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move the slide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latin typeface="Arial"/>
              </a:rPr>
              <a:t>Click to edit the notes format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latin typeface="Times New Roman"/>
              </a:rPr>
              <a:t>&lt;header&gt;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latin typeface="Times New Roman"/>
              </a:rPr>
              <a:t>&lt;date/time&gt;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latin typeface="Times New Roman"/>
              </a:rPr>
              <a:t>&lt;footer&gt;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E3B705-C286-402C-B1A6-E31A10B380EB}" type="slidenum">
              <a:rPr b="0" lang="en" sz="1400" spc="-1" strike="noStrike">
                <a:latin typeface="Times New Roman"/>
              </a:rPr>
              <a:t>&lt;number&gt;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http://pubs.opengroup.org/onlinepubs/009695399/functions/xsh_chap02_04.html</a:t>
            </a:r>
            <a:endParaRPr b="0" lang="e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87EC467D-2090-4340-B596-BA12DB27B692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C1BBBC1D-555A-4CC0-94DF-2930272C979B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270AF33B-283E-4B59-8B1E-0E9BCAE5AAE9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7A6057D7-64E3-4C62-A6AC-CD50F7DDAC1A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3E3E6AC1-2CC5-47A0-B2E7-A0821C56B0A5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FF7CF088-6381-4990-9E44-EB72DA4DE964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0EC6DF66-81AD-437A-9708-EAB79407714A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E6EBA990-2093-4556-9AF8-8BCB6D84B59A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D0F4307A-F5AE-4D13-983D-F36387EEE014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3520" cy="342612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Open, close, duplicate</a:t>
            </a:r>
            <a:endParaRPr b="0" lang="en" sz="2000" spc="-1" strike="noStrike">
              <a:latin typeface="Arial"/>
            </a:endParaRPr>
          </a:p>
          <a:p>
            <a:pPr marL="4572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Arial"/>
              </a:rPr>
              <a:t>Handling signals</a:t>
            </a:r>
            <a:endParaRPr b="0" lang="en" sz="32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When are signals processed</a:t>
            </a:r>
            <a:endParaRPr b="0" lang="en" sz="2400" spc="-1" strike="noStrike">
              <a:latin typeface="Arial"/>
            </a:endParaRPr>
          </a:p>
          <a:p>
            <a:pPr lvl="1" marL="914400" indent="-454320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</a:rPr>
              <a:t>Signals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44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rtl="1">
              <a:lnSpc>
                <a:spcPct val="100000"/>
              </a:lnSpc>
            </a:pPr>
            <a:fld id="{3E09A367-6D83-435C-9EAC-984A7B647FB4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thegeekstuff.com/2012/03/linux-signals-fundamentals/" TargetMode="External"/><Relationship Id="rId2" Type="http://schemas.openxmlformats.org/officeDocument/2006/relationships/hyperlink" Target="https://www.thegeekstuff.com/2012/03/catch-signals-sample-c-code/" TargetMode="External"/><Relationship Id="rId3" Type="http://schemas.openxmlformats.org/officeDocument/2006/relationships/hyperlink" Target="https://unix.stackexchange.com/questions/85364/how-can-i-check-what-signals-a-process-is-listening-to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440" y="888840"/>
            <a:ext cx="9141120" cy="171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rtl="1">
              <a:lnSpc>
                <a:spcPct val="100000"/>
              </a:lnSpc>
            </a:pPr>
            <a:r>
              <a:rPr b="0" lang="en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Operating Systems</a:t>
            </a:r>
            <a:br/>
            <a:r>
              <a:rPr b="0" lang="en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2-7029110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3042360"/>
            <a:ext cx="9141120" cy="5108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Lecture 4 – IPC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79640" y="5231880"/>
            <a:ext cx="8782200" cy="38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Ariel University</a:t>
            </a:r>
            <a:br/>
            <a:r>
              <a:rPr b="0" i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 Science Department</a:t>
            </a:r>
            <a:br/>
            <a:endParaRPr b="0" lang="en" sz="1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566520" y="4206240"/>
            <a:ext cx="2008800" cy="75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IPC message passing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" sz="1800" spc="-1" strike="noStrike">
              <a:latin typeface="Arial"/>
            </a:endParaRPr>
          </a:p>
        </p:txBody>
      </p:sp>
      <p:graphicFrame>
        <p:nvGraphicFramePr>
          <p:cNvPr id="73" name="Table 3"/>
          <p:cNvGraphicFramePr/>
          <p:nvPr/>
        </p:nvGraphicFramePr>
        <p:xfrm>
          <a:off x="1965240" y="1577160"/>
          <a:ext cx="5075280" cy="28782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Shared Memory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Message passing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FAST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SAFE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Non controlled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controlled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async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Sync and Async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Signals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5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signaling system.</a:t>
            </a:r>
            <a:br/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main purpose: controll another process</a:t>
            </a:r>
            <a:endParaRPr b="0" lang="en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17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handler idea ?</a:t>
            </a:r>
            <a:endParaRPr b="0" lang="en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17"/>
              </a:spcBef>
            </a:pPr>
            <a:r>
              <a:rPr b="0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Tutorial: </a:t>
            </a:r>
            <a:r>
              <a:rPr b="0" lang="en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https://www.thegeekstuff.com/2012/03/linux-signals-fundamentals/</a:t>
            </a:r>
            <a:br/>
            <a:r>
              <a:rPr b="0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r>
              <a:rPr b="0" lang="en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https://www.thegeekstuff.com/2012/03/catch-signals-sample-c-code/</a:t>
            </a:r>
            <a:br/>
            <a:r>
              <a:rPr b="0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mask: </a:t>
            </a:r>
            <a:r>
              <a:rPr b="0" lang="en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https://unix.stackexchange.com/questions/85364/how-can-i-check-what-signals-a-process-is-listening-to</a:t>
            </a:r>
            <a:endParaRPr b="0" lang="en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17"/>
              </a:spcBef>
            </a:pPr>
            <a:br/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Signals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 commands:</a:t>
            </a:r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kill – l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17"/>
              </a:spcBef>
            </a:pPr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-sigInt – interupts a process</a:t>
            </a:r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-sigStop – stop (pause) a process</a:t>
            </a:r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-sigCont – continues (resume) a process</a:t>
            </a:r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-sigUsr1 – a “free” signal for developer to use</a:t>
            </a:r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-sigTerm – terminates the prosess gracefully (like ctrl+z)</a:t>
            </a:r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-sigKill – terminates imidiatlly</a:t>
            </a:r>
            <a:br/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more about mask:</a:t>
            </a:r>
            <a:br/>
            <a:r>
              <a:rPr b="0" lang="en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https://unix.stackexchange.com/questions/85364/how-can-i-check-what-signals-a-process-is-listening-to</a:t>
            </a:r>
            <a:endParaRPr b="0" lang="en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17"/>
              </a:spcBef>
            </a:pPr>
            <a:br/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SigTerm vs SigKill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45360" y="960480"/>
            <a:ext cx="7466760" cy="4199760"/>
          </a:xfrm>
          <a:prstGeom prst="rect">
            <a:avLst/>
          </a:prstGeom>
          <a:ln>
            <a:noFill/>
          </a:ln>
        </p:spPr>
      </p:pic>
      <p:sp>
        <p:nvSpPr>
          <p:cNvPr id="55" name="CustomShape 3"/>
          <p:cNvSpPr/>
          <p:nvPr/>
        </p:nvSpPr>
        <p:spPr>
          <a:xfrm>
            <a:off x="457200" y="5231160"/>
            <a:ext cx="82544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" sz="1800" spc="-1" strike="noStrike">
                <a:latin typeface="Arial"/>
              </a:rPr>
              <a:t>https://linuxhandbook.com/content/images/2020/06/dont_sigkill_use_sigterm.jpg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Data Passing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IPC shared memory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50000"/>
              </a:lnSpc>
              <a:spcBef>
                <a:spcPts val="1417"/>
              </a:spcBef>
            </a:pPr>
            <a:br/>
            <a:endParaRPr b="0" lang="en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70680" y="910800"/>
            <a:ext cx="7801560" cy="389988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232200" y="4883760"/>
            <a:ext cx="87278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https://www.softprayog.in/programming/interprocess-communication-using-system-v-shared-memory-in-linux</a:t>
            </a:r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Consumer Producer Problem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371600" y="914400"/>
            <a:ext cx="6491160" cy="407736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23400" y="5120640"/>
            <a:ext cx="91195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https://www.ktustudents.in/2017/10/program-for-producer-consumer-problem-in-c-cs331-lab.html</a:t>
            </a: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IPC pipes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822960"/>
            <a:ext cx="822708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Unnamed pipe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 history | grep gcc – an example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Named pipe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mkfifo some_name</a:t>
            </a:r>
            <a:br/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echo “some data” &gt; some_name</a:t>
            </a:r>
            <a:br/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tail -f some_name</a:t>
            </a:r>
            <a:br/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unlink some_name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https://opensource.com/article/19/4/interprocess-communication-linux-storage</a:t>
            </a:r>
            <a:br/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https://opensource.com/article/19/4/interprocess-communication-linux-channels</a:t>
            </a:r>
            <a:br/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-16200" y="0"/>
            <a:ext cx="9157320" cy="6944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3200" spc="-1" strike="noStrike">
                <a:solidFill>
                  <a:srgbClr val="c00000"/>
                </a:solidFill>
                <a:latin typeface="Calibri"/>
                <a:ea typeface="DejaVu Sans"/>
              </a:rPr>
              <a:t>IPC message passing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57200" y="1337040"/>
            <a:ext cx="8227080" cy="33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br/>
            <a:br/>
            <a:br/>
            <a:br/>
            <a:br/>
            <a:br/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" sz="1800" spc="-1" strike="noStrike">
              <a:latin typeface="Arial"/>
            </a:endParaRPr>
          </a:p>
        </p:txBody>
      </p:sp>
      <p:graphicFrame>
        <p:nvGraphicFramePr>
          <p:cNvPr id="70" name="Table 3"/>
          <p:cNvGraphicFramePr/>
          <p:nvPr/>
        </p:nvGraphicFramePr>
        <p:xfrm>
          <a:off x="2090880" y="1058400"/>
          <a:ext cx="5075280" cy="433836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228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Send / Receive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Blocking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28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MailBox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Non blocking</a:t>
                      </a:r>
                      <a:br/>
                      <a:r>
                        <a:rPr b="0" lang="en" sz="1800" spc="-1" strike="noStrike">
                          <a:latin typeface="Arial"/>
                        </a:rPr>
                        <a:t>one to many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28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Pipe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Short life (depends on process)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28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Pipe named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Access by name, “fils” file. Multiple acces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28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File (disk and ram)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Utilize File System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4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Socket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latin typeface="Arial"/>
                        </a:rPr>
                        <a:t>Utilize Networking (PORT)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Application>LibreOffice/6.0.7.3$Linux_X86_64 LibreOffice_project/00m0$Build-3</Application>
  <Words>2589</Words>
  <Paragraphs>413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2012-11-09T20:05:31Z</dcterms:created>
  <dc:creator>Yehiel</dc:creator>
  <dc:description/>
  <dc:language>en</dc:language>
  <cp:lastModifiedBy/>
  <dcterms:modified xsi:type="dcterms:W3CDTF">2021-03-25T09:52:59Z</dcterms:modified>
  <cp:revision>792</cp:revision>
  <dc:subject/>
  <dc:title>Operating Systems 371-1-1631 Fall 2011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38</vt:i4>
  </property>
  <property fmtid="{D5CDD505-2E9C-101B-9397-08002B2CF9AE}" pid="8" name="PresentationFormat">
    <vt:lpwstr>On-screen Show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