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42"/>
  </p:notesMasterIdLst>
  <p:sldIdLst>
    <p:sldId id="256" r:id="rId2"/>
    <p:sldId id="311" r:id="rId3"/>
    <p:sldId id="257" r:id="rId4"/>
    <p:sldId id="314" r:id="rId5"/>
    <p:sldId id="312" r:id="rId6"/>
    <p:sldId id="313" r:id="rId7"/>
    <p:sldId id="315" r:id="rId8"/>
    <p:sldId id="317" r:id="rId9"/>
    <p:sldId id="316" r:id="rId10"/>
    <p:sldId id="318" r:id="rId11"/>
    <p:sldId id="264" r:id="rId12"/>
    <p:sldId id="333" r:id="rId13"/>
    <p:sldId id="332" r:id="rId14"/>
    <p:sldId id="331" r:id="rId15"/>
    <p:sldId id="284" r:id="rId16"/>
    <p:sldId id="285" r:id="rId17"/>
    <p:sldId id="343" r:id="rId18"/>
    <p:sldId id="334" r:id="rId19"/>
    <p:sldId id="330" r:id="rId20"/>
    <p:sldId id="337" r:id="rId21"/>
    <p:sldId id="338" r:id="rId22"/>
    <p:sldId id="323" r:id="rId23"/>
    <p:sldId id="324" r:id="rId24"/>
    <p:sldId id="335" r:id="rId25"/>
    <p:sldId id="325" r:id="rId26"/>
    <p:sldId id="342" r:id="rId27"/>
    <p:sldId id="329" r:id="rId28"/>
    <p:sldId id="339" r:id="rId29"/>
    <p:sldId id="319" r:id="rId30"/>
    <p:sldId id="286" r:id="rId31"/>
    <p:sldId id="291" r:id="rId32"/>
    <p:sldId id="287" r:id="rId33"/>
    <p:sldId id="294" r:id="rId34"/>
    <p:sldId id="295" r:id="rId35"/>
    <p:sldId id="302" r:id="rId36"/>
    <p:sldId id="341" r:id="rId37"/>
    <p:sldId id="303" r:id="rId38"/>
    <p:sldId id="305" r:id="rId39"/>
    <p:sldId id="308" r:id="rId40"/>
    <p:sldId id="309" r:id="rId41"/>
  </p:sldIdLst>
  <p:sldSz cx="9144000" cy="5715000" type="screen16x1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334" autoAdjust="0"/>
    <p:restoredTop sz="86321" autoAdjust="0"/>
  </p:normalViewPr>
  <p:slideViewPr>
    <p:cSldViewPr>
      <p:cViewPr varScale="1">
        <p:scale>
          <a:sx n="133" d="100"/>
          <a:sy n="133" d="100"/>
        </p:scale>
        <p:origin x="678" y="144"/>
      </p:cViewPr>
      <p:guideLst>
        <p:guide orient="horz" pos="1800"/>
        <p:guide pos="2880"/>
      </p:guideLst>
    </p:cSldViewPr>
  </p:slideViewPr>
  <p:outlineViewPr>
    <p:cViewPr>
      <p:scale>
        <a:sx n="33" d="100"/>
        <a:sy n="33" d="100"/>
      </p:scale>
      <p:origin x="0" y="-1110"/>
    </p:cViewPr>
  </p:outlineViewPr>
  <p:notesTextViewPr>
    <p:cViewPr>
      <p:scale>
        <a:sx n="100" d="100"/>
        <a:sy n="100" d="100"/>
      </p:scale>
      <p:origin x="0" y="0"/>
    </p:cViewPr>
  </p:notesTextViewPr>
  <p:sorterViewPr>
    <p:cViewPr>
      <p:scale>
        <a:sx n="100" d="100"/>
        <a:sy n="100" d="100"/>
      </p:scale>
      <p:origin x="-186" y="31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94433F0E-E777-4E59-9E32-E175B6E2DB5B}" type="datetimeFigureOut">
              <a:rPr lang="he-IL" smtClean="0"/>
              <a:pPr/>
              <a:t>כ"ה/אדר/תשע"ח</a:t>
            </a:fld>
            <a:endParaRPr lang="he-IL"/>
          </a:p>
        </p:txBody>
      </p:sp>
      <p:sp>
        <p:nvSpPr>
          <p:cNvPr id="4" name="מציין מיקום של תמונת שקופית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7DA6A7A7-A596-4886-8851-D7A074031C2A}" type="slidenum">
              <a:rPr lang="he-IL" smtClean="0"/>
              <a:pPr/>
              <a:t>‹#›</a:t>
            </a:fld>
            <a:endParaRPr lang="he-IL"/>
          </a:p>
        </p:txBody>
      </p:sp>
    </p:spTree>
    <p:extLst>
      <p:ext uri="{BB962C8B-B14F-4D97-AF65-F5344CB8AC3E}">
        <p14:creationId xmlns:p14="http://schemas.microsoft.com/office/powerpoint/2010/main" val="3325668487"/>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gnu.org/s/hello/manual/libc/Signal-Generation.html"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AU" dirty="0"/>
              <a:t>http://pubs.opengroup.org/onlinepubs/009695399/functions/xsh_chap02_04.html</a:t>
            </a:r>
          </a:p>
          <a:p>
            <a:pPr algn="l" rtl="0"/>
            <a:endParaRPr lang="en-AU" dirty="0"/>
          </a:p>
        </p:txBody>
      </p:sp>
      <p:sp>
        <p:nvSpPr>
          <p:cNvPr id="4" name="Slide Number Placeholder 3"/>
          <p:cNvSpPr>
            <a:spLocks noGrp="1"/>
          </p:cNvSpPr>
          <p:nvPr>
            <p:ph type="sldNum" sz="quarter" idx="10"/>
          </p:nvPr>
        </p:nvSpPr>
        <p:spPr/>
        <p:txBody>
          <a:bodyPr/>
          <a:lstStyle/>
          <a:p>
            <a:fld id="{7DA6A7A7-A596-4886-8851-D7A074031C2A}" type="slidenum">
              <a:rPr lang="he-IL" smtClean="0"/>
              <a:pPr/>
              <a:t>1</a:t>
            </a:fld>
            <a:endParaRPr lang="he-IL"/>
          </a:p>
        </p:txBody>
      </p:sp>
    </p:spTree>
    <p:extLst>
      <p:ext uri="{BB962C8B-B14F-4D97-AF65-F5344CB8AC3E}">
        <p14:creationId xmlns:p14="http://schemas.microsoft.com/office/powerpoint/2010/main" val="42933211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1" indent="0" algn="r" defTabSz="914400" rtl="1" eaLnBrk="1" fontAlgn="auto" latinLnBrk="0" hangingPunct="1">
              <a:lnSpc>
                <a:spcPct val="100000"/>
              </a:lnSpc>
              <a:spcBef>
                <a:spcPts val="0"/>
              </a:spcBef>
              <a:spcAft>
                <a:spcPts val="0"/>
              </a:spcAft>
              <a:buClrTx/>
              <a:buSzTx/>
              <a:buFontTx/>
              <a:buNone/>
              <a:tabLst/>
              <a:defRPr/>
            </a:pPr>
            <a:r>
              <a:rPr lang="en-US" dirty="0">
                <a:solidFill>
                  <a:schemeClr val="tx1"/>
                </a:solidFill>
              </a:rPr>
              <a:t>Open, close, duplicate</a:t>
            </a:r>
          </a:p>
          <a:p>
            <a:pPr marL="457200" indent="-457200" algn="l" rtl="0">
              <a:buFont typeface="Arial" pitchFamily="34" charset="0"/>
              <a:buChar char="•"/>
            </a:pPr>
            <a:r>
              <a:rPr lang="en-US" sz="3200" dirty="0">
                <a:solidFill>
                  <a:schemeClr val="tx1"/>
                </a:solidFill>
              </a:rPr>
              <a:t>Handling signals</a:t>
            </a:r>
          </a:p>
          <a:p>
            <a:pPr marL="914400" lvl="1" indent="-457200" algn="l" rtl="0">
              <a:buFont typeface="Arial" pitchFamily="34" charset="0"/>
              <a:buChar char="•"/>
            </a:pPr>
            <a:r>
              <a:rPr lang="en-US" sz="2400" dirty="0">
                <a:solidFill>
                  <a:schemeClr val="tx1"/>
                </a:solidFill>
              </a:rPr>
              <a:t>When are signals processed</a:t>
            </a:r>
          </a:p>
          <a:p>
            <a:pPr marL="914400" lvl="1" indent="-457200" algn="l" rtl="0">
              <a:buFont typeface="Arial" pitchFamily="34" charset="0"/>
              <a:buChar char="•"/>
            </a:pPr>
            <a:r>
              <a:rPr lang="en-US" sz="2400" dirty="0">
                <a:solidFill>
                  <a:schemeClr val="tx1"/>
                </a:solidFill>
              </a:rPr>
              <a:t>Signals handlers</a:t>
            </a:r>
            <a:endParaRPr lang="he-IL"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10</a:t>
            </a:fld>
            <a:endParaRPr lang="he-IL"/>
          </a:p>
        </p:txBody>
      </p:sp>
    </p:spTree>
    <p:extLst>
      <p:ext uri="{BB962C8B-B14F-4D97-AF65-F5344CB8AC3E}">
        <p14:creationId xmlns:p14="http://schemas.microsoft.com/office/powerpoint/2010/main" val="240972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pPr algn="l" rtl="0"/>
            <a:r>
              <a:rPr lang="en-US" baseline="0" dirty="0"/>
              <a:t>Good code examples</a:t>
            </a:r>
          </a:p>
          <a:p>
            <a:pPr algn="l" rtl="0"/>
            <a:r>
              <a:rPr lang="en-US" dirty="0"/>
              <a:t>http://www.thegeekstuff.com/2012/03/catch-signals-sample-c-code/</a:t>
            </a:r>
          </a:p>
          <a:p>
            <a:pPr algn="l" rtl="0"/>
            <a:r>
              <a:rPr lang="en-US" dirty="0"/>
              <a:t>http://www.alexonlinux.com/signal-handling-in-linux#sigstop</a:t>
            </a:r>
          </a:p>
          <a:p>
            <a:pPr algn="l" rtl="0"/>
            <a:r>
              <a:rPr lang="en-US" dirty="0"/>
              <a:t>https://en.wikipedia.org/wiki/C_signal_handling</a:t>
            </a:r>
          </a:p>
          <a:p>
            <a:pPr algn="l" rtl="0"/>
            <a:endParaRPr lang="he-IL"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11</a:t>
            </a:fld>
            <a:endParaRPr lang="he-IL"/>
          </a:p>
        </p:txBody>
      </p:sp>
    </p:spTree>
    <p:extLst>
      <p:ext uri="{BB962C8B-B14F-4D97-AF65-F5344CB8AC3E}">
        <p14:creationId xmlns:p14="http://schemas.microsoft.com/office/powerpoint/2010/main" val="26113412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 typeface="Arial" pitchFamily="34" charset="0"/>
              <a:buNone/>
              <a:tabLst/>
              <a:defRPr/>
            </a:pPr>
            <a:r>
              <a:rPr lang="he-IL" dirty="0" err="1"/>
              <a:t>הנדלרים</a:t>
            </a:r>
            <a:r>
              <a:rPr lang="he-IL" dirty="0"/>
              <a:t> </a:t>
            </a:r>
            <a:r>
              <a:rPr lang="he-IL" dirty="0" err="1"/>
              <a:t>דיפולטיביים</a:t>
            </a:r>
            <a:r>
              <a:rPr lang="he-IL" dirty="0"/>
              <a:t> שניתן</a:t>
            </a:r>
            <a:r>
              <a:rPr lang="he-IL" baseline="0" dirty="0"/>
              <a:t> לקרוא להם בתגובה לקבלת סיגנל </a:t>
            </a:r>
            <a:r>
              <a:rPr lang="he-IL" baseline="0" dirty="0" err="1"/>
              <a:t>מסויים</a:t>
            </a:r>
            <a:r>
              <a:rPr lang="he-IL" baseline="0" dirty="0"/>
              <a:t>.</a:t>
            </a:r>
            <a:endParaRPr lang="he-IL" dirty="0"/>
          </a:p>
          <a:p>
            <a:pPr algn="r" rtl="1" eaLnBrk="1" fontAlgn="auto" hangingPunct="1">
              <a:spcAft>
                <a:spcPts val="0"/>
              </a:spcAft>
              <a:buFont typeface="Arial" pitchFamily="34" charset="0"/>
              <a:buNone/>
              <a:defRPr/>
            </a:pPr>
            <a:endParaRPr lang="en-US"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12</a:t>
            </a:fld>
            <a:endParaRPr lang="he-IL"/>
          </a:p>
        </p:txBody>
      </p:sp>
    </p:spTree>
    <p:extLst>
      <p:ext uri="{BB962C8B-B14F-4D97-AF65-F5344CB8AC3E}">
        <p14:creationId xmlns:p14="http://schemas.microsoft.com/office/powerpoint/2010/main" val="14459145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1" indent="0" algn="r" defTabSz="914400" rtl="1" eaLnBrk="1" fontAlgn="auto" latinLnBrk="0" hangingPunct="1">
              <a:lnSpc>
                <a:spcPct val="100000"/>
              </a:lnSpc>
              <a:spcBef>
                <a:spcPts val="0"/>
              </a:spcBef>
              <a:spcAft>
                <a:spcPts val="0"/>
              </a:spcAft>
              <a:buClrTx/>
              <a:buSzTx/>
              <a:buFontTx/>
              <a:buNone/>
              <a:tabLst/>
              <a:defRPr/>
            </a:pPr>
            <a:r>
              <a:rPr lang="en-US" dirty="0">
                <a:solidFill>
                  <a:schemeClr val="tx1"/>
                </a:solidFill>
              </a:rPr>
              <a:t>Open, close, duplicate</a:t>
            </a:r>
          </a:p>
          <a:p>
            <a:pPr marL="457200" indent="-457200" algn="l" rtl="0">
              <a:buFont typeface="Arial" pitchFamily="34" charset="0"/>
              <a:buChar char="•"/>
            </a:pPr>
            <a:r>
              <a:rPr lang="en-US" sz="3200" dirty="0">
                <a:solidFill>
                  <a:schemeClr val="tx1"/>
                </a:solidFill>
              </a:rPr>
              <a:t>Handling signals</a:t>
            </a:r>
          </a:p>
          <a:p>
            <a:pPr marL="914400" lvl="1" indent="-457200" algn="l" rtl="0">
              <a:buFont typeface="Arial" pitchFamily="34" charset="0"/>
              <a:buChar char="•"/>
            </a:pPr>
            <a:r>
              <a:rPr lang="en-US" sz="2400" dirty="0">
                <a:solidFill>
                  <a:schemeClr val="tx1"/>
                </a:solidFill>
              </a:rPr>
              <a:t>When are signals processed</a:t>
            </a:r>
          </a:p>
          <a:p>
            <a:pPr marL="914400" lvl="1" indent="-457200" algn="l" rtl="0">
              <a:buFont typeface="Arial" pitchFamily="34" charset="0"/>
              <a:buChar char="•"/>
            </a:pPr>
            <a:r>
              <a:rPr lang="en-US" sz="2400" dirty="0">
                <a:solidFill>
                  <a:schemeClr val="tx1"/>
                </a:solidFill>
              </a:rPr>
              <a:t>Signals handlers</a:t>
            </a:r>
            <a:endParaRPr lang="he-IL"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13</a:t>
            </a:fld>
            <a:endParaRPr lang="he-IL"/>
          </a:p>
        </p:txBody>
      </p:sp>
    </p:spTree>
    <p:extLst>
      <p:ext uri="{BB962C8B-B14F-4D97-AF65-F5344CB8AC3E}">
        <p14:creationId xmlns:p14="http://schemas.microsoft.com/office/powerpoint/2010/main" val="240972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sz="1200" baseline="0" dirty="0">
              <a:solidFill>
                <a:schemeClr val="tx1"/>
              </a:solidFill>
            </a:endParaRPr>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15</a:t>
            </a:fld>
            <a:endParaRPr lang="he-IL"/>
          </a:p>
        </p:txBody>
      </p:sp>
    </p:spTree>
    <p:extLst>
      <p:ext uri="{BB962C8B-B14F-4D97-AF65-F5344CB8AC3E}">
        <p14:creationId xmlns:p14="http://schemas.microsoft.com/office/powerpoint/2010/main" val="14459145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0" dirty="0"/>
              <a:t>See:</a:t>
            </a:r>
            <a:r>
              <a:rPr lang="en-US" b="1" i="0" baseline="0" dirty="0"/>
              <a:t> Understanding the Linux Kernel, Daniel P. Bovet &amp; Marco </a:t>
            </a:r>
            <a:r>
              <a:rPr lang="en-US" b="1" i="0" baseline="0" dirty="0" err="1"/>
              <a:t>Cesati</a:t>
            </a:r>
            <a:r>
              <a:rPr lang="en-US" b="1" i="0" baseline="0" dirty="0"/>
              <a:t>, 2</a:t>
            </a:r>
            <a:r>
              <a:rPr lang="en-US" b="1" i="0" baseline="30000" dirty="0"/>
              <a:t>nd</a:t>
            </a:r>
            <a:r>
              <a:rPr lang="en-US" b="1" i="0" baseline="0" dirty="0"/>
              <a:t> Ed. p.336. </a:t>
            </a:r>
            <a:r>
              <a:rPr lang="en-US" b="0" i="0" baseline="0" dirty="0"/>
              <a:t>available in Google Books: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i="0" dirty="0"/>
          </a:p>
          <a:p>
            <a:pPr marL="0" marR="0" indent="0" algn="l" defTabSz="914400" rtl="0" eaLnBrk="1" fontAlgn="auto" latinLnBrk="0" hangingPunct="1">
              <a:lnSpc>
                <a:spcPct val="100000"/>
              </a:lnSpc>
              <a:spcBef>
                <a:spcPts val="0"/>
              </a:spcBef>
              <a:spcAft>
                <a:spcPts val="0"/>
              </a:spcAft>
              <a:buClrTx/>
              <a:buSzTx/>
              <a:buFontTx/>
              <a:buNone/>
              <a:tabLst/>
              <a:defRPr/>
            </a:pPr>
            <a:r>
              <a:rPr lang="en-US" b="1" i="0" dirty="0" err="1"/>
              <a:t>do_signal</a:t>
            </a:r>
            <a:r>
              <a:rPr lang="en-US" b="1" i="0" dirty="0"/>
              <a:t>()</a:t>
            </a:r>
            <a:r>
              <a:rPr lang="en-US" b="1" i="0" baseline="0" dirty="0"/>
              <a:t> </a:t>
            </a:r>
            <a:r>
              <a:rPr lang="en-US" b="0" i="0" baseline="0" dirty="0"/>
              <a:t>is called every time before switching back to a process. It </a:t>
            </a:r>
            <a:r>
              <a:rPr lang="en-US" i="0" baseline="0" dirty="0"/>
              <a:t>repeatedly invokes </a:t>
            </a:r>
            <a:r>
              <a:rPr lang="en-US" i="0" baseline="0" dirty="0" err="1"/>
              <a:t>deque_signal</a:t>
            </a:r>
            <a:r>
              <a:rPr lang="en-US" i="0" baseline="0" dirty="0"/>
              <a:t>(), which </a:t>
            </a:r>
            <a:r>
              <a:rPr lang="en-US" i="0" baseline="0" dirty="0" err="1"/>
              <a:t>deques</a:t>
            </a:r>
            <a:r>
              <a:rPr lang="en-US" i="0" baseline="0" dirty="0"/>
              <a:t> the </a:t>
            </a:r>
            <a:r>
              <a:rPr lang="en-US" i="0" baseline="0" dirty="0" err="1"/>
              <a:t>HoL</a:t>
            </a:r>
            <a:r>
              <a:rPr lang="en-US" i="0" baseline="0" dirty="0"/>
              <a:t> signal from the list of pending signals. </a:t>
            </a:r>
          </a:p>
          <a:p>
            <a:pPr marL="0" marR="0" indent="0" algn="l" defTabSz="914400" rtl="0" eaLnBrk="1" fontAlgn="auto" latinLnBrk="0" hangingPunct="1">
              <a:lnSpc>
                <a:spcPct val="100000"/>
              </a:lnSpc>
              <a:spcBef>
                <a:spcPts val="0"/>
              </a:spcBef>
              <a:spcAft>
                <a:spcPts val="0"/>
              </a:spcAft>
              <a:buClrTx/>
              <a:buSzTx/>
              <a:buFontTx/>
              <a:buNone/>
              <a:tabLst/>
              <a:defRPr/>
            </a:pPr>
            <a:r>
              <a:rPr lang="en-US" b="1" i="0" baseline="0" dirty="0" err="1"/>
              <a:t>handle_signal</a:t>
            </a:r>
            <a:r>
              <a:rPr lang="en-US" b="1" i="0" baseline="0" dirty="0"/>
              <a:t>() </a:t>
            </a:r>
            <a:r>
              <a:rPr lang="en-US" b="0" i="0" baseline="0" dirty="0"/>
              <a:t>invokes the process’s signal handler. </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baseline="0" dirty="0" err="1"/>
              <a:t>setup_frame</a:t>
            </a:r>
            <a:r>
              <a:rPr lang="en-US" b="1" i="1" baseline="0" dirty="0"/>
              <a:t>() </a:t>
            </a:r>
            <a:r>
              <a:rPr lang="en-US" b="0" i="0" baseline="0" dirty="0"/>
              <a:t>invokes a user-mode stack for the signal handler function. Note, that this is NOT the usual process’s context, as the process should finally be resumed from the instruction after the interrupt / switch to kernel mode, and with the same registers and state it had back then.  The instruction in </a:t>
            </a:r>
            <a:r>
              <a:rPr lang="en-US" b="0" i="0" baseline="0" dirty="0" err="1"/>
              <a:t>setup_frame</a:t>
            </a:r>
            <a:r>
              <a:rPr lang="en-US" b="0" i="0" baseline="0" dirty="0"/>
              <a:t>() after the call to the signal handler is </a:t>
            </a:r>
            <a:r>
              <a:rPr lang="en-US" b="0" i="0" baseline="0" dirty="0" err="1"/>
              <a:t>sigreturn</a:t>
            </a:r>
            <a:r>
              <a:rPr lang="en-US" b="0" i="0" baseline="0" dirty="0"/>
              <a:t>(). Thus, once the signal handler terminates and goes back to </a:t>
            </a:r>
            <a:r>
              <a:rPr lang="en-US" b="0" i="0" baseline="0" dirty="0" err="1"/>
              <a:t>setup_frame</a:t>
            </a:r>
            <a:r>
              <a:rPr lang="en-US" b="0" i="0" baseline="0" dirty="0"/>
              <a:t>(), it automatically calls </a:t>
            </a:r>
            <a:r>
              <a:rPr lang="en-US" b="0" i="0" baseline="0" dirty="0" err="1"/>
              <a:t>sigreturn</a:t>
            </a:r>
            <a:r>
              <a:rPr lang="en-US" b="0" i="0" baseline="0" dirty="0"/>
              <a:t>(). </a:t>
            </a:r>
          </a:p>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err="1"/>
              <a:t>Sigreturn</a:t>
            </a:r>
            <a:r>
              <a:rPr lang="en-US" b="0" i="0" baseline="0" dirty="0"/>
              <a:t>: </a:t>
            </a:r>
          </a:p>
          <a:p>
            <a:pPr marL="0" marR="0" indent="0" algn="l" defTabSz="914400" rtl="0" eaLnBrk="1" fontAlgn="auto" latinLnBrk="0" hangingPunct="1">
              <a:lnSpc>
                <a:spcPct val="100000"/>
              </a:lnSpc>
              <a:spcBef>
                <a:spcPts val="0"/>
              </a:spcBef>
              <a:spcAft>
                <a:spcPts val="0"/>
              </a:spcAft>
              <a:buClrTx/>
              <a:buSzTx/>
              <a:buFontTx/>
              <a:buNone/>
              <a:tabLst/>
              <a:defRPr/>
            </a:pPr>
            <a:r>
              <a:rPr lang="en-US" b="0" i="1" dirty="0"/>
              <a:t>http://man7.org/linux/man-pages/man2/sigreturn.2.html</a:t>
            </a:r>
          </a:p>
          <a:p>
            <a:pPr marL="0" marR="0" indent="0" algn="l" defTabSz="914400" rtl="0" eaLnBrk="1" fontAlgn="auto" latinLnBrk="0" hangingPunct="1">
              <a:lnSpc>
                <a:spcPct val="100000"/>
              </a:lnSpc>
              <a:spcBef>
                <a:spcPts val="0"/>
              </a:spcBef>
              <a:spcAft>
                <a:spcPts val="0"/>
              </a:spcAft>
              <a:buClrTx/>
              <a:buSzTx/>
              <a:buFontTx/>
              <a:buNone/>
              <a:tabLst/>
              <a:defRPr/>
            </a:pPr>
            <a:r>
              <a:rPr lang="en-US" b="0" i="0" dirty="0"/>
              <a:t>See also:</a:t>
            </a:r>
          </a:p>
          <a:p>
            <a:pPr marL="0" marR="0" indent="0" algn="l" defTabSz="914400" rtl="0" eaLnBrk="1" fontAlgn="auto" latinLnBrk="0" hangingPunct="1">
              <a:lnSpc>
                <a:spcPct val="100000"/>
              </a:lnSpc>
              <a:spcBef>
                <a:spcPts val="0"/>
              </a:spcBef>
              <a:spcAft>
                <a:spcPts val="0"/>
              </a:spcAft>
              <a:buClrTx/>
              <a:buSzTx/>
              <a:buFontTx/>
              <a:buNone/>
              <a:tabLst/>
              <a:defRPr/>
            </a:pPr>
            <a:r>
              <a:rPr lang="en-US" b="0" i="1" dirty="0"/>
              <a:t>http://man7.org/linux/man-pages/man7/signal.7.html</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i="1" dirty="0"/>
          </a:p>
          <a:p>
            <a:pPr algn="r" rtl="1"/>
            <a:endParaRPr lang="en-AU" sz="1200" dirty="0">
              <a:solidFill>
                <a:srgbClr val="FF0000"/>
              </a:solidFill>
            </a:endParaRPr>
          </a:p>
          <a:p>
            <a:pPr algn="r" rtl="1"/>
            <a:endParaRPr lang="en-AU" sz="1200" dirty="0">
              <a:solidFill>
                <a:srgbClr val="FF0000"/>
              </a:solidFill>
            </a:endParaRPr>
          </a:p>
          <a:p>
            <a:pPr algn="r" rtl="1"/>
            <a:endParaRPr lang="en-AU" sz="1200" dirty="0">
              <a:solidFill>
                <a:srgbClr val="FF0000"/>
              </a:solidFill>
            </a:endParaRPr>
          </a:p>
          <a:p>
            <a:pPr algn="r" rtl="1"/>
            <a:r>
              <a:rPr lang="he-IL" sz="1200" dirty="0">
                <a:solidFill>
                  <a:srgbClr val="FF0000"/>
                </a:solidFill>
              </a:rPr>
              <a:t>&gt; ה-</a:t>
            </a:r>
            <a:r>
              <a:rPr lang="en-US" sz="1200" dirty="0">
                <a:solidFill>
                  <a:srgbClr val="FF0000"/>
                </a:solidFill>
              </a:rPr>
              <a:t>Handler</a:t>
            </a:r>
            <a:r>
              <a:rPr lang="he-IL" sz="1200" dirty="0">
                <a:solidFill>
                  <a:srgbClr val="FF0000"/>
                </a:solidFill>
              </a:rPr>
              <a:t> הוא ברמת המשתמש ולא </a:t>
            </a:r>
            <a:r>
              <a:rPr lang="he-IL" sz="1200" dirty="0" err="1">
                <a:solidFill>
                  <a:srgbClr val="FF0000"/>
                </a:solidFill>
              </a:rPr>
              <a:t>הקרנל</a:t>
            </a:r>
            <a:r>
              <a:rPr lang="he-IL" sz="1200" dirty="0">
                <a:solidFill>
                  <a:srgbClr val="FF0000"/>
                </a:solidFill>
              </a:rPr>
              <a:t>, ולכן לכל תהליך יכול להיות </a:t>
            </a:r>
            <a:r>
              <a:rPr lang="en-US" sz="1200" dirty="0">
                <a:solidFill>
                  <a:srgbClr val="FF0000"/>
                </a:solidFill>
              </a:rPr>
              <a:t>Handler</a:t>
            </a:r>
            <a:r>
              <a:rPr lang="he-IL" sz="1200" dirty="0">
                <a:solidFill>
                  <a:srgbClr val="FF0000"/>
                </a:solidFill>
              </a:rPr>
              <a:t> שונה לכל סיגנל. עם זאת המעבר ל-</a:t>
            </a:r>
            <a:r>
              <a:rPr lang="en-US" sz="1200" dirty="0">
                <a:solidFill>
                  <a:srgbClr val="FF0000"/>
                </a:solidFill>
              </a:rPr>
              <a:t>Handler</a:t>
            </a:r>
            <a:r>
              <a:rPr lang="he-IL" sz="1200" dirty="0">
                <a:solidFill>
                  <a:srgbClr val="FF0000"/>
                </a:solidFill>
              </a:rPr>
              <a:t> הוא עדיין באמצעות מערכת ההפעלה.</a:t>
            </a:r>
          </a:p>
          <a:p>
            <a:pPr algn="r" rtl="1">
              <a:buFont typeface="Wingdings" pitchFamily="2" charset="2"/>
              <a:buChar char="Ø"/>
            </a:pPr>
            <a:r>
              <a:rPr lang="he-IL" sz="1200" dirty="0">
                <a:solidFill>
                  <a:srgbClr val="FF0000"/>
                </a:solidFill>
              </a:rPr>
              <a:t>מנגנון הסיגנלים שונה ממנגנון הפסיקות מכיוון שבפסיקה ישנו </a:t>
            </a:r>
            <a:r>
              <a:rPr lang="en-US" sz="1200" dirty="0">
                <a:solidFill>
                  <a:srgbClr val="FF0000"/>
                </a:solidFill>
              </a:rPr>
              <a:t>Handler</a:t>
            </a:r>
            <a:r>
              <a:rPr lang="he-IL" sz="1200" dirty="0">
                <a:solidFill>
                  <a:srgbClr val="FF0000"/>
                </a:solidFill>
              </a:rPr>
              <a:t> יחיד, והמעבד כולו עובר לטיפול בפסיקה.</a:t>
            </a:r>
          </a:p>
          <a:p>
            <a:pPr algn="l" rtl="0">
              <a:buFont typeface="Wingdings" pitchFamily="2" charset="2"/>
              <a:buChar char="Ø"/>
            </a:pPr>
            <a:r>
              <a:rPr lang="en-US" sz="1200" dirty="0">
                <a:solidFill>
                  <a:srgbClr val="FF0000"/>
                </a:solidFill>
              </a:rPr>
              <a:t>From http://stackoverflow.com/questions/6128547/is-execution-of-signal-handler-un-preemptible-in-linux</a:t>
            </a:r>
          </a:p>
          <a:p>
            <a:pPr algn="l" rtl="0">
              <a:buFont typeface="Wingdings" pitchFamily="2" charset="2"/>
              <a:buNone/>
            </a:pPr>
            <a:r>
              <a:rPr lang="en-US" sz="1200" dirty="0">
                <a:solidFill>
                  <a:srgbClr val="FF0000"/>
                </a:solidFill>
              </a:rPr>
              <a:t>“</a:t>
            </a:r>
            <a:r>
              <a:rPr lang="en-US" dirty="0"/>
              <a:t>Kernel checks for pending signals for process while switching from kernel mode to user mode. If it finds a pending signal, it setup user's stack frame such that after returning to user mode, the process starts executing the signal </a:t>
            </a:r>
            <a:r>
              <a:rPr lang="en-US" dirty="0" err="1"/>
              <a:t>handler.Thereafter</a:t>
            </a:r>
            <a:r>
              <a:rPr lang="en-US" dirty="0"/>
              <a:t> process starts executing in user mode executing the signal handler like any other user level function. When the execution is completed, process is switched to kernel mode. Kernel then restore the original context of process, executing before the time of signal handling.</a:t>
            </a:r>
            <a:br>
              <a:rPr lang="en-US" dirty="0"/>
            </a:br>
            <a:r>
              <a:rPr lang="en-US" dirty="0"/>
              <a:t>All this mode switching is not magic. Kernel change the appropriate return address in user stack.”</a:t>
            </a:r>
          </a:p>
          <a:p>
            <a:pPr algn="l" rtl="0">
              <a:buFont typeface="Wingdings" pitchFamily="2" charset="2"/>
              <a:buNone/>
            </a:pPr>
            <a:r>
              <a:rPr lang="en-US" sz="1200" dirty="0">
                <a:solidFill>
                  <a:srgbClr val="FF0000"/>
                </a:solidFill>
              </a:rPr>
              <a:t>Do signals &amp; handle signals: </a:t>
            </a:r>
            <a:r>
              <a:rPr lang="en-US" sz="1200" dirty="0" err="1">
                <a:solidFill>
                  <a:srgbClr val="FF0000"/>
                </a:solidFill>
              </a:rPr>
              <a:t>Eg</a:t>
            </a:r>
            <a:r>
              <a:rPr lang="en-US" sz="1200" dirty="0">
                <a:solidFill>
                  <a:srgbClr val="FF0000"/>
                </a:solidFill>
              </a:rPr>
              <a:t>, gen</a:t>
            </a:r>
            <a:r>
              <a:rPr lang="en-US" sz="1200" baseline="0" dirty="0">
                <a:solidFill>
                  <a:srgbClr val="FF0000"/>
                </a:solidFill>
              </a:rPr>
              <a:t> &amp; </a:t>
            </a:r>
            <a:r>
              <a:rPr lang="en-US" sz="1200" dirty="0">
                <a:solidFill>
                  <a:srgbClr val="FF0000"/>
                </a:solidFill>
              </a:rPr>
              <a:t>handle the </a:t>
            </a:r>
            <a:r>
              <a:rPr lang="en-US" sz="1200" dirty="0" err="1">
                <a:solidFill>
                  <a:srgbClr val="FF0000"/>
                </a:solidFill>
              </a:rPr>
              <a:t>sigevent</a:t>
            </a:r>
            <a:r>
              <a:rPr lang="en-US" sz="1200" dirty="0">
                <a:solidFill>
                  <a:srgbClr val="FF0000"/>
                </a:solidFill>
              </a:rPr>
              <a:t> structure, which</a:t>
            </a:r>
            <a:r>
              <a:rPr lang="en-US" sz="1200" baseline="0" dirty="0">
                <a:solidFill>
                  <a:srgbClr val="FF0000"/>
                </a:solidFill>
              </a:rPr>
              <a:t> notifies how should the system handle the signal, which parameters to call the signal handler and more. See http://pubs.opengroup.org/onlinepubs/009695399/functions/xsh_chap02_04.html</a:t>
            </a:r>
          </a:p>
          <a:p>
            <a:pPr algn="l" rtl="0">
              <a:buFont typeface="Wingdings" pitchFamily="2" charset="2"/>
              <a:buNone/>
            </a:pPr>
            <a:endParaRPr lang="en-US" sz="1200" dirty="0">
              <a:solidFill>
                <a:srgbClr val="FF0000"/>
              </a:solidFill>
            </a:endParaRPr>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16</a:t>
            </a:fld>
            <a:endParaRPr lang="he-IL"/>
          </a:p>
        </p:txBody>
      </p:sp>
    </p:spTree>
    <p:extLst>
      <p:ext uri="{BB962C8B-B14F-4D97-AF65-F5344CB8AC3E}">
        <p14:creationId xmlns:p14="http://schemas.microsoft.com/office/powerpoint/2010/main" val="14459145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200" dirty="0">
                <a:solidFill>
                  <a:schemeClr val="tx1"/>
                </a:solidFill>
              </a:rPr>
              <a:t>However, when calling </a:t>
            </a:r>
            <a:r>
              <a:rPr lang="en-US" sz="1200" dirty="0" err="1">
                <a:solidFill>
                  <a:schemeClr val="tx1"/>
                </a:solidFill>
              </a:rPr>
              <a:t>execvp</a:t>
            </a:r>
            <a:r>
              <a:rPr lang="en-US" sz="1200" dirty="0">
                <a:solidFill>
                  <a:schemeClr val="tx1"/>
                </a:solidFill>
              </a:rPr>
              <a:t> (), the bit that specifies whether to ignore the signal or not is </a:t>
            </a:r>
            <a:r>
              <a:rPr lang="en-US" sz="1200" b="1" i="1" dirty="0">
                <a:solidFill>
                  <a:schemeClr val="tx1"/>
                </a:solidFill>
              </a:rPr>
              <a:t>preserved</a:t>
            </a:r>
            <a:r>
              <a:rPr lang="en-US" sz="1200" dirty="0">
                <a:solidFill>
                  <a:schemeClr val="tx1"/>
                </a:solidFill>
              </a:rPr>
              <a:t>. ?</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sz="1200" baseline="0" dirty="0">
              <a:solidFill>
                <a:schemeClr val="tx1"/>
              </a:solidFill>
            </a:endParaRPr>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17</a:t>
            </a:fld>
            <a:endParaRPr lang="he-IL"/>
          </a:p>
        </p:txBody>
      </p:sp>
    </p:spTree>
    <p:extLst>
      <p:ext uri="{BB962C8B-B14F-4D97-AF65-F5344CB8AC3E}">
        <p14:creationId xmlns:p14="http://schemas.microsoft.com/office/powerpoint/2010/main" val="2635228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fontScale="77500" lnSpcReduction="20000"/>
          </a:bodyPr>
          <a:lstStyle/>
          <a:p>
            <a:pPr marL="457200" indent="-457200" algn="l" rtl="0">
              <a:buFont typeface="Arial" pitchFamily="34" charset="0"/>
              <a:buChar char="•"/>
            </a:pPr>
            <a:r>
              <a:rPr lang="en-US" sz="2800" dirty="0">
                <a:solidFill>
                  <a:schemeClr val="tx1"/>
                </a:solidFill>
              </a:rPr>
              <a:t>It is </a:t>
            </a:r>
            <a:r>
              <a:rPr lang="en-US" sz="2800" b="1" i="1" dirty="0">
                <a:solidFill>
                  <a:schemeClr val="tx1"/>
                </a:solidFill>
              </a:rPr>
              <a:t>not</a:t>
            </a:r>
            <a:r>
              <a:rPr lang="en-US" sz="2800" dirty="0">
                <a:solidFill>
                  <a:schemeClr val="tx1"/>
                </a:solidFill>
              </a:rPr>
              <a:t> </a:t>
            </a:r>
            <a:r>
              <a:rPr lang="en-US" sz="2800" b="1" i="1" dirty="0">
                <a:solidFill>
                  <a:schemeClr val="tx1"/>
                </a:solidFill>
              </a:rPr>
              <a:t>safe</a:t>
            </a:r>
            <a:r>
              <a:rPr lang="en-US" sz="2800" dirty="0">
                <a:solidFill>
                  <a:schemeClr val="tx1"/>
                </a:solidFill>
              </a:rPr>
              <a:t> to call some functions, such as </a:t>
            </a:r>
            <a:r>
              <a:rPr lang="en-US" sz="2400" dirty="0" err="1">
                <a:solidFill>
                  <a:schemeClr val="tx1"/>
                </a:solidFill>
                <a:latin typeface="Courier New" pitchFamily="49" charset="0"/>
                <a:cs typeface="Courier New" pitchFamily="49" charset="0"/>
              </a:rPr>
              <a:t>printf</a:t>
            </a:r>
            <a:r>
              <a:rPr lang="en-US" sz="2800" dirty="0">
                <a:solidFill>
                  <a:schemeClr val="tx1"/>
                </a:solidFill>
              </a:rPr>
              <a:t>, from within a signal handler. This</a:t>
            </a:r>
            <a:r>
              <a:rPr lang="en-US" sz="2800" baseline="0" dirty="0">
                <a:solidFill>
                  <a:schemeClr val="tx1"/>
                </a:solidFill>
              </a:rPr>
              <a:t> is because </a:t>
            </a:r>
            <a:r>
              <a:rPr lang="en-US" sz="2800" b="1" dirty="0" err="1">
                <a:solidFill>
                  <a:schemeClr val="tx1"/>
                </a:solidFill>
                <a:latin typeface="Courier New" pitchFamily="49" charset="0"/>
                <a:cs typeface="Courier New" pitchFamily="49" charset="0"/>
              </a:rPr>
              <a:t>printf</a:t>
            </a:r>
            <a:r>
              <a:rPr lang="en-US" sz="2800" b="1" dirty="0">
                <a:solidFill>
                  <a:schemeClr val="tx1"/>
                </a:solidFill>
                <a:latin typeface="Courier New" pitchFamily="49" charset="0"/>
                <a:cs typeface="Courier New" pitchFamily="49" charset="0"/>
              </a:rPr>
              <a:t>() </a:t>
            </a:r>
            <a:r>
              <a:rPr lang="en-US" sz="2800" dirty="0">
                <a:solidFill>
                  <a:schemeClr val="tx1"/>
                </a:solidFill>
                <a:latin typeface="Courier New" pitchFamily="49" charset="0"/>
                <a:cs typeface="Courier New" pitchFamily="49" charset="0"/>
              </a:rPr>
              <a:t>uses and </a:t>
            </a:r>
            <a:r>
              <a:rPr lang="en-US" sz="2800" b="1" dirty="0">
                <a:solidFill>
                  <a:schemeClr val="tx1"/>
                </a:solidFill>
                <a:latin typeface="Courier New" pitchFamily="49" charset="0"/>
                <a:cs typeface="Courier New" pitchFamily="49" charset="0"/>
              </a:rPr>
              <a:t>modifies</a:t>
            </a:r>
            <a:r>
              <a:rPr lang="en-US" sz="2800" dirty="0">
                <a:solidFill>
                  <a:schemeClr val="tx1"/>
                </a:solidFill>
                <a:latin typeface="Courier New" pitchFamily="49" charset="0"/>
                <a:cs typeface="Courier New" pitchFamily="49" charset="0"/>
              </a:rPr>
              <a:t> a </a:t>
            </a:r>
            <a:r>
              <a:rPr lang="en-US" sz="2800" i="1" dirty="0">
                <a:solidFill>
                  <a:schemeClr val="tx1"/>
                </a:solidFill>
                <a:latin typeface="Courier New" pitchFamily="49" charset="0"/>
                <a:cs typeface="Courier New" pitchFamily="49" charset="0"/>
              </a:rPr>
              <a:t>shared </a:t>
            </a:r>
            <a:r>
              <a:rPr lang="en-US" sz="2800" dirty="0">
                <a:solidFill>
                  <a:schemeClr val="tx1"/>
                </a:solidFill>
                <a:latin typeface="Courier New" pitchFamily="49" charset="0"/>
                <a:cs typeface="Courier New" pitchFamily="49" charset="0"/>
              </a:rPr>
              <a:t>object (stream). Therefore it may </a:t>
            </a:r>
            <a:r>
              <a:rPr lang="en-US" sz="2800" b="1" dirty="0">
                <a:solidFill>
                  <a:schemeClr val="tx1"/>
                </a:solidFill>
                <a:latin typeface="Courier New" pitchFamily="49" charset="0"/>
                <a:cs typeface="Courier New" pitchFamily="49" charset="0"/>
              </a:rPr>
              <a:t>interfere</a:t>
            </a:r>
            <a:r>
              <a:rPr lang="en-US" sz="2800" dirty="0">
                <a:solidFill>
                  <a:schemeClr val="tx1"/>
                </a:solidFill>
                <a:latin typeface="Courier New" pitchFamily="49" charset="0"/>
                <a:cs typeface="Courier New" pitchFamily="49" charset="0"/>
              </a:rPr>
              <a:t> another operation (that’s still running) if they use the </a:t>
            </a:r>
            <a:r>
              <a:rPr lang="en-US" sz="2800" b="1" dirty="0">
                <a:solidFill>
                  <a:schemeClr val="tx1"/>
                </a:solidFill>
                <a:latin typeface="Courier New" pitchFamily="49" charset="0"/>
                <a:cs typeface="Courier New" pitchFamily="49" charset="0"/>
              </a:rPr>
              <a:t>same </a:t>
            </a:r>
            <a:r>
              <a:rPr lang="en-US" sz="2800" dirty="0">
                <a:solidFill>
                  <a:schemeClr val="tx1"/>
                </a:solidFill>
                <a:latin typeface="Courier New" pitchFamily="49" charset="0"/>
                <a:cs typeface="Courier New" pitchFamily="49" charset="0"/>
              </a:rPr>
              <a:t>object. </a:t>
            </a:r>
            <a:r>
              <a:rPr lang="en-US" sz="2800" dirty="0">
                <a:solidFill>
                  <a:schemeClr val="tx1"/>
                </a:solidFill>
              </a:rPr>
              <a:t>T</a:t>
            </a:r>
          </a:p>
          <a:p>
            <a:pPr marL="457200" indent="-457200" algn="l" rtl="0">
              <a:buFont typeface="Arial" pitchFamily="34" charset="0"/>
              <a:buChar char="•"/>
            </a:pPr>
            <a:r>
              <a:rPr lang="en-US" sz="2800" dirty="0" err="1">
                <a:solidFill>
                  <a:schemeClr val="tx1"/>
                </a:solidFill>
              </a:rPr>
              <a:t>herefore</a:t>
            </a:r>
            <a:r>
              <a:rPr lang="en-US" sz="2800" dirty="0">
                <a:solidFill>
                  <a:schemeClr val="tx1"/>
                </a:solidFill>
              </a:rPr>
              <a:t>, a</a:t>
            </a:r>
            <a:r>
              <a:rPr lang="en-US" sz="2400" dirty="0">
                <a:solidFill>
                  <a:schemeClr val="tx1"/>
                </a:solidFill>
              </a:rPr>
              <a:t> useful technique is to use a signal handler to set a flag and then check that flag from the main program and print a message if required. </a:t>
            </a:r>
            <a:endParaRPr lang="en-US" sz="2400" b="1" dirty="0">
              <a:solidFill>
                <a:schemeClr val="tx1"/>
              </a:solidFill>
            </a:endParaRPr>
          </a:p>
          <a:p>
            <a:pPr algn="l" rtl="0"/>
            <a:endParaRPr lang="en-US" dirty="0"/>
          </a:p>
          <a:p>
            <a:pPr algn="l" rtl="0"/>
            <a:endParaRPr lang="en-US" dirty="0"/>
          </a:p>
          <a:p>
            <a:pPr algn="l" rtl="0"/>
            <a:endParaRPr lang="en-US" dirty="0"/>
          </a:p>
          <a:p>
            <a:pPr algn="l" rtl="0"/>
            <a:r>
              <a:rPr lang="en-US" dirty="0"/>
              <a:t>http://stackoverflow.com/questions/6128547/is-execution-of-signal-handler-un-preemptible-in-linux</a:t>
            </a:r>
          </a:p>
          <a:p>
            <a:pPr algn="l" rtl="0"/>
            <a:endParaRPr lang="he-IL"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18</a:t>
            </a:fld>
            <a:endParaRPr lang="he-IL"/>
          </a:p>
        </p:txBody>
      </p:sp>
    </p:spTree>
    <p:extLst>
      <p:ext uri="{BB962C8B-B14F-4D97-AF65-F5344CB8AC3E}">
        <p14:creationId xmlns:p14="http://schemas.microsoft.com/office/powerpoint/2010/main" val="1392572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pPr algn="l" rtl="0"/>
            <a:r>
              <a:rPr lang="en-US" baseline="0" dirty="0"/>
              <a:t>Good code examples</a:t>
            </a:r>
          </a:p>
          <a:p>
            <a:pPr algn="l" rtl="0"/>
            <a:r>
              <a:rPr lang="en-US" dirty="0"/>
              <a:t>http://www.thegeekstuff.com/2012/03/catch-signals-sample-c-code/</a:t>
            </a:r>
          </a:p>
          <a:p>
            <a:pPr algn="l" rtl="0"/>
            <a:r>
              <a:rPr lang="en-US" dirty="0"/>
              <a:t>http://www.alexonlinux.com/signal-handling-in-linux#sigstop</a:t>
            </a:r>
          </a:p>
          <a:p>
            <a:pPr algn="l" rtl="0"/>
            <a:r>
              <a:rPr lang="en-US" dirty="0"/>
              <a:t>https://en.wikipedia.org/wiki/C_signal_handling</a:t>
            </a:r>
          </a:p>
          <a:p>
            <a:pPr algn="l" rtl="0"/>
            <a:endParaRPr lang="he-IL"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19</a:t>
            </a:fld>
            <a:endParaRPr lang="he-IL"/>
          </a:p>
        </p:txBody>
      </p:sp>
    </p:spTree>
    <p:extLst>
      <p:ext uri="{BB962C8B-B14F-4D97-AF65-F5344CB8AC3E}">
        <p14:creationId xmlns:p14="http://schemas.microsoft.com/office/powerpoint/2010/main" val="9688402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 typeface="Arial" pitchFamily="34" charset="0"/>
              <a:buNone/>
              <a:tabLst/>
              <a:defRPr/>
            </a:pPr>
            <a:r>
              <a:rPr lang="he-IL" sz="1200" dirty="0">
                <a:solidFill>
                  <a:srgbClr val="FF0000"/>
                </a:solidFill>
              </a:rPr>
              <a:t>&gt; זוהי מעין הגדרה חד פעמית. לאחר קריאה אחת, ההפניה היא לערך ברירת המחדל של הסיגנל.</a:t>
            </a:r>
            <a:endParaRPr lang="en-US" sz="1200" dirty="0">
              <a:solidFill>
                <a:srgbClr val="FF0000"/>
              </a:solidFill>
            </a:endParaRPr>
          </a:p>
          <a:p>
            <a:pPr rtl="1"/>
            <a:r>
              <a:rPr lang="he-IL" sz="1200" b="0" i="0" kern="1200" dirty="0">
                <a:solidFill>
                  <a:schemeClr val="tx1"/>
                </a:solidFill>
                <a:effectLst/>
                <a:latin typeface="+mn-lt"/>
                <a:ea typeface="+mn-ea"/>
                <a:cs typeface="+mn-cs"/>
              </a:rPr>
              <a:t>כשהתחלתי לתרגל "מערכות הפעלה" הסמסטר שאלתי את עצמי, איך בדיוק אצליח לקשר, כהרגלי, בין החומר של הקורס לבין אי אלה עניינים סביבתיים.</a:t>
            </a:r>
          </a:p>
          <a:p>
            <a:pPr rtl="1"/>
            <a:r>
              <a:rPr lang="he-IL" sz="1200" b="0" i="0" kern="1200" dirty="0">
                <a:solidFill>
                  <a:schemeClr val="tx1"/>
                </a:solidFill>
                <a:effectLst/>
                <a:latin typeface="+mn-lt"/>
                <a:ea typeface="+mn-ea"/>
                <a:cs typeface="+mn-cs"/>
              </a:rPr>
              <a:t>טוב, זה הגיע די מהר. כבר בתרגול השני מלמדים על ()</a:t>
            </a:r>
            <a:r>
              <a:rPr lang="en-AU" sz="1200" b="0" i="0" kern="1200" dirty="0">
                <a:solidFill>
                  <a:schemeClr val="tx1"/>
                </a:solidFill>
                <a:effectLst/>
                <a:latin typeface="+mn-lt"/>
                <a:ea typeface="+mn-ea"/>
                <a:cs typeface="+mn-cs"/>
              </a:rPr>
              <a:t>signal </a:t>
            </a:r>
            <a:r>
              <a:rPr lang="he-IL" sz="1200" b="0" i="0" kern="1200" dirty="0">
                <a:solidFill>
                  <a:schemeClr val="tx1"/>
                </a:solidFill>
                <a:effectLst/>
                <a:latin typeface="+mn-lt"/>
                <a:ea typeface="+mn-ea"/>
                <a:cs typeface="+mn-cs"/>
              </a:rPr>
              <a:t>שהיא פונקציה חד-פעמית, בערך*. וזה, </a:t>
            </a:r>
          </a:p>
          <a:p>
            <a:pPr algn="r" rtl="1" eaLnBrk="1" fontAlgn="auto" hangingPunct="1">
              <a:spcAft>
                <a:spcPts val="0"/>
              </a:spcAft>
              <a:buFont typeface="Arial" pitchFamily="34" charset="0"/>
              <a:buNone/>
              <a:defRPr/>
            </a:pPr>
            <a:endParaRPr lang="en-US"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20</a:t>
            </a:fld>
            <a:endParaRPr lang="he-IL"/>
          </a:p>
        </p:txBody>
      </p:sp>
    </p:spTree>
    <p:extLst>
      <p:ext uri="{BB962C8B-B14F-4D97-AF65-F5344CB8AC3E}">
        <p14:creationId xmlns:p14="http://schemas.microsoft.com/office/powerpoint/2010/main" val="1756132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1" indent="0" algn="r" defTabSz="914400" rtl="1" eaLnBrk="1" fontAlgn="auto" latinLnBrk="0" hangingPunct="1">
              <a:lnSpc>
                <a:spcPct val="100000"/>
              </a:lnSpc>
              <a:spcBef>
                <a:spcPts val="0"/>
              </a:spcBef>
              <a:spcAft>
                <a:spcPts val="0"/>
              </a:spcAft>
              <a:buClrTx/>
              <a:buSzTx/>
              <a:buFontTx/>
              <a:buNone/>
              <a:tabLst/>
              <a:defRPr/>
            </a:pPr>
            <a:r>
              <a:rPr lang="en-US" dirty="0">
                <a:solidFill>
                  <a:schemeClr val="tx1"/>
                </a:solidFill>
              </a:rPr>
              <a:t>Open, close, duplicate</a:t>
            </a:r>
          </a:p>
          <a:p>
            <a:pPr marL="457200" indent="-457200" algn="l" rtl="0">
              <a:buFont typeface="Arial" pitchFamily="34" charset="0"/>
              <a:buChar char="•"/>
            </a:pPr>
            <a:r>
              <a:rPr lang="en-US" sz="3200" dirty="0">
                <a:solidFill>
                  <a:schemeClr val="tx1"/>
                </a:solidFill>
              </a:rPr>
              <a:t>Handling signals</a:t>
            </a:r>
          </a:p>
          <a:p>
            <a:pPr marL="914400" lvl="1" indent="-457200" algn="l" rtl="0">
              <a:buFont typeface="Arial" pitchFamily="34" charset="0"/>
              <a:buChar char="•"/>
            </a:pPr>
            <a:r>
              <a:rPr lang="en-US" sz="2400" dirty="0">
                <a:solidFill>
                  <a:schemeClr val="tx1"/>
                </a:solidFill>
              </a:rPr>
              <a:t>When are signals processed</a:t>
            </a:r>
          </a:p>
          <a:p>
            <a:pPr marL="914400" lvl="1" indent="-457200" algn="l" rtl="0">
              <a:buFont typeface="Arial" pitchFamily="34" charset="0"/>
              <a:buChar char="•"/>
            </a:pPr>
            <a:r>
              <a:rPr lang="en-US" sz="2400" dirty="0">
                <a:solidFill>
                  <a:schemeClr val="tx1"/>
                </a:solidFill>
              </a:rPr>
              <a:t>Signals handlers</a:t>
            </a:r>
            <a:endParaRPr lang="he-IL"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2</a:t>
            </a:fld>
            <a:endParaRPr lang="he-IL"/>
          </a:p>
        </p:txBody>
      </p:sp>
    </p:spTree>
    <p:extLst>
      <p:ext uri="{BB962C8B-B14F-4D97-AF65-F5344CB8AC3E}">
        <p14:creationId xmlns:p14="http://schemas.microsoft.com/office/powerpoint/2010/main" val="240972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indent="0" algn="r" defTabSz="914400" rtl="1" eaLnBrk="0" fontAlgn="base" latinLnBrk="0" hangingPunct="0">
              <a:lnSpc>
                <a:spcPct val="100000"/>
              </a:lnSpc>
              <a:spcBef>
                <a:spcPct val="30000"/>
              </a:spcBef>
              <a:spcAft>
                <a:spcPct val="0"/>
              </a:spcAft>
              <a:buClrTx/>
              <a:buSzTx/>
              <a:buFontTx/>
              <a:buNone/>
              <a:tabLst/>
              <a:defRPr/>
            </a:pPr>
            <a:endParaRPr lang="en-US" sz="1200" dirty="0">
              <a:solidFill>
                <a:srgbClr val="FF0000"/>
              </a:solidFill>
            </a:endParaRPr>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22</a:t>
            </a:fld>
            <a:endParaRPr lang="he-IL"/>
          </a:p>
        </p:txBody>
      </p:sp>
    </p:spTree>
    <p:extLst>
      <p:ext uri="{BB962C8B-B14F-4D97-AF65-F5344CB8AC3E}">
        <p14:creationId xmlns:p14="http://schemas.microsoft.com/office/powerpoint/2010/main" val="14459145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a:solidFill>
                  <a:srgbClr val="FF0000"/>
                </a:solidFill>
              </a:rPr>
              <a:t>Documentation</a:t>
            </a:r>
            <a:r>
              <a:rPr lang="en-US" sz="1200" baseline="0" dirty="0">
                <a:solidFill>
                  <a:srgbClr val="FF0000"/>
                </a:solidFill>
              </a:rPr>
              <a:t> of </a:t>
            </a:r>
            <a:r>
              <a:rPr lang="en-US" sz="1200" baseline="0" dirty="0" err="1">
                <a:solidFill>
                  <a:srgbClr val="FF0000"/>
                </a:solidFill>
              </a:rPr>
              <a:t>sigprocmask</a:t>
            </a:r>
            <a:r>
              <a:rPr lang="en-US" sz="1200" baseline="0" dirty="0">
                <a:solidFill>
                  <a:srgbClr val="FF0000"/>
                </a:solidFill>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a:solidFill>
                  <a:srgbClr val="FF0000"/>
                </a:solidFill>
              </a:rPr>
              <a:t>http://man7.org/linux/man-pages/man2/sigprocmask.2.html</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dirty="0">
              <a:solidFill>
                <a:srgbClr val="FF0000"/>
              </a:solidFill>
            </a:endParaRPr>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23</a:t>
            </a:fld>
            <a:endParaRPr lang="he-IL"/>
          </a:p>
        </p:txBody>
      </p:sp>
    </p:spTree>
    <p:extLst>
      <p:ext uri="{BB962C8B-B14F-4D97-AF65-F5344CB8AC3E}">
        <p14:creationId xmlns:p14="http://schemas.microsoft.com/office/powerpoint/2010/main" val="14459145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indent="0" algn="r" defTabSz="914400" rtl="1" eaLnBrk="0" fontAlgn="base" latinLnBrk="0" hangingPunct="0">
              <a:lnSpc>
                <a:spcPct val="100000"/>
              </a:lnSpc>
              <a:spcBef>
                <a:spcPct val="30000"/>
              </a:spcBef>
              <a:spcAft>
                <a:spcPct val="0"/>
              </a:spcAft>
              <a:buClrTx/>
              <a:buSzTx/>
              <a:buFontTx/>
              <a:buNone/>
              <a:tabLst/>
              <a:defRPr/>
            </a:pPr>
            <a:endParaRPr lang="en-US" sz="1200" dirty="0">
              <a:solidFill>
                <a:srgbClr val="FF0000"/>
              </a:solidFill>
            </a:endParaRPr>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24</a:t>
            </a:fld>
            <a:endParaRPr lang="he-IL"/>
          </a:p>
        </p:txBody>
      </p:sp>
    </p:spTree>
    <p:extLst>
      <p:ext uri="{BB962C8B-B14F-4D97-AF65-F5344CB8AC3E}">
        <p14:creationId xmlns:p14="http://schemas.microsoft.com/office/powerpoint/2010/main" val="22618278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indent="0" algn="r" defTabSz="914400" rtl="1" eaLnBrk="0" fontAlgn="base" latinLnBrk="0" hangingPunct="0">
              <a:lnSpc>
                <a:spcPct val="100000"/>
              </a:lnSpc>
              <a:spcBef>
                <a:spcPct val="30000"/>
              </a:spcBef>
              <a:spcAft>
                <a:spcPct val="0"/>
              </a:spcAft>
              <a:buClrTx/>
              <a:buSzTx/>
              <a:buFontTx/>
              <a:buNone/>
              <a:tabLst/>
              <a:defRPr/>
            </a:pPr>
            <a:endParaRPr lang="en-US" sz="1200" dirty="0">
              <a:solidFill>
                <a:srgbClr val="FF0000"/>
              </a:solidFill>
            </a:endParaRPr>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25</a:t>
            </a:fld>
            <a:endParaRPr lang="he-IL"/>
          </a:p>
        </p:txBody>
      </p:sp>
    </p:spTree>
    <p:extLst>
      <p:ext uri="{BB962C8B-B14F-4D97-AF65-F5344CB8AC3E}">
        <p14:creationId xmlns:p14="http://schemas.microsoft.com/office/powerpoint/2010/main" val="14459145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sz="1200" baseline="0" dirty="0">
              <a:solidFill>
                <a:schemeClr val="tx1"/>
              </a:solidFill>
            </a:endParaRPr>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26</a:t>
            </a:fld>
            <a:endParaRPr lang="he-IL"/>
          </a:p>
        </p:txBody>
      </p:sp>
    </p:spTree>
    <p:extLst>
      <p:ext uri="{BB962C8B-B14F-4D97-AF65-F5344CB8AC3E}">
        <p14:creationId xmlns:p14="http://schemas.microsoft.com/office/powerpoint/2010/main" val="21409163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 typeface="Arial" pitchFamily="34" charset="0"/>
              <a:buNone/>
              <a:tabLst/>
              <a:defRPr/>
            </a:pPr>
            <a:r>
              <a:rPr lang="he-IL" sz="1200" dirty="0">
                <a:solidFill>
                  <a:srgbClr val="FF0000"/>
                </a:solidFill>
              </a:rPr>
              <a:t>&gt; התהליכים יכולים להיאסף כזומבים בסדר רנדומלי </a:t>
            </a:r>
            <a:endParaRPr lang="he-IL" dirty="0"/>
          </a:p>
          <a:p>
            <a:pPr algn="r" rtl="1" eaLnBrk="1" fontAlgn="auto" hangingPunct="1">
              <a:spcAft>
                <a:spcPts val="0"/>
              </a:spcAft>
              <a:buFont typeface="Arial" pitchFamily="34" charset="0"/>
              <a:buNone/>
              <a:defRPr/>
            </a:pPr>
            <a:endParaRPr lang="en-US"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27</a:t>
            </a:fld>
            <a:endParaRPr lang="he-IL"/>
          </a:p>
        </p:txBody>
      </p:sp>
    </p:spTree>
    <p:extLst>
      <p:ext uri="{BB962C8B-B14F-4D97-AF65-F5344CB8AC3E}">
        <p14:creationId xmlns:p14="http://schemas.microsoft.com/office/powerpoint/2010/main" val="14459145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indent="0" algn="r" defTabSz="914400" rtl="1" eaLnBrk="0" fontAlgn="base" latinLnBrk="0" hangingPunct="0">
              <a:lnSpc>
                <a:spcPct val="100000"/>
              </a:lnSpc>
              <a:spcBef>
                <a:spcPct val="30000"/>
              </a:spcBef>
              <a:spcAft>
                <a:spcPct val="0"/>
              </a:spcAft>
              <a:buClrTx/>
              <a:buSzTx/>
              <a:buFontTx/>
              <a:buNone/>
              <a:tabLst/>
              <a:defRPr/>
            </a:pPr>
            <a:r>
              <a:rPr lang="he-IL" sz="1200" dirty="0">
                <a:solidFill>
                  <a:srgbClr val="FF0000"/>
                </a:solidFill>
              </a:rPr>
              <a:t>&gt; אין עדיפות לסיגנלים. כאשר ישנם סיגנלים מרובים, סדר הטיפול הוא לפי ה-</a:t>
            </a:r>
            <a:r>
              <a:rPr lang="en-US" sz="1200" dirty="0">
                <a:solidFill>
                  <a:srgbClr val="FF0000"/>
                </a:solidFill>
              </a:rPr>
              <a:t>ID</a:t>
            </a:r>
            <a:r>
              <a:rPr lang="he-IL" sz="1200" dirty="0">
                <a:solidFill>
                  <a:srgbClr val="FF0000"/>
                </a:solidFill>
              </a:rPr>
              <a:t>.</a:t>
            </a:r>
            <a:endParaRPr lang="en-US" sz="1200" dirty="0">
              <a:solidFill>
                <a:srgbClr val="FF0000"/>
              </a:solidFill>
            </a:endParaRPr>
          </a:p>
          <a:p>
            <a:r>
              <a:rPr lang="en-US"/>
              <a:t>http://pubs.opengroup.org/onlinepubs/009695399/functions/xsh_chap02_04.html</a:t>
            </a:r>
          </a:p>
          <a:p>
            <a:endParaRPr lang="he-IL" dirty="0"/>
          </a:p>
          <a:p>
            <a:pPr algn="r" rtl="1" eaLnBrk="1" fontAlgn="auto" hangingPunct="1">
              <a:spcAft>
                <a:spcPts val="0"/>
              </a:spcAft>
              <a:buFont typeface="Arial" pitchFamily="34" charset="0"/>
              <a:buNone/>
              <a:defRPr/>
            </a:pPr>
            <a:endParaRPr lang="en-US"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28</a:t>
            </a:fld>
            <a:endParaRPr lang="he-IL"/>
          </a:p>
        </p:txBody>
      </p:sp>
    </p:spTree>
    <p:extLst>
      <p:ext uri="{BB962C8B-B14F-4D97-AF65-F5344CB8AC3E}">
        <p14:creationId xmlns:p14="http://schemas.microsoft.com/office/powerpoint/2010/main" val="21052869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1" indent="0" algn="r" defTabSz="914400" rtl="1" eaLnBrk="1" fontAlgn="auto" latinLnBrk="0" hangingPunct="1">
              <a:lnSpc>
                <a:spcPct val="100000"/>
              </a:lnSpc>
              <a:spcBef>
                <a:spcPts val="0"/>
              </a:spcBef>
              <a:spcAft>
                <a:spcPts val="0"/>
              </a:spcAft>
              <a:buClrTx/>
              <a:buSzTx/>
              <a:buFontTx/>
              <a:buNone/>
              <a:tabLst/>
              <a:defRPr/>
            </a:pPr>
            <a:endParaRPr lang="en-US" dirty="0">
              <a:solidFill>
                <a:schemeClr val="tx1"/>
              </a:solidFill>
            </a:endParaRPr>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29</a:t>
            </a:fld>
            <a:endParaRPr lang="he-IL"/>
          </a:p>
        </p:txBody>
      </p:sp>
    </p:spTree>
    <p:extLst>
      <p:ext uri="{BB962C8B-B14F-4D97-AF65-F5344CB8AC3E}">
        <p14:creationId xmlns:p14="http://schemas.microsoft.com/office/powerpoint/2010/main" val="240972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 typeface="Arial" pitchFamily="34" charset="0"/>
              <a:buNone/>
              <a:tabLst/>
              <a:defRPr/>
            </a:pPr>
            <a:r>
              <a:rPr lang="he-IL" dirty="0"/>
              <a:t>בשלישי</a:t>
            </a:r>
            <a:r>
              <a:rPr lang="he-IL" baseline="0" dirty="0"/>
              <a:t> – למשל כשיש שגיאה והמעבד שולח סיגנל במקום לסגור את התהליך.</a:t>
            </a:r>
            <a:endParaRPr lang="he-IL" dirty="0"/>
          </a:p>
          <a:p>
            <a:pPr algn="r" rtl="1" eaLnBrk="1" fontAlgn="auto" hangingPunct="1">
              <a:spcAft>
                <a:spcPts val="0"/>
              </a:spcAft>
              <a:buFont typeface="Arial" pitchFamily="34" charset="0"/>
              <a:buNone/>
              <a:defRPr/>
            </a:pPr>
            <a:endParaRPr lang="en-US"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30</a:t>
            </a:fld>
            <a:endParaRPr lang="he-IL"/>
          </a:p>
        </p:txBody>
      </p:sp>
    </p:spTree>
    <p:extLst>
      <p:ext uri="{BB962C8B-B14F-4D97-AF65-F5344CB8AC3E}">
        <p14:creationId xmlns:p14="http://schemas.microsoft.com/office/powerpoint/2010/main" val="14459145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eaLnBrk="1" fontAlgn="auto" hangingPunct="1">
              <a:spcAft>
                <a:spcPts val="0"/>
              </a:spcAft>
              <a:buFont typeface="Arial" pitchFamily="34" charset="0"/>
              <a:buNone/>
              <a:defRPr/>
            </a:pPr>
            <a:endParaRPr lang="en-US"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31</a:t>
            </a:fld>
            <a:endParaRPr lang="he-IL"/>
          </a:p>
        </p:txBody>
      </p:sp>
    </p:spTree>
    <p:extLst>
      <p:ext uri="{BB962C8B-B14F-4D97-AF65-F5344CB8AC3E}">
        <p14:creationId xmlns:p14="http://schemas.microsoft.com/office/powerpoint/2010/main" val="1445914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pPr algn="l" rtl="0"/>
            <a:endParaRPr lang="he-IL"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3</a:t>
            </a:fld>
            <a:endParaRPr lang="he-IL"/>
          </a:p>
        </p:txBody>
      </p:sp>
    </p:spTree>
    <p:extLst>
      <p:ext uri="{BB962C8B-B14F-4D97-AF65-F5344CB8AC3E}">
        <p14:creationId xmlns:p14="http://schemas.microsoft.com/office/powerpoint/2010/main" val="32458157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eaLnBrk="1" fontAlgn="auto" hangingPunct="1">
              <a:spcAft>
                <a:spcPts val="0"/>
              </a:spcAft>
              <a:buFont typeface="Arial" pitchFamily="34" charset="0"/>
              <a:buNone/>
              <a:defRPr/>
            </a:pPr>
            <a:r>
              <a:rPr lang="en-US" dirty="0" err="1"/>
              <a:t>Eg</a:t>
            </a:r>
            <a:r>
              <a:rPr lang="en-US" dirty="0"/>
              <a:t>:</a:t>
            </a:r>
          </a:p>
          <a:p>
            <a:pPr algn="l" rtl="0" eaLnBrk="1" fontAlgn="auto" hangingPunct="1">
              <a:spcAft>
                <a:spcPts val="0"/>
              </a:spcAft>
              <a:buFont typeface="Arial" pitchFamily="34" charset="0"/>
              <a:buNone/>
              <a:defRPr/>
            </a:pPr>
            <a:r>
              <a:rPr lang="en-US" dirty="0"/>
              <a:t>&gt; </a:t>
            </a:r>
            <a:r>
              <a:rPr lang="en-US" dirty="0" err="1"/>
              <a:t>xclock</a:t>
            </a:r>
            <a:r>
              <a:rPr lang="en-US" dirty="0"/>
              <a:t> &amp;</a:t>
            </a:r>
          </a:p>
          <a:p>
            <a:pPr marL="171450" indent="-171450" algn="l" rtl="0" eaLnBrk="1" fontAlgn="auto" hangingPunct="1">
              <a:spcAft>
                <a:spcPts val="0"/>
              </a:spcAft>
              <a:buFont typeface="Wingdings" panose="05000000000000000000" pitchFamily="2" charset="2"/>
              <a:buChar char="Ø"/>
              <a:defRPr/>
            </a:pPr>
            <a:r>
              <a:rPr lang="en-US" dirty="0"/>
              <a:t>Jobs</a:t>
            </a:r>
          </a:p>
          <a:p>
            <a:pPr marL="0" indent="0" algn="l" rtl="0" eaLnBrk="1" fontAlgn="auto" hangingPunct="1">
              <a:spcAft>
                <a:spcPts val="0"/>
              </a:spcAft>
              <a:buFont typeface="Wingdings" panose="05000000000000000000" pitchFamily="2" charset="2"/>
              <a:buNone/>
              <a:defRPr/>
            </a:pPr>
            <a:r>
              <a:rPr lang="en-US" dirty="0"/>
              <a:t>(…)</a:t>
            </a:r>
          </a:p>
          <a:p>
            <a:pPr algn="l" rtl="0" eaLnBrk="1" fontAlgn="auto" hangingPunct="1">
              <a:spcAft>
                <a:spcPts val="0"/>
              </a:spcAft>
              <a:buFont typeface="Arial" pitchFamily="34" charset="0"/>
              <a:buNone/>
              <a:defRPr/>
            </a:pPr>
            <a:r>
              <a:rPr lang="en-US" dirty="0"/>
              <a:t>[2]+ 	Running 	</a:t>
            </a:r>
            <a:r>
              <a:rPr lang="en-US" dirty="0" err="1"/>
              <a:t>xclock</a:t>
            </a:r>
            <a:r>
              <a:rPr lang="en-US" dirty="0"/>
              <a:t> &amp;</a:t>
            </a:r>
          </a:p>
          <a:p>
            <a:pPr algn="l" rtl="0" eaLnBrk="1" fontAlgn="auto" hangingPunct="1">
              <a:spcAft>
                <a:spcPts val="0"/>
              </a:spcAft>
              <a:buFont typeface="Arial" pitchFamily="34" charset="0"/>
              <a:buNone/>
              <a:defRPr/>
            </a:pPr>
            <a:r>
              <a:rPr lang="en-US" dirty="0"/>
              <a:t>&gt;</a:t>
            </a:r>
            <a:r>
              <a:rPr lang="en-US" dirty="0" err="1"/>
              <a:t>ps</a:t>
            </a:r>
            <a:endParaRPr lang="en-US" dirty="0"/>
          </a:p>
          <a:p>
            <a:pPr algn="l" rtl="0" eaLnBrk="1" fontAlgn="auto" hangingPunct="1">
              <a:spcAft>
                <a:spcPts val="0"/>
              </a:spcAft>
              <a:buFont typeface="Arial" pitchFamily="34" charset="0"/>
              <a:buNone/>
              <a:defRPr/>
            </a:pPr>
            <a:r>
              <a:rPr lang="en-US" dirty="0"/>
              <a:t>(…)</a:t>
            </a:r>
          </a:p>
          <a:p>
            <a:pPr algn="l" rtl="0" eaLnBrk="1" fontAlgn="auto" hangingPunct="1">
              <a:spcAft>
                <a:spcPts val="0"/>
              </a:spcAft>
              <a:buFont typeface="Arial" pitchFamily="34" charset="0"/>
              <a:buNone/>
              <a:defRPr/>
            </a:pPr>
            <a:r>
              <a:rPr lang="en-US" dirty="0"/>
              <a:t>3571 … </a:t>
            </a:r>
            <a:r>
              <a:rPr lang="en-US" dirty="0" err="1"/>
              <a:t>xclock</a:t>
            </a:r>
            <a:endParaRPr lang="en-US" dirty="0"/>
          </a:p>
          <a:p>
            <a:pPr algn="l" rtl="0" eaLnBrk="1" fontAlgn="auto" hangingPunct="1">
              <a:spcAft>
                <a:spcPts val="0"/>
              </a:spcAft>
              <a:buFont typeface="Arial" pitchFamily="34" charset="0"/>
              <a:buNone/>
              <a:defRPr/>
            </a:pPr>
            <a:r>
              <a:rPr lang="en-US" dirty="0"/>
              <a:t>&gt; kill 3571</a:t>
            </a:r>
          </a:p>
          <a:p>
            <a:pPr algn="l" rtl="0" eaLnBrk="1" fontAlgn="auto" hangingPunct="1">
              <a:spcAft>
                <a:spcPts val="0"/>
              </a:spcAft>
              <a:buFont typeface="Arial" pitchFamily="34" charset="0"/>
              <a:buNone/>
              <a:defRPr/>
            </a:pPr>
            <a:r>
              <a:rPr lang="en-US" dirty="0"/>
              <a:t>&gt; [2]+	Terminated	</a:t>
            </a:r>
            <a:r>
              <a:rPr lang="en-US" dirty="0" err="1"/>
              <a:t>xclock</a:t>
            </a:r>
            <a:endParaRPr lang="en-US" dirty="0"/>
          </a:p>
          <a:p>
            <a:pPr algn="l" rtl="0" eaLnBrk="1" fontAlgn="auto" hangingPunct="1">
              <a:spcAft>
                <a:spcPts val="0"/>
              </a:spcAft>
              <a:buFont typeface="Arial" pitchFamily="34" charset="0"/>
              <a:buNone/>
              <a:defRPr/>
            </a:pPr>
            <a:endParaRPr lang="en-US" dirty="0"/>
          </a:p>
          <a:p>
            <a:pPr algn="l" rtl="0" eaLnBrk="1" fontAlgn="auto" hangingPunct="1">
              <a:spcAft>
                <a:spcPts val="0"/>
              </a:spcAft>
              <a:buFont typeface="Arial" pitchFamily="34" charset="0"/>
              <a:buNone/>
              <a:defRPr/>
            </a:pPr>
            <a:r>
              <a:rPr lang="en-US" dirty="0"/>
              <a:t>&gt; </a:t>
            </a:r>
            <a:r>
              <a:rPr lang="en-US" dirty="0" err="1"/>
              <a:t>xclock</a:t>
            </a:r>
            <a:r>
              <a:rPr lang="en-US" dirty="0"/>
              <a:t> &amp;</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dirty="0"/>
              <a:t>&gt; </a:t>
            </a:r>
            <a:r>
              <a:rPr lang="en-US" dirty="0" err="1"/>
              <a:t>xclock</a:t>
            </a:r>
            <a:r>
              <a:rPr lang="en-US" dirty="0"/>
              <a:t> &amp;</a:t>
            </a:r>
          </a:p>
          <a:p>
            <a:pPr algn="l" rtl="0" eaLnBrk="1" fontAlgn="auto" hangingPunct="1">
              <a:spcAft>
                <a:spcPts val="0"/>
              </a:spcAft>
              <a:buFont typeface="Arial" pitchFamily="34" charset="0"/>
              <a:buNone/>
              <a:defRPr/>
            </a:pPr>
            <a:r>
              <a:rPr lang="en-US" dirty="0"/>
              <a:t>&gt; </a:t>
            </a:r>
            <a:r>
              <a:rPr lang="en-US" dirty="0" err="1"/>
              <a:t>killall</a:t>
            </a:r>
            <a:r>
              <a:rPr lang="en-US" dirty="0"/>
              <a:t> </a:t>
            </a:r>
            <a:r>
              <a:rPr lang="en-US" dirty="0" err="1"/>
              <a:t>xclock</a:t>
            </a:r>
            <a:endParaRPr lang="en-US" dirty="0"/>
          </a:p>
          <a:p>
            <a:pPr algn="l" rtl="0" eaLnBrk="1" fontAlgn="auto" hangingPunct="1">
              <a:spcAft>
                <a:spcPts val="0"/>
              </a:spcAft>
              <a:buFont typeface="Arial" pitchFamily="34" charset="0"/>
              <a:buNone/>
              <a:defRPr/>
            </a:pPr>
            <a:r>
              <a:rPr lang="en-US" dirty="0"/>
              <a:t>Or:</a:t>
            </a:r>
          </a:p>
          <a:p>
            <a:pPr algn="l" rtl="0" eaLnBrk="1" fontAlgn="auto" hangingPunct="1">
              <a:spcAft>
                <a:spcPts val="0"/>
              </a:spcAft>
              <a:buFont typeface="Arial" pitchFamily="34" charset="0"/>
              <a:buNone/>
              <a:defRPr/>
            </a:pPr>
            <a:r>
              <a:rPr lang="en-US" dirty="0"/>
              <a:t>&gt; kill -9 </a:t>
            </a:r>
            <a:r>
              <a:rPr lang="en-US" dirty="0" err="1"/>
              <a:t>xclock</a:t>
            </a:r>
            <a:endParaRPr lang="en-US" dirty="0"/>
          </a:p>
          <a:p>
            <a:pPr marL="171450" indent="-171450" algn="l" rtl="0" eaLnBrk="1" fontAlgn="auto" hangingPunct="1">
              <a:spcAft>
                <a:spcPts val="0"/>
              </a:spcAft>
              <a:buFont typeface="Wingdings" panose="05000000000000000000" pitchFamily="2" charset="2"/>
              <a:buChar char="Ø"/>
              <a:defRPr/>
            </a:pPr>
            <a:r>
              <a:rPr lang="en-US" dirty="0"/>
              <a:t>kill %2</a:t>
            </a:r>
          </a:p>
          <a:p>
            <a:pPr marL="171450" indent="-171450" algn="l" rtl="0" eaLnBrk="1" fontAlgn="auto" hangingPunct="1">
              <a:spcAft>
                <a:spcPts val="0"/>
              </a:spcAft>
              <a:buFont typeface="Wingdings" panose="05000000000000000000" pitchFamily="2" charset="2"/>
              <a:buChar char="Ø"/>
              <a:defRPr/>
            </a:pPr>
            <a:endParaRPr lang="en-US" dirty="0"/>
          </a:p>
          <a:p>
            <a:pPr algn="l" rtl="0" eaLnBrk="1" fontAlgn="auto" hangingPunct="1">
              <a:spcAft>
                <a:spcPts val="0"/>
              </a:spcAft>
              <a:buFont typeface="Arial" pitchFamily="34" charset="0"/>
              <a:buNone/>
              <a:defRPr/>
            </a:pPr>
            <a:endParaRPr lang="en-US"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32</a:t>
            </a:fld>
            <a:endParaRPr lang="he-IL"/>
          </a:p>
        </p:txBody>
      </p:sp>
    </p:spTree>
    <p:extLst>
      <p:ext uri="{BB962C8B-B14F-4D97-AF65-F5344CB8AC3E}">
        <p14:creationId xmlns:p14="http://schemas.microsoft.com/office/powerpoint/2010/main" val="14459145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eaLnBrk="1" fontAlgn="auto" hangingPunct="1">
              <a:spcAft>
                <a:spcPts val="0"/>
              </a:spcAft>
              <a:buFont typeface="Arial" pitchFamily="34" charset="0"/>
              <a:buNone/>
              <a:defRPr/>
            </a:pPr>
            <a:endParaRPr lang="en-US"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33</a:t>
            </a:fld>
            <a:endParaRPr lang="he-IL"/>
          </a:p>
        </p:txBody>
      </p:sp>
    </p:spTree>
    <p:extLst>
      <p:ext uri="{BB962C8B-B14F-4D97-AF65-F5344CB8AC3E}">
        <p14:creationId xmlns:p14="http://schemas.microsoft.com/office/powerpoint/2010/main" val="14459145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eaLnBrk="1" fontAlgn="auto" hangingPunct="1">
              <a:spcAft>
                <a:spcPts val="0"/>
              </a:spcAft>
              <a:buFont typeface="Arial" pitchFamily="34" charset="0"/>
              <a:buNone/>
              <a:defRPr/>
            </a:pPr>
            <a:endParaRPr lang="en-US"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34</a:t>
            </a:fld>
            <a:endParaRPr lang="he-IL"/>
          </a:p>
        </p:txBody>
      </p:sp>
    </p:spTree>
    <p:extLst>
      <p:ext uri="{BB962C8B-B14F-4D97-AF65-F5344CB8AC3E}">
        <p14:creationId xmlns:p14="http://schemas.microsoft.com/office/powerpoint/2010/main" val="14459145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eaLnBrk="1" fontAlgn="auto" hangingPunct="1">
              <a:spcAft>
                <a:spcPts val="0"/>
              </a:spcAft>
              <a:buFont typeface="Arial" pitchFamily="34" charset="0"/>
              <a:buNone/>
              <a:defRPr/>
            </a:pPr>
            <a:endParaRPr lang="en-US"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35</a:t>
            </a:fld>
            <a:endParaRPr lang="he-IL"/>
          </a:p>
        </p:txBody>
      </p:sp>
    </p:spTree>
    <p:extLst>
      <p:ext uri="{BB962C8B-B14F-4D97-AF65-F5344CB8AC3E}">
        <p14:creationId xmlns:p14="http://schemas.microsoft.com/office/powerpoint/2010/main" val="14459145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1" indent="0" algn="r" defTabSz="914400" rtl="1" eaLnBrk="1" fontAlgn="auto" latinLnBrk="0" hangingPunct="1">
              <a:lnSpc>
                <a:spcPct val="100000"/>
              </a:lnSpc>
              <a:spcBef>
                <a:spcPts val="0"/>
              </a:spcBef>
              <a:spcAft>
                <a:spcPts val="0"/>
              </a:spcAft>
              <a:buClrTx/>
              <a:buSzTx/>
              <a:buFontTx/>
              <a:buNone/>
              <a:tabLst/>
              <a:defRPr/>
            </a:pPr>
            <a:endParaRPr lang="en-US" dirty="0">
              <a:solidFill>
                <a:schemeClr val="tx1"/>
              </a:solidFill>
            </a:endParaRPr>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36</a:t>
            </a:fld>
            <a:endParaRPr lang="he-IL"/>
          </a:p>
        </p:txBody>
      </p:sp>
    </p:spTree>
    <p:extLst>
      <p:ext uri="{BB962C8B-B14F-4D97-AF65-F5344CB8AC3E}">
        <p14:creationId xmlns:p14="http://schemas.microsoft.com/office/powerpoint/2010/main" val="32194326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eaLnBrk="1" fontAlgn="auto" hangingPunct="1">
              <a:spcAft>
                <a:spcPts val="0"/>
              </a:spcAft>
              <a:buFont typeface="Arial" pitchFamily="34" charset="0"/>
              <a:buNone/>
              <a:defRPr/>
            </a:pPr>
            <a:endParaRPr lang="en-US"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37</a:t>
            </a:fld>
            <a:endParaRPr lang="he-IL"/>
          </a:p>
        </p:txBody>
      </p:sp>
    </p:spTree>
    <p:extLst>
      <p:ext uri="{BB962C8B-B14F-4D97-AF65-F5344CB8AC3E}">
        <p14:creationId xmlns:p14="http://schemas.microsoft.com/office/powerpoint/2010/main" val="14459145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eaLnBrk="1" fontAlgn="auto" hangingPunct="1">
              <a:spcAft>
                <a:spcPts val="0"/>
              </a:spcAft>
              <a:buFont typeface="Arial" pitchFamily="34" charset="0"/>
              <a:buNone/>
              <a:defRPr/>
            </a:pPr>
            <a:endParaRPr lang="en-US"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38</a:t>
            </a:fld>
            <a:endParaRPr lang="he-IL"/>
          </a:p>
        </p:txBody>
      </p:sp>
    </p:spTree>
    <p:extLst>
      <p:ext uri="{BB962C8B-B14F-4D97-AF65-F5344CB8AC3E}">
        <p14:creationId xmlns:p14="http://schemas.microsoft.com/office/powerpoint/2010/main" val="14459145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endParaRPr lang="en-US"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39</a:t>
            </a:fld>
            <a:endParaRPr lang="he-IL"/>
          </a:p>
        </p:txBody>
      </p:sp>
    </p:spTree>
    <p:extLst>
      <p:ext uri="{BB962C8B-B14F-4D97-AF65-F5344CB8AC3E}">
        <p14:creationId xmlns:p14="http://schemas.microsoft.com/office/powerpoint/2010/main" val="14459145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1" eaLnBrk="1" fontAlgn="auto" hangingPunct="1">
              <a:spcAft>
                <a:spcPts val="0"/>
              </a:spcAft>
              <a:buFont typeface="Arial" pitchFamily="34" charset="0"/>
              <a:buNone/>
              <a:defRPr/>
            </a:pPr>
            <a:r>
              <a:rPr lang="en-US" dirty="0"/>
              <a:t>Signal</a:t>
            </a:r>
            <a:r>
              <a:rPr lang="en-US" baseline="0" dirty="0"/>
              <a:t> handlers are preserved after fork:</a:t>
            </a:r>
          </a:p>
          <a:p>
            <a:pPr algn="l" rtl="1" eaLnBrk="1" fontAlgn="auto" hangingPunct="1">
              <a:spcAft>
                <a:spcPts val="0"/>
              </a:spcAft>
              <a:buFont typeface="Arial" pitchFamily="34" charset="0"/>
              <a:buNone/>
              <a:defRPr/>
            </a:pPr>
            <a:r>
              <a:rPr lang="en-US" dirty="0"/>
              <a:t>http://stackoverflow.com/questions/2333637/is-it-possible-to-signal-handler-to-survive-after-exec</a:t>
            </a:r>
          </a:p>
          <a:p>
            <a:pPr algn="l" rtl="1" eaLnBrk="1" fontAlgn="auto" hangingPunct="1">
              <a:spcAft>
                <a:spcPts val="0"/>
              </a:spcAft>
              <a:buFont typeface="Arial" pitchFamily="34" charset="0"/>
              <a:buNone/>
              <a:defRPr/>
            </a:pPr>
            <a:r>
              <a:rPr lang="en-US" dirty="0"/>
              <a:t>http://stackoverflow.com/questions/3227373/signals-in-fork</a:t>
            </a:r>
          </a:p>
          <a:p>
            <a:pPr algn="l" rtl="1" eaLnBrk="1" fontAlgn="auto" hangingPunct="1">
              <a:spcAft>
                <a:spcPts val="0"/>
              </a:spcAft>
              <a:buFont typeface="Arial" pitchFamily="34" charset="0"/>
              <a:buNone/>
              <a:defRPr/>
            </a:pPr>
            <a:endParaRPr lang="en-US"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40</a:t>
            </a:fld>
            <a:endParaRPr lang="he-IL"/>
          </a:p>
        </p:txBody>
      </p:sp>
    </p:spTree>
    <p:extLst>
      <p:ext uri="{BB962C8B-B14F-4D97-AF65-F5344CB8AC3E}">
        <p14:creationId xmlns:p14="http://schemas.microsoft.com/office/powerpoint/2010/main" val="1445914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1" indent="0" algn="r" defTabSz="914400" rtl="1" eaLnBrk="1" fontAlgn="auto" latinLnBrk="0" hangingPunct="1">
              <a:lnSpc>
                <a:spcPct val="100000"/>
              </a:lnSpc>
              <a:spcBef>
                <a:spcPts val="0"/>
              </a:spcBef>
              <a:spcAft>
                <a:spcPts val="0"/>
              </a:spcAft>
              <a:buClrTx/>
              <a:buSzTx/>
              <a:buFontTx/>
              <a:buNone/>
              <a:tabLst/>
              <a:defRPr/>
            </a:pPr>
            <a:endParaRPr lang="he-IL"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4</a:t>
            </a:fld>
            <a:endParaRPr lang="he-IL"/>
          </a:p>
        </p:txBody>
      </p:sp>
    </p:spTree>
    <p:extLst>
      <p:ext uri="{BB962C8B-B14F-4D97-AF65-F5344CB8AC3E}">
        <p14:creationId xmlns:p14="http://schemas.microsoft.com/office/powerpoint/2010/main" val="24097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he-IL" sz="1200" b="1" dirty="0">
                <a:solidFill>
                  <a:srgbClr val="FF0000"/>
                </a:solidFill>
              </a:rPr>
              <a:t>&gt; סיגנל סינכרוני</a:t>
            </a:r>
            <a:r>
              <a:rPr lang="he-IL" sz="1200" dirty="0">
                <a:solidFill>
                  <a:srgbClr val="FF0000"/>
                </a:solidFill>
              </a:rPr>
              <a:t>: סיגנל שמגיע בתגובה לפעולה שנעשתה במערכת. לדוגמה: חלוקה באפס, פקודה לא חוקית </a:t>
            </a:r>
            <a:r>
              <a:rPr lang="he-IL" sz="1200" dirty="0" err="1">
                <a:solidFill>
                  <a:srgbClr val="FF0000"/>
                </a:solidFill>
              </a:rPr>
              <a:t>וכו</a:t>
            </a:r>
            <a:r>
              <a:rPr lang="he-IL" sz="1200" dirty="0">
                <a:solidFill>
                  <a:srgbClr val="FF0000"/>
                </a:solidFill>
              </a:rPr>
              <a:t>'. הסיגנל מגיע מיד עם ביצוע הפעולה.</a:t>
            </a:r>
          </a:p>
          <a:p>
            <a:pPr algn="r" rtl="1"/>
            <a:r>
              <a:rPr lang="he-IL" sz="1200" b="1" dirty="0">
                <a:solidFill>
                  <a:srgbClr val="FF0000"/>
                </a:solidFill>
              </a:rPr>
              <a:t>&gt; סיגנל א-סינכרוני</a:t>
            </a:r>
            <a:r>
              <a:rPr lang="he-IL" sz="1200" dirty="0">
                <a:solidFill>
                  <a:srgbClr val="FF0000"/>
                </a:solidFill>
              </a:rPr>
              <a:t>: סיגנל שמגיע באופן לא צפוי, אקראי או שמגיע מתהליך חיצוני או רכיב חיצוני כך שהגעתו אינה תלויה בתהליך שרץ במעבד בכלל.</a:t>
            </a:r>
          </a:p>
          <a:p>
            <a:pPr algn="r" rtl="1"/>
            <a:r>
              <a:rPr lang="he-IL" sz="1200" dirty="0">
                <a:solidFill>
                  <a:srgbClr val="FF0000"/>
                </a:solidFill>
              </a:rPr>
              <a:t>&gt; שגיאות רבות </a:t>
            </a:r>
            <a:r>
              <a:rPr lang="he-IL" sz="1200" b="1" dirty="0">
                <a:solidFill>
                  <a:srgbClr val="FF0000"/>
                </a:solidFill>
              </a:rPr>
              <a:t>אינן</a:t>
            </a:r>
            <a:r>
              <a:rPr lang="he-IL" sz="1200" dirty="0">
                <a:solidFill>
                  <a:srgbClr val="FF0000"/>
                </a:solidFill>
              </a:rPr>
              <a:t> מחזירות סיגנל אלא ערך, לדוגמה: </a:t>
            </a:r>
            <a:r>
              <a:rPr lang="en-US" sz="1200" dirty="0">
                <a:solidFill>
                  <a:srgbClr val="FF0000"/>
                </a:solidFill>
              </a:rPr>
              <a:t>open()</a:t>
            </a:r>
            <a:r>
              <a:rPr lang="he-IL" sz="1200" dirty="0">
                <a:solidFill>
                  <a:srgbClr val="FF0000"/>
                </a:solidFill>
              </a:rPr>
              <a:t>. מידע נוסף: </a:t>
            </a:r>
            <a:r>
              <a:rPr lang="en-US" sz="1200" dirty="0">
                <a:hlinkClick r:id="rId3"/>
              </a:rPr>
              <a:t>http://www.gnu.org/s/hello/manual/libc/Signal-Generation.html</a:t>
            </a:r>
            <a:endParaRPr lang="en-US" sz="1200" dirty="0">
              <a:solidFill>
                <a:srgbClr val="FF0000"/>
              </a:solidFill>
            </a:endParaRPr>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5</a:t>
            </a:fld>
            <a:endParaRPr lang="he-IL"/>
          </a:p>
        </p:txBody>
      </p:sp>
    </p:spTree>
    <p:extLst>
      <p:ext uri="{BB962C8B-B14F-4D97-AF65-F5344CB8AC3E}">
        <p14:creationId xmlns:p14="http://schemas.microsoft.com/office/powerpoint/2010/main" val="451511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endParaRPr lang="en-US" sz="1200" dirty="0">
              <a:solidFill>
                <a:srgbClr val="FF0000"/>
              </a:solidFill>
            </a:endParaRPr>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6</a:t>
            </a:fld>
            <a:endParaRPr lang="he-IL"/>
          </a:p>
        </p:txBody>
      </p:sp>
    </p:spTree>
    <p:extLst>
      <p:ext uri="{BB962C8B-B14F-4D97-AF65-F5344CB8AC3E}">
        <p14:creationId xmlns:p14="http://schemas.microsoft.com/office/powerpoint/2010/main" val="451511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1" indent="0" algn="l" defTabSz="914400" rtl="1" eaLnBrk="1" fontAlgn="auto" latinLnBrk="0" hangingPunct="1">
              <a:lnSpc>
                <a:spcPct val="100000"/>
              </a:lnSpc>
              <a:spcBef>
                <a:spcPts val="0"/>
              </a:spcBef>
              <a:spcAft>
                <a:spcPts val="0"/>
              </a:spcAft>
              <a:buClrTx/>
              <a:buSzTx/>
              <a:buFontTx/>
              <a:buNone/>
              <a:tabLst/>
              <a:defRPr/>
            </a:pPr>
            <a:endParaRPr lang="en-US" dirty="0">
              <a:solidFill>
                <a:schemeClr val="tx1"/>
              </a:solidFill>
            </a:endParaRPr>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7</a:t>
            </a:fld>
            <a:endParaRPr lang="he-IL"/>
          </a:p>
        </p:txBody>
      </p:sp>
    </p:spTree>
    <p:extLst>
      <p:ext uri="{BB962C8B-B14F-4D97-AF65-F5344CB8AC3E}">
        <p14:creationId xmlns:p14="http://schemas.microsoft.com/office/powerpoint/2010/main" val="24097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pPr algn="l" rtl="0"/>
            <a:endParaRPr lang="he-IL"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8</a:t>
            </a:fld>
            <a:endParaRPr lang="he-IL"/>
          </a:p>
        </p:txBody>
      </p:sp>
    </p:spTree>
    <p:extLst>
      <p:ext uri="{BB962C8B-B14F-4D97-AF65-F5344CB8AC3E}">
        <p14:creationId xmlns:p14="http://schemas.microsoft.com/office/powerpoint/2010/main" val="23655579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he-IL" sz="1200" dirty="0">
                <a:solidFill>
                  <a:srgbClr val="FF0000"/>
                </a:solidFill>
              </a:rPr>
              <a:t>&gt; </a:t>
            </a:r>
            <a:r>
              <a:rPr lang="en-US" sz="1200" dirty="0">
                <a:solidFill>
                  <a:srgbClr val="FF0000"/>
                </a:solidFill>
              </a:rPr>
              <a:t>Blocking</a:t>
            </a:r>
            <a:r>
              <a:rPr lang="he-IL" sz="1200" dirty="0">
                <a:solidFill>
                  <a:srgbClr val="FF0000"/>
                </a:solidFill>
              </a:rPr>
              <a:t>: הסיגנל שמגיע אינו מטופל, אך אינו נזרק, כך שיהיה ניתן לגשת אליו לאחר מכן במידת הצורך.</a:t>
            </a:r>
          </a:p>
          <a:p>
            <a:pPr algn="r" rtl="1"/>
            <a:r>
              <a:rPr lang="he-IL" sz="1200" dirty="0">
                <a:solidFill>
                  <a:srgbClr val="FF0000"/>
                </a:solidFill>
              </a:rPr>
              <a:t>&gt; </a:t>
            </a:r>
            <a:r>
              <a:rPr lang="en-US" sz="1200" dirty="0">
                <a:solidFill>
                  <a:srgbClr val="FF0000"/>
                </a:solidFill>
              </a:rPr>
              <a:t>ignoring</a:t>
            </a:r>
            <a:r>
              <a:rPr lang="he-IL" sz="1200" dirty="0">
                <a:solidFill>
                  <a:srgbClr val="FF0000"/>
                </a:solidFill>
              </a:rPr>
              <a:t>: הסיגנל שמגיע אינו מטופל והוא "נזרק" כאילו טופל. לא יהיה ניתן לגשת אליו לאחר מכן.</a:t>
            </a:r>
            <a:endParaRPr lang="en-US" sz="1200" dirty="0">
              <a:solidFill>
                <a:srgbClr val="FF0000"/>
              </a:solidFill>
            </a:endParaRPr>
          </a:p>
          <a:p>
            <a:pPr marL="0" marR="0" lvl="2"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rPr>
              <a:t>Prevent (some) other signals from interrupting a currently-running signal handler: Only </a:t>
            </a:r>
            <a:r>
              <a:rPr lang="en-US" sz="2000" b="1" dirty="0">
                <a:solidFill>
                  <a:schemeClr val="tx1"/>
                </a:solidFill>
              </a:rPr>
              <a:t>some</a:t>
            </a:r>
            <a:r>
              <a:rPr lang="en-US" sz="2000" b="1" baseline="0" dirty="0">
                <a:solidFill>
                  <a:schemeClr val="tx1"/>
                </a:solidFill>
              </a:rPr>
              <a:t> </a:t>
            </a:r>
            <a:r>
              <a:rPr lang="en-US" sz="2000" b="0" baseline="0" dirty="0">
                <a:solidFill>
                  <a:schemeClr val="tx1"/>
                </a:solidFill>
              </a:rPr>
              <a:t>of the other signals are blocked. However, </a:t>
            </a:r>
            <a:r>
              <a:rPr lang="en-US" sz="2000" b="0" baseline="0" dirty="0" err="1">
                <a:solidFill>
                  <a:schemeClr val="tx1"/>
                </a:solidFill>
              </a:rPr>
              <a:t>ctxw</a:t>
            </a:r>
            <a:r>
              <a:rPr lang="en-US" sz="2000" b="0" baseline="0" dirty="0">
                <a:solidFill>
                  <a:schemeClr val="tx1"/>
                </a:solidFill>
              </a:rPr>
              <a:t> / unblocked signals (</a:t>
            </a:r>
            <a:r>
              <a:rPr lang="en-US" sz="2000" b="0" baseline="0" dirty="0" err="1">
                <a:solidFill>
                  <a:schemeClr val="tx1"/>
                </a:solidFill>
              </a:rPr>
              <a:t>eg</a:t>
            </a:r>
            <a:r>
              <a:rPr lang="en-US" sz="2000" b="0" baseline="0" dirty="0">
                <a:solidFill>
                  <a:schemeClr val="tx1"/>
                </a:solidFill>
              </a:rPr>
              <a:t> KILL) still may occur.</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sz="2000" dirty="0">
              <a:solidFill>
                <a:schemeClr val="tx1"/>
              </a:solidFill>
            </a:endParaRPr>
          </a:p>
          <a:p>
            <a:pPr algn="l" rtl="0"/>
            <a:endParaRPr lang="en-US"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9</a:t>
            </a:fld>
            <a:endParaRPr lang="he-IL"/>
          </a:p>
        </p:txBody>
      </p:sp>
    </p:spTree>
    <p:extLst>
      <p:ext uri="{BB962C8B-B14F-4D97-AF65-F5344CB8AC3E}">
        <p14:creationId xmlns:p14="http://schemas.microsoft.com/office/powerpoint/2010/main" val="9023761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685800" y="1775355"/>
            <a:ext cx="7772400" cy="1225021"/>
          </a:xfrm>
        </p:spPr>
        <p:txBody>
          <a:bodyPr/>
          <a:lstStyle/>
          <a:p>
            <a:r>
              <a:rPr lang="he-IL"/>
              <a:t>לחץ כדי לערוך סגנון כותרת של תבנית בסיס</a:t>
            </a:r>
          </a:p>
        </p:txBody>
      </p:sp>
      <p:sp>
        <p:nvSpPr>
          <p:cNvPr id="3" name="כותרת משנה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p>
            <a:fld id="{942BD1CF-6084-4B59-B29E-C828BF9B2B6C}" type="datetimeFigureOut">
              <a:rPr lang="he-IL" smtClean="0"/>
              <a:pPr/>
              <a:t>כ"ה/אדר/תשע"ח</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12FA9DCD-E9BC-4DE3-B084-8F74FEBBCB12}" type="slidenum">
              <a:rPr lang="he-IL" smtClean="0"/>
              <a:pPr/>
              <a:t>‹#›</a:t>
            </a:fld>
            <a:endParaRPr lang="he-IL"/>
          </a:p>
        </p:txBody>
      </p:sp>
    </p:spTree>
    <p:extLst>
      <p:ext uri="{BB962C8B-B14F-4D97-AF65-F5344CB8AC3E}">
        <p14:creationId xmlns:p14="http://schemas.microsoft.com/office/powerpoint/2010/main" val="3480290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942BD1CF-6084-4B59-B29E-C828BF9B2B6C}" type="datetimeFigureOut">
              <a:rPr lang="he-IL" smtClean="0"/>
              <a:pPr/>
              <a:t>כ"ה/אדר/תשע"ח</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12FA9DCD-E9BC-4DE3-B084-8F74FEBBCB12}" type="slidenum">
              <a:rPr lang="he-IL" smtClean="0"/>
              <a:pPr/>
              <a:t>‹#›</a:t>
            </a:fld>
            <a:endParaRPr lang="he-IL"/>
          </a:p>
        </p:txBody>
      </p:sp>
    </p:spTree>
    <p:extLst>
      <p:ext uri="{BB962C8B-B14F-4D97-AF65-F5344CB8AC3E}">
        <p14:creationId xmlns:p14="http://schemas.microsoft.com/office/powerpoint/2010/main" val="3035543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6629400" y="190500"/>
            <a:ext cx="2057400" cy="4064000"/>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457200" y="190500"/>
            <a:ext cx="6019800" cy="4064000"/>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942BD1CF-6084-4B59-B29E-C828BF9B2B6C}" type="datetimeFigureOut">
              <a:rPr lang="he-IL" smtClean="0"/>
              <a:pPr/>
              <a:t>כ"ה/אדר/תשע"ח</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12FA9DCD-E9BC-4DE3-B084-8F74FEBBCB12}" type="slidenum">
              <a:rPr lang="he-IL" smtClean="0"/>
              <a:pPr/>
              <a:t>‹#›</a:t>
            </a:fld>
            <a:endParaRPr lang="he-IL"/>
          </a:p>
        </p:txBody>
      </p:sp>
    </p:spTree>
    <p:extLst>
      <p:ext uri="{BB962C8B-B14F-4D97-AF65-F5344CB8AC3E}">
        <p14:creationId xmlns:p14="http://schemas.microsoft.com/office/powerpoint/2010/main" val="2578606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942BD1CF-6084-4B59-B29E-C828BF9B2B6C}" type="datetimeFigureOut">
              <a:rPr lang="he-IL" smtClean="0"/>
              <a:pPr/>
              <a:t>כ"ה/אדר/תשע"ח</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12FA9DCD-E9BC-4DE3-B084-8F74FEBBCB12}" type="slidenum">
              <a:rPr lang="he-IL" smtClean="0"/>
              <a:pPr/>
              <a:t>‹#›</a:t>
            </a:fld>
            <a:endParaRPr lang="he-IL"/>
          </a:p>
        </p:txBody>
      </p:sp>
    </p:spTree>
    <p:extLst>
      <p:ext uri="{BB962C8B-B14F-4D97-AF65-F5344CB8AC3E}">
        <p14:creationId xmlns:p14="http://schemas.microsoft.com/office/powerpoint/2010/main" val="1281375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722313" y="3672417"/>
            <a:ext cx="7772400" cy="1135063"/>
          </a:xfrm>
        </p:spPr>
        <p:txBody>
          <a:bodyPr anchor="t"/>
          <a:lstStyle>
            <a:lvl1pPr algn="r">
              <a:defRPr sz="4000" b="1" cap="all"/>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942BD1CF-6084-4B59-B29E-C828BF9B2B6C}" type="datetimeFigureOut">
              <a:rPr lang="he-IL" smtClean="0"/>
              <a:pPr/>
              <a:t>כ"ה/אדר/תשע"ח</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12FA9DCD-E9BC-4DE3-B084-8F74FEBBCB12}" type="slidenum">
              <a:rPr lang="he-IL" smtClean="0"/>
              <a:pPr/>
              <a:t>‹#›</a:t>
            </a:fld>
            <a:endParaRPr lang="he-IL"/>
          </a:p>
        </p:txBody>
      </p:sp>
    </p:spTree>
    <p:extLst>
      <p:ext uri="{BB962C8B-B14F-4D97-AF65-F5344CB8AC3E}">
        <p14:creationId xmlns:p14="http://schemas.microsoft.com/office/powerpoint/2010/main" val="89005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457200" y="1111250"/>
            <a:ext cx="4038600" cy="3143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4648200" y="1111250"/>
            <a:ext cx="4038600" cy="3143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p:cNvSpPr>
            <a:spLocks noGrp="1"/>
          </p:cNvSpPr>
          <p:nvPr>
            <p:ph type="dt" sz="half" idx="10"/>
          </p:nvPr>
        </p:nvSpPr>
        <p:spPr/>
        <p:txBody>
          <a:bodyPr/>
          <a:lstStyle/>
          <a:p>
            <a:fld id="{942BD1CF-6084-4B59-B29E-C828BF9B2B6C}" type="datetimeFigureOut">
              <a:rPr lang="he-IL" smtClean="0"/>
              <a:pPr/>
              <a:t>כ"ה/אדר/תשע"ח</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12FA9DCD-E9BC-4DE3-B084-8F74FEBBCB12}" type="slidenum">
              <a:rPr lang="he-IL" smtClean="0"/>
              <a:pPr/>
              <a:t>‹#›</a:t>
            </a:fld>
            <a:endParaRPr lang="he-IL"/>
          </a:p>
        </p:txBody>
      </p:sp>
    </p:spTree>
    <p:extLst>
      <p:ext uri="{BB962C8B-B14F-4D97-AF65-F5344CB8AC3E}">
        <p14:creationId xmlns:p14="http://schemas.microsoft.com/office/powerpoint/2010/main" val="2376620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28865"/>
            <a:ext cx="8229600" cy="952500"/>
          </a:xfrm>
        </p:spPr>
        <p:txBody>
          <a:bodyPr/>
          <a:lstStyle>
            <a:lvl1pPr>
              <a:defRPr/>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p:cNvSpPr>
            <a:spLocks noGrp="1"/>
          </p:cNvSpPr>
          <p:nvPr>
            <p:ph type="dt" sz="half" idx="10"/>
          </p:nvPr>
        </p:nvSpPr>
        <p:spPr/>
        <p:txBody>
          <a:bodyPr/>
          <a:lstStyle/>
          <a:p>
            <a:fld id="{942BD1CF-6084-4B59-B29E-C828BF9B2B6C}" type="datetimeFigureOut">
              <a:rPr lang="he-IL" smtClean="0"/>
              <a:pPr/>
              <a:t>כ"ה/אדר/תשע"ח</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12FA9DCD-E9BC-4DE3-B084-8F74FEBBCB12}" type="slidenum">
              <a:rPr lang="he-IL" smtClean="0"/>
              <a:pPr/>
              <a:t>‹#›</a:t>
            </a:fld>
            <a:endParaRPr lang="he-IL"/>
          </a:p>
        </p:txBody>
      </p:sp>
    </p:spTree>
    <p:extLst>
      <p:ext uri="{BB962C8B-B14F-4D97-AF65-F5344CB8AC3E}">
        <p14:creationId xmlns:p14="http://schemas.microsoft.com/office/powerpoint/2010/main" val="865085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p:cNvSpPr>
            <a:spLocks noGrp="1"/>
          </p:cNvSpPr>
          <p:nvPr>
            <p:ph type="dt" sz="half" idx="10"/>
          </p:nvPr>
        </p:nvSpPr>
        <p:spPr/>
        <p:txBody>
          <a:bodyPr/>
          <a:lstStyle/>
          <a:p>
            <a:fld id="{942BD1CF-6084-4B59-B29E-C828BF9B2B6C}" type="datetimeFigureOut">
              <a:rPr lang="he-IL" smtClean="0"/>
              <a:pPr/>
              <a:t>כ"ה/אדר/תשע"ח</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12FA9DCD-E9BC-4DE3-B084-8F74FEBBCB12}" type="slidenum">
              <a:rPr lang="he-IL" smtClean="0"/>
              <a:pPr/>
              <a:t>‹#›</a:t>
            </a:fld>
            <a:endParaRPr lang="he-IL"/>
          </a:p>
        </p:txBody>
      </p:sp>
    </p:spTree>
    <p:extLst>
      <p:ext uri="{BB962C8B-B14F-4D97-AF65-F5344CB8AC3E}">
        <p14:creationId xmlns:p14="http://schemas.microsoft.com/office/powerpoint/2010/main" val="1536473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942BD1CF-6084-4B59-B29E-C828BF9B2B6C}" type="datetimeFigureOut">
              <a:rPr lang="he-IL" smtClean="0"/>
              <a:pPr/>
              <a:t>כ"ה/אדר/תשע"ח</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12FA9DCD-E9BC-4DE3-B084-8F74FEBBCB12}" type="slidenum">
              <a:rPr lang="he-IL" smtClean="0"/>
              <a:pPr/>
              <a:t>‹#›</a:t>
            </a:fld>
            <a:endParaRPr lang="he-IL"/>
          </a:p>
        </p:txBody>
      </p:sp>
    </p:spTree>
    <p:extLst>
      <p:ext uri="{BB962C8B-B14F-4D97-AF65-F5344CB8AC3E}">
        <p14:creationId xmlns:p14="http://schemas.microsoft.com/office/powerpoint/2010/main" val="3740589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457201" y="227542"/>
            <a:ext cx="3008313" cy="968375"/>
          </a:xfrm>
        </p:spPr>
        <p:txBody>
          <a:bodyPr anchor="b"/>
          <a:lstStyle>
            <a:lvl1pPr algn="r">
              <a:defRPr sz="2000" b="1"/>
            </a:lvl1pPr>
          </a:lstStyle>
          <a:p>
            <a:r>
              <a:rPr lang="he-IL"/>
              <a:t>לחץ כדי לערוך סגנון כותרת של תבנית בסיס</a:t>
            </a:r>
          </a:p>
        </p:txBody>
      </p:sp>
      <p:sp>
        <p:nvSpPr>
          <p:cNvPr id="3" name="מציין מיקום תוכן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942BD1CF-6084-4B59-B29E-C828BF9B2B6C}" type="datetimeFigureOut">
              <a:rPr lang="he-IL" smtClean="0"/>
              <a:pPr/>
              <a:t>כ"ה/אדר/תשע"ח</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12FA9DCD-E9BC-4DE3-B084-8F74FEBBCB12}" type="slidenum">
              <a:rPr lang="he-IL" smtClean="0"/>
              <a:pPr/>
              <a:t>‹#›</a:t>
            </a:fld>
            <a:endParaRPr lang="he-IL"/>
          </a:p>
        </p:txBody>
      </p:sp>
    </p:spTree>
    <p:extLst>
      <p:ext uri="{BB962C8B-B14F-4D97-AF65-F5344CB8AC3E}">
        <p14:creationId xmlns:p14="http://schemas.microsoft.com/office/powerpoint/2010/main" val="3889340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1792288" y="4000500"/>
            <a:ext cx="5486400" cy="472282"/>
          </a:xfrm>
        </p:spPr>
        <p:txBody>
          <a:bodyPr anchor="b"/>
          <a:lstStyle>
            <a:lvl1pPr algn="r">
              <a:defRPr sz="2000" b="1"/>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942BD1CF-6084-4B59-B29E-C828BF9B2B6C}" type="datetimeFigureOut">
              <a:rPr lang="he-IL" smtClean="0"/>
              <a:pPr/>
              <a:t>כ"ה/אדר/תשע"ח</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12FA9DCD-E9BC-4DE3-B084-8F74FEBBCB12}" type="slidenum">
              <a:rPr lang="he-IL" smtClean="0"/>
              <a:pPr/>
              <a:t>‹#›</a:t>
            </a:fld>
            <a:endParaRPr lang="he-IL"/>
          </a:p>
        </p:txBody>
      </p:sp>
    </p:spTree>
    <p:extLst>
      <p:ext uri="{BB962C8B-B14F-4D97-AF65-F5344CB8AC3E}">
        <p14:creationId xmlns:p14="http://schemas.microsoft.com/office/powerpoint/2010/main" val="1100925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457200" y="228865"/>
            <a:ext cx="8229600" cy="952500"/>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457200" y="1333500"/>
            <a:ext cx="8229600" cy="3771636"/>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2"/>
          </p:nvPr>
        </p:nvSpPr>
        <p:spPr>
          <a:xfrm>
            <a:off x="6553200" y="5296959"/>
            <a:ext cx="2133600" cy="304271"/>
          </a:xfrm>
          <a:prstGeom prst="rect">
            <a:avLst/>
          </a:prstGeom>
        </p:spPr>
        <p:txBody>
          <a:bodyPr vert="horz" lIns="91440" tIns="45720" rIns="91440" bIns="45720" rtlCol="1" anchor="ctr"/>
          <a:lstStyle>
            <a:lvl1pPr algn="r">
              <a:defRPr sz="1200">
                <a:solidFill>
                  <a:schemeClr val="tx1">
                    <a:tint val="75000"/>
                  </a:schemeClr>
                </a:solidFill>
              </a:defRPr>
            </a:lvl1pPr>
          </a:lstStyle>
          <a:p>
            <a:fld id="{942BD1CF-6084-4B59-B29E-C828BF9B2B6C}" type="datetimeFigureOut">
              <a:rPr lang="he-IL" smtClean="0"/>
              <a:pPr/>
              <a:t>כ"ה/אדר/תשע"ח</a:t>
            </a:fld>
            <a:endParaRPr lang="he-IL"/>
          </a:p>
        </p:txBody>
      </p:sp>
      <p:sp>
        <p:nvSpPr>
          <p:cNvPr id="5" name="מציין מיקום של כותרת תחתונה 4"/>
          <p:cNvSpPr>
            <a:spLocks noGrp="1"/>
          </p:cNvSpPr>
          <p:nvPr>
            <p:ph type="ftr" sz="quarter" idx="3"/>
          </p:nvPr>
        </p:nvSpPr>
        <p:spPr>
          <a:xfrm>
            <a:off x="3124200" y="5296959"/>
            <a:ext cx="2895600" cy="304271"/>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457200" y="5296959"/>
            <a:ext cx="2133600" cy="304271"/>
          </a:xfrm>
          <a:prstGeom prst="rect">
            <a:avLst/>
          </a:prstGeom>
        </p:spPr>
        <p:txBody>
          <a:bodyPr vert="horz" lIns="91440" tIns="45720" rIns="91440" bIns="45720" rtlCol="1" anchor="ctr"/>
          <a:lstStyle>
            <a:lvl1pPr algn="l">
              <a:defRPr sz="1200">
                <a:solidFill>
                  <a:schemeClr val="tx1">
                    <a:tint val="75000"/>
                  </a:schemeClr>
                </a:solidFill>
              </a:defRPr>
            </a:lvl1pPr>
          </a:lstStyle>
          <a:p>
            <a:fld id="{12FA9DCD-E9BC-4DE3-B084-8F74FEBBCB12}" type="slidenum">
              <a:rPr lang="he-IL" smtClean="0"/>
              <a:pPr/>
              <a:t>‹#›</a:t>
            </a:fld>
            <a:endParaRPr lang="he-IL"/>
          </a:p>
        </p:txBody>
      </p:sp>
    </p:spTree>
    <p:extLst>
      <p:ext uri="{BB962C8B-B14F-4D97-AF65-F5344CB8AC3E}">
        <p14:creationId xmlns:p14="http://schemas.microsoft.com/office/powerpoint/2010/main" val="17488834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man7.org/linux/man-pages/man7/signal.7.html"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hyperlink" Target="http://man7.org/linux/man-pages/man5/core.5.html"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man7.org/linux/man-pages/man2/sigreturn.2.html"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man7.org/linux/man-pages/man2/execve.2.html"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man7.org/linux/man-pages/man7/signal.7.html"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man7.org/linux/man-pages/man2/sigaction.2.html"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22.xml.rels><?xml version="1.0" encoding="UTF-8" standalone="yes"?>
<Relationships xmlns="http://schemas.openxmlformats.org/package/2006/relationships"><Relationship Id="rId3" Type="http://schemas.openxmlformats.org/officeDocument/2006/relationships/hyperlink" Target="http://man7.org/linux/man-pages/man2/sigaction.2.html"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www.gnu.org/software/libc/manual/html_node/Signal-Sets.html" TargetMode="External"/><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s://linux.die.net/man/2/wait" TargetMode="External"/><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man7.org/linux/man-pages/man7/signal.7.html" TargetMode="External"/><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Unix_signal"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Prevent%20(some)%20other%20signals%20from%20interrupting%20a%20currently-running%20signal%20handler"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0" y="889000"/>
            <a:ext cx="9144000" cy="1714500"/>
          </a:xfrm>
          <a:solidFill>
            <a:schemeClr val="bg1">
              <a:lumMod val="85000"/>
            </a:schemeClr>
          </a:solidFill>
        </p:spPr>
        <p:txBody>
          <a:bodyPr>
            <a:normAutofit/>
          </a:bodyPr>
          <a:lstStyle/>
          <a:p>
            <a:r>
              <a:rPr lang="en-US" dirty="0">
                <a:solidFill>
                  <a:srgbClr val="C00000"/>
                </a:solidFill>
              </a:rPr>
              <a:t>Operating Systems</a:t>
            </a:r>
            <a:br>
              <a:rPr lang="en-US" dirty="0">
                <a:solidFill>
                  <a:srgbClr val="C00000"/>
                </a:solidFill>
              </a:rPr>
            </a:br>
            <a:r>
              <a:rPr lang="en-US" dirty="0">
                <a:solidFill>
                  <a:srgbClr val="C00000"/>
                </a:solidFill>
              </a:rPr>
              <a:t>371-1-1631</a:t>
            </a:r>
            <a:endParaRPr lang="he-IL" dirty="0">
              <a:solidFill>
                <a:srgbClr val="C00000"/>
              </a:solidFill>
            </a:endParaRPr>
          </a:p>
        </p:txBody>
      </p:sp>
      <p:sp>
        <p:nvSpPr>
          <p:cNvPr id="3" name="כותרת משנה 2"/>
          <p:cNvSpPr>
            <a:spLocks noGrp="1"/>
          </p:cNvSpPr>
          <p:nvPr>
            <p:ph type="subTitle" idx="1"/>
          </p:nvPr>
        </p:nvSpPr>
        <p:spPr>
          <a:xfrm>
            <a:off x="0" y="3042213"/>
            <a:ext cx="9144000" cy="513788"/>
          </a:xfrm>
          <a:solidFill>
            <a:schemeClr val="bg1">
              <a:lumMod val="85000"/>
            </a:schemeClr>
          </a:solidFill>
        </p:spPr>
        <p:txBody>
          <a:bodyPr>
            <a:normAutofit fontScale="92500" lnSpcReduction="10000"/>
          </a:bodyPr>
          <a:lstStyle/>
          <a:p>
            <a:pPr rtl="0"/>
            <a:r>
              <a:rPr lang="en-US" dirty="0">
                <a:solidFill>
                  <a:schemeClr val="tx1"/>
                </a:solidFill>
              </a:rPr>
              <a:t>Tutorial 2 - Signals</a:t>
            </a:r>
          </a:p>
        </p:txBody>
      </p:sp>
      <p:pic>
        <p:nvPicPr>
          <p:cNvPr id="6" name="תמונה 5" descr="http://in.bgu.ac.il/engn/NewsIcons/BGUlogo.png"/>
          <p:cNvPicPr/>
          <p:nvPr/>
        </p:nvPicPr>
        <p:blipFill>
          <a:blip r:embed="rId3" cstate="print">
            <a:lum bright="18000"/>
          </a:blip>
          <a:srcRect/>
          <a:stretch>
            <a:fillRect/>
          </a:stretch>
        </p:blipFill>
        <p:spPr bwMode="auto">
          <a:xfrm>
            <a:off x="4073810" y="4175816"/>
            <a:ext cx="996380" cy="1066800"/>
          </a:xfrm>
          <a:prstGeom prst="rect">
            <a:avLst/>
          </a:prstGeom>
          <a:noFill/>
          <a:ln w="9525">
            <a:noFill/>
            <a:miter lim="800000"/>
            <a:headEnd/>
            <a:tailEnd/>
          </a:ln>
        </p:spPr>
      </p:pic>
      <p:sp>
        <p:nvSpPr>
          <p:cNvPr id="7" name="כותרת 1"/>
          <p:cNvSpPr txBox="1">
            <a:spLocks/>
          </p:cNvSpPr>
          <p:nvPr/>
        </p:nvSpPr>
        <p:spPr bwMode="auto">
          <a:xfrm>
            <a:off x="179512" y="5231730"/>
            <a:ext cx="8784976" cy="383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lvl1pPr algn="l"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ctr"/>
            <a:r>
              <a:rPr lang="en-US" sz="1400" i="1" dirty="0"/>
              <a:t>Ben-Gurion University of the Negev</a:t>
            </a:r>
            <a:br>
              <a:rPr lang="en-US" sz="1400" i="1" dirty="0"/>
            </a:br>
            <a:r>
              <a:rPr lang="en-US" sz="1400" i="1" dirty="0"/>
              <a:t>Communication Systems Engineering Department</a:t>
            </a:r>
            <a:br>
              <a:rPr lang="en-US" sz="1400" i="1" dirty="0"/>
            </a:br>
            <a:endParaRPr lang="en-US" sz="1600" i="1" dirty="0"/>
          </a:p>
        </p:txBody>
      </p:sp>
    </p:spTree>
    <p:extLst>
      <p:ext uri="{BB962C8B-B14F-4D97-AF65-F5344CB8AC3E}">
        <p14:creationId xmlns:p14="http://schemas.microsoft.com/office/powerpoint/2010/main" val="181958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rtl="0"/>
            <a:r>
              <a:rPr lang="en-US" sz="3600" dirty="0">
                <a:solidFill>
                  <a:srgbClr val="C00000"/>
                </a:solidFill>
              </a:rPr>
              <a:t>Outline</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a:bodyPr>
          <a:lstStyle/>
          <a:p>
            <a:pPr marL="457200" indent="-457200" algn="l" rtl="0">
              <a:buFont typeface="Arial" pitchFamily="34" charset="0"/>
              <a:buChar char="•"/>
            </a:pPr>
            <a:r>
              <a:rPr lang="en-US" dirty="0">
                <a:solidFill>
                  <a:schemeClr val="tx1"/>
                </a:solidFill>
              </a:rPr>
              <a:t>Motivation &amp; basics</a:t>
            </a:r>
          </a:p>
          <a:p>
            <a:pPr marL="457200" indent="-457200" algn="l" rtl="0">
              <a:buFont typeface="Arial" pitchFamily="34" charset="0"/>
              <a:buChar char="•"/>
            </a:pPr>
            <a:r>
              <a:rPr lang="en-US" b="1" dirty="0">
                <a:solidFill>
                  <a:srgbClr val="C00000"/>
                </a:solidFill>
              </a:rPr>
              <a:t>Handling signals</a:t>
            </a:r>
          </a:p>
          <a:p>
            <a:pPr marL="914400" lvl="1" indent="-457200" algn="l" rtl="0">
              <a:buFont typeface="Arial" pitchFamily="34" charset="0"/>
              <a:buChar char="•"/>
            </a:pPr>
            <a:r>
              <a:rPr lang="en-US" dirty="0">
                <a:solidFill>
                  <a:schemeClr val="tx1"/>
                </a:solidFill>
              </a:rPr>
              <a:t>When are Signals Processed?</a:t>
            </a:r>
          </a:p>
          <a:p>
            <a:pPr marL="914400" lvl="1" indent="-457200" algn="l" rtl="0">
              <a:buFont typeface="Arial" pitchFamily="34" charset="0"/>
              <a:buChar char="•"/>
            </a:pPr>
            <a:r>
              <a:rPr lang="en-US" b="1" dirty="0">
                <a:solidFill>
                  <a:srgbClr val="C00000"/>
                </a:solidFill>
              </a:rPr>
              <a:t>Default actions</a:t>
            </a:r>
          </a:p>
          <a:p>
            <a:pPr marL="914400" lvl="1" indent="-457200" algn="l" rtl="0">
              <a:buFont typeface="Arial" pitchFamily="34" charset="0"/>
              <a:buChar char="•"/>
            </a:pPr>
            <a:r>
              <a:rPr lang="en-US" dirty="0">
                <a:solidFill>
                  <a:schemeClr val="tx1"/>
                </a:solidFill>
              </a:rPr>
              <a:t>Signal handlers</a:t>
            </a:r>
          </a:p>
          <a:p>
            <a:pPr marL="457200" indent="-457200" algn="l" rtl="0">
              <a:buFont typeface="Arial" pitchFamily="34" charset="0"/>
              <a:buChar char="•"/>
            </a:pPr>
            <a:r>
              <a:rPr lang="en-US" dirty="0">
                <a:solidFill>
                  <a:schemeClr val="tx1"/>
                </a:solidFill>
              </a:rPr>
              <a:t>Sending signals</a:t>
            </a:r>
          </a:p>
          <a:p>
            <a:pPr marL="457200" indent="-457200" algn="l" rtl="0">
              <a:buFont typeface="Arial" pitchFamily="34" charset="0"/>
              <a:buChar char="•"/>
            </a:pPr>
            <a:r>
              <a:rPr lang="en-US" dirty="0">
                <a:solidFill>
                  <a:schemeClr val="tx1"/>
                </a:solidFill>
              </a:rPr>
              <a:t>Examples &amp; questions</a:t>
            </a:r>
          </a:p>
        </p:txBody>
      </p:sp>
    </p:spTree>
    <p:extLst>
      <p:ext uri="{BB962C8B-B14F-4D97-AF65-F5344CB8AC3E}">
        <p14:creationId xmlns:p14="http://schemas.microsoft.com/office/powerpoint/2010/main" val="3312258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algn="l" rtl="0"/>
            <a:r>
              <a:rPr lang="en-US" sz="3600" dirty="0">
                <a:solidFill>
                  <a:srgbClr val="C00000"/>
                </a:solidFill>
              </a:rPr>
              <a:t>Default actions</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a:bodyPr>
          <a:lstStyle/>
          <a:p>
            <a:pPr marL="457200" indent="-457200" algn="l" rtl="0">
              <a:buFont typeface="Arial" pitchFamily="34" charset="0"/>
              <a:buChar char="•"/>
            </a:pPr>
            <a:r>
              <a:rPr lang="en-US" dirty="0">
                <a:solidFill>
                  <a:schemeClr val="tx1"/>
                </a:solidFill>
                <a:latin typeface="+mj-lt"/>
                <a:cs typeface="Courier New" pitchFamily="49" charset="0"/>
              </a:rPr>
              <a:t>Each signal has a </a:t>
            </a:r>
            <a:r>
              <a:rPr lang="en-US" b="1" i="1" dirty="0">
                <a:solidFill>
                  <a:schemeClr val="tx1"/>
                </a:solidFill>
                <a:latin typeface="+mj-lt"/>
                <a:cs typeface="Courier New" pitchFamily="49" charset="0"/>
              </a:rPr>
              <a:t>default</a:t>
            </a:r>
            <a:r>
              <a:rPr lang="en-US" dirty="0">
                <a:solidFill>
                  <a:schemeClr val="tx1"/>
                </a:solidFill>
                <a:latin typeface="+mj-lt"/>
                <a:cs typeface="Courier New" pitchFamily="49" charset="0"/>
              </a:rPr>
              <a:t> action, </a:t>
            </a:r>
            <a:r>
              <a:rPr lang="en-US" dirty="0">
                <a:solidFill>
                  <a:schemeClr val="tx1"/>
                </a:solidFill>
                <a:latin typeface="+mj-lt"/>
                <a:cs typeface="Courier New" pitchFamily="49" charset="0"/>
                <a:hlinkClick r:id="rId3"/>
              </a:rPr>
              <a:t>for example</a:t>
            </a:r>
            <a:r>
              <a:rPr lang="en-US" dirty="0">
                <a:solidFill>
                  <a:schemeClr val="tx1"/>
                </a:solidFill>
                <a:latin typeface="+mj-lt"/>
                <a:cs typeface="Courier New" pitchFamily="49" charset="0"/>
              </a:rPr>
              <a:t>:</a:t>
            </a:r>
          </a:p>
          <a:p>
            <a:pPr marL="914400" lvl="1" indent="-457200" algn="l" rtl="0">
              <a:buFont typeface="Arial" pitchFamily="34" charset="0"/>
              <a:buChar char="•"/>
            </a:pPr>
            <a:r>
              <a:rPr lang="en-US" dirty="0">
                <a:solidFill>
                  <a:srgbClr val="002060"/>
                </a:solidFill>
                <a:latin typeface="+mj-lt"/>
                <a:cs typeface="Courier New" pitchFamily="49" charset="0"/>
              </a:rPr>
              <a:t>SIGTERM</a:t>
            </a:r>
            <a:r>
              <a:rPr lang="en-US" dirty="0">
                <a:solidFill>
                  <a:schemeClr val="tx1"/>
                </a:solidFill>
                <a:latin typeface="+mj-lt"/>
                <a:cs typeface="Courier New" pitchFamily="49" charset="0"/>
              </a:rPr>
              <a:t> – Termination signal: terminate process</a:t>
            </a:r>
          </a:p>
          <a:p>
            <a:pPr marL="914400" lvl="1" indent="-457200" algn="l" rtl="0">
              <a:buFont typeface="Arial" pitchFamily="34" charset="0"/>
              <a:buChar char="•"/>
            </a:pPr>
            <a:r>
              <a:rPr lang="en-US" dirty="0">
                <a:solidFill>
                  <a:srgbClr val="002060"/>
                </a:solidFill>
                <a:latin typeface="+mj-lt"/>
                <a:cs typeface="Courier New" pitchFamily="49" charset="0"/>
              </a:rPr>
              <a:t>SIGFPE</a:t>
            </a:r>
            <a:r>
              <a:rPr lang="en-US" dirty="0">
                <a:solidFill>
                  <a:schemeClr val="tx1"/>
                </a:solidFill>
                <a:latin typeface="+mj-lt"/>
                <a:cs typeface="Courier New" pitchFamily="49" charset="0"/>
              </a:rPr>
              <a:t> - floating point exception: dump core and exit</a:t>
            </a:r>
          </a:p>
          <a:p>
            <a:pPr marL="1371600" lvl="2" indent="-457200" algn="l" rtl="0">
              <a:buFont typeface="Arial" pitchFamily="34" charset="0"/>
              <a:buChar char="•"/>
            </a:pPr>
            <a:r>
              <a:rPr lang="en-US" dirty="0">
                <a:solidFill>
                  <a:schemeClr val="tx1"/>
                </a:solidFill>
                <a:latin typeface="+mj-lt"/>
                <a:cs typeface="Courier New" pitchFamily="49" charset="0"/>
                <a:hlinkClick r:id="rId4"/>
              </a:rPr>
              <a:t>Dump core</a:t>
            </a:r>
            <a:r>
              <a:rPr lang="en-US" dirty="0">
                <a:solidFill>
                  <a:schemeClr val="tx1"/>
                </a:solidFill>
                <a:latin typeface="+mj-lt"/>
                <a:cs typeface="Courier New" pitchFamily="49" charset="0"/>
              </a:rPr>
              <a:t>: produce a file, which contains the process’ memory at the time of termination, and may be used for debugging</a:t>
            </a:r>
          </a:p>
          <a:p>
            <a:pPr marL="914400" lvl="1" indent="-457200" algn="l" rtl="0">
              <a:buFont typeface="Arial" pitchFamily="34" charset="0"/>
              <a:buChar char="•"/>
            </a:pPr>
            <a:r>
              <a:rPr lang="en-US" dirty="0">
                <a:solidFill>
                  <a:srgbClr val="002060"/>
                </a:solidFill>
                <a:cs typeface="Courier New" pitchFamily="49" charset="0"/>
              </a:rPr>
              <a:t>SIGCHILD </a:t>
            </a:r>
            <a:r>
              <a:rPr lang="en-US" dirty="0">
                <a:solidFill>
                  <a:schemeClr val="tx1"/>
                </a:solidFill>
                <a:cs typeface="Courier New" pitchFamily="49" charset="0"/>
              </a:rPr>
              <a:t>– Child stopped or terminated: ignore</a:t>
            </a:r>
            <a:endParaRPr lang="en-US" dirty="0">
              <a:solidFill>
                <a:schemeClr val="tx1"/>
              </a:solidFill>
              <a:latin typeface="+mj-lt"/>
              <a:cs typeface="Courier New" pitchFamily="49" charset="0"/>
            </a:endParaRPr>
          </a:p>
          <a:p>
            <a:pPr marL="457200" indent="-457200" algn="l" rtl="0">
              <a:buFont typeface="Arial" pitchFamily="34" charset="0"/>
              <a:buChar char="•"/>
            </a:pPr>
            <a:r>
              <a:rPr lang="en-US" dirty="0">
                <a:solidFill>
                  <a:schemeClr val="tx1"/>
                </a:solidFill>
                <a:latin typeface="+mj-lt"/>
                <a:cs typeface="Courier New" pitchFamily="49" charset="0"/>
              </a:rPr>
              <a:t>Same default action is used for that signal for all processes</a:t>
            </a:r>
          </a:p>
          <a:p>
            <a:pPr marL="1371600" lvl="2" indent="-457200" algn="l" rtl="0"/>
            <a:endParaRPr lang="en-US" dirty="0">
              <a:solidFill>
                <a:schemeClr val="tx1"/>
              </a:solidFill>
              <a:latin typeface="+mj-lt"/>
              <a:cs typeface="Courier New" pitchFamily="49" charset="0"/>
            </a:endParaRPr>
          </a:p>
          <a:p>
            <a:pPr marL="457200" indent="-457200" algn="l" rtl="0">
              <a:buFont typeface="Arial" pitchFamily="34" charset="0"/>
              <a:buChar char="•"/>
            </a:pPr>
            <a:endParaRPr lang="en-US" dirty="0">
              <a:solidFill>
                <a:schemeClr val="tx1"/>
              </a:solidFill>
              <a:latin typeface="+mj-lt"/>
              <a:cs typeface="Courier New" pitchFamily="49" charset="0"/>
            </a:endParaRPr>
          </a:p>
        </p:txBody>
      </p:sp>
    </p:spTree>
    <p:extLst>
      <p:ext uri="{BB962C8B-B14F-4D97-AF65-F5344CB8AC3E}">
        <p14:creationId xmlns:p14="http://schemas.microsoft.com/office/powerpoint/2010/main" val="365356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algn="l" rtl="0"/>
            <a:r>
              <a:rPr lang="en-US" sz="3600" dirty="0">
                <a:solidFill>
                  <a:srgbClr val="C00000"/>
                </a:solidFill>
              </a:rPr>
              <a:t>5 possible default actions</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fontScale="92500" lnSpcReduction="10000"/>
          </a:bodyPr>
          <a:lstStyle/>
          <a:p>
            <a:pPr marL="457200" indent="-457200" algn="l" rtl="0">
              <a:buFont typeface="Arial" pitchFamily="34" charset="0"/>
              <a:buChar char="•"/>
            </a:pPr>
            <a:r>
              <a:rPr lang="en-US" dirty="0">
                <a:solidFill>
                  <a:srgbClr val="C00000"/>
                </a:solidFill>
              </a:rPr>
              <a:t>Exit</a:t>
            </a:r>
          </a:p>
          <a:p>
            <a:pPr marL="914400" lvl="1" indent="-457200" algn="l" rtl="0">
              <a:buFont typeface="Arial" pitchFamily="34" charset="0"/>
              <a:buChar char="•"/>
            </a:pPr>
            <a:r>
              <a:rPr lang="en-US" dirty="0">
                <a:solidFill>
                  <a:schemeClr val="tx1"/>
                </a:solidFill>
              </a:rPr>
              <a:t>Forces the process to exit</a:t>
            </a:r>
          </a:p>
          <a:p>
            <a:pPr marL="457200" indent="-457200" algn="l" rtl="0">
              <a:buFont typeface="Arial" pitchFamily="34" charset="0"/>
              <a:buChar char="•"/>
            </a:pPr>
            <a:r>
              <a:rPr lang="en-US" dirty="0">
                <a:solidFill>
                  <a:srgbClr val="C00000"/>
                </a:solidFill>
              </a:rPr>
              <a:t>Core</a:t>
            </a:r>
          </a:p>
          <a:p>
            <a:pPr marL="914400" lvl="1" indent="-457200" algn="l" rtl="0">
              <a:buFont typeface="Arial" pitchFamily="34" charset="0"/>
              <a:buChar char="•"/>
            </a:pPr>
            <a:r>
              <a:rPr lang="en-US" dirty="0">
                <a:solidFill>
                  <a:schemeClr val="tx1"/>
                </a:solidFill>
              </a:rPr>
              <a:t>Forces the process to exit and create a core file</a:t>
            </a:r>
          </a:p>
          <a:p>
            <a:pPr marL="457200" indent="-457200" algn="l" rtl="0">
              <a:buFont typeface="Arial" pitchFamily="34" charset="0"/>
              <a:buChar char="•"/>
            </a:pPr>
            <a:r>
              <a:rPr lang="en-US" dirty="0">
                <a:solidFill>
                  <a:srgbClr val="C00000"/>
                </a:solidFill>
              </a:rPr>
              <a:t>Stop</a:t>
            </a:r>
          </a:p>
          <a:p>
            <a:pPr marL="914400" lvl="1" indent="-457200" algn="l" rtl="0">
              <a:buFont typeface="Arial" pitchFamily="34" charset="0"/>
              <a:buChar char="•"/>
            </a:pPr>
            <a:r>
              <a:rPr lang="en-US" dirty="0">
                <a:solidFill>
                  <a:schemeClr val="tx1"/>
                </a:solidFill>
              </a:rPr>
              <a:t>Stops (pauses) the process</a:t>
            </a:r>
          </a:p>
          <a:p>
            <a:pPr marL="457200" indent="-457200" algn="l" rtl="0">
              <a:buFont typeface="Arial" pitchFamily="34" charset="0"/>
              <a:buChar char="•"/>
            </a:pPr>
            <a:r>
              <a:rPr lang="en-US" dirty="0">
                <a:solidFill>
                  <a:srgbClr val="C00000"/>
                </a:solidFill>
              </a:rPr>
              <a:t>Ignore</a:t>
            </a:r>
          </a:p>
          <a:p>
            <a:pPr marL="914400" lvl="1" indent="-457200" algn="l" rtl="0">
              <a:buFont typeface="Arial" pitchFamily="34" charset="0"/>
              <a:buChar char="•"/>
            </a:pPr>
            <a:r>
              <a:rPr lang="en-US" dirty="0">
                <a:solidFill>
                  <a:schemeClr val="tx1"/>
                </a:solidFill>
              </a:rPr>
              <a:t>Ignores the signal; no action taken and </a:t>
            </a:r>
            <a:r>
              <a:rPr lang="en-US" b="1" dirty="0">
                <a:solidFill>
                  <a:schemeClr val="tx1"/>
                </a:solidFill>
              </a:rPr>
              <a:t>won’t</a:t>
            </a:r>
            <a:r>
              <a:rPr lang="en-US" dirty="0">
                <a:solidFill>
                  <a:schemeClr val="tx1"/>
                </a:solidFill>
              </a:rPr>
              <a:t> be taken</a:t>
            </a:r>
          </a:p>
          <a:p>
            <a:pPr marL="457200" indent="-457200" algn="l" rtl="0">
              <a:buFont typeface="Arial" pitchFamily="34" charset="0"/>
              <a:buChar char="•"/>
            </a:pPr>
            <a:r>
              <a:rPr lang="en-US" dirty="0">
                <a:solidFill>
                  <a:srgbClr val="C00000"/>
                </a:solidFill>
              </a:rPr>
              <a:t>Continue</a:t>
            </a:r>
          </a:p>
          <a:p>
            <a:pPr marL="914400" lvl="1" indent="-457200" algn="l" rtl="0">
              <a:buFont typeface="Arial" pitchFamily="34" charset="0"/>
              <a:buChar char="•"/>
            </a:pPr>
            <a:r>
              <a:rPr lang="en-US" dirty="0">
                <a:solidFill>
                  <a:schemeClr val="tx1"/>
                </a:solidFill>
              </a:rPr>
              <a:t>Resume execution of a stopped process</a:t>
            </a:r>
          </a:p>
          <a:p>
            <a:pPr marL="457200" indent="-457200" algn="l" rtl="0">
              <a:buFont typeface="Arial" pitchFamily="34" charset="0"/>
              <a:buChar char="•"/>
            </a:pPr>
            <a:endParaRPr lang="en-US" sz="2800" dirty="0">
              <a:solidFill>
                <a:schemeClr val="tx1"/>
              </a:solidFill>
            </a:endParaRPr>
          </a:p>
        </p:txBody>
      </p:sp>
    </p:spTree>
    <p:extLst>
      <p:ext uri="{BB962C8B-B14F-4D97-AF65-F5344CB8AC3E}">
        <p14:creationId xmlns:p14="http://schemas.microsoft.com/office/powerpoint/2010/main" val="3168871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rtl="0"/>
            <a:r>
              <a:rPr lang="en-US" sz="3600" dirty="0">
                <a:solidFill>
                  <a:srgbClr val="C00000"/>
                </a:solidFill>
              </a:rPr>
              <a:t>Outline</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a:bodyPr>
          <a:lstStyle/>
          <a:p>
            <a:pPr marL="457200" indent="-457200" algn="l" rtl="0">
              <a:buFont typeface="Arial" pitchFamily="34" charset="0"/>
              <a:buChar char="•"/>
            </a:pPr>
            <a:r>
              <a:rPr lang="en-US" dirty="0">
                <a:solidFill>
                  <a:schemeClr val="tx1"/>
                </a:solidFill>
              </a:rPr>
              <a:t>Motivation &amp; basics</a:t>
            </a:r>
          </a:p>
          <a:p>
            <a:pPr marL="457200" indent="-457200" algn="l" rtl="0">
              <a:buFont typeface="Arial" pitchFamily="34" charset="0"/>
              <a:buChar char="•"/>
            </a:pPr>
            <a:r>
              <a:rPr lang="en-US" b="1" dirty="0">
                <a:solidFill>
                  <a:srgbClr val="C00000"/>
                </a:solidFill>
              </a:rPr>
              <a:t>Handling signals</a:t>
            </a:r>
          </a:p>
          <a:p>
            <a:pPr marL="914400" lvl="1" indent="-457200" algn="l" rtl="0">
              <a:buFont typeface="Arial" pitchFamily="34" charset="0"/>
              <a:buChar char="•"/>
            </a:pPr>
            <a:r>
              <a:rPr lang="en-US" dirty="0">
                <a:solidFill>
                  <a:schemeClr val="tx1"/>
                </a:solidFill>
              </a:rPr>
              <a:t>When are Signals Processed?</a:t>
            </a:r>
          </a:p>
          <a:p>
            <a:pPr marL="914400" lvl="1" indent="-457200" algn="l" rtl="0">
              <a:buFont typeface="Arial" pitchFamily="34" charset="0"/>
              <a:buChar char="•"/>
            </a:pPr>
            <a:r>
              <a:rPr lang="en-US" dirty="0">
                <a:solidFill>
                  <a:schemeClr val="tx1"/>
                </a:solidFill>
              </a:rPr>
              <a:t>Default actions</a:t>
            </a:r>
          </a:p>
          <a:p>
            <a:pPr marL="914400" lvl="1" indent="-457200" algn="l" rtl="0">
              <a:buFont typeface="Arial" pitchFamily="34" charset="0"/>
              <a:buChar char="•"/>
            </a:pPr>
            <a:r>
              <a:rPr lang="en-US" b="1" dirty="0">
                <a:solidFill>
                  <a:srgbClr val="C00000"/>
                </a:solidFill>
              </a:rPr>
              <a:t>Signal handlers</a:t>
            </a:r>
          </a:p>
          <a:p>
            <a:pPr marL="457200" indent="-457200" algn="l" rtl="0">
              <a:buFont typeface="Arial" pitchFamily="34" charset="0"/>
              <a:buChar char="•"/>
            </a:pPr>
            <a:r>
              <a:rPr lang="en-US" dirty="0">
                <a:solidFill>
                  <a:schemeClr val="tx1"/>
                </a:solidFill>
              </a:rPr>
              <a:t>Sending signals</a:t>
            </a:r>
          </a:p>
          <a:p>
            <a:pPr marL="457200" indent="-457200" algn="l" rtl="0">
              <a:buFont typeface="Arial" pitchFamily="34" charset="0"/>
              <a:buChar char="•"/>
            </a:pPr>
            <a:r>
              <a:rPr lang="en-US" dirty="0">
                <a:solidFill>
                  <a:schemeClr val="tx1"/>
                </a:solidFill>
              </a:rPr>
              <a:t>Examples &amp; questions</a:t>
            </a:r>
          </a:p>
        </p:txBody>
      </p:sp>
    </p:spTree>
    <p:extLst>
      <p:ext uri="{BB962C8B-B14F-4D97-AF65-F5344CB8AC3E}">
        <p14:creationId xmlns:p14="http://schemas.microsoft.com/office/powerpoint/2010/main" val="3312258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algn="l" rtl="0"/>
            <a:r>
              <a:rPr lang="en-US" sz="3600" dirty="0">
                <a:solidFill>
                  <a:srgbClr val="C00000"/>
                </a:solidFill>
              </a:rPr>
              <a:t>Signal Table</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fontScale="92500" lnSpcReduction="20000"/>
          </a:bodyPr>
          <a:lstStyle/>
          <a:p>
            <a:pPr marL="342900" indent="-342900" algn="l" rtl="0">
              <a:buFont typeface="Arial" pitchFamily="34" charset="0"/>
              <a:buChar char="•"/>
            </a:pPr>
            <a:r>
              <a:rPr lang="en-US" dirty="0">
                <a:solidFill>
                  <a:schemeClr val="tx1"/>
                </a:solidFill>
              </a:rPr>
              <a:t>Each process has a signal table</a:t>
            </a:r>
          </a:p>
          <a:p>
            <a:pPr marL="342900" indent="-342900" algn="l" rtl="0">
              <a:buFont typeface="Arial" pitchFamily="34" charset="0"/>
              <a:buChar char="•"/>
            </a:pPr>
            <a:r>
              <a:rPr lang="en-US" dirty="0">
                <a:solidFill>
                  <a:schemeClr val="tx1"/>
                </a:solidFill>
              </a:rPr>
              <a:t>Each signal is presented as an entry in the table</a:t>
            </a:r>
          </a:p>
          <a:p>
            <a:pPr marL="342900" indent="-342900" algn="l" rtl="0">
              <a:buFont typeface="Arial" pitchFamily="34" charset="0"/>
              <a:buChar char="•"/>
            </a:pPr>
            <a:endParaRPr lang="en-US" dirty="0">
              <a:solidFill>
                <a:schemeClr val="tx1"/>
              </a:solidFill>
            </a:endParaRPr>
          </a:p>
          <a:p>
            <a:pPr marL="342900" indent="-342900" algn="l" rtl="0">
              <a:buFont typeface="Arial" pitchFamily="34" charset="0"/>
              <a:buChar char="•"/>
            </a:pPr>
            <a:endParaRPr lang="en-US" dirty="0">
              <a:solidFill>
                <a:schemeClr val="tx1"/>
              </a:solidFill>
            </a:endParaRPr>
          </a:p>
          <a:p>
            <a:pPr marL="342900" indent="-342900" algn="l" rtl="0">
              <a:buFont typeface="Arial" pitchFamily="34" charset="0"/>
              <a:buChar char="•"/>
            </a:pPr>
            <a:endParaRPr lang="en-US" dirty="0">
              <a:solidFill>
                <a:srgbClr val="C00000"/>
              </a:solidFill>
            </a:endParaRPr>
          </a:p>
          <a:p>
            <a:pPr marL="342900" indent="-342900" algn="l" rtl="0">
              <a:buFont typeface="Arial" pitchFamily="34" charset="0"/>
              <a:buChar char="•"/>
            </a:pPr>
            <a:endParaRPr lang="en-US" dirty="0">
              <a:solidFill>
                <a:srgbClr val="C00000"/>
              </a:solidFill>
            </a:endParaRPr>
          </a:p>
          <a:p>
            <a:pPr marL="342900" indent="-342900" algn="l" rtl="0">
              <a:buFont typeface="Arial" pitchFamily="34" charset="0"/>
              <a:buChar char="•"/>
            </a:pPr>
            <a:r>
              <a:rPr lang="en-US" dirty="0">
                <a:solidFill>
                  <a:srgbClr val="C00000"/>
                </a:solidFill>
              </a:rPr>
              <a:t>Column SIG_IGN</a:t>
            </a:r>
          </a:p>
          <a:p>
            <a:pPr marL="800100" lvl="1" indent="-342900" algn="l" rtl="0">
              <a:buFont typeface="Arial" pitchFamily="34" charset="0"/>
              <a:buChar char="•"/>
            </a:pPr>
            <a:r>
              <a:rPr lang="en-US" dirty="0">
                <a:solidFill>
                  <a:schemeClr val="tx1"/>
                </a:solidFill>
              </a:rPr>
              <a:t>Whether to ignore the signal or not</a:t>
            </a:r>
          </a:p>
          <a:p>
            <a:pPr marL="342900" indent="-342900" algn="l" rtl="0">
              <a:buFont typeface="Arial" pitchFamily="34" charset="0"/>
              <a:buChar char="•"/>
            </a:pPr>
            <a:r>
              <a:rPr lang="en-US" dirty="0">
                <a:solidFill>
                  <a:srgbClr val="C00000"/>
                </a:solidFill>
              </a:rPr>
              <a:t>Column ACTION</a:t>
            </a:r>
          </a:p>
          <a:p>
            <a:pPr marL="800100" lvl="1" indent="-342900" algn="l" rtl="0">
              <a:buFont typeface="Arial" pitchFamily="34" charset="0"/>
              <a:buChar char="•"/>
            </a:pPr>
            <a:r>
              <a:rPr lang="en-US" dirty="0">
                <a:solidFill>
                  <a:schemeClr val="tx1"/>
                </a:solidFill>
              </a:rPr>
              <a:t>What to do on receiving the signal (if not ignoring it)</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03648" y="2051298"/>
            <a:ext cx="6102350"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5734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algn="l" rtl="0"/>
            <a:r>
              <a:rPr lang="en-US" sz="3600" dirty="0">
                <a:solidFill>
                  <a:srgbClr val="C00000"/>
                </a:solidFill>
              </a:rPr>
              <a:t>Signal Handlers</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a:bodyPr>
          <a:lstStyle/>
          <a:p>
            <a:pPr marL="457200" indent="-457200" algn="l" rtl="0">
              <a:buFont typeface="Arial" pitchFamily="34" charset="0"/>
              <a:buChar char="•"/>
            </a:pPr>
            <a:r>
              <a:rPr lang="en-US" dirty="0">
                <a:solidFill>
                  <a:schemeClr val="tx1"/>
                </a:solidFill>
                <a:cs typeface="Courier New" pitchFamily="49" charset="0"/>
              </a:rPr>
              <a:t>A process should either </a:t>
            </a:r>
          </a:p>
          <a:p>
            <a:pPr marL="914400" lvl="1" indent="-457200" algn="l" rtl="0">
              <a:buFont typeface="Arial" pitchFamily="34" charset="0"/>
              <a:buChar char="•"/>
            </a:pPr>
            <a:r>
              <a:rPr lang="en-US" dirty="0">
                <a:solidFill>
                  <a:schemeClr val="tx1"/>
                </a:solidFill>
                <a:cs typeface="Courier New" pitchFamily="49" charset="0"/>
              </a:rPr>
              <a:t>Ignore a signal </a:t>
            </a:r>
          </a:p>
          <a:p>
            <a:pPr marL="914400" lvl="1" indent="-457200" algn="l" rtl="0">
              <a:buFont typeface="Arial" pitchFamily="34" charset="0"/>
              <a:buChar char="•"/>
            </a:pPr>
            <a:r>
              <a:rPr lang="en-US" dirty="0">
                <a:solidFill>
                  <a:schemeClr val="tx1"/>
                </a:solidFill>
                <a:cs typeface="Courier New" pitchFamily="49" charset="0"/>
              </a:rPr>
              <a:t>Use the default signal’s action</a:t>
            </a:r>
          </a:p>
          <a:p>
            <a:pPr marL="914400" lvl="1" indent="-457200" algn="l" rtl="0">
              <a:buFont typeface="Arial" pitchFamily="34" charset="0"/>
              <a:buChar char="•"/>
            </a:pPr>
            <a:r>
              <a:rPr lang="en-US" dirty="0">
                <a:solidFill>
                  <a:schemeClr val="tx1"/>
                </a:solidFill>
                <a:cs typeface="Courier New" pitchFamily="49" charset="0"/>
              </a:rPr>
              <a:t>Have a </a:t>
            </a:r>
            <a:r>
              <a:rPr lang="en-US" i="1" dirty="0">
                <a:solidFill>
                  <a:schemeClr val="tx1"/>
                </a:solidFill>
                <a:cs typeface="Courier New" pitchFamily="49" charset="0"/>
              </a:rPr>
              <a:t>signal handler</a:t>
            </a:r>
            <a:r>
              <a:rPr lang="en-US" dirty="0">
                <a:solidFill>
                  <a:schemeClr val="tx1"/>
                </a:solidFill>
                <a:cs typeface="Courier New" pitchFamily="49" charset="0"/>
              </a:rPr>
              <a:t> function, which is called when the specified signal happens for that process</a:t>
            </a:r>
          </a:p>
          <a:p>
            <a:pPr marL="1371600" lvl="2" indent="-457200" algn="l" rtl="0">
              <a:buFont typeface="Arial" pitchFamily="34" charset="0"/>
              <a:buChar char="•"/>
            </a:pPr>
            <a:r>
              <a:rPr lang="en-US" dirty="0">
                <a:solidFill>
                  <a:schemeClr val="tx1"/>
                </a:solidFill>
                <a:cs typeface="Courier New" pitchFamily="49" charset="0"/>
              </a:rPr>
              <a:t>Note: the signal handler is per-process per-signal</a:t>
            </a:r>
          </a:p>
          <a:p>
            <a:pPr marL="1371600" lvl="2" indent="-457200" algn="l" rtl="0">
              <a:buFont typeface="Arial" pitchFamily="34" charset="0"/>
              <a:buChar char="•"/>
            </a:pPr>
            <a:r>
              <a:rPr lang="en-US" dirty="0">
                <a:solidFill>
                  <a:schemeClr val="tx1"/>
                </a:solidFill>
                <a:cs typeface="Courier New" pitchFamily="49" charset="0"/>
              </a:rPr>
              <a:t>In that case, we say that the process </a:t>
            </a:r>
            <a:r>
              <a:rPr lang="en-US" i="1" dirty="0">
                <a:solidFill>
                  <a:schemeClr val="tx1"/>
                </a:solidFill>
                <a:cs typeface="Courier New" pitchFamily="49" charset="0"/>
              </a:rPr>
              <a:t>catches </a:t>
            </a:r>
            <a:r>
              <a:rPr lang="en-US" dirty="0">
                <a:solidFill>
                  <a:schemeClr val="tx1"/>
                </a:solidFill>
                <a:cs typeface="Courier New" pitchFamily="49" charset="0"/>
              </a:rPr>
              <a:t>the signal</a:t>
            </a:r>
          </a:p>
          <a:p>
            <a:pPr marL="1371600" lvl="2" indent="-457200" algn="l" rtl="0">
              <a:buFont typeface="Arial" pitchFamily="34" charset="0"/>
              <a:buChar char="•"/>
            </a:pPr>
            <a:endParaRPr lang="en-US" dirty="0">
              <a:solidFill>
                <a:schemeClr val="tx1"/>
              </a:solidFill>
            </a:endParaRPr>
          </a:p>
        </p:txBody>
      </p:sp>
    </p:spTree>
    <p:extLst>
      <p:ext uri="{BB962C8B-B14F-4D97-AF65-F5344CB8AC3E}">
        <p14:creationId xmlns:p14="http://schemas.microsoft.com/office/powerpoint/2010/main" val="3505772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algn="l" rtl="0"/>
            <a:r>
              <a:rPr lang="en-US" sz="3600" dirty="0">
                <a:solidFill>
                  <a:srgbClr val="C00000"/>
                </a:solidFill>
              </a:rPr>
              <a:t>Signal Processing Scheme</a:t>
            </a:r>
            <a:endParaRPr lang="he-IL" sz="3600" dirty="0">
              <a:solidFill>
                <a:srgbClr val="C00000"/>
              </a:solidFill>
            </a:endParaRPr>
          </a:p>
        </p:txBody>
      </p:sp>
      <p:sp>
        <p:nvSpPr>
          <p:cNvPr id="4" name="Slide Number Placeholder 3"/>
          <p:cNvSpPr>
            <a:spLocks noGrp="1"/>
          </p:cNvSpPr>
          <p:nvPr>
            <p:ph type="sldNum" sz="quarter" idx="12"/>
          </p:nvPr>
        </p:nvSpPr>
        <p:spPr>
          <a:xfrm>
            <a:off x="742950" y="5591415"/>
            <a:ext cx="2133600" cy="365125"/>
          </a:xfrm>
        </p:spPr>
        <p:txBody>
          <a:bodyPr/>
          <a:lstStyle/>
          <a:p>
            <a:pPr>
              <a:defRPr/>
            </a:pPr>
            <a:fld id="{F12DCDCD-9266-4744-BCCA-72376D4C34E6}" type="slidenum">
              <a:rPr lang="he-IL" smtClean="0"/>
              <a:pPr>
                <a:defRPr/>
              </a:pPr>
              <a:t>16</a:t>
            </a:fld>
            <a:endParaRPr lang="he-IL"/>
          </a:p>
        </p:txBody>
      </p:sp>
      <p:sp>
        <p:nvSpPr>
          <p:cNvPr id="5" name="Rectangle 7"/>
          <p:cNvSpPr/>
          <p:nvPr/>
        </p:nvSpPr>
        <p:spPr>
          <a:xfrm>
            <a:off x="500062" y="1163878"/>
            <a:ext cx="3214687" cy="3709987"/>
          </a:xfrm>
          <a:prstGeom prst="rect">
            <a:avLst/>
          </a:prstGeom>
          <a:effectLst>
            <a:outerShdw blurRad="40000" dist="20000" dir="5400000" rotWithShape="0">
              <a:srgbClr val="000000">
                <a:alpha val="38000"/>
              </a:srgbClr>
            </a:outerShdw>
            <a:softEdge rad="31750"/>
          </a:effectLst>
        </p:spPr>
        <p:style>
          <a:lnRef idx="1">
            <a:schemeClr val="accent6"/>
          </a:lnRef>
          <a:fillRef idx="2">
            <a:schemeClr val="accent6"/>
          </a:fillRef>
          <a:effectRef idx="1">
            <a:schemeClr val="accent6"/>
          </a:effectRef>
          <a:fontRef idx="minor">
            <a:schemeClr val="dk1"/>
          </a:fontRef>
        </p:style>
        <p:txBody>
          <a:bodyPr rtlCol="1" anchor="ctr"/>
          <a:lstStyle/>
          <a:p>
            <a:pPr algn="ctr" rtl="0">
              <a:defRPr/>
            </a:pPr>
            <a:endParaRPr lang="he-IL"/>
          </a:p>
        </p:txBody>
      </p:sp>
      <p:sp>
        <p:nvSpPr>
          <p:cNvPr id="6" name="Rectangle 8"/>
          <p:cNvSpPr/>
          <p:nvPr/>
        </p:nvSpPr>
        <p:spPr>
          <a:xfrm>
            <a:off x="4643438" y="1163879"/>
            <a:ext cx="4000500" cy="3709986"/>
          </a:xfrm>
          <a:prstGeom prst="rect">
            <a:avLst/>
          </a:prstGeom>
          <a:effectLst>
            <a:outerShdw blurRad="40000" dist="20000" dir="5400000" rotWithShape="0">
              <a:srgbClr val="000000">
                <a:alpha val="38000"/>
              </a:srgbClr>
            </a:outerShdw>
            <a:softEdge rad="31750"/>
          </a:effectLst>
        </p:spPr>
        <p:style>
          <a:lnRef idx="1">
            <a:schemeClr val="accent6"/>
          </a:lnRef>
          <a:fillRef idx="2">
            <a:schemeClr val="accent6"/>
          </a:fillRef>
          <a:effectRef idx="1">
            <a:schemeClr val="accent6"/>
          </a:effectRef>
          <a:fontRef idx="minor">
            <a:schemeClr val="dk1"/>
          </a:fontRef>
        </p:style>
        <p:txBody>
          <a:bodyPr rtlCol="1" anchor="ctr"/>
          <a:lstStyle/>
          <a:p>
            <a:pPr algn="ctr" rtl="0">
              <a:defRPr/>
            </a:pPr>
            <a:endParaRPr lang="he-IL"/>
          </a:p>
        </p:txBody>
      </p:sp>
      <p:sp>
        <p:nvSpPr>
          <p:cNvPr id="7" name="TextBox 9"/>
          <p:cNvSpPr txBox="1">
            <a:spLocks noChangeArrowheads="1"/>
          </p:cNvSpPr>
          <p:nvPr/>
        </p:nvSpPr>
        <p:spPr bwMode="auto">
          <a:xfrm>
            <a:off x="857248" y="793992"/>
            <a:ext cx="2500313" cy="369887"/>
          </a:xfrm>
          <a:prstGeom prst="rect">
            <a:avLst/>
          </a:prstGeom>
          <a:noFill/>
          <a:ln w="9525">
            <a:noFill/>
            <a:miter lim="800000"/>
            <a:headEnd/>
            <a:tailEnd/>
          </a:ln>
        </p:spPr>
        <p:txBody>
          <a:bodyPr>
            <a:spAutoFit/>
          </a:bodyPr>
          <a:lstStyle/>
          <a:p>
            <a:pPr algn="ctr" rtl="0"/>
            <a:r>
              <a:rPr lang="en-US" b="1" dirty="0">
                <a:solidFill>
                  <a:srgbClr val="C00000"/>
                </a:solidFill>
              </a:rPr>
              <a:t>User Mode</a:t>
            </a:r>
            <a:endParaRPr lang="he-IL" b="1" dirty="0">
              <a:solidFill>
                <a:srgbClr val="C00000"/>
              </a:solidFill>
            </a:endParaRPr>
          </a:p>
        </p:txBody>
      </p:sp>
      <p:sp>
        <p:nvSpPr>
          <p:cNvPr id="8" name="TextBox 10"/>
          <p:cNvSpPr txBox="1">
            <a:spLocks noChangeArrowheads="1"/>
          </p:cNvSpPr>
          <p:nvPr/>
        </p:nvSpPr>
        <p:spPr bwMode="auto">
          <a:xfrm>
            <a:off x="4822031" y="793990"/>
            <a:ext cx="3643313" cy="369888"/>
          </a:xfrm>
          <a:prstGeom prst="rect">
            <a:avLst/>
          </a:prstGeom>
          <a:noFill/>
          <a:ln w="9525">
            <a:noFill/>
            <a:miter lim="800000"/>
            <a:headEnd/>
            <a:tailEnd/>
          </a:ln>
        </p:spPr>
        <p:txBody>
          <a:bodyPr>
            <a:spAutoFit/>
          </a:bodyPr>
          <a:lstStyle/>
          <a:p>
            <a:pPr algn="ctr" rtl="0"/>
            <a:r>
              <a:rPr lang="en-US" b="1" dirty="0">
                <a:solidFill>
                  <a:srgbClr val="C00000"/>
                </a:solidFill>
              </a:rPr>
              <a:t>Kernel Mode</a:t>
            </a:r>
            <a:endParaRPr lang="he-IL" b="1" dirty="0">
              <a:solidFill>
                <a:srgbClr val="C00000"/>
              </a:solidFill>
            </a:endParaRPr>
          </a:p>
        </p:txBody>
      </p:sp>
      <p:sp>
        <p:nvSpPr>
          <p:cNvPr id="9" name="TextBox 11"/>
          <p:cNvSpPr txBox="1">
            <a:spLocks noChangeArrowheads="1"/>
          </p:cNvSpPr>
          <p:nvPr/>
        </p:nvSpPr>
        <p:spPr bwMode="auto">
          <a:xfrm>
            <a:off x="1580466" y="1362582"/>
            <a:ext cx="1053877" cy="923925"/>
          </a:xfrm>
          <a:prstGeom prst="rect">
            <a:avLst/>
          </a:prstGeom>
          <a:noFill/>
          <a:ln w="9525">
            <a:noFill/>
            <a:miter lim="800000"/>
            <a:headEnd/>
            <a:tailEnd/>
          </a:ln>
        </p:spPr>
        <p:txBody>
          <a:bodyPr wrap="square">
            <a:spAutoFit/>
          </a:bodyPr>
          <a:lstStyle/>
          <a:p>
            <a:pPr algn="ctr" rtl="0"/>
            <a:r>
              <a:rPr lang="en-US" i="1" dirty="0"/>
              <a:t>Normal program flow</a:t>
            </a:r>
            <a:endParaRPr lang="he-IL" i="1" dirty="0"/>
          </a:p>
        </p:txBody>
      </p:sp>
      <p:sp>
        <p:nvSpPr>
          <p:cNvPr id="10" name="Right Arrow 12"/>
          <p:cNvSpPr/>
          <p:nvPr/>
        </p:nvSpPr>
        <p:spPr>
          <a:xfrm>
            <a:off x="2785423" y="1655686"/>
            <a:ext cx="2358076" cy="337718"/>
          </a:xfrm>
          <a:prstGeom prst="rightArrow">
            <a:avLst>
              <a:gd name="adj1" fmla="val 39782"/>
              <a:gd name="adj2" fmla="val 88315"/>
            </a:avLst>
          </a:prstGeom>
        </p:spPr>
        <p:style>
          <a:lnRef idx="0">
            <a:schemeClr val="accent2"/>
          </a:lnRef>
          <a:fillRef idx="3">
            <a:schemeClr val="accent2"/>
          </a:fillRef>
          <a:effectRef idx="3">
            <a:schemeClr val="accent2"/>
          </a:effectRef>
          <a:fontRef idx="minor">
            <a:schemeClr val="lt1"/>
          </a:fontRef>
        </p:style>
        <p:txBody>
          <a:bodyPr rtlCol="1" anchor="ctr"/>
          <a:lstStyle/>
          <a:p>
            <a:pPr algn="ctr" rtl="0">
              <a:defRPr/>
            </a:pPr>
            <a:endParaRPr lang="he-IL"/>
          </a:p>
        </p:txBody>
      </p:sp>
      <p:sp>
        <p:nvSpPr>
          <p:cNvPr id="11" name="TextBox 10"/>
          <p:cNvSpPr txBox="1">
            <a:spLocks noChangeArrowheads="1"/>
          </p:cNvSpPr>
          <p:nvPr/>
        </p:nvSpPr>
        <p:spPr bwMode="auto">
          <a:xfrm>
            <a:off x="5143500" y="1413086"/>
            <a:ext cx="3388940" cy="923925"/>
          </a:xfrm>
          <a:prstGeom prst="rect">
            <a:avLst/>
          </a:prstGeom>
          <a:noFill/>
          <a:ln w="9525">
            <a:noFill/>
            <a:miter lim="800000"/>
            <a:headEnd/>
            <a:tailEnd/>
          </a:ln>
        </p:spPr>
        <p:txBody>
          <a:bodyPr wrap="square">
            <a:spAutoFit/>
          </a:bodyPr>
          <a:lstStyle/>
          <a:p>
            <a:pPr algn="l" rtl="0"/>
            <a:r>
              <a:rPr lang="en-US" i="1" dirty="0" err="1"/>
              <a:t>do_signal</a:t>
            </a:r>
            <a:r>
              <a:rPr lang="en-US" i="1" dirty="0"/>
              <a:t>():</a:t>
            </a:r>
          </a:p>
          <a:p>
            <a:pPr algn="l" rtl="0"/>
            <a:r>
              <a:rPr lang="en-US" i="1" dirty="0"/>
              <a:t>	</a:t>
            </a:r>
            <a:r>
              <a:rPr lang="en-US" i="1" dirty="0" err="1"/>
              <a:t>handle_signal</a:t>
            </a:r>
            <a:r>
              <a:rPr lang="en-US" i="1" dirty="0"/>
              <a:t>()</a:t>
            </a:r>
          </a:p>
          <a:p>
            <a:pPr algn="l" rtl="0"/>
            <a:r>
              <a:rPr lang="en-US" i="1" dirty="0"/>
              <a:t>		</a:t>
            </a:r>
            <a:r>
              <a:rPr lang="en-US" i="1" dirty="0" err="1"/>
              <a:t>setup_frame</a:t>
            </a:r>
            <a:r>
              <a:rPr lang="en-US" i="1" dirty="0"/>
              <a:t>()</a:t>
            </a:r>
            <a:endParaRPr lang="he-IL" i="1" dirty="0"/>
          </a:p>
        </p:txBody>
      </p:sp>
      <p:sp>
        <p:nvSpPr>
          <p:cNvPr id="12" name="Right Arrow 14"/>
          <p:cNvSpPr/>
          <p:nvPr/>
        </p:nvSpPr>
        <p:spPr>
          <a:xfrm rot="10800000">
            <a:off x="2785422" y="2337007"/>
            <a:ext cx="4954928" cy="882297"/>
          </a:xfrm>
          <a:prstGeom prst="bentArrow">
            <a:avLst>
              <a:gd name="adj1" fmla="val 13403"/>
              <a:gd name="adj2" fmla="val 20111"/>
              <a:gd name="adj3" fmla="val 36698"/>
              <a:gd name="adj4" fmla="val 15883"/>
            </a:avLst>
          </a:prstGeom>
        </p:spPr>
        <p:style>
          <a:lnRef idx="0">
            <a:schemeClr val="accent2"/>
          </a:lnRef>
          <a:fillRef idx="3">
            <a:schemeClr val="accent2"/>
          </a:fillRef>
          <a:effectRef idx="3">
            <a:schemeClr val="accent2"/>
          </a:effectRef>
          <a:fontRef idx="minor">
            <a:schemeClr val="lt1"/>
          </a:fontRef>
        </p:style>
        <p:txBody>
          <a:bodyPr rtlCol="1" anchor="ctr"/>
          <a:lstStyle/>
          <a:p>
            <a:pPr algn="ctr" rtl="0">
              <a:defRPr/>
            </a:pPr>
            <a:endParaRPr lang="he-IL"/>
          </a:p>
        </p:txBody>
      </p:sp>
      <p:sp>
        <p:nvSpPr>
          <p:cNvPr id="13" name="TextBox 12"/>
          <p:cNvSpPr txBox="1">
            <a:spLocks noChangeArrowheads="1"/>
          </p:cNvSpPr>
          <p:nvPr/>
        </p:nvSpPr>
        <p:spPr bwMode="auto">
          <a:xfrm>
            <a:off x="1428111" y="2713484"/>
            <a:ext cx="1357312" cy="646112"/>
          </a:xfrm>
          <a:prstGeom prst="rect">
            <a:avLst/>
          </a:prstGeom>
          <a:noFill/>
          <a:ln w="9525">
            <a:noFill/>
            <a:miter lim="800000"/>
            <a:headEnd/>
            <a:tailEnd/>
          </a:ln>
        </p:spPr>
        <p:txBody>
          <a:bodyPr>
            <a:spAutoFit/>
          </a:bodyPr>
          <a:lstStyle/>
          <a:p>
            <a:pPr algn="ctr" rtl="0"/>
            <a:r>
              <a:rPr lang="en-US" i="1" dirty="0"/>
              <a:t>Signal handler</a:t>
            </a:r>
            <a:endParaRPr lang="he-IL" i="1" dirty="0"/>
          </a:p>
        </p:txBody>
      </p:sp>
      <p:sp>
        <p:nvSpPr>
          <p:cNvPr id="14" name="Down Arrow 16"/>
          <p:cNvSpPr/>
          <p:nvPr/>
        </p:nvSpPr>
        <p:spPr>
          <a:xfrm>
            <a:off x="1981751" y="3359595"/>
            <a:ext cx="250031" cy="785099"/>
          </a:xfrm>
          <a:prstGeom prst="downArrow">
            <a:avLst>
              <a:gd name="adj1" fmla="val 50000"/>
              <a:gd name="adj2" fmla="val 87951"/>
            </a:avLst>
          </a:prstGeom>
        </p:spPr>
        <p:style>
          <a:lnRef idx="0">
            <a:schemeClr val="accent2"/>
          </a:lnRef>
          <a:fillRef idx="3">
            <a:schemeClr val="accent2"/>
          </a:fillRef>
          <a:effectRef idx="3">
            <a:schemeClr val="accent2"/>
          </a:effectRef>
          <a:fontRef idx="minor">
            <a:schemeClr val="lt1"/>
          </a:fontRef>
        </p:style>
        <p:txBody>
          <a:bodyPr rtlCol="1" anchor="ctr"/>
          <a:lstStyle/>
          <a:p>
            <a:pPr algn="ctr" rtl="0">
              <a:defRPr/>
            </a:pPr>
            <a:endParaRPr lang="he-IL"/>
          </a:p>
        </p:txBody>
      </p:sp>
      <p:sp>
        <p:nvSpPr>
          <p:cNvPr id="15" name="TextBox 14"/>
          <p:cNvSpPr txBox="1">
            <a:spLocks noChangeArrowheads="1"/>
          </p:cNvSpPr>
          <p:nvPr/>
        </p:nvSpPr>
        <p:spPr bwMode="auto">
          <a:xfrm>
            <a:off x="611561" y="4144695"/>
            <a:ext cx="2227760" cy="646331"/>
          </a:xfrm>
          <a:prstGeom prst="rect">
            <a:avLst/>
          </a:prstGeom>
          <a:noFill/>
          <a:ln w="9525">
            <a:noFill/>
            <a:miter lim="800000"/>
            <a:headEnd/>
            <a:tailEnd/>
          </a:ln>
        </p:spPr>
        <p:txBody>
          <a:bodyPr wrap="square">
            <a:spAutoFit/>
          </a:bodyPr>
          <a:lstStyle/>
          <a:p>
            <a:pPr algn="ctr" rtl="0"/>
            <a:r>
              <a:rPr lang="en-US" i="1" dirty="0"/>
              <a:t>Return code – </a:t>
            </a:r>
            <a:r>
              <a:rPr lang="en-US" i="1" dirty="0" err="1"/>
              <a:t>eg</a:t>
            </a:r>
            <a:r>
              <a:rPr lang="en-US" i="1" dirty="0"/>
              <a:t> for a wait() process</a:t>
            </a:r>
            <a:endParaRPr lang="he-IL" i="1" dirty="0"/>
          </a:p>
        </p:txBody>
      </p:sp>
      <p:sp>
        <p:nvSpPr>
          <p:cNvPr id="16" name="Right Arrow 18"/>
          <p:cNvSpPr/>
          <p:nvPr/>
        </p:nvSpPr>
        <p:spPr>
          <a:xfrm>
            <a:off x="2785423" y="4297661"/>
            <a:ext cx="2358076" cy="296406"/>
          </a:xfrm>
          <a:prstGeom prst="rightArrow">
            <a:avLst>
              <a:gd name="adj1" fmla="val 44179"/>
              <a:gd name="adj2" fmla="val 84176"/>
            </a:avLst>
          </a:prstGeom>
        </p:spPr>
        <p:style>
          <a:lnRef idx="0">
            <a:schemeClr val="accent2"/>
          </a:lnRef>
          <a:fillRef idx="3">
            <a:schemeClr val="accent2"/>
          </a:fillRef>
          <a:effectRef idx="3">
            <a:schemeClr val="accent2"/>
          </a:effectRef>
          <a:fontRef idx="minor">
            <a:schemeClr val="lt1"/>
          </a:fontRef>
        </p:style>
        <p:txBody>
          <a:bodyPr rtlCol="1" anchor="ctr"/>
          <a:lstStyle/>
          <a:p>
            <a:pPr algn="ctr" rtl="0">
              <a:defRPr/>
            </a:pPr>
            <a:endParaRPr lang="he-IL"/>
          </a:p>
        </p:txBody>
      </p:sp>
      <p:sp>
        <p:nvSpPr>
          <p:cNvPr id="17" name="TextBox 16"/>
          <p:cNvSpPr txBox="1">
            <a:spLocks noChangeArrowheads="1"/>
          </p:cNvSpPr>
          <p:nvPr/>
        </p:nvSpPr>
        <p:spPr bwMode="auto">
          <a:xfrm>
            <a:off x="5076056" y="3949940"/>
            <a:ext cx="2880320" cy="923330"/>
          </a:xfrm>
          <a:prstGeom prst="rect">
            <a:avLst/>
          </a:prstGeom>
          <a:noFill/>
          <a:ln w="9525">
            <a:noFill/>
            <a:miter lim="800000"/>
            <a:headEnd/>
            <a:tailEnd/>
          </a:ln>
        </p:spPr>
        <p:txBody>
          <a:bodyPr wrap="square">
            <a:spAutoFit/>
          </a:bodyPr>
          <a:lstStyle/>
          <a:p>
            <a:pPr algn="l" rtl="0"/>
            <a:r>
              <a:rPr lang="en-US" dirty="0"/>
              <a:t>Restore process’s context: registers, stack, status word etc.</a:t>
            </a:r>
          </a:p>
        </p:txBody>
      </p:sp>
      <p:grpSp>
        <p:nvGrpSpPr>
          <p:cNvPr id="18" name="Group 26"/>
          <p:cNvGrpSpPr>
            <a:grpSpLocks/>
          </p:cNvGrpSpPr>
          <p:nvPr/>
        </p:nvGrpSpPr>
        <p:grpSpPr bwMode="auto">
          <a:xfrm>
            <a:off x="219582" y="1656229"/>
            <a:ext cx="7520770" cy="3793560"/>
            <a:chOff x="148115" y="2420300"/>
            <a:chExt cx="7520822" cy="4214844"/>
          </a:xfrm>
        </p:grpSpPr>
        <p:sp>
          <p:nvSpPr>
            <p:cNvPr id="20" name="Bent Arrow 25"/>
            <p:cNvSpPr/>
            <p:nvPr/>
          </p:nvSpPr>
          <p:spPr>
            <a:xfrm rot="16200000">
              <a:off x="7132971" y="6099177"/>
              <a:ext cx="639883" cy="432048"/>
            </a:xfrm>
            <a:prstGeom prst="corner">
              <a:avLst>
                <a:gd name="adj1" fmla="val 30158"/>
                <a:gd name="adj2" fmla="val 31628"/>
              </a:avLst>
            </a:prstGeom>
          </p:spPr>
          <p:style>
            <a:lnRef idx="0">
              <a:schemeClr val="accent2"/>
            </a:lnRef>
            <a:fillRef idx="3">
              <a:schemeClr val="accent2"/>
            </a:fillRef>
            <a:effectRef idx="3">
              <a:schemeClr val="accent2"/>
            </a:effectRef>
            <a:fontRef idx="minor">
              <a:schemeClr val="lt1"/>
            </a:fontRef>
          </p:style>
          <p:txBody>
            <a:bodyPr rtlCol="1" anchor="ctr"/>
            <a:lstStyle/>
            <a:p>
              <a:pPr algn="ctr" rtl="0">
                <a:defRPr/>
              </a:pPr>
              <a:endParaRPr lang="he-IL">
                <a:solidFill>
                  <a:schemeClr val="tx1"/>
                </a:solidFill>
              </a:endParaRPr>
            </a:p>
          </p:txBody>
        </p:sp>
        <p:sp>
          <p:nvSpPr>
            <p:cNvPr id="19" name="U-Turn Arrow 24"/>
            <p:cNvSpPr/>
            <p:nvPr/>
          </p:nvSpPr>
          <p:spPr>
            <a:xfrm rot="16200000">
              <a:off x="1801103" y="767312"/>
              <a:ext cx="4214844" cy="7520820"/>
            </a:xfrm>
            <a:prstGeom prst="uturnArrow">
              <a:avLst>
                <a:gd name="adj1" fmla="val 3698"/>
                <a:gd name="adj2" fmla="val 4540"/>
                <a:gd name="adj3" fmla="val 7903"/>
                <a:gd name="adj4" fmla="val 6221"/>
                <a:gd name="adj5" fmla="val 13287"/>
              </a:avLst>
            </a:prstGeom>
          </p:spPr>
          <p:style>
            <a:lnRef idx="0">
              <a:schemeClr val="accent2"/>
            </a:lnRef>
            <a:fillRef idx="3">
              <a:schemeClr val="accent2"/>
            </a:fillRef>
            <a:effectRef idx="3">
              <a:schemeClr val="accent2"/>
            </a:effectRef>
            <a:fontRef idx="minor">
              <a:schemeClr val="lt1"/>
            </a:fontRef>
          </p:style>
          <p:txBody>
            <a:bodyPr rtlCol="1" anchor="ctr"/>
            <a:lstStyle/>
            <a:p>
              <a:pPr algn="ctr" rtl="0">
                <a:defRPr/>
              </a:pPr>
              <a:endParaRPr lang="he-IL">
                <a:solidFill>
                  <a:schemeClr val="tx1"/>
                </a:solidFill>
              </a:endParaRPr>
            </a:p>
          </p:txBody>
        </p:sp>
      </p:grpSp>
      <p:sp>
        <p:nvSpPr>
          <p:cNvPr id="22" name="TextBox 11"/>
          <p:cNvSpPr txBox="1">
            <a:spLocks noChangeArrowheads="1"/>
          </p:cNvSpPr>
          <p:nvPr/>
        </p:nvSpPr>
        <p:spPr bwMode="auto">
          <a:xfrm>
            <a:off x="3059832" y="3937620"/>
            <a:ext cx="2304256" cy="463075"/>
          </a:xfrm>
          <a:prstGeom prst="rect">
            <a:avLst/>
          </a:prstGeom>
          <a:noFill/>
          <a:ln w="9525">
            <a:noFill/>
            <a:miter lim="800000"/>
            <a:headEnd/>
            <a:tailEnd/>
          </a:ln>
        </p:spPr>
        <p:txBody>
          <a:bodyPr wrap="square">
            <a:spAutoFit/>
          </a:bodyPr>
          <a:lstStyle/>
          <a:p>
            <a:pPr algn="ctr" rtl="0">
              <a:lnSpc>
                <a:spcPct val="150000"/>
              </a:lnSpc>
            </a:pPr>
            <a:r>
              <a:rPr lang="en-US" dirty="0" err="1">
                <a:hlinkClick r:id="rId3"/>
              </a:rPr>
              <a:t>sigreturn</a:t>
            </a:r>
            <a:r>
              <a:rPr lang="en-US" dirty="0">
                <a:hlinkClick r:id="rId3"/>
              </a:rPr>
              <a:t>()</a:t>
            </a:r>
            <a:endParaRPr lang="he-IL" dirty="0"/>
          </a:p>
        </p:txBody>
      </p:sp>
    </p:spTree>
    <p:extLst>
      <p:ext uri="{BB962C8B-B14F-4D97-AF65-F5344CB8AC3E}">
        <p14:creationId xmlns:p14="http://schemas.microsoft.com/office/powerpoint/2010/main" val="591963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animBg="1"/>
      <p:bldP spid="13" grpId="0"/>
      <p:bldP spid="14" grpId="0" animBg="1"/>
      <p:bldP spid="15" grpId="0"/>
      <p:bldP spid="16" grpId="0" animBg="1"/>
      <p:bldP spid="17" grpId="0"/>
      <p:bldP spid="2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algn="l" rtl="0"/>
            <a:r>
              <a:rPr lang="en-US" sz="3600" dirty="0">
                <a:solidFill>
                  <a:srgbClr val="C00000"/>
                </a:solidFill>
              </a:rPr>
              <a:t>Signal Handlers limitations</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a:bodyPr>
          <a:lstStyle/>
          <a:p>
            <a:pPr marL="457200" indent="-457200" algn="l" rtl="0">
              <a:buFont typeface="Arial" pitchFamily="34" charset="0"/>
              <a:buChar char="•"/>
            </a:pPr>
            <a:r>
              <a:rPr lang="en-US" sz="2800" dirty="0">
                <a:solidFill>
                  <a:schemeClr val="tx1"/>
                </a:solidFill>
                <a:cs typeface="Courier New" pitchFamily="49" charset="0"/>
              </a:rPr>
              <a:t>Two special signals cannot be caught, blocked or ignored</a:t>
            </a:r>
          </a:p>
          <a:p>
            <a:pPr marL="914400" lvl="1" indent="-457200" algn="l" rtl="0">
              <a:buFont typeface="Arial" pitchFamily="34" charset="0"/>
              <a:buChar char="•"/>
            </a:pPr>
            <a:r>
              <a:rPr lang="en-US" sz="2600" dirty="0">
                <a:solidFill>
                  <a:srgbClr val="002060"/>
                </a:solidFill>
                <a:cs typeface="Courier New" pitchFamily="49" charset="0"/>
              </a:rPr>
              <a:t>SIGKILL</a:t>
            </a:r>
            <a:r>
              <a:rPr lang="en-US" sz="2600" dirty="0">
                <a:solidFill>
                  <a:schemeClr val="tx1"/>
                </a:solidFill>
                <a:cs typeface="Courier New" pitchFamily="49" charset="0"/>
              </a:rPr>
              <a:t> – which kills the process</a:t>
            </a:r>
          </a:p>
          <a:p>
            <a:pPr marL="914400" lvl="1" indent="-457200" algn="l" rtl="0">
              <a:buFont typeface="Arial" pitchFamily="34" charset="0"/>
              <a:buChar char="•"/>
            </a:pPr>
            <a:r>
              <a:rPr lang="en-US" sz="2600" dirty="0">
                <a:solidFill>
                  <a:srgbClr val="002060"/>
                </a:solidFill>
                <a:cs typeface="Courier New" pitchFamily="49" charset="0"/>
              </a:rPr>
              <a:t>SIGSTOP</a:t>
            </a:r>
            <a:r>
              <a:rPr lang="en-US" sz="2600" dirty="0">
                <a:solidFill>
                  <a:schemeClr val="tx1"/>
                </a:solidFill>
                <a:cs typeface="Courier New" pitchFamily="49" charset="0"/>
              </a:rPr>
              <a:t> – stops a process. Used for breakpoints while debugging </a:t>
            </a:r>
          </a:p>
          <a:p>
            <a:pPr marL="1371600" lvl="2" indent="-457200" algn="l" rtl="0">
              <a:buFont typeface="Arial" pitchFamily="34" charset="0"/>
              <a:buChar char="•"/>
            </a:pPr>
            <a:r>
              <a:rPr lang="en-US" sz="2200" dirty="0">
                <a:solidFill>
                  <a:schemeClr val="tx1"/>
                </a:solidFill>
              </a:rPr>
              <a:t>Note: this is NOT </a:t>
            </a:r>
            <a:r>
              <a:rPr lang="en-US" sz="2200" i="1" dirty="0">
                <a:solidFill>
                  <a:schemeClr val="tx1"/>
                </a:solidFill>
              </a:rPr>
              <a:t>SIGTSTP</a:t>
            </a:r>
            <a:r>
              <a:rPr lang="en-US" sz="2200" dirty="0">
                <a:solidFill>
                  <a:schemeClr val="tx1"/>
                </a:solidFill>
              </a:rPr>
              <a:t> described earlier</a:t>
            </a:r>
          </a:p>
          <a:p>
            <a:pPr marL="457200" indent="-457200" algn="l" rtl="0">
              <a:buFont typeface="Arial" pitchFamily="34" charset="0"/>
              <a:buChar char="•"/>
            </a:pPr>
            <a:r>
              <a:rPr lang="en-US" sz="2800" dirty="0">
                <a:solidFill>
                  <a:schemeClr val="tx1"/>
                </a:solidFill>
              </a:rPr>
              <a:t>When calling </a:t>
            </a:r>
            <a:r>
              <a:rPr lang="en-US" sz="2800" b="1" dirty="0" err="1">
                <a:solidFill>
                  <a:schemeClr val="tx1"/>
                </a:solidFill>
                <a:latin typeface="Courier New" pitchFamily="49" charset="0"/>
                <a:cs typeface="Courier New" pitchFamily="49" charset="0"/>
              </a:rPr>
              <a:t>execvp</a:t>
            </a:r>
            <a:r>
              <a:rPr lang="en-US" sz="2800" b="1" dirty="0">
                <a:solidFill>
                  <a:schemeClr val="tx1"/>
                </a:solidFill>
                <a:latin typeface="Courier New" pitchFamily="49" charset="0"/>
                <a:cs typeface="Courier New" pitchFamily="49" charset="0"/>
              </a:rPr>
              <a:t>()</a:t>
            </a:r>
            <a:r>
              <a:rPr lang="en-US" sz="2800" dirty="0">
                <a:solidFill>
                  <a:schemeClr val="tx1"/>
                </a:solidFill>
              </a:rPr>
              <a:t>, a</a:t>
            </a:r>
            <a:r>
              <a:rPr lang="en-AU" sz="2800" dirty="0" err="1">
                <a:solidFill>
                  <a:schemeClr val="tx1"/>
                </a:solidFill>
              </a:rPr>
              <a:t>ny</a:t>
            </a:r>
            <a:r>
              <a:rPr lang="en-AU" sz="2800" dirty="0">
                <a:solidFill>
                  <a:schemeClr val="tx1"/>
                </a:solidFill>
              </a:rPr>
              <a:t> signals set to be caught by the calling process are reset to their default behaviour.</a:t>
            </a:r>
          </a:p>
          <a:p>
            <a:pPr marL="914400" lvl="1" indent="-457200" algn="l" rtl="0">
              <a:buFont typeface="Arial" pitchFamily="34" charset="0"/>
              <a:buChar char="•"/>
            </a:pPr>
            <a:r>
              <a:rPr lang="en-AU" sz="2400" dirty="0">
                <a:solidFill>
                  <a:schemeClr val="tx1"/>
                </a:solidFill>
              </a:rPr>
              <a:t>However, for most signals, the </a:t>
            </a:r>
            <a:r>
              <a:rPr lang="en-AU" sz="2400" i="1" dirty="0">
                <a:solidFill>
                  <a:schemeClr val="tx1"/>
                </a:solidFill>
              </a:rPr>
              <a:t>ignore </a:t>
            </a:r>
            <a:r>
              <a:rPr lang="en-AU" sz="2400" dirty="0">
                <a:solidFill>
                  <a:schemeClr val="tx1"/>
                </a:solidFill>
              </a:rPr>
              <a:t>bit in the process’ signal table is preserved</a:t>
            </a:r>
          </a:p>
          <a:p>
            <a:pPr marL="1371600" lvl="2" indent="-457200" algn="l" rtl="0">
              <a:buFont typeface="Arial" pitchFamily="34" charset="0"/>
              <a:buChar char="•"/>
            </a:pPr>
            <a:r>
              <a:rPr lang="en-AU" sz="2000" dirty="0">
                <a:solidFill>
                  <a:schemeClr val="tx1"/>
                </a:solidFill>
              </a:rPr>
              <a:t>Namely, the process will ignore the signal also after </a:t>
            </a:r>
            <a:r>
              <a:rPr lang="en-AU" sz="2000" dirty="0" err="1">
                <a:solidFill>
                  <a:schemeClr val="tx1"/>
                </a:solidFill>
              </a:rPr>
              <a:t>execvp</a:t>
            </a:r>
            <a:endParaRPr lang="en-AU" sz="2000" dirty="0">
              <a:solidFill>
                <a:schemeClr val="tx1"/>
              </a:solidFill>
            </a:endParaRPr>
          </a:p>
          <a:p>
            <a:pPr marL="1371600" lvl="2" indent="-457200" algn="l" rtl="0">
              <a:buFont typeface="Arial" pitchFamily="34" charset="0"/>
              <a:buChar char="•"/>
            </a:pPr>
            <a:r>
              <a:rPr lang="en-AU" sz="2000" dirty="0">
                <a:solidFill>
                  <a:schemeClr val="tx1"/>
                </a:solidFill>
              </a:rPr>
              <a:t>For details, see </a:t>
            </a:r>
            <a:r>
              <a:rPr lang="en-AU" sz="2000" dirty="0" err="1">
                <a:solidFill>
                  <a:schemeClr val="tx1"/>
                </a:solidFill>
                <a:hlinkClick r:id="rId3"/>
              </a:rPr>
              <a:t>execvp</a:t>
            </a:r>
            <a:r>
              <a:rPr lang="en-AU" sz="2000" dirty="0">
                <a:solidFill>
                  <a:schemeClr val="tx1"/>
                </a:solidFill>
                <a:hlinkClick r:id="rId3"/>
              </a:rPr>
              <a:t>() manual</a:t>
            </a:r>
            <a:r>
              <a:rPr lang="en-AU" sz="2000" dirty="0">
                <a:solidFill>
                  <a:schemeClr val="tx1"/>
                </a:solidFill>
              </a:rPr>
              <a:t>.</a:t>
            </a:r>
          </a:p>
          <a:p>
            <a:pPr marL="1371600" lvl="2" indent="-457200" algn="l" rtl="0">
              <a:buFont typeface="Arial" pitchFamily="34" charset="0"/>
              <a:buChar char="•"/>
            </a:pPr>
            <a:endParaRPr lang="en-US" sz="2200" dirty="0">
              <a:solidFill>
                <a:schemeClr val="tx1"/>
              </a:solidFill>
            </a:endParaRPr>
          </a:p>
          <a:p>
            <a:pPr marL="1371600" lvl="2" indent="-457200" algn="l" rtl="0">
              <a:buFont typeface="Arial" pitchFamily="34" charset="0"/>
              <a:buChar char="•"/>
            </a:pPr>
            <a:endParaRPr lang="en-US" sz="2000" dirty="0">
              <a:solidFill>
                <a:schemeClr val="tx1"/>
              </a:solidFill>
            </a:endParaRPr>
          </a:p>
        </p:txBody>
      </p:sp>
    </p:spTree>
    <p:extLst>
      <p:ext uri="{BB962C8B-B14F-4D97-AF65-F5344CB8AC3E}">
        <p14:creationId xmlns:p14="http://schemas.microsoft.com/office/powerpoint/2010/main" val="2148739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algn="l" rtl="0"/>
            <a:r>
              <a:rPr lang="en-US" sz="3600" dirty="0">
                <a:solidFill>
                  <a:srgbClr val="C00000"/>
                </a:solidFill>
              </a:rPr>
              <a:t>Signals, </a:t>
            </a:r>
            <a:r>
              <a:rPr lang="en-US" sz="3600" dirty="0" err="1">
                <a:solidFill>
                  <a:srgbClr val="C00000"/>
                </a:solidFill>
              </a:rPr>
              <a:t>syscalls</a:t>
            </a:r>
            <a:r>
              <a:rPr lang="en-US" sz="3600" dirty="0">
                <a:solidFill>
                  <a:srgbClr val="C00000"/>
                </a:solidFill>
              </a:rPr>
              <a:t> and interrupts</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a:bodyPr>
          <a:lstStyle/>
          <a:p>
            <a:pPr marL="457200" indent="-457200" algn="l" rtl="0">
              <a:buFont typeface="Arial" pitchFamily="34" charset="0"/>
              <a:buChar char="•"/>
            </a:pPr>
            <a:r>
              <a:rPr lang="en-US" dirty="0">
                <a:solidFill>
                  <a:schemeClr val="tx1"/>
                </a:solidFill>
              </a:rPr>
              <a:t>Signal handlers are executed in user mode, and therefore may be preempted by another thread, just like any other user level thread.</a:t>
            </a:r>
          </a:p>
          <a:p>
            <a:pPr marL="457200" indent="-457200" algn="l" rtl="0">
              <a:buFont typeface="Arial" pitchFamily="34" charset="0"/>
              <a:buChar char="•"/>
            </a:pPr>
            <a:r>
              <a:rPr lang="en-US" dirty="0">
                <a:solidFill>
                  <a:schemeClr val="tx1"/>
                </a:solidFill>
              </a:rPr>
              <a:t>Signal handler may call </a:t>
            </a:r>
            <a:r>
              <a:rPr lang="en-US" dirty="0" err="1">
                <a:solidFill>
                  <a:schemeClr val="tx1"/>
                </a:solidFill>
              </a:rPr>
              <a:t>syscalls</a:t>
            </a:r>
            <a:r>
              <a:rPr lang="en-US" dirty="0">
                <a:solidFill>
                  <a:schemeClr val="tx1"/>
                </a:solidFill>
              </a:rPr>
              <a:t>.</a:t>
            </a:r>
          </a:p>
          <a:p>
            <a:pPr marL="457200" indent="-457200" algn="l" rtl="0">
              <a:buFont typeface="Arial" pitchFamily="34" charset="0"/>
              <a:buChar char="•"/>
            </a:pPr>
            <a:r>
              <a:rPr lang="en-US" dirty="0">
                <a:solidFill>
                  <a:schemeClr val="tx1"/>
                </a:solidFill>
              </a:rPr>
              <a:t>However, there exist a list of </a:t>
            </a:r>
            <a:r>
              <a:rPr lang="en-US" dirty="0">
                <a:solidFill>
                  <a:schemeClr val="tx1"/>
                </a:solidFill>
                <a:hlinkClick r:id="rId3"/>
              </a:rPr>
              <a:t>Async-signal-safe functions</a:t>
            </a:r>
            <a:r>
              <a:rPr lang="en-US" dirty="0">
                <a:solidFill>
                  <a:schemeClr val="tx1"/>
                </a:solidFill>
              </a:rPr>
              <a:t>, namely, functions, which are NOT interrupted once called from the signal handler.</a:t>
            </a:r>
          </a:p>
          <a:p>
            <a:pPr marL="457200" indent="-457200" algn="l" rtl="0"/>
            <a:endParaRPr lang="en-US" dirty="0">
              <a:solidFill>
                <a:schemeClr val="tx1"/>
              </a:solidFill>
            </a:endParaRPr>
          </a:p>
          <a:p>
            <a:pPr marL="457200" indent="-457200" algn="l" rtl="0">
              <a:buFont typeface="Arial" pitchFamily="34" charset="0"/>
              <a:buChar char="•"/>
            </a:pPr>
            <a:endParaRPr lang="en-US" dirty="0">
              <a:solidFill>
                <a:schemeClr val="tx1"/>
              </a:solidFill>
            </a:endParaRPr>
          </a:p>
          <a:p>
            <a:pPr marL="457200" indent="-457200" algn="l" rtl="0">
              <a:buFont typeface="Arial" pitchFamily="34" charset="0"/>
              <a:buChar char="•"/>
            </a:pPr>
            <a:endParaRPr lang="en-US" sz="2800" dirty="0">
              <a:solidFill>
                <a:schemeClr val="tx1"/>
              </a:solidFill>
            </a:endParaRPr>
          </a:p>
        </p:txBody>
      </p:sp>
    </p:spTree>
    <p:extLst>
      <p:ext uri="{BB962C8B-B14F-4D97-AF65-F5344CB8AC3E}">
        <p14:creationId xmlns:p14="http://schemas.microsoft.com/office/powerpoint/2010/main" val="20202706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algn="l" rtl="0"/>
            <a:r>
              <a:rPr lang="en-US" sz="3600" dirty="0">
                <a:solidFill>
                  <a:srgbClr val="C00000"/>
                </a:solidFill>
              </a:rPr>
              <a:t>Signal Handlers (Cont’)</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a:bodyPr>
          <a:lstStyle/>
          <a:p>
            <a:pPr marL="457200" indent="-457200" algn="l" rtl="0">
              <a:buFont typeface="Arial" pitchFamily="34" charset="0"/>
              <a:buChar char="•"/>
            </a:pPr>
            <a:r>
              <a:rPr lang="en-US" sz="2800" dirty="0">
                <a:solidFill>
                  <a:schemeClr val="tx1"/>
                </a:solidFill>
                <a:latin typeface="+mj-lt"/>
                <a:cs typeface="Courier New" pitchFamily="49" charset="0"/>
              </a:rPr>
              <a:t>A process may define, that once receiving a specific signal, instead of performing the default action, its </a:t>
            </a:r>
            <a:r>
              <a:rPr lang="en-US" sz="2800" i="1" dirty="0">
                <a:solidFill>
                  <a:schemeClr val="tx1"/>
                </a:solidFill>
                <a:latin typeface="+mj-lt"/>
                <a:cs typeface="Courier New" pitchFamily="49" charset="0"/>
              </a:rPr>
              <a:t>signal handler </a:t>
            </a:r>
            <a:r>
              <a:rPr lang="en-US" sz="2800" dirty="0">
                <a:solidFill>
                  <a:schemeClr val="tx1"/>
                </a:solidFill>
                <a:latin typeface="+mj-lt"/>
                <a:cs typeface="Courier New" pitchFamily="49" charset="0"/>
              </a:rPr>
              <a:t>will be called.</a:t>
            </a:r>
          </a:p>
          <a:p>
            <a:pPr marL="457200" indent="-457200" algn="l" rtl="0">
              <a:buFont typeface="Arial" pitchFamily="34" charset="0"/>
              <a:buChar char="•"/>
            </a:pPr>
            <a:r>
              <a:rPr lang="en-US" sz="2800" dirty="0">
                <a:solidFill>
                  <a:schemeClr val="tx1"/>
                </a:solidFill>
                <a:latin typeface="+mj-lt"/>
                <a:cs typeface="Courier New" pitchFamily="49" charset="0"/>
              </a:rPr>
              <a:t>This is done using the system calls </a:t>
            </a:r>
            <a:r>
              <a:rPr lang="en-US" sz="2800" dirty="0">
                <a:solidFill>
                  <a:srgbClr val="0000FF"/>
                </a:solidFill>
                <a:latin typeface="+mj-lt"/>
                <a:cs typeface="Courier New" pitchFamily="49" charset="0"/>
              </a:rPr>
              <a:t>signal()</a:t>
            </a:r>
            <a:r>
              <a:rPr lang="en-US" sz="2800" dirty="0">
                <a:solidFill>
                  <a:schemeClr val="tx1"/>
                </a:solidFill>
                <a:latin typeface="+mj-lt"/>
                <a:cs typeface="Courier New" pitchFamily="49" charset="0"/>
              </a:rPr>
              <a:t>and</a:t>
            </a:r>
            <a:r>
              <a:rPr lang="en-US" sz="2000" dirty="0">
                <a:solidFill>
                  <a:schemeClr val="tx1"/>
                </a:solidFill>
                <a:latin typeface="+mj-lt"/>
                <a:cs typeface="Courier New" pitchFamily="49" charset="0"/>
              </a:rPr>
              <a:t> </a:t>
            </a:r>
            <a:r>
              <a:rPr lang="en-US" sz="2800" dirty="0" err="1">
                <a:solidFill>
                  <a:srgbClr val="0000FF"/>
                </a:solidFill>
                <a:latin typeface="+mj-lt"/>
                <a:cs typeface="Courier New" pitchFamily="49" charset="0"/>
                <a:hlinkClick r:id="rId3"/>
              </a:rPr>
              <a:t>sigaction</a:t>
            </a:r>
            <a:r>
              <a:rPr lang="en-US" sz="2800" dirty="0">
                <a:solidFill>
                  <a:srgbClr val="0000FF"/>
                </a:solidFill>
                <a:latin typeface="+mj-lt"/>
                <a:cs typeface="Courier New" pitchFamily="49" charset="0"/>
                <a:hlinkClick r:id="rId3"/>
              </a:rPr>
              <a:t>()</a:t>
            </a:r>
            <a:endParaRPr lang="en-US" sz="2400" dirty="0">
              <a:solidFill>
                <a:srgbClr val="0000FF"/>
              </a:solidFill>
              <a:latin typeface="+mj-lt"/>
              <a:cs typeface="Courier New" pitchFamily="49" charset="0"/>
            </a:endParaRPr>
          </a:p>
          <a:p>
            <a:pPr marL="914400" lvl="1" indent="-457200" algn="l" rtl="0">
              <a:buFont typeface="Arial" pitchFamily="34" charset="0"/>
              <a:buChar char="•"/>
            </a:pPr>
            <a:r>
              <a:rPr lang="en-US" sz="2400" dirty="0">
                <a:solidFill>
                  <a:schemeClr val="tx1"/>
                </a:solidFill>
                <a:latin typeface="+mj-lt"/>
                <a:cs typeface="Courier New" pitchFamily="49" charset="0"/>
              </a:rPr>
              <a:t>It’s recommended to be consistent: always use the same function out of the two</a:t>
            </a:r>
          </a:p>
          <a:p>
            <a:pPr marL="914400" lvl="1" indent="-457200" algn="l" rtl="0">
              <a:buFont typeface="Arial" pitchFamily="34" charset="0"/>
              <a:buChar char="•"/>
            </a:pPr>
            <a:r>
              <a:rPr lang="en-US" sz="2400" dirty="0">
                <a:solidFill>
                  <a:srgbClr val="0000FF"/>
                </a:solidFill>
                <a:latin typeface="+mj-lt"/>
                <a:cs typeface="Courier New" pitchFamily="49" charset="0"/>
              </a:rPr>
              <a:t>signal()</a:t>
            </a:r>
            <a:r>
              <a:rPr lang="en-US" sz="2400" dirty="0">
                <a:solidFill>
                  <a:schemeClr val="tx1"/>
                </a:solidFill>
                <a:latin typeface="+mj-lt"/>
                <a:cs typeface="Courier New" pitchFamily="49" charset="0"/>
              </a:rPr>
              <a:t> is simpler</a:t>
            </a:r>
          </a:p>
          <a:p>
            <a:pPr marL="1371600" lvl="2" indent="-457200" algn="l" rtl="0">
              <a:buFont typeface="Arial" pitchFamily="34" charset="0"/>
              <a:buChar char="•"/>
            </a:pPr>
            <a:r>
              <a:rPr lang="en-US" sz="2000" dirty="0">
                <a:solidFill>
                  <a:schemeClr val="tx1"/>
                </a:solidFill>
                <a:latin typeface="+mj-lt"/>
                <a:cs typeface="Courier New" pitchFamily="49" charset="0"/>
              </a:rPr>
              <a:t>And historically, widely used (</a:t>
            </a:r>
            <a:r>
              <a:rPr lang="en-US" sz="2000" dirty="0" err="1">
                <a:solidFill>
                  <a:schemeClr val="tx1"/>
                </a:solidFill>
                <a:latin typeface="+mj-lt"/>
                <a:cs typeface="Courier New" pitchFamily="49" charset="0"/>
              </a:rPr>
              <a:t>inc.</a:t>
            </a:r>
            <a:r>
              <a:rPr lang="en-US" sz="2000" dirty="0">
                <a:solidFill>
                  <a:schemeClr val="tx1"/>
                </a:solidFill>
                <a:latin typeface="+mj-lt"/>
                <a:cs typeface="Courier New" pitchFamily="49" charset="0"/>
              </a:rPr>
              <a:t> in previous years’ questions)</a:t>
            </a:r>
          </a:p>
          <a:p>
            <a:pPr marL="914400" lvl="1" indent="-457200" algn="l" rtl="0">
              <a:buFont typeface="Arial" pitchFamily="34" charset="0"/>
              <a:buChar char="•"/>
            </a:pPr>
            <a:r>
              <a:rPr lang="en-US" sz="2400" dirty="0">
                <a:solidFill>
                  <a:schemeClr val="tx1"/>
                </a:solidFill>
                <a:latin typeface="+mj-lt"/>
                <a:cs typeface="Courier New" pitchFamily="49" charset="0"/>
              </a:rPr>
              <a:t>However, </a:t>
            </a:r>
            <a:r>
              <a:rPr lang="en-US" sz="2400" dirty="0" err="1">
                <a:solidFill>
                  <a:srgbClr val="0000FF"/>
                </a:solidFill>
                <a:latin typeface="+mj-lt"/>
                <a:cs typeface="Courier New" pitchFamily="49" charset="0"/>
              </a:rPr>
              <a:t>sigaction</a:t>
            </a:r>
            <a:r>
              <a:rPr lang="en-US" sz="2400" dirty="0">
                <a:solidFill>
                  <a:srgbClr val="0000FF"/>
                </a:solidFill>
                <a:latin typeface="+mj-lt"/>
                <a:cs typeface="Courier New" pitchFamily="49" charset="0"/>
              </a:rPr>
              <a:t>()</a:t>
            </a:r>
            <a:r>
              <a:rPr lang="en-US" sz="2400" dirty="0">
                <a:solidFill>
                  <a:schemeClr val="tx1"/>
                </a:solidFill>
                <a:latin typeface="+mj-lt"/>
                <a:cs typeface="Courier New" pitchFamily="49" charset="0"/>
              </a:rPr>
              <a:t> is more flexible and stable</a:t>
            </a:r>
          </a:p>
        </p:txBody>
      </p:sp>
    </p:spTree>
    <p:extLst>
      <p:ext uri="{BB962C8B-B14F-4D97-AF65-F5344CB8AC3E}">
        <p14:creationId xmlns:p14="http://schemas.microsoft.com/office/powerpoint/2010/main" val="365356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rtl="0"/>
            <a:r>
              <a:rPr lang="en-US" sz="3600" dirty="0">
                <a:solidFill>
                  <a:srgbClr val="C00000"/>
                </a:solidFill>
              </a:rPr>
              <a:t>Outline</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a:bodyPr>
          <a:lstStyle/>
          <a:p>
            <a:pPr marL="457200" indent="-457200" algn="l" rtl="0">
              <a:buFont typeface="Arial" pitchFamily="34" charset="0"/>
              <a:buChar char="•"/>
            </a:pPr>
            <a:r>
              <a:rPr lang="en-US" b="1" dirty="0">
                <a:solidFill>
                  <a:srgbClr val="C00000"/>
                </a:solidFill>
              </a:rPr>
              <a:t>Motivation &amp; basics</a:t>
            </a:r>
          </a:p>
          <a:p>
            <a:pPr marL="914400" lvl="1" indent="-457200" algn="l" rtl="0">
              <a:buFont typeface="Arial" pitchFamily="34" charset="0"/>
              <a:buChar char="•"/>
            </a:pPr>
            <a:r>
              <a:rPr lang="en-US" b="1" dirty="0">
                <a:solidFill>
                  <a:srgbClr val="C00000"/>
                </a:solidFill>
              </a:rPr>
              <a:t>Motivation</a:t>
            </a:r>
          </a:p>
          <a:p>
            <a:pPr marL="914400" lvl="1" indent="-457200" algn="l" rtl="0">
              <a:buFont typeface="Arial" pitchFamily="34" charset="0"/>
              <a:buChar char="•"/>
            </a:pPr>
            <a:r>
              <a:rPr lang="en-US" dirty="0">
                <a:solidFill>
                  <a:schemeClr val="tx1"/>
                </a:solidFill>
              </a:rPr>
              <a:t>Signals types</a:t>
            </a:r>
          </a:p>
          <a:p>
            <a:pPr marL="457200" indent="-457200" algn="l" rtl="0">
              <a:buFont typeface="Arial" pitchFamily="34" charset="0"/>
              <a:buChar char="•"/>
            </a:pPr>
            <a:r>
              <a:rPr lang="en-US" dirty="0">
                <a:solidFill>
                  <a:schemeClr val="tx1"/>
                </a:solidFill>
              </a:rPr>
              <a:t>Handling signals</a:t>
            </a:r>
          </a:p>
          <a:p>
            <a:pPr marL="457200" indent="-457200" algn="l" rtl="0">
              <a:buFont typeface="Arial" pitchFamily="34" charset="0"/>
              <a:buChar char="•"/>
            </a:pPr>
            <a:r>
              <a:rPr lang="en-US" dirty="0">
                <a:solidFill>
                  <a:schemeClr val="tx1"/>
                </a:solidFill>
              </a:rPr>
              <a:t>Sending signals</a:t>
            </a:r>
          </a:p>
          <a:p>
            <a:pPr marL="457200" indent="-457200" algn="l" rtl="0">
              <a:buFont typeface="Arial" pitchFamily="34" charset="0"/>
              <a:buChar char="•"/>
            </a:pPr>
            <a:r>
              <a:rPr lang="en-US" dirty="0">
                <a:solidFill>
                  <a:schemeClr val="tx1"/>
                </a:solidFill>
              </a:rPr>
              <a:t>Concluding question</a:t>
            </a:r>
          </a:p>
        </p:txBody>
      </p:sp>
    </p:spTree>
    <p:extLst>
      <p:ext uri="{BB962C8B-B14F-4D97-AF65-F5344CB8AC3E}">
        <p14:creationId xmlns:p14="http://schemas.microsoft.com/office/powerpoint/2010/main" val="33122581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algn="l" rtl="0"/>
            <a:r>
              <a:rPr lang="en-US" sz="3600" dirty="0">
                <a:solidFill>
                  <a:srgbClr val="C00000"/>
                </a:solidFill>
              </a:rPr>
              <a:t>signal()</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lnSpcReduction="10000"/>
          </a:bodyPr>
          <a:lstStyle/>
          <a:p>
            <a:pPr algn="l" rtl="0"/>
            <a:r>
              <a:rPr lang="en-US" sz="2800" dirty="0" err="1">
                <a:solidFill>
                  <a:srgbClr val="0000FF"/>
                </a:solidFill>
                <a:latin typeface="+mj-lt"/>
                <a:cs typeface="Courier New" pitchFamily="49" charset="0"/>
              </a:rPr>
              <a:t>sighandler_t</a:t>
            </a:r>
            <a:r>
              <a:rPr lang="en-US" sz="2800" dirty="0">
                <a:solidFill>
                  <a:srgbClr val="0000FF"/>
                </a:solidFill>
                <a:latin typeface="+mj-lt"/>
                <a:cs typeface="Courier New" pitchFamily="49" charset="0"/>
              </a:rPr>
              <a:t>  </a:t>
            </a:r>
            <a:r>
              <a:rPr lang="en-US" sz="2800" b="1" dirty="0">
                <a:solidFill>
                  <a:srgbClr val="0000FF"/>
                </a:solidFill>
                <a:latin typeface="+mj-lt"/>
                <a:cs typeface="Courier New" pitchFamily="49" charset="0"/>
              </a:rPr>
              <a:t>signal </a:t>
            </a:r>
            <a:r>
              <a:rPr lang="en-US" sz="2800" dirty="0">
                <a:solidFill>
                  <a:srgbClr val="0000FF"/>
                </a:solidFill>
                <a:latin typeface="+mj-lt"/>
                <a:cs typeface="Courier New" pitchFamily="49" charset="0"/>
              </a:rPr>
              <a:t>(</a:t>
            </a:r>
            <a:r>
              <a:rPr lang="en-US" sz="2800" dirty="0" err="1">
                <a:solidFill>
                  <a:srgbClr val="0000FF"/>
                </a:solidFill>
                <a:latin typeface="+mj-lt"/>
                <a:cs typeface="Courier New" pitchFamily="49" charset="0"/>
              </a:rPr>
              <a:t>int</a:t>
            </a:r>
            <a:r>
              <a:rPr lang="en-US" sz="2800" dirty="0">
                <a:solidFill>
                  <a:srgbClr val="0000FF"/>
                </a:solidFill>
                <a:latin typeface="+mj-lt"/>
                <a:cs typeface="Courier New" pitchFamily="49" charset="0"/>
              </a:rPr>
              <a:t> </a:t>
            </a:r>
            <a:r>
              <a:rPr lang="en-US" sz="2800" dirty="0" err="1">
                <a:solidFill>
                  <a:srgbClr val="0000FF"/>
                </a:solidFill>
                <a:latin typeface="+mj-lt"/>
                <a:cs typeface="Courier New" pitchFamily="49" charset="0"/>
              </a:rPr>
              <a:t>signum</a:t>
            </a:r>
            <a:r>
              <a:rPr lang="en-US" sz="2800" dirty="0">
                <a:solidFill>
                  <a:srgbClr val="0000FF"/>
                </a:solidFill>
                <a:latin typeface="+mj-lt"/>
                <a:cs typeface="Courier New" pitchFamily="49" charset="0"/>
              </a:rPr>
              <a:t>, </a:t>
            </a:r>
            <a:r>
              <a:rPr lang="en-US" sz="2800" dirty="0" err="1">
                <a:solidFill>
                  <a:srgbClr val="0000FF"/>
                </a:solidFill>
                <a:latin typeface="+mj-lt"/>
                <a:cs typeface="Courier New" pitchFamily="49" charset="0"/>
              </a:rPr>
              <a:t>sighandler_t</a:t>
            </a:r>
            <a:r>
              <a:rPr lang="en-US" sz="2800" dirty="0">
                <a:solidFill>
                  <a:srgbClr val="0000FF"/>
                </a:solidFill>
                <a:latin typeface="+mj-lt"/>
                <a:cs typeface="Courier New" pitchFamily="49" charset="0"/>
              </a:rPr>
              <a:t> handler)</a:t>
            </a:r>
          </a:p>
          <a:p>
            <a:pPr marL="457200" indent="-457200" algn="l" rtl="0">
              <a:buFont typeface="Arial" pitchFamily="34" charset="0"/>
              <a:buChar char="•"/>
            </a:pPr>
            <a:r>
              <a:rPr lang="en-US" sz="2800" dirty="0">
                <a:solidFill>
                  <a:schemeClr val="tx1"/>
                </a:solidFill>
              </a:rPr>
              <a:t>Installs a new signal handler for the signal with number </a:t>
            </a:r>
            <a:r>
              <a:rPr lang="en-US" sz="2400" b="1" dirty="0" err="1">
                <a:solidFill>
                  <a:srgbClr val="002060"/>
                </a:solidFill>
                <a:latin typeface="Courier New" pitchFamily="49" charset="0"/>
                <a:cs typeface="Courier New" pitchFamily="49" charset="0"/>
              </a:rPr>
              <a:t>signum</a:t>
            </a:r>
            <a:r>
              <a:rPr lang="en-US" sz="2800" dirty="0">
                <a:solidFill>
                  <a:schemeClr val="tx1"/>
                </a:solidFill>
              </a:rPr>
              <a:t>.</a:t>
            </a:r>
          </a:p>
          <a:p>
            <a:pPr marL="457200" indent="-457200" algn="l" rtl="0">
              <a:buFont typeface="Arial" pitchFamily="34" charset="0"/>
              <a:buChar char="•"/>
            </a:pPr>
            <a:r>
              <a:rPr lang="en-US" sz="2800" dirty="0">
                <a:solidFill>
                  <a:schemeClr val="tx1"/>
                </a:solidFill>
              </a:rPr>
              <a:t>The signal handler is set to </a:t>
            </a:r>
            <a:r>
              <a:rPr lang="en-US" sz="2400" b="1" dirty="0" err="1">
                <a:solidFill>
                  <a:srgbClr val="002060"/>
                </a:solidFill>
                <a:latin typeface="Courier New" pitchFamily="49" charset="0"/>
                <a:cs typeface="Courier New" pitchFamily="49" charset="0"/>
              </a:rPr>
              <a:t>sighandler</a:t>
            </a:r>
            <a:r>
              <a:rPr lang="en-US" sz="2400" dirty="0">
                <a:solidFill>
                  <a:srgbClr val="002060"/>
                </a:solidFill>
              </a:rPr>
              <a:t> </a:t>
            </a:r>
            <a:r>
              <a:rPr lang="en-US" sz="2800" dirty="0">
                <a:solidFill>
                  <a:schemeClr val="tx1"/>
                </a:solidFill>
              </a:rPr>
              <a:t>which may be either </a:t>
            </a:r>
          </a:p>
          <a:p>
            <a:pPr marL="914400" lvl="1" indent="-457200" algn="l" rtl="0">
              <a:buFont typeface="Arial" pitchFamily="34" charset="0"/>
              <a:buChar char="•"/>
            </a:pPr>
            <a:r>
              <a:rPr lang="en-US" sz="2400" dirty="0">
                <a:solidFill>
                  <a:schemeClr val="tx1"/>
                </a:solidFill>
              </a:rPr>
              <a:t>A user specified function </a:t>
            </a:r>
          </a:p>
          <a:p>
            <a:pPr marL="914400" lvl="1" indent="-457200" algn="l" rtl="0">
              <a:buFont typeface="Arial" pitchFamily="34" charset="0"/>
              <a:buChar char="•"/>
            </a:pPr>
            <a:r>
              <a:rPr lang="en-US" sz="2000" b="1" dirty="0">
                <a:solidFill>
                  <a:srgbClr val="002060"/>
                </a:solidFill>
                <a:latin typeface="Courier New" pitchFamily="49" charset="0"/>
                <a:cs typeface="Courier New" pitchFamily="49" charset="0"/>
              </a:rPr>
              <a:t>SIG_IGN</a:t>
            </a:r>
            <a:r>
              <a:rPr lang="en-US" sz="2000" dirty="0">
                <a:solidFill>
                  <a:schemeClr val="tx1"/>
                </a:solidFill>
              </a:rPr>
              <a:t> (ignore the signal)</a:t>
            </a:r>
          </a:p>
          <a:p>
            <a:pPr marL="914400" lvl="1" indent="-457200" algn="l" rtl="0">
              <a:buFont typeface="Arial" pitchFamily="34" charset="0"/>
              <a:buChar char="•"/>
            </a:pPr>
            <a:r>
              <a:rPr lang="en-US" sz="2000" b="1" dirty="0">
                <a:solidFill>
                  <a:srgbClr val="002060"/>
                </a:solidFill>
                <a:latin typeface="Courier New" pitchFamily="49" charset="0"/>
                <a:cs typeface="Courier New" pitchFamily="49" charset="0"/>
              </a:rPr>
              <a:t>SIG_DFL</a:t>
            </a:r>
            <a:r>
              <a:rPr lang="en-US" sz="2000" dirty="0">
                <a:solidFill>
                  <a:schemeClr val="tx1"/>
                </a:solidFill>
              </a:rPr>
              <a:t> (use the default signal’s actions)</a:t>
            </a:r>
          </a:p>
          <a:p>
            <a:pPr marL="457200" indent="-457200" algn="l" rtl="0">
              <a:buFont typeface="Arial" pitchFamily="34" charset="0"/>
              <a:buChar char="•"/>
            </a:pPr>
            <a:r>
              <a:rPr lang="en-US" sz="2800" dirty="0">
                <a:solidFill>
                  <a:srgbClr val="0000FF"/>
                </a:solidFill>
              </a:rPr>
              <a:t>signal() </a:t>
            </a:r>
            <a:r>
              <a:rPr lang="en-US" sz="2800" dirty="0">
                <a:solidFill>
                  <a:schemeClr val="tx1"/>
                </a:solidFill>
              </a:rPr>
              <a:t>is </a:t>
            </a:r>
            <a:r>
              <a:rPr lang="en-US" sz="2800" b="1" dirty="0">
                <a:solidFill>
                  <a:schemeClr val="tx1"/>
                </a:solidFill>
              </a:rPr>
              <a:t>one-shot</a:t>
            </a:r>
            <a:endParaRPr lang="en-US" sz="2800" dirty="0">
              <a:solidFill>
                <a:schemeClr val="tx1"/>
              </a:solidFill>
            </a:endParaRPr>
          </a:p>
          <a:p>
            <a:pPr marL="914400" lvl="1" indent="-457200" algn="l" rtl="0">
              <a:buFont typeface="Arial" pitchFamily="34" charset="0"/>
              <a:buChar char="•"/>
            </a:pPr>
            <a:r>
              <a:rPr lang="en-US" sz="2400" dirty="0">
                <a:solidFill>
                  <a:schemeClr val="tx1"/>
                </a:solidFill>
              </a:rPr>
              <a:t>Should be called again after every signal caught</a:t>
            </a:r>
          </a:p>
          <a:p>
            <a:pPr marL="457200" indent="-457200" algn="l" rtl="0">
              <a:buFont typeface="Arial" pitchFamily="34" charset="0"/>
              <a:buChar char="•"/>
            </a:pPr>
            <a:r>
              <a:rPr lang="en-US" sz="2800" dirty="0">
                <a:solidFill>
                  <a:schemeClr val="tx1"/>
                </a:solidFill>
              </a:rPr>
              <a:t>Just as bad as one-time dishes</a:t>
            </a:r>
          </a:p>
          <a:p>
            <a:pPr marL="914400" lvl="1" indent="-457200" algn="l" rtl="0">
              <a:buFont typeface="Arial" pitchFamily="34" charset="0"/>
              <a:buChar char="•"/>
            </a:pPr>
            <a:endParaRPr lang="en-US" sz="2400" dirty="0">
              <a:solidFill>
                <a:schemeClr val="tx1"/>
              </a:solidFill>
            </a:endParaRPr>
          </a:p>
          <a:p>
            <a:pPr marL="457200" indent="-457200" algn="l" rtl="0">
              <a:buFont typeface="Arial" pitchFamily="34" charset="0"/>
              <a:buChar char="•"/>
            </a:pPr>
            <a:endParaRPr lang="en-US" sz="2800" dirty="0">
              <a:solidFill>
                <a:schemeClr val="tx1"/>
              </a:solidFill>
            </a:endParaRPr>
          </a:p>
        </p:txBody>
      </p:sp>
    </p:spTree>
    <p:extLst>
      <p:ext uri="{BB962C8B-B14F-4D97-AF65-F5344CB8AC3E}">
        <p14:creationId xmlns:p14="http://schemas.microsoft.com/office/powerpoint/2010/main" val="26048846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BTW</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930" y="3901349"/>
            <a:ext cx="3061926" cy="158478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2" y="1490477"/>
            <a:ext cx="4257296" cy="2303127"/>
          </a:xfrm>
          <a:prstGeom prst="rect">
            <a:avLst/>
          </a:prstGeom>
        </p:spPr>
      </p:pic>
      <p:pic>
        <p:nvPicPr>
          <p:cNvPr id="6" name="Picture 5">
            <a:extLst>
              <a:ext uri="{FF2B5EF4-FFF2-40B4-BE49-F238E27FC236}">
                <a16:creationId xmlns:a16="http://schemas.microsoft.com/office/drawing/2014/main" xmlns="" id="{0E782E4B-9352-406A-A79A-0DFEFB591F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7194" y="1490477"/>
            <a:ext cx="3873362" cy="2929508"/>
          </a:xfrm>
          <a:prstGeom prst="rect">
            <a:avLst/>
          </a:prstGeom>
        </p:spPr>
      </p:pic>
    </p:spTree>
    <p:extLst>
      <p:ext uri="{BB962C8B-B14F-4D97-AF65-F5344CB8AC3E}">
        <p14:creationId xmlns:p14="http://schemas.microsoft.com/office/powerpoint/2010/main" val="5155307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algn="l" rtl="0"/>
            <a:r>
              <a:rPr lang="en-US" sz="3600" dirty="0" err="1">
                <a:solidFill>
                  <a:srgbClr val="C00000"/>
                </a:solidFill>
              </a:rPr>
              <a:t>sicgaction</a:t>
            </a:r>
            <a:r>
              <a:rPr lang="en-US" sz="3600" dirty="0">
                <a:solidFill>
                  <a:srgbClr val="C00000"/>
                </a:solidFill>
              </a:rPr>
              <a:t>()</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a:bodyPr>
          <a:lstStyle/>
          <a:p>
            <a:pPr algn="l" rtl="0"/>
            <a:r>
              <a:rPr lang="en-US" sz="2000" dirty="0" err="1">
                <a:solidFill>
                  <a:srgbClr val="0000FF"/>
                </a:solidFill>
              </a:rPr>
              <a:t>int</a:t>
            </a:r>
            <a:r>
              <a:rPr lang="en-US" sz="2000" dirty="0">
                <a:solidFill>
                  <a:srgbClr val="0000FF"/>
                </a:solidFill>
              </a:rPr>
              <a:t> </a:t>
            </a:r>
            <a:r>
              <a:rPr lang="en-US" sz="2400" b="1" dirty="0" err="1">
                <a:solidFill>
                  <a:srgbClr val="0000FF"/>
                </a:solidFill>
              </a:rPr>
              <a:t>sigaction</a:t>
            </a:r>
            <a:r>
              <a:rPr lang="en-US" sz="2400" b="1" dirty="0">
                <a:solidFill>
                  <a:srgbClr val="0000FF"/>
                </a:solidFill>
              </a:rPr>
              <a:t> </a:t>
            </a:r>
            <a:r>
              <a:rPr lang="en-US" sz="2000" dirty="0">
                <a:solidFill>
                  <a:srgbClr val="0000FF"/>
                </a:solidFill>
              </a:rPr>
              <a:t>(</a:t>
            </a:r>
            <a:r>
              <a:rPr lang="en-US" sz="2000" dirty="0" err="1">
                <a:solidFill>
                  <a:srgbClr val="0000FF"/>
                </a:solidFill>
              </a:rPr>
              <a:t>int</a:t>
            </a:r>
            <a:r>
              <a:rPr lang="en-US" sz="2000" dirty="0">
                <a:solidFill>
                  <a:srgbClr val="0000FF"/>
                </a:solidFill>
              </a:rPr>
              <a:t> </a:t>
            </a:r>
            <a:r>
              <a:rPr lang="en-US" sz="2000" i="1" dirty="0" err="1">
                <a:solidFill>
                  <a:srgbClr val="0000FF"/>
                </a:solidFill>
              </a:rPr>
              <a:t>signum</a:t>
            </a:r>
            <a:r>
              <a:rPr lang="en-US" sz="2000" dirty="0">
                <a:solidFill>
                  <a:srgbClr val="0000FF"/>
                </a:solidFill>
              </a:rPr>
              <a:t>, </a:t>
            </a:r>
            <a:r>
              <a:rPr lang="en-US" sz="2000" dirty="0" err="1">
                <a:solidFill>
                  <a:srgbClr val="0000FF"/>
                </a:solidFill>
              </a:rPr>
              <a:t>const</a:t>
            </a:r>
            <a:r>
              <a:rPr lang="en-US" sz="2000" dirty="0">
                <a:solidFill>
                  <a:srgbClr val="0000FF"/>
                </a:solidFill>
              </a:rPr>
              <a:t> </a:t>
            </a:r>
            <a:r>
              <a:rPr lang="en-US" sz="2000" dirty="0" err="1">
                <a:solidFill>
                  <a:srgbClr val="0000FF"/>
                </a:solidFill>
              </a:rPr>
              <a:t>struct</a:t>
            </a:r>
            <a:r>
              <a:rPr lang="en-US" sz="2000" dirty="0">
                <a:solidFill>
                  <a:srgbClr val="0000FF"/>
                </a:solidFill>
              </a:rPr>
              <a:t> </a:t>
            </a:r>
            <a:r>
              <a:rPr lang="en-US" sz="2000" dirty="0" err="1">
                <a:solidFill>
                  <a:srgbClr val="0000FF"/>
                </a:solidFill>
              </a:rPr>
              <a:t>sigaction</a:t>
            </a:r>
            <a:r>
              <a:rPr lang="en-US" sz="2000" dirty="0">
                <a:solidFill>
                  <a:srgbClr val="0000FF"/>
                </a:solidFill>
              </a:rPr>
              <a:t> *</a:t>
            </a:r>
            <a:r>
              <a:rPr lang="en-US" sz="2000" i="1" dirty="0">
                <a:solidFill>
                  <a:srgbClr val="0000FF"/>
                </a:solidFill>
              </a:rPr>
              <a:t>act</a:t>
            </a:r>
            <a:r>
              <a:rPr lang="en-US" sz="2000" dirty="0">
                <a:solidFill>
                  <a:srgbClr val="0000FF"/>
                </a:solidFill>
              </a:rPr>
              <a:t>, </a:t>
            </a:r>
            <a:r>
              <a:rPr lang="en-US" sz="2000" dirty="0" err="1">
                <a:solidFill>
                  <a:srgbClr val="0000FF"/>
                </a:solidFill>
              </a:rPr>
              <a:t>struct</a:t>
            </a:r>
            <a:r>
              <a:rPr lang="en-US" sz="2000" dirty="0">
                <a:solidFill>
                  <a:srgbClr val="0000FF"/>
                </a:solidFill>
              </a:rPr>
              <a:t> </a:t>
            </a:r>
            <a:r>
              <a:rPr lang="en-US" sz="2000" dirty="0" err="1">
                <a:solidFill>
                  <a:srgbClr val="0000FF"/>
                </a:solidFill>
              </a:rPr>
              <a:t>sigaction</a:t>
            </a:r>
            <a:r>
              <a:rPr lang="en-US" sz="2000" dirty="0">
                <a:solidFill>
                  <a:srgbClr val="0000FF"/>
                </a:solidFill>
              </a:rPr>
              <a:t> *</a:t>
            </a:r>
            <a:r>
              <a:rPr lang="en-US" sz="2000" i="1" dirty="0" err="1">
                <a:solidFill>
                  <a:srgbClr val="0000FF"/>
                </a:solidFill>
              </a:rPr>
              <a:t>oldact</a:t>
            </a:r>
            <a:r>
              <a:rPr lang="en-US" sz="2000" dirty="0">
                <a:solidFill>
                  <a:srgbClr val="0000FF"/>
                </a:solidFill>
              </a:rPr>
              <a:t>);</a:t>
            </a:r>
          </a:p>
          <a:p>
            <a:pPr marL="457200" indent="-457200" algn="l" rtl="0">
              <a:buFont typeface="Arial" pitchFamily="34" charset="0"/>
              <a:buChar char="•"/>
            </a:pPr>
            <a:r>
              <a:rPr lang="en-US" sz="2400" b="1" dirty="0" err="1">
                <a:solidFill>
                  <a:srgbClr val="002060"/>
                </a:solidFill>
                <a:latin typeface="Courier New" pitchFamily="49" charset="0"/>
                <a:cs typeface="Courier New" pitchFamily="49" charset="0"/>
              </a:rPr>
              <a:t>signum</a:t>
            </a:r>
            <a:r>
              <a:rPr lang="en-US" sz="2400" b="1" dirty="0">
                <a:solidFill>
                  <a:srgbClr val="002060"/>
                </a:solidFill>
                <a:latin typeface="Courier New" pitchFamily="49" charset="0"/>
                <a:cs typeface="Courier New" pitchFamily="49" charset="0"/>
              </a:rPr>
              <a:t>:</a:t>
            </a:r>
            <a:r>
              <a:rPr lang="en-US" sz="2400" dirty="0">
                <a:solidFill>
                  <a:srgbClr val="002060"/>
                </a:solidFill>
              </a:rPr>
              <a:t> </a:t>
            </a:r>
            <a:r>
              <a:rPr lang="en-US" dirty="0">
                <a:solidFill>
                  <a:schemeClr val="tx1"/>
                </a:solidFill>
              </a:rPr>
              <a:t>the signal’s number</a:t>
            </a:r>
          </a:p>
          <a:p>
            <a:pPr marL="457200" indent="-457200" algn="l" rtl="0">
              <a:buFont typeface="Arial" pitchFamily="34" charset="0"/>
              <a:buChar char="•"/>
            </a:pPr>
            <a:r>
              <a:rPr lang="en-US" sz="2400" b="1" dirty="0">
                <a:solidFill>
                  <a:srgbClr val="002060"/>
                </a:solidFill>
                <a:latin typeface="Courier New" pitchFamily="49" charset="0"/>
                <a:cs typeface="Courier New" pitchFamily="49" charset="0"/>
              </a:rPr>
              <a:t>act:</a:t>
            </a:r>
            <a:r>
              <a:rPr lang="en-US" sz="2400" dirty="0">
                <a:solidFill>
                  <a:srgbClr val="002060"/>
                </a:solidFill>
              </a:rPr>
              <a:t> </a:t>
            </a:r>
            <a:r>
              <a:rPr lang="en-US" dirty="0">
                <a:solidFill>
                  <a:schemeClr val="tx1"/>
                </a:solidFill>
              </a:rPr>
              <a:t>a pointer to a </a:t>
            </a:r>
            <a:r>
              <a:rPr lang="en-US" i="1" dirty="0" err="1">
                <a:solidFill>
                  <a:schemeClr val="tx1"/>
                </a:solidFill>
              </a:rPr>
              <a:t>struct</a:t>
            </a:r>
            <a:r>
              <a:rPr lang="en-US" dirty="0">
                <a:solidFill>
                  <a:schemeClr val="tx1"/>
                </a:solidFill>
              </a:rPr>
              <a:t> containing much information including possibly a pointer to the new signal handler function</a:t>
            </a:r>
          </a:p>
          <a:p>
            <a:pPr marL="457200" indent="-457200" algn="l" rtl="0">
              <a:buFont typeface="Arial" pitchFamily="34" charset="0"/>
              <a:buChar char="•"/>
            </a:pPr>
            <a:r>
              <a:rPr lang="en-US" sz="2400" b="1" dirty="0" err="1">
                <a:solidFill>
                  <a:srgbClr val="002060"/>
                </a:solidFill>
                <a:latin typeface="Courier New" pitchFamily="49" charset="0"/>
                <a:cs typeface="Courier New" pitchFamily="49" charset="0"/>
              </a:rPr>
              <a:t>oldact</a:t>
            </a:r>
            <a:r>
              <a:rPr lang="en-US" sz="2400" dirty="0">
                <a:solidFill>
                  <a:srgbClr val="002060"/>
                </a:solidFill>
              </a:rPr>
              <a:t> </a:t>
            </a:r>
            <a:r>
              <a:rPr lang="en-US" dirty="0">
                <a:solidFill>
                  <a:schemeClr val="tx1"/>
                </a:solidFill>
              </a:rPr>
              <a:t>if not </a:t>
            </a:r>
            <a:r>
              <a:rPr lang="en-US" sz="2400" b="1" dirty="0">
                <a:solidFill>
                  <a:schemeClr val="tx1"/>
                </a:solidFill>
                <a:latin typeface="Courier New" pitchFamily="49" charset="0"/>
                <a:cs typeface="Courier New" pitchFamily="49" charset="0"/>
              </a:rPr>
              <a:t>null,</a:t>
            </a:r>
            <a:r>
              <a:rPr lang="en-US" sz="2400" dirty="0">
                <a:solidFill>
                  <a:schemeClr val="tx1"/>
                </a:solidFill>
              </a:rPr>
              <a:t> </a:t>
            </a:r>
            <a:r>
              <a:rPr lang="en-US" dirty="0">
                <a:solidFill>
                  <a:schemeClr val="tx1"/>
                </a:solidFill>
              </a:rPr>
              <a:t>the old signal handler will be saved into it</a:t>
            </a:r>
          </a:p>
          <a:p>
            <a:pPr marL="457200" indent="-457200" algn="l" rtl="0">
              <a:buFont typeface="Arial" pitchFamily="34" charset="0"/>
              <a:buChar char="•"/>
            </a:pPr>
            <a:r>
              <a:rPr lang="en-US" dirty="0">
                <a:solidFill>
                  <a:schemeClr val="tx1"/>
                </a:solidFill>
              </a:rPr>
              <a:t>See </a:t>
            </a:r>
            <a:r>
              <a:rPr lang="en-US" dirty="0">
                <a:solidFill>
                  <a:schemeClr val="tx1"/>
                </a:solidFill>
                <a:hlinkClick r:id="rId3"/>
              </a:rPr>
              <a:t>documentation</a:t>
            </a:r>
            <a:r>
              <a:rPr lang="en-US" dirty="0">
                <a:solidFill>
                  <a:schemeClr val="tx1"/>
                </a:solidFill>
              </a:rPr>
              <a:t>. Example file: </a:t>
            </a:r>
            <a:r>
              <a:rPr lang="en-US" b="1" dirty="0" err="1">
                <a:solidFill>
                  <a:srgbClr val="0000FF"/>
                </a:solidFill>
              </a:rPr>
              <a:t>sig_actioner.c</a:t>
            </a:r>
            <a:endParaRPr lang="en-US" b="1" dirty="0">
              <a:solidFill>
                <a:srgbClr val="0000FF"/>
              </a:solidFill>
            </a:endParaRPr>
          </a:p>
          <a:p>
            <a:pPr marL="457200" indent="-457200" algn="l" rtl="0"/>
            <a:endParaRPr lang="en-US" sz="2800" dirty="0">
              <a:solidFill>
                <a:schemeClr val="tx1"/>
              </a:solidFill>
            </a:endParaRPr>
          </a:p>
        </p:txBody>
      </p:sp>
    </p:spTree>
    <p:extLst>
      <p:ext uri="{BB962C8B-B14F-4D97-AF65-F5344CB8AC3E}">
        <p14:creationId xmlns:p14="http://schemas.microsoft.com/office/powerpoint/2010/main" val="32618825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algn="l" rtl="0"/>
            <a:r>
              <a:rPr lang="en-US" sz="3600" dirty="0" err="1">
                <a:solidFill>
                  <a:srgbClr val="C00000"/>
                </a:solidFill>
              </a:rPr>
              <a:t>Sigprocmask</a:t>
            </a:r>
            <a:r>
              <a:rPr lang="en-US" sz="3600" dirty="0">
                <a:solidFill>
                  <a:srgbClr val="C00000"/>
                </a:solidFill>
              </a:rPr>
              <a:t>()</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a:bodyPr>
          <a:lstStyle/>
          <a:p>
            <a:pPr algn="l" rtl="0"/>
            <a:r>
              <a:rPr lang="en-US" sz="2800" dirty="0" err="1">
                <a:solidFill>
                  <a:srgbClr val="0000FF"/>
                </a:solidFill>
              </a:rPr>
              <a:t>int</a:t>
            </a:r>
            <a:r>
              <a:rPr lang="en-US" sz="2800" dirty="0">
                <a:solidFill>
                  <a:srgbClr val="0000FF"/>
                </a:solidFill>
              </a:rPr>
              <a:t> </a:t>
            </a:r>
            <a:r>
              <a:rPr lang="en-US" sz="2800" b="1" dirty="0" err="1">
                <a:solidFill>
                  <a:srgbClr val="0000FF"/>
                </a:solidFill>
              </a:rPr>
              <a:t>sigprocmask</a:t>
            </a:r>
            <a:r>
              <a:rPr lang="en-US" sz="2800" b="1" dirty="0">
                <a:solidFill>
                  <a:srgbClr val="0000FF"/>
                </a:solidFill>
              </a:rPr>
              <a:t> </a:t>
            </a:r>
            <a:r>
              <a:rPr lang="en-US" sz="2800" dirty="0">
                <a:solidFill>
                  <a:srgbClr val="0000FF"/>
                </a:solidFill>
              </a:rPr>
              <a:t>(</a:t>
            </a:r>
            <a:r>
              <a:rPr lang="en-US" sz="2800" dirty="0" err="1">
                <a:solidFill>
                  <a:srgbClr val="0000FF"/>
                </a:solidFill>
              </a:rPr>
              <a:t>int</a:t>
            </a:r>
            <a:r>
              <a:rPr lang="en-US" sz="2800" dirty="0">
                <a:solidFill>
                  <a:srgbClr val="0000FF"/>
                </a:solidFill>
              </a:rPr>
              <a:t> </a:t>
            </a:r>
            <a:r>
              <a:rPr lang="en-US" sz="2800" i="1" dirty="0">
                <a:solidFill>
                  <a:srgbClr val="0000FF"/>
                </a:solidFill>
              </a:rPr>
              <a:t>how</a:t>
            </a:r>
            <a:r>
              <a:rPr lang="en-US" sz="2800" dirty="0">
                <a:solidFill>
                  <a:srgbClr val="0000FF"/>
                </a:solidFill>
              </a:rPr>
              <a:t>, </a:t>
            </a:r>
            <a:r>
              <a:rPr lang="en-US" sz="2800" dirty="0" err="1">
                <a:solidFill>
                  <a:srgbClr val="0000FF"/>
                </a:solidFill>
              </a:rPr>
              <a:t>const</a:t>
            </a:r>
            <a:r>
              <a:rPr lang="en-US" sz="2800" dirty="0">
                <a:solidFill>
                  <a:srgbClr val="0000FF"/>
                </a:solidFill>
              </a:rPr>
              <a:t> </a:t>
            </a:r>
            <a:r>
              <a:rPr lang="en-US" sz="2800" dirty="0" err="1">
                <a:solidFill>
                  <a:srgbClr val="0000FF"/>
                </a:solidFill>
              </a:rPr>
              <a:t>sigset_t</a:t>
            </a:r>
            <a:r>
              <a:rPr lang="en-US" sz="2800" dirty="0">
                <a:solidFill>
                  <a:srgbClr val="0000FF"/>
                </a:solidFill>
              </a:rPr>
              <a:t> *</a:t>
            </a:r>
            <a:r>
              <a:rPr lang="en-US" sz="2800" i="1" dirty="0">
                <a:solidFill>
                  <a:srgbClr val="0000FF"/>
                </a:solidFill>
              </a:rPr>
              <a:t>set</a:t>
            </a:r>
            <a:r>
              <a:rPr lang="en-US" sz="2800" dirty="0">
                <a:solidFill>
                  <a:srgbClr val="0000FF"/>
                </a:solidFill>
              </a:rPr>
              <a:t>, </a:t>
            </a:r>
            <a:r>
              <a:rPr lang="en-US" sz="2800" dirty="0" err="1">
                <a:solidFill>
                  <a:srgbClr val="0000FF"/>
                </a:solidFill>
              </a:rPr>
              <a:t>sigset_t</a:t>
            </a:r>
            <a:r>
              <a:rPr lang="en-US" sz="2800" dirty="0">
                <a:solidFill>
                  <a:srgbClr val="0000FF"/>
                </a:solidFill>
              </a:rPr>
              <a:t> *</a:t>
            </a:r>
            <a:r>
              <a:rPr lang="en-US" sz="2800" i="1" dirty="0" err="1">
                <a:solidFill>
                  <a:srgbClr val="0000FF"/>
                </a:solidFill>
              </a:rPr>
              <a:t>oldset</a:t>
            </a:r>
            <a:r>
              <a:rPr lang="en-US" sz="2800" dirty="0">
                <a:solidFill>
                  <a:srgbClr val="0000FF"/>
                </a:solidFill>
              </a:rPr>
              <a:t>); </a:t>
            </a:r>
          </a:p>
          <a:p>
            <a:pPr marL="342900" indent="-342900" algn="l" rtl="0">
              <a:buFont typeface="Arial" pitchFamily="34" charset="0"/>
              <a:buChar char="•"/>
            </a:pPr>
            <a:r>
              <a:rPr lang="en-US" sz="2800" dirty="0">
                <a:solidFill>
                  <a:schemeClr val="tx1"/>
                </a:solidFill>
              </a:rPr>
              <a:t>Changes the list of currently </a:t>
            </a:r>
            <a:r>
              <a:rPr lang="en-US" sz="2800" i="1" dirty="0">
                <a:solidFill>
                  <a:schemeClr val="tx1"/>
                </a:solidFill>
              </a:rPr>
              <a:t>blocked</a:t>
            </a:r>
            <a:r>
              <a:rPr lang="en-US" sz="2800" dirty="0">
                <a:solidFill>
                  <a:schemeClr val="tx1"/>
                </a:solidFill>
              </a:rPr>
              <a:t> signals.</a:t>
            </a:r>
          </a:p>
          <a:p>
            <a:pPr marL="342900" indent="-342900" algn="l" rtl="0">
              <a:buFont typeface="Arial" pitchFamily="34" charset="0"/>
              <a:buChar char="•"/>
            </a:pPr>
            <a:r>
              <a:rPr lang="en-US" sz="2800" b="1" dirty="0">
                <a:solidFill>
                  <a:srgbClr val="002060"/>
                </a:solidFill>
                <a:latin typeface="Courier New" pitchFamily="49" charset="0"/>
                <a:cs typeface="Courier New" pitchFamily="49" charset="0"/>
              </a:rPr>
              <a:t>how </a:t>
            </a:r>
            <a:r>
              <a:rPr lang="en-US" sz="2800" dirty="0">
                <a:solidFill>
                  <a:schemeClr val="tx1"/>
                </a:solidFill>
              </a:rPr>
              <a:t>is either any of the followings:</a:t>
            </a:r>
          </a:p>
          <a:p>
            <a:pPr marL="800100" lvl="1" indent="-342900" algn="l" rtl="0">
              <a:buFont typeface="Arial" pitchFamily="34" charset="0"/>
              <a:buChar char="•"/>
            </a:pPr>
            <a:r>
              <a:rPr lang="en-US" sz="2200" b="1" dirty="0">
                <a:solidFill>
                  <a:srgbClr val="002060"/>
                </a:solidFill>
                <a:latin typeface="Courier New" pitchFamily="49" charset="0"/>
                <a:cs typeface="Courier New" pitchFamily="49" charset="0"/>
              </a:rPr>
              <a:t>SIG_SETMASK</a:t>
            </a:r>
            <a:endParaRPr lang="en-US" sz="2200" dirty="0">
              <a:solidFill>
                <a:srgbClr val="002060"/>
              </a:solidFill>
            </a:endParaRPr>
          </a:p>
          <a:p>
            <a:pPr marL="1257300" lvl="2" indent="-342900" algn="l" rtl="0">
              <a:buFont typeface="Arial" pitchFamily="34" charset="0"/>
              <a:buChar char="•"/>
            </a:pPr>
            <a:r>
              <a:rPr lang="en-US" sz="2000" dirty="0">
                <a:solidFill>
                  <a:schemeClr val="tx1"/>
                </a:solidFill>
              </a:rPr>
              <a:t>The set of blocked signals is set to the argument </a:t>
            </a:r>
            <a:r>
              <a:rPr lang="en-US" sz="2000" b="1" dirty="0">
                <a:solidFill>
                  <a:schemeClr val="tx1"/>
                </a:solidFill>
                <a:latin typeface="Courier New" pitchFamily="49" charset="0"/>
                <a:cs typeface="Courier New" pitchFamily="49" charset="0"/>
              </a:rPr>
              <a:t>set</a:t>
            </a:r>
            <a:r>
              <a:rPr lang="en-US" sz="2000" dirty="0">
                <a:solidFill>
                  <a:schemeClr val="tx1"/>
                </a:solidFill>
              </a:rPr>
              <a:t>.</a:t>
            </a:r>
          </a:p>
          <a:p>
            <a:pPr marL="800100" lvl="1" indent="-342900" algn="l" rtl="0">
              <a:buFont typeface="Arial" pitchFamily="34" charset="0"/>
              <a:buChar char="•"/>
            </a:pPr>
            <a:r>
              <a:rPr lang="en-US" sz="2200" b="1" dirty="0">
                <a:solidFill>
                  <a:srgbClr val="002060"/>
                </a:solidFill>
                <a:latin typeface="Courier New" pitchFamily="49" charset="0"/>
                <a:cs typeface="Courier New" pitchFamily="49" charset="0"/>
              </a:rPr>
              <a:t>SIG_BLOCK</a:t>
            </a:r>
            <a:endParaRPr lang="en-US" sz="2200" dirty="0">
              <a:solidFill>
                <a:srgbClr val="002060"/>
              </a:solidFill>
            </a:endParaRPr>
          </a:p>
          <a:p>
            <a:pPr marL="1257300" lvl="2" indent="-342900" algn="l" rtl="0">
              <a:buFont typeface="Arial" pitchFamily="34" charset="0"/>
              <a:buChar char="•"/>
            </a:pPr>
            <a:r>
              <a:rPr lang="en-US" sz="2000" dirty="0">
                <a:solidFill>
                  <a:schemeClr val="tx1"/>
                </a:solidFill>
              </a:rPr>
              <a:t>The set of blocked signals is the </a:t>
            </a:r>
            <a:r>
              <a:rPr lang="en-US" sz="2000" b="1" i="1" dirty="0">
                <a:solidFill>
                  <a:schemeClr val="tx1"/>
                </a:solidFill>
              </a:rPr>
              <a:t>union</a:t>
            </a:r>
            <a:r>
              <a:rPr lang="en-US" sz="2000" dirty="0">
                <a:solidFill>
                  <a:schemeClr val="tx1"/>
                </a:solidFill>
              </a:rPr>
              <a:t> of the current set and </a:t>
            </a:r>
            <a:r>
              <a:rPr lang="en-US" sz="1900" b="1" dirty="0">
                <a:solidFill>
                  <a:schemeClr val="tx1"/>
                </a:solidFill>
                <a:latin typeface="Courier New" pitchFamily="49" charset="0"/>
                <a:cs typeface="Courier New" pitchFamily="49" charset="0"/>
              </a:rPr>
              <a:t>set.</a:t>
            </a:r>
            <a:endParaRPr lang="en-US" sz="2000" dirty="0">
              <a:solidFill>
                <a:schemeClr val="tx1"/>
              </a:solidFill>
            </a:endParaRPr>
          </a:p>
          <a:p>
            <a:pPr marL="800100" lvl="1" indent="-342900" algn="l" rtl="0">
              <a:buFont typeface="Arial" pitchFamily="34" charset="0"/>
              <a:buChar char="•"/>
            </a:pPr>
            <a:r>
              <a:rPr lang="en-US" sz="2200" b="1" dirty="0">
                <a:solidFill>
                  <a:srgbClr val="002060"/>
                </a:solidFill>
                <a:latin typeface="Courier New" pitchFamily="49" charset="0"/>
                <a:cs typeface="Courier New" pitchFamily="49" charset="0"/>
              </a:rPr>
              <a:t>SIG_UNBLOCK</a:t>
            </a:r>
            <a:endParaRPr lang="en-US" sz="2200" dirty="0">
              <a:solidFill>
                <a:srgbClr val="002060"/>
              </a:solidFill>
            </a:endParaRPr>
          </a:p>
          <a:p>
            <a:pPr marL="1257300" lvl="2" indent="-342900" algn="l" rtl="0">
              <a:buFont typeface="Arial" pitchFamily="34" charset="0"/>
              <a:buChar char="•"/>
            </a:pPr>
            <a:r>
              <a:rPr lang="en-US" sz="2000" dirty="0">
                <a:solidFill>
                  <a:schemeClr val="tx1"/>
                </a:solidFill>
              </a:rPr>
              <a:t>The signals in </a:t>
            </a:r>
            <a:r>
              <a:rPr lang="en-US" sz="2000" b="1" dirty="0">
                <a:solidFill>
                  <a:schemeClr val="tx1"/>
                </a:solidFill>
                <a:latin typeface="Courier New" pitchFamily="49" charset="0"/>
                <a:cs typeface="Courier New" pitchFamily="49" charset="0"/>
              </a:rPr>
              <a:t>set </a:t>
            </a:r>
            <a:r>
              <a:rPr lang="en-US" sz="2000" dirty="0">
                <a:solidFill>
                  <a:schemeClr val="tx1"/>
                </a:solidFill>
              </a:rPr>
              <a:t>are removed from the current set of blocked signals.</a:t>
            </a:r>
          </a:p>
          <a:p>
            <a:pPr marL="1257300" lvl="2" indent="-342900" algn="l" rtl="0">
              <a:buFont typeface="Arial" pitchFamily="34" charset="0"/>
              <a:buChar char="•"/>
            </a:pPr>
            <a:r>
              <a:rPr lang="en-US" sz="2000" dirty="0">
                <a:solidFill>
                  <a:schemeClr val="tx1"/>
                </a:solidFill>
              </a:rPr>
              <a:t>It is legal to attempt to unblock a signal which is not blocked.</a:t>
            </a:r>
          </a:p>
        </p:txBody>
      </p:sp>
    </p:spTree>
    <p:extLst>
      <p:ext uri="{BB962C8B-B14F-4D97-AF65-F5344CB8AC3E}">
        <p14:creationId xmlns:p14="http://schemas.microsoft.com/office/powerpoint/2010/main" val="3344117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algn="l" rtl="0"/>
            <a:r>
              <a:rPr lang="en-US" sz="3600" dirty="0" err="1">
                <a:solidFill>
                  <a:srgbClr val="C00000"/>
                </a:solidFill>
              </a:rPr>
              <a:t>Sigprocmask</a:t>
            </a:r>
            <a:r>
              <a:rPr lang="en-US" sz="3600" dirty="0">
                <a:solidFill>
                  <a:srgbClr val="C00000"/>
                </a:solidFill>
              </a:rPr>
              <a:t>()</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a:bodyPr>
          <a:lstStyle/>
          <a:p>
            <a:pPr algn="l" rtl="0"/>
            <a:r>
              <a:rPr lang="en-US" sz="2800" dirty="0" err="1">
                <a:solidFill>
                  <a:srgbClr val="0000FF"/>
                </a:solidFill>
              </a:rPr>
              <a:t>int</a:t>
            </a:r>
            <a:r>
              <a:rPr lang="en-US" sz="2800" dirty="0">
                <a:solidFill>
                  <a:srgbClr val="0000FF"/>
                </a:solidFill>
              </a:rPr>
              <a:t> </a:t>
            </a:r>
            <a:r>
              <a:rPr lang="en-US" sz="2800" b="1" dirty="0" err="1">
                <a:solidFill>
                  <a:srgbClr val="0000FF"/>
                </a:solidFill>
              </a:rPr>
              <a:t>sigprocmask</a:t>
            </a:r>
            <a:r>
              <a:rPr lang="en-US" sz="2800" b="1" dirty="0">
                <a:solidFill>
                  <a:srgbClr val="0000FF"/>
                </a:solidFill>
              </a:rPr>
              <a:t> </a:t>
            </a:r>
            <a:r>
              <a:rPr lang="en-US" sz="2800" dirty="0">
                <a:solidFill>
                  <a:srgbClr val="0000FF"/>
                </a:solidFill>
              </a:rPr>
              <a:t>(</a:t>
            </a:r>
            <a:r>
              <a:rPr lang="en-US" sz="2800" dirty="0" err="1">
                <a:solidFill>
                  <a:srgbClr val="0000FF"/>
                </a:solidFill>
              </a:rPr>
              <a:t>int</a:t>
            </a:r>
            <a:r>
              <a:rPr lang="en-US" sz="2800" dirty="0">
                <a:solidFill>
                  <a:srgbClr val="0000FF"/>
                </a:solidFill>
              </a:rPr>
              <a:t> </a:t>
            </a:r>
            <a:r>
              <a:rPr lang="en-US" sz="2800" i="1" dirty="0">
                <a:solidFill>
                  <a:srgbClr val="0000FF"/>
                </a:solidFill>
              </a:rPr>
              <a:t>how</a:t>
            </a:r>
            <a:r>
              <a:rPr lang="en-US" sz="2800" dirty="0">
                <a:solidFill>
                  <a:srgbClr val="0000FF"/>
                </a:solidFill>
              </a:rPr>
              <a:t>, </a:t>
            </a:r>
            <a:r>
              <a:rPr lang="en-US" sz="2800" dirty="0" err="1">
                <a:solidFill>
                  <a:srgbClr val="0000FF"/>
                </a:solidFill>
              </a:rPr>
              <a:t>const</a:t>
            </a:r>
            <a:r>
              <a:rPr lang="en-US" sz="2800" dirty="0">
                <a:solidFill>
                  <a:srgbClr val="0000FF"/>
                </a:solidFill>
              </a:rPr>
              <a:t> </a:t>
            </a:r>
            <a:r>
              <a:rPr lang="en-US" sz="2800" dirty="0" err="1">
                <a:solidFill>
                  <a:srgbClr val="0000FF"/>
                </a:solidFill>
              </a:rPr>
              <a:t>sigset_t</a:t>
            </a:r>
            <a:r>
              <a:rPr lang="en-US" sz="2800" dirty="0">
                <a:solidFill>
                  <a:srgbClr val="0000FF"/>
                </a:solidFill>
              </a:rPr>
              <a:t> *</a:t>
            </a:r>
            <a:r>
              <a:rPr lang="en-US" sz="2800" i="1" dirty="0">
                <a:solidFill>
                  <a:srgbClr val="0000FF"/>
                </a:solidFill>
              </a:rPr>
              <a:t>set</a:t>
            </a:r>
            <a:r>
              <a:rPr lang="en-US" sz="2800" dirty="0">
                <a:solidFill>
                  <a:srgbClr val="0000FF"/>
                </a:solidFill>
              </a:rPr>
              <a:t>, </a:t>
            </a:r>
            <a:r>
              <a:rPr lang="en-US" sz="2800" dirty="0" err="1">
                <a:solidFill>
                  <a:srgbClr val="0000FF"/>
                </a:solidFill>
              </a:rPr>
              <a:t>sigset_t</a:t>
            </a:r>
            <a:r>
              <a:rPr lang="en-US" sz="2800" dirty="0">
                <a:solidFill>
                  <a:srgbClr val="0000FF"/>
                </a:solidFill>
              </a:rPr>
              <a:t> *</a:t>
            </a:r>
            <a:r>
              <a:rPr lang="en-US" sz="2800" i="1" dirty="0" err="1">
                <a:solidFill>
                  <a:srgbClr val="0000FF"/>
                </a:solidFill>
              </a:rPr>
              <a:t>oldset</a:t>
            </a:r>
            <a:r>
              <a:rPr lang="en-US" sz="2800" dirty="0">
                <a:solidFill>
                  <a:srgbClr val="0000FF"/>
                </a:solidFill>
              </a:rPr>
              <a:t>); </a:t>
            </a:r>
          </a:p>
          <a:p>
            <a:pPr marL="342900" indent="-342900" algn="l" rtl="0">
              <a:buFont typeface="Arial" pitchFamily="34" charset="0"/>
              <a:buChar char="•"/>
            </a:pPr>
            <a:r>
              <a:rPr lang="en-US" sz="2800" b="1" dirty="0" err="1">
                <a:solidFill>
                  <a:srgbClr val="002060"/>
                </a:solidFill>
                <a:latin typeface="Courier New" pitchFamily="49" charset="0"/>
                <a:cs typeface="Courier New" pitchFamily="49" charset="0"/>
              </a:rPr>
              <a:t>oldset</a:t>
            </a:r>
            <a:r>
              <a:rPr lang="en-US" sz="2800" b="1" dirty="0">
                <a:solidFill>
                  <a:srgbClr val="002060"/>
                </a:solidFill>
                <a:latin typeface="Courier New" pitchFamily="49" charset="0"/>
                <a:cs typeface="Courier New" pitchFamily="49" charset="0"/>
              </a:rPr>
              <a:t>: </a:t>
            </a:r>
            <a:r>
              <a:rPr lang="en-US" sz="2800" dirty="0">
                <a:solidFill>
                  <a:schemeClr val="tx1"/>
                </a:solidFill>
              </a:rPr>
              <a:t>if non-Null, </a:t>
            </a:r>
            <a:r>
              <a:rPr lang="en-US" sz="2800" dirty="0" err="1">
                <a:solidFill>
                  <a:schemeClr val="tx1"/>
                </a:solidFill>
              </a:rPr>
              <a:t>oldset</a:t>
            </a:r>
            <a:r>
              <a:rPr lang="en-US" sz="2800" dirty="0">
                <a:solidFill>
                  <a:schemeClr val="tx1"/>
                </a:solidFill>
              </a:rPr>
              <a:t> will hold the previous value of the signal mask</a:t>
            </a:r>
          </a:p>
        </p:txBody>
      </p:sp>
    </p:spTree>
    <p:extLst>
      <p:ext uri="{BB962C8B-B14F-4D97-AF65-F5344CB8AC3E}">
        <p14:creationId xmlns:p14="http://schemas.microsoft.com/office/powerpoint/2010/main" val="30099822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algn="l" rtl="0"/>
            <a:r>
              <a:rPr lang="en-US" sz="3600" dirty="0" err="1">
                <a:solidFill>
                  <a:srgbClr val="C00000"/>
                </a:solidFill>
              </a:rPr>
              <a:t>Sigprocmask</a:t>
            </a:r>
            <a:r>
              <a:rPr lang="en-US" sz="3600" dirty="0">
                <a:solidFill>
                  <a:srgbClr val="C00000"/>
                </a:solidFill>
              </a:rPr>
              <a:t>()</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a:bodyPr>
          <a:lstStyle/>
          <a:p>
            <a:pPr algn="l" rtl="0"/>
            <a:r>
              <a:rPr lang="en-US" sz="2600" dirty="0" err="1">
                <a:solidFill>
                  <a:srgbClr val="0000FF"/>
                </a:solidFill>
              </a:rPr>
              <a:t>int</a:t>
            </a:r>
            <a:r>
              <a:rPr lang="en-US" sz="2600" dirty="0">
                <a:solidFill>
                  <a:srgbClr val="0000FF"/>
                </a:solidFill>
              </a:rPr>
              <a:t> </a:t>
            </a:r>
            <a:r>
              <a:rPr lang="en-US" sz="2600" b="1" dirty="0" err="1">
                <a:solidFill>
                  <a:srgbClr val="0000FF"/>
                </a:solidFill>
              </a:rPr>
              <a:t>sigprocmask</a:t>
            </a:r>
            <a:r>
              <a:rPr lang="en-US" sz="2600" b="1" dirty="0">
                <a:solidFill>
                  <a:srgbClr val="0000FF"/>
                </a:solidFill>
              </a:rPr>
              <a:t> </a:t>
            </a:r>
            <a:r>
              <a:rPr lang="en-US" sz="2600" dirty="0">
                <a:solidFill>
                  <a:srgbClr val="0000FF"/>
                </a:solidFill>
              </a:rPr>
              <a:t>(</a:t>
            </a:r>
            <a:r>
              <a:rPr lang="en-US" sz="2600" dirty="0" err="1">
                <a:solidFill>
                  <a:srgbClr val="0000FF"/>
                </a:solidFill>
              </a:rPr>
              <a:t>int</a:t>
            </a:r>
            <a:r>
              <a:rPr lang="en-US" sz="2600" dirty="0">
                <a:solidFill>
                  <a:srgbClr val="0000FF"/>
                </a:solidFill>
              </a:rPr>
              <a:t> </a:t>
            </a:r>
            <a:r>
              <a:rPr lang="en-US" sz="2600" i="1" dirty="0">
                <a:solidFill>
                  <a:srgbClr val="0000FF"/>
                </a:solidFill>
              </a:rPr>
              <a:t>how</a:t>
            </a:r>
            <a:r>
              <a:rPr lang="en-US" sz="2600" dirty="0">
                <a:solidFill>
                  <a:srgbClr val="0000FF"/>
                </a:solidFill>
              </a:rPr>
              <a:t>, </a:t>
            </a:r>
            <a:r>
              <a:rPr lang="en-US" sz="2600" dirty="0" err="1">
                <a:solidFill>
                  <a:srgbClr val="0000FF"/>
                </a:solidFill>
              </a:rPr>
              <a:t>const</a:t>
            </a:r>
            <a:r>
              <a:rPr lang="en-US" sz="2600" dirty="0">
                <a:solidFill>
                  <a:srgbClr val="0000FF"/>
                </a:solidFill>
              </a:rPr>
              <a:t> </a:t>
            </a:r>
            <a:r>
              <a:rPr lang="en-US" sz="2600" dirty="0" err="1">
                <a:solidFill>
                  <a:srgbClr val="0000FF"/>
                </a:solidFill>
              </a:rPr>
              <a:t>sigset_t</a:t>
            </a:r>
            <a:r>
              <a:rPr lang="en-US" sz="2600" dirty="0">
                <a:solidFill>
                  <a:srgbClr val="0000FF"/>
                </a:solidFill>
              </a:rPr>
              <a:t> *</a:t>
            </a:r>
            <a:r>
              <a:rPr lang="en-US" sz="2600" i="1" dirty="0">
                <a:solidFill>
                  <a:srgbClr val="0000FF"/>
                </a:solidFill>
              </a:rPr>
              <a:t>set</a:t>
            </a:r>
            <a:r>
              <a:rPr lang="en-US" sz="2600" dirty="0">
                <a:solidFill>
                  <a:srgbClr val="0000FF"/>
                </a:solidFill>
              </a:rPr>
              <a:t>, </a:t>
            </a:r>
            <a:r>
              <a:rPr lang="en-US" sz="2600" dirty="0" err="1">
                <a:solidFill>
                  <a:srgbClr val="0000FF"/>
                </a:solidFill>
              </a:rPr>
              <a:t>sigset_t</a:t>
            </a:r>
            <a:r>
              <a:rPr lang="en-US" sz="2600" dirty="0">
                <a:solidFill>
                  <a:srgbClr val="0000FF"/>
                </a:solidFill>
              </a:rPr>
              <a:t> *</a:t>
            </a:r>
            <a:r>
              <a:rPr lang="en-US" sz="2600" i="1" dirty="0" err="1">
                <a:solidFill>
                  <a:srgbClr val="0000FF"/>
                </a:solidFill>
              </a:rPr>
              <a:t>oldset</a:t>
            </a:r>
            <a:r>
              <a:rPr lang="en-US" sz="2600" dirty="0">
                <a:solidFill>
                  <a:srgbClr val="0000FF"/>
                </a:solidFill>
              </a:rPr>
              <a:t>); </a:t>
            </a:r>
          </a:p>
          <a:p>
            <a:pPr marL="342900" indent="-342900" algn="l" rtl="0">
              <a:buFont typeface="Arial" pitchFamily="34" charset="0"/>
              <a:buChar char="•"/>
            </a:pPr>
            <a:r>
              <a:rPr lang="en-US" sz="2400" b="1" dirty="0" err="1">
                <a:solidFill>
                  <a:srgbClr val="002060"/>
                </a:solidFill>
                <a:latin typeface="Courier New" pitchFamily="49" charset="0"/>
                <a:cs typeface="Courier New" pitchFamily="49" charset="0"/>
              </a:rPr>
              <a:t>sigset_t</a:t>
            </a:r>
            <a:r>
              <a:rPr lang="en-US" sz="2400" b="1" dirty="0">
                <a:solidFill>
                  <a:srgbClr val="002060"/>
                </a:solidFill>
                <a:latin typeface="Courier New" pitchFamily="49" charset="0"/>
                <a:cs typeface="Courier New" pitchFamily="49" charset="0"/>
              </a:rPr>
              <a:t>:</a:t>
            </a:r>
            <a:r>
              <a:rPr lang="en-US" sz="2400" dirty="0">
                <a:solidFill>
                  <a:srgbClr val="002060"/>
                </a:solidFill>
                <a:latin typeface="Courier New" pitchFamily="49" charset="0"/>
                <a:cs typeface="Courier New" pitchFamily="49" charset="0"/>
              </a:rPr>
              <a:t> </a:t>
            </a:r>
            <a:r>
              <a:rPr lang="en-US" sz="2800" dirty="0">
                <a:solidFill>
                  <a:schemeClr val="tx1"/>
                </a:solidFill>
              </a:rPr>
              <a:t>a basic data structure which stores signals using an array of bits, one for each signal type:</a:t>
            </a:r>
          </a:p>
          <a:p>
            <a:pPr lvl="1" algn="l" rtl="0"/>
            <a:endParaRPr lang="en-US" sz="2000" b="1" dirty="0">
              <a:solidFill>
                <a:schemeClr val="tx1"/>
              </a:solidFill>
              <a:latin typeface="Courier New" pitchFamily="49" charset="0"/>
              <a:cs typeface="Courier New" pitchFamily="49" charset="0"/>
            </a:endParaRPr>
          </a:p>
          <a:p>
            <a:pPr lvl="1" algn="l" rtl="0"/>
            <a:r>
              <a:rPr lang="en-US" sz="2000" b="1" dirty="0" err="1">
                <a:solidFill>
                  <a:schemeClr val="tx1"/>
                </a:solidFill>
                <a:latin typeface="Courier New" pitchFamily="49" charset="0"/>
                <a:cs typeface="Courier New" pitchFamily="49" charset="0"/>
              </a:rPr>
              <a:t>typedef</a:t>
            </a:r>
            <a:r>
              <a:rPr lang="en-US" sz="2000" dirty="0">
                <a:solidFill>
                  <a:schemeClr val="tx1"/>
                </a:solidFill>
                <a:latin typeface="Courier New" pitchFamily="49" charset="0"/>
                <a:cs typeface="Courier New" pitchFamily="49" charset="0"/>
              </a:rPr>
              <a:t> </a:t>
            </a:r>
            <a:r>
              <a:rPr lang="en-US" sz="2000" dirty="0" err="1">
                <a:solidFill>
                  <a:schemeClr val="tx1"/>
                </a:solidFill>
                <a:latin typeface="Courier New" pitchFamily="49" charset="0"/>
                <a:cs typeface="Courier New" pitchFamily="49" charset="0"/>
              </a:rPr>
              <a:t>struct</a:t>
            </a:r>
            <a:r>
              <a:rPr lang="en-US" sz="2000" dirty="0">
                <a:solidFill>
                  <a:schemeClr val="tx1"/>
                </a:solidFill>
                <a:latin typeface="Courier New" pitchFamily="49" charset="0"/>
                <a:cs typeface="Courier New" pitchFamily="49" charset="0"/>
              </a:rPr>
              <a:t> { </a:t>
            </a:r>
          </a:p>
          <a:p>
            <a:pPr lvl="1" algn="l" rtl="0"/>
            <a:r>
              <a:rPr lang="en-US" sz="2000" dirty="0">
                <a:solidFill>
                  <a:schemeClr val="tx1"/>
                </a:solidFill>
                <a:latin typeface="Courier New" pitchFamily="49" charset="0"/>
                <a:cs typeface="Courier New" pitchFamily="49" charset="0"/>
              </a:rPr>
              <a:t>	unsigned long sig[2]; </a:t>
            </a:r>
          </a:p>
          <a:p>
            <a:pPr lvl="1" algn="l" rtl="0"/>
            <a:r>
              <a:rPr lang="en-US" sz="2000" dirty="0">
                <a:solidFill>
                  <a:schemeClr val="tx1"/>
                </a:solidFill>
                <a:latin typeface="Courier New" pitchFamily="49" charset="0"/>
                <a:cs typeface="Courier New" pitchFamily="49" charset="0"/>
              </a:rPr>
              <a:t>} </a:t>
            </a:r>
            <a:r>
              <a:rPr lang="en-US" sz="2000" b="1" dirty="0" err="1">
                <a:solidFill>
                  <a:schemeClr val="tx1"/>
                </a:solidFill>
                <a:latin typeface="Courier New" pitchFamily="49" charset="0"/>
                <a:cs typeface="Courier New" pitchFamily="49" charset="0"/>
              </a:rPr>
              <a:t>sigset_t</a:t>
            </a:r>
            <a:r>
              <a:rPr lang="en-US" sz="2000" dirty="0">
                <a:solidFill>
                  <a:schemeClr val="tx1"/>
                </a:solidFill>
                <a:latin typeface="Courier New" pitchFamily="49" charset="0"/>
                <a:cs typeface="Courier New" pitchFamily="49" charset="0"/>
              </a:rPr>
              <a:t>; </a:t>
            </a:r>
          </a:p>
          <a:p>
            <a:pPr marL="342900" indent="-342900" algn="l" rtl="0">
              <a:buFont typeface="Arial" pitchFamily="34" charset="0"/>
              <a:buChar char="•"/>
            </a:pPr>
            <a:endParaRPr lang="en-US" sz="2800" dirty="0">
              <a:solidFill>
                <a:schemeClr val="tx1"/>
              </a:solidFill>
            </a:endParaRPr>
          </a:p>
          <a:p>
            <a:pPr marL="342900" indent="-342900" algn="l" rtl="0">
              <a:buFont typeface="Arial" pitchFamily="34" charset="0"/>
              <a:buChar char="•"/>
            </a:pPr>
            <a:r>
              <a:rPr lang="en-US" sz="2800" dirty="0">
                <a:solidFill>
                  <a:schemeClr val="tx1"/>
                </a:solidFill>
              </a:rPr>
              <a:t>The structure should be initialized and edited using </a:t>
            </a:r>
            <a:r>
              <a:rPr lang="en-US" sz="2800" dirty="0">
                <a:solidFill>
                  <a:schemeClr val="tx1"/>
                </a:solidFill>
                <a:hlinkClick r:id="rId3"/>
              </a:rPr>
              <a:t>functions</a:t>
            </a:r>
            <a:r>
              <a:rPr lang="en-US" sz="2800" dirty="0">
                <a:solidFill>
                  <a:schemeClr val="tx1"/>
                </a:solidFill>
              </a:rPr>
              <a:t> such as </a:t>
            </a:r>
            <a:r>
              <a:rPr lang="en-US" sz="2800" dirty="0" err="1">
                <a:solidFill>
                  <a:srgbClr val="0000FF"/>
                </a:solidFill>
              </a:rPr>
              <a:t>sigemptyset</a:t>
            </a:r>
            <a:r>
              <a:rPr lang="en-US" sz="2800" dirty="0">
                <a:solidFill>
                  <a:srgbClr val="0000FF"/>
                </a:solidFill>
              </a:rPr>
              <a:t>()</a:t>
            </a:r>
            <a:r>
              <a:rPr lang="en-US" sz="2800" dirty="0">
                <a:solidFill>
                  <a:schemeClr val="tx1"/>
                </a:solidFill>
              </a:rPr>
              <a:t>,</a:t>
            </a:r>
            <a:r>
              <a:rPr lang="en-US" sz="2800" dirty="0">
                <a:solidFill>
                  <a:srgbClr val="0000FF"/>
                </a:solidFill>
              </a:rPr>
              <a:t> </a:t>
            </a:r>
            <a:r>
              <a:rPr lang="en-US" sz="2800" dirty="0" err="1">
                <a:solidFill>
                  <a:srgbClr val="0000FF"/>
                </a:solidFill>
              </a:rPr>
              <a:t>sigfillset</a:t>
            </a:r>
            <a:r>
              <a:rPr lang="en-US" sz="2800" dirty="0">
                <a:solidFill>
                  <a:srgbClr val="0000FF"/>
                </a:solidFill>
              </a:rPr>
              <a:t>()</a:t>
            </a:r>
            <a:r>
              <a:rPr lang="en-US" sz="2800" dirty="0">
                <a:solidFill>
                  <a:schemeClr val="tx1"/>
                </a:solidFill>
              </a:rPr>
              <a:t> etc.</a:t>
            </a:r>
          </a:p>
          <a:p>
            <a:pPr marL="342900" indent="-342900" algn="l" rtl="0">
              <a:buFont typeface="Arial" pitchFamily="34" charset="0"/>
              <a:buChar char="•"/>
            </a:pPr>
            <a:endParaRPr lang="en-US" sz="2800" dirty="0">
              <a:solidFill>
                <a:schemeClr val="tx1"/>
              </a:solidFill>
            </a:endParaRPr>
          </a:p>
          <a:p>
            <a:pPr lvl="1" algn="l" rtl="0"/>
            <a:endParaRPr lang="en-US" sz="2000" dirty="0">
              <a:solidFill>
                <a:schemeClr val="tx1"/>
              </a:solidFill>
              <a:latin typeface="Courier New" pitchFamily="49" charset="0"/>
              <a:cs typeface="Courier New" pitchFamily="49" charset="0"/>
            </a:endParaRPr>
          </a:p>
          <a:p>
            <a:pPr lvl="1" algn="l" rtl="0"/>
            <a:endParaRPr lang="en-US" sz="2000" dirty="0">
              <a:solidFill>
                <a:schemeClr val="tx1"/>
              </a:solidFill>
              <a:latin typeface="Courier New" pitchFamily="49" charset="0"/>
              <a:cs typeface="Courier New" pitchFamily="49" charset="0"/>
            </a:endParaRPr>
          </a:p>
        </p:txBody>
      </p:sp>
    </p:spTree>
    <p:extLst>
      <p:ext uri="{BB962C8B-B14F-4D97-AF65-F5344CB8AC3E}">
        <p14:creationId xmlns:p14="http://schemas.microsoft.com/office/powerpoint/2010/main" val="30201432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algn="l" rtl="0"/>
            <a:r>
              <a:rPr lang="en-US" sz="3600" dirty="0">
                <a:solidFill>
                  <a:srgbClr val="C00000"/>
                </a:solidFill>
              </a:rPr>
              <a:t>Signal Handlers limitations (</a:t>
            </a:r>
            <a:r>
              <a:rPr lang="en-US" sz="3600" dirty="0" err="1">
                <a:solidFill>
                  <a:srgbClr val="C00000"/>
                </a:solidFill>
              </a:rPr>
              <a:t>Cont</a:t>
            </a:r>
            <a:r>
              <a:rPr lang="en-US" sz="3600" dirty="0">
                <a:solidFill>
                  <a:srgbClr val="C00000"/>
                </a:solidFill>
              </a:rPr>
              <a:t>’)</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a:bodyPr>
          <a:lstStyle/>
          <a:p>
            <a:pPr marL="457200" indent="-457200" algn="l" rtl="0">
              <a:buFont typeface="Arial" pitchFamily="34" charset="0"/>
              <a:buChar char="•"/>
            </a:pPr>
            <a:r>
              <a:rPr lang="en-US" sz="2800" dirty="0">
                <a:solidFill>
                  <a:schemeClr val="tx1"/>
                </a:solidFill>
                <a:cs typeface="Courier New" pitchFamily="49" charset="0"/>
              </a:rPr>
              <a:t>A signal handler receives only a single parameter – the number of the received signal</a:t>
            </a:r>
          </a:p>
          <a:p>
            <a:pPr marL="914400" lvl="1" indent="-457200" algn="l" rtl="0">
              <a:buFont typeface="Arial" pitchFamily="34" charset="0"/>
              <a:buChar char="•"/>
            </a:pPr>
            <a:r>
              <a:rPr lang="en-US" sz="2200" dirty="0">
                <a:solidFill>
                  <a:schemeClr val="tx1"/>
                </a:solidFill>
                <a:cs typeface="Courier New" pitchFamily="49" charset="0"/>
              </a:rPr>
              <a:t>As the same signal handler may catch a few different signals</a:t>
            </a:r>
          </a:p>
          <a:p>
            <a:pPr marL="457200" indent="-457200" algn="l" rtl="0">
              <a:buFont typeface="Arial" pitchFamily="34" charset="0"/>
              <a:buChar char="•"/>
            </a:pPr>
            <a:r>
              <a:rPr lang="en-US" sz="3000" dirty="0">
                <a:solidFill>
                  <a:schemeClr val="tx1"/>
                </a:solidFill>
              </a:rPr>
              <a:t>A signal handler does </a:t>
            </a:r>
            <a:r>
              <a:rPr lang="en-US" sz="3000" b="1" dirty="0">
                <a:solidFill>
                  <a:schemeClr val="tx1"/>
                </a:solidFill>
              </a:rPr>
              <a:t>not </a:t>
            </a:r>
            <a:r>
              <a:rPr lang="en-US" sz="3000" dirty="0">
                <a:solidFill>
                  <a:schemeClr val="tx1"/>
                </a:solidFill>
              </a:rPr>
              <a:t>see the process’ variables</a:t>
            </a:r>
          </a:p>
          <a:p>
            <a:pPr marL="1371600" lvl="2" indent="-457200" algn="l" rtl="0">
              <a:buFont typeface="Arial" pitchFamily="34" charset="0"/>
              <a:buChar char="•"/>
            </a:pPr>
            <a:endParaRPr lang="en-US" sz="2000" dirty="0">
              <a:solidFill>
                <a:schemeClr val="tx1"/>
              </a:solidFill>
            </a:endParaRPr>
          </a:p>
        </p:txBody>
      </p:sp>
    </p:spTree>
    <p:extLst>
      <p:ext uri="{BB962C8B-B14F-4D97-AF65-F5344CB8AC3E}">
        <p14:creationId xmlns:p14="http://schemas.microsoft.com/office/powerpoint/2010/main" val="6019314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algn="l" rtl="0"/>
            <a:r>
              <a:rPr lang="en-US" sz="3600" dirty="0">
                <a:solidFill>
                  <a:srgbClr val="C00000"/>
                </a:solidFill>
              </a:rPr>
              <a:t>Example 2 (see file: </a:t>
            </a:r>
            <a:r>
              <a:rPr lang="en-US" sz="3600" dirty="0" err="1">
                <a:solidFill>
                  <a:srgbClr val="0000FF"/>
                </a:solidFill>
              </a:rPr>
              <a:t>children_killer.c</a:t>
            </a:r>
            <a:r>
              <a:rPr lang="en-US" sz="3600" dirty="0">
                <a:solidFill>
                  <a:srgbClr val="C00000"/>
                </a:solidFill>
              </a:rPr>
              <a:t>)</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fontScale="92500" lnSpcReduction="20000"/>
          </a:bodyPr>
          <a:lstStyle/>
          <a:p>
            <a:pPr marL="457200" indent="-457200" algn="l" rtl="0">
              <a:buFont typeface="Arial" pitchFamily="34" charset="0"/>
              <a:buChar char="•"/>
            </a:pPr>
            <a:r>
              <a:rPr lang="en-AU" sz="2800" dirty="0" smtClean="0">
                <a:solidFill>
                  <a:schemeClr val="tx1"/>
                </a:solidFill>
              </a:rPr>
              <a:t>I'm </a:t>
            </a:r>
            <a:r>
              <a:rPr lang="en-AU" sz="2800" dirty="0">
                <a:solidFill>
                  <a:schemeClr val="tx1"/>
                </a:solidFill>
              </a:rPr>
              <a:t>child number 3. My </a:t>
            </a:r>
            <a:r>
              <a:rPr lang="en-AU" sz="2800" dirty="0" err="1">
                <a:solidFill>
                  <a:schemeClr val="tx1"/>
                </a:solidFill>
              </a:rPr>
              <a:t>pid</a:t>
            </a:r>
            <a:r>
              <a:rPr lang="en-AU" sz="2800" dirty="0">
                <a:solidFill>
                  <a:schemeClr val="tx1"/>
                </a:solidFill>
              </a:rPr>
              <a:t> is 2621</a:t>
            </a:r>
            <a:r>
              <a:rPr lang="en-AU" sz="2800" dirty="0">
                <a:solidFill>
                  <a:schemeClr val="tx1"/>
                </a:solidFill>
              </a:rPr>
              <a:t/>
            </a:r>
            <a:br>
              <a:rPr lang="en-AU" sz="2800" dirty="0">
                <a:solidFill>
                  <a:schemeClr val="tx1"/>
                </a:solidFill>
              </a:rPr>
            </a:br>
            <a:r>
              <a:rPr lang="en-AU" sz="2800" dirty="0">
                <a:solidFill>
                  <a:schemeClr val="tx1"/>
                </a:solidFill>
              </a:rPr>
              <a:t>I'm child number 2. My </a:t>
            </a:r>
            <a:r>
              <a:rPr lang="en-AU" sz="2800" dirty="0" err="1">
                <a:solidFill>
                  <a:schemeClr val="tx1"/>
                </a:solidFill>
              </a:rPr>
              <a:t>pid</a:t>
            </a:r>
            <a:r>
              <a:rPr lang="en-AU" sz="2800" dirty="0">
                <a:solidFill>
                  <a:schemeClr val="tx1"/>
                </a:solidFill>
              </a:rPr>
              <a:t> is 2620</a:t>
            </a:r>
            <a:r>
              <a:rPr lang="en-AU" sz="2800" dirty="0">
                <a:solidFill>
                  <a:schemeClr val="tx1"/>
                </a:solidFill>
              </a:rPr>
              <a:t/>
            </a:r>
            <a:br>
              <a:rPr lang="en-AU" sz="2800" dirty="0">
                <a:solidFill>
                  <a:schemeClr val="tx1"/>
                </a:solidFill>
              </a:rPr>
            </a:br>
            <a:r>
              <a:rPr lang="en-AU" sz="2800" dirty="0">
                <a:solidFill>
                  <a:schemeClr val="tx1"/>
                </a:solidFill>
              </a:rPr>
              <a:t>I'm child number 1. My </a:t>
            </a:r>
            <a:r>
              <a:rPr lang="en-AU" sz="2800" dirty="0" err="1">
                <a:solidFill>
                  <a:schemeClr val="tx1"/>
                </a:solidFill>
              </a:rPr>
              <a:t>pid</a:t>
            </a:r>
            <a:r>
              <a:rPr lang="en-AU" sz="2800" dirty="0">
                <a:solidFill>
                  <a:schemeClr val="tx1"/>
                </a:solidFill>
              </a:rPr>
              <a:t> is 2619</a:t>
            </a:r>
            <a:r>
              <a:rPr lang="en-AU" sz="2800" dirty="0">
                <a:solidFill>
                  <a:schemeClr val="tx1"/>
                </a:solidFill>
              </a:rPr>
              <a:t/>
            </a:r>
            <a:br>
              <a:rPr lang="en-AU" sz="2800" dirty="0">
                <a:solidFill>
                  <a:schemeClr val="tx1"/>
                </a:solidFill>
              </a:rPr>
            </a:br>
            <a:r>
              <a:rPr lang="en-AU" sz="2800" dirty="0">
                <a:solidFill>
                  <a:schemeClr val="tx1"/>
                </a:solidFill>
              </a:rPr>
              <a:t>I'm child number 0. My </a:t>
            </a:r>
            <a:r>
              <a:rPr lang="en-AU" sz="2800" dirty="0" err="1">
                <a:solidFill>
                  <a:schemeClr val="tx1"/>
                </a:solidFill>
              </a:rPr>
              <a:t>pid</a:t>
            </a:r>
            <a:r>
              <a:rPr lang="en-AU" sz="2800" dirty="0">
                <a:solidFill>
                  <a:schemeClr val="tx1"/>
                </a:solidFill>
              </a:rPr>
              <a:t> is 2618</a:t>
            </a:r>
            <a:r>
              <a:rPr lang="en-AU" sz="2800" dirty="0">
                <a:solidFill>
                  <a:schemeClr val="tx1"/>
                </a:solidFill>
              </a:rPr>
              <a:t/>
            </a:r>
            <a:br>
              <a:rPr lang="en-AU" sz="2800" dirty="0">
                <a:solidFill>
                  <a:schemeClr val="tx1"/>
                </a:solidFill>
              </a:rPr>
            </a:br>
            <a:r>
              <a:rPr lang="en-AU" sz="2800" dirty="0">
                <a:solidFill>
                  <a:schemeClr val="tx1"/>
                </a:solidFill>
              </a:rPr>
              <a:t>Child number 3 caught one. My </a:t>
            </a:r>
            <a:r>
              <a:rPr lang="en-AU" sz="2800" dirty="0" err="1">
                <a:solidFill>
                  <a:schemeClr val="tx1"/>
                </a:solidFill>
              </a:rPr>
              <a:t>pid</a:t>
            </a:r>
            <a:r>
              <a:rPr lang="en-AU" sz="2800" dirty="0">
                <a:solidFill>
                  <a:schemeClr val="tx1"/>
                </a:solidFill>
              </a:rPr>
              <a:t> is 2621</a:t>
            </a:r>
            <a:r>
              <a:rPr lang="en-AU" sz="2800" dirty="0">
                <a:solidFill>
                  <a:schemeClr val="tx1"/>
                </a:solidFill>
              </a:rPr>
              <a:t/>
            </a:r>
            <a:br>
              <a:rPr lang="en-AU" sz="2800" dirty="0">
                <a:solidFill>
                  <a:schemeClr val="tx1"/>
                </a:solidFill>
              </a:rPr>
            </a:br>
            <a:r>
              <a:rPr lang="en-AU" sz="2800" dirty="0">
                <a:solidFill>
                  <a:schemeClr val="tx1"/>
                </a:solidFill>
              </a:rPr>
              <a:t>Child number 2 caught one. My </a:t>
            </a:r>
            <a:r>
              <a:rPr lang="en-AU" sz="2800" dirty="0" err="1">
                <a:solidFill>
                  <a:schemeClr val="tx1"/>
                </a:solidFill>
              </a:rPr>
              <a:t>pid</a:t>
            </a:r>
            <a:r>
              <a:rPr lang="en-AU" sz="2800" dirty="0">
                <a:solidFill>
                  <a:schemeClr val="tx1"/>
                </a:solidFill>
              </a:rPr>
              <a:t> is 2620</a:t>
            </a:r>
            <a:r>
              <a:rPr lang="en-AU" sz="2800" dirty="0">
                <a:solidFill>
                  <a:schemeClr val="tx1"/>
                </a:solidFill>
              </a:rPr>
              <a:t/>
            </a:r>
            <a:br>
              <a:rPr lang="en-AU" sz="2800" dirty="0">
                <a:solidFill>
                  <a:schemeClr val="tx1"/>
                </a:solidFill>
              </a:rPr>
            </a:br>
            <a:r>
              <a:rPr lang="en-AU" sz="2800" dirty="0">
                <a:solidFill>
                  <a:schemeClr val="tx1"/>
                </a:solidFill>
              </a:rPr>
              <a:t>Child number 1 caught one. My </a:t>
            </a:r>
            <a:r>
              <a:rPr lang="en-AU" sz="2800" dirty="0" err="1">
                <a:solidFill>
                  <a:schemeClr val="tx1"/>
                </a:solidFill>
              </a:rPr>
              <a:t>pid</a:t>
            </a:r>
            <a:r>
              <a:rPr lang="en-AU" sz="2800" dirty="0">
                <a:solidFill>
                  <a:schemeClr val="tx1"/>
                </a:solidFill>
              </a:rPr>
              <a:t> is 2619</a:t>
            </a:r>
            <a:r>
              <a:rPr lang="en-AU" sz="2800" dirty="0">
                <a:solidFill>
                  <a:schemeClr val="tx1"/>
                </a:solidFill>
              </a:rPr>
              <a:t/>
            </a:r>
            <a:br>
              <a:rPr lang="en-AU" sz="2800" dirty="0">
                <a:solidFill>
                  <a:schemeClr val="tx1"/>
                </a:solidFill>
              </a:rPr>
            </a:br>
            <a:r>
              <a:rPr lang="en-AU" sz="2800" dirty="0">
                <a:solidFill>
                  <a:schemeClr val="tx1"/>
                </a:solidFill>
              </a:rPr>
              <a:t>Child number 0 caught one. My </a:t>
            </a:r>
            <a:r>
              <a:rPr lang="en-AU" sz="2800" dirty="0" err="1">
                <a:solidFill>
                  <a:schemeClr val="tx1"/>
                </a:solidFill>
              </a:rPr>
              <a:t>pid</a:t>
            </a:r>
            <a:r>
              <a:rPr lang="en-AU" sz="2800" dirty="0">
                <a:solidFill>
                  <a:schemeClr val="tx1"/>
                </a:solidFill>
              </a:rPr>
              <a:t> is 2618</a:t>
            </a:r>
            <a:r>
              <a:rPr lang="en-AU" sz="2800" dirty="0">
                <a:solidFill>
                  <a:schemeClr val="tx1"/>
                </a:solidFill>
              </a:rPr>
              <a:t/>
            </a:r>
            <a:br>
              <a:rPr lang="en-AU" sz="2800" dirty="0">
                <a:solidFill>
                  <a:schemeClr val="tx1"/>
                </a:solidFill>
              </a:rPr>
            </a:br>
            <a:r>
              <a:rPr lang="en-AU" sz="2800" dirty="0">
                <a:solidFill>
                  <a:schemeClr val="tx1"/>
                </a:solidFill>
              </a:rPr>
              <a:t>2618 is dead</a:t>
            </a:r>
            <a:r>
              <a:rPr lang="en-AU" sz="2800" dirty="0">
                <a:solidFill>
                  <a:schemeClr val="tx1"/>
                </a:solidFill>
              </a:rPr>
              <a:t/>
            </a:r>
            <a:br>
              <a:rPr lang="en-AU" sz="2800" dirty="0">
                <a:solidFill>
                  <a:schemeClr val="tx1"/>
                </a:solidFill>
              </a:rPr>
            </a:br>
            <a:r>
              <a:rPr lang="en-AU" sz="2800" dirty="0">
                <a:solidFill>
                  <a:schemeClr val="tx1"/>
                </a:solidFill>
              </a:rPr>
              <a:t>2619 is dead</a:t>
            </a:r>
            <a:r>
              <a:rPr lang="en-AU" sz="2800" dirty="0">
                <a:solidFill>
                  <a:schemeClr val="tx1"/>
                </a:solidFill>
              </a:rPr>
              <a:t/>
            </a:r>
            <a:br>
              <a:rPr lang="en-AU" sz="2800" dirty="0">
                <a:solidFill>
                  <a:schemeClr val="tx1"/>
                </a:solidFill>
              </a:rPr>
            </a:br>
            <a:r>
              <a:rPr lang="en-AU" sz="2800" dirty="0">
                <a:solidFill>
                  <a:schemeClr val="tx1"/>
                </a:solidFill>
              </a:rPr>
              <a:t>2620 is dead</a:t>
            </a:r>
            <a:r>
              <a:rPr lang="en-AU" sz="2800" dirty="0">
                <a:solidFill>
                  <a:schemeClr val="tx1"/>
                </a:solidFill>
              </a:rPr>
              <a:t/>
            </a:r>
            <a:br>
              <a:rPr lang="en-AU" sz="2800" dirty="0">
                <a:solidFill>
                  <a:schemeClr val="tx1"/>
                </a:solidFill>
              </a:rPr>
            </a:br>
            <a:r>
              <a:rPr lang="en-AU" sz="2800" dirty="0">
                <a:solidFill>
                  <a:schemeClr val="tx1"/>
                </a:solidFill>
              </a:rPr>
              <a:t>2621 is </a:t>
            </a:r>
            <a:r>
              <a:rPr lang="en-AU" sz="2800" dirty="0" smtClean="0">
                <a:solidFill>
                  <a:schemeClr val="tx1"/>
                </a:solidFill>
              </a:rPr>
              <a:t>dead</a:t>
            </a:r>
          </a:p>
          <a:p>
            <a:pPr marL="457200" indent="-457200" algn="l" rtl="0">
              <a:buFont typeface="Arial" pitchFamily="34" charset="0"/>
              <a:buChar char="•"/>
            </a:pPr>
            <a:r>
              <a:rPr lang="en-AU" sz="2800" dirty="0" smtClean="0">
                <a:solidFill>
                  <a:schemeClr val="tx1"/>
                </a:solidFill>
                <a:hlinkClick r:id="rId3"/>
              </a:rPr>
              <a:t>Documentation of wait()</a:t>
            </a:r>
            <a:endParaRPr lang="en-US" sz="2000" dirty="0">
              <a:solidFill>
                <a:schemeClr val="tx1"/>
              </a:solidFill>
            </a:endParaRPr>
          </a:p>
        </p:txBody>
      </p:sp>
      <p:sp>
        <p:nvSpPr>
          <p:cNvPr id="4" name="מלבן מעוגל 3"/>
          <p:cNvSpPr/>
          <p:nvPr/>
        </p:nvSpPr>
        <p:spPr>
          <a:xfrm>
            <a:off x="6829401" y="4842536"/>
            <a:ext cx="2016224" cy="535244"/>
          </a:xfrm>
          <a:prstGeom prst="round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l" rtl="0"/>
            <a:r>
              <a:rPr lang="en-US" sz="1400" dirty="0">
                <a:solidFill>
                  <a:schemeClr val="tx1"/>
                </a:solidFill>
                <a:latin typeface="Courier New" pitchFamily="49" charset="0"/>
                <a:cs typeface="Courier New" pitchFamily="49" charset="0"/>
              </a:rPr>
              <a:t>Is this the only possible output?</a:t>
            </a:r>
          </a:p>
        </p:txBody>
      </p:sp>
    </p:spTree>
    <p:extLst>
      <p:ext uri="{BB962C8B-B14F-4D97-AF65-F5344CB8AC3E}">
        <p14:creationId xmlns:p14="http://schemas.microsoft.com/office/powerpoint/2010/main" val="1461560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algn="l" rtl="0"/>
            <a:r>
              <a:rPr lang="en-US" sz="3600" dirty="0">
                <a:solidFill>
                  <a:srgbClr val="C00000"/>
                </a:solidFill>
              </a:rPr>
              <a:t>Real-Time signals</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a:bodyPr>
          <a:lstStyle/>
          <a:p>
            <a:pPr marL="457200" indent="-457200" algn="l" rtl="0">
              <a:buFont typeface="Arial" pitchFamily="34" charset="0"/>
              <a:buChar char="•"/>
            </a:pPr>
            <a:r>
              <a:rPr lang="en-US" sz="2800" dirty="0">
                <a:solidFill>
                  <a:schemeClr val="tx1"/>
                </a:solidFill>
              </a:rPr>
              <a:t>Have no pre-defined meaning, and can be defined by the application</a:t>
            </a:r>
          </a:p>
          <a:p>
            <a:pPr marL="457200" indent="-457200" algn="l" rtl="0">
              <a:buFont typeface="Arial" pitchFamily="34" charset="0"/>
              <a:buChar char="•"/>
            </a:pPr>
            <a:endParaRPr lang="en-US" sz="2800" dirty="0">
              <a:solidFill>
                <a:schemeClr val="tx1"/>
              </a:solidFill>
            </a:endParaRPr>
          </a:p>
          <a:p>
            <a:pPr marL="457200" indent="-457200" algn="l" rtl="0">
              <a:buFont typeface="Arial" pitchFamily="34" charset="0"/>
              <a:buChar char="•"/>
            </a:pPr>
            <a:r>
              <a:rPr lang="en-US" sz="2800" dirty="0">
                <a:solidFill>
                  <a:schemeClr val="tx1"/>
                </a:solidFill>
              </a:rPr>
              <a:t>POSIX defines a subset of 32 Real-Time signals which are more sophisticated</a:t>
            </a:r>
          </a:p>
          <a:p>
            <a:pPr marL="914400" lvl="1" indent="-457200" algn="l" rtl="0">
              <a:buFont typeface="Arial" pitchFamily="34" charset="0"/>
              <a:buChar char="•"/>
            </a:pPr>
            <a:r>
              <a:rPr lang="en-US" sz="2400" dirty="0">
                <a:solidFill>
                  <a:schemeClr val="tx1"/>
                </a:solidFill>
              </a:rPr>
              <a:t>Multiple instances may be queued</a:t>
            </a:r>
          </a:p>
          <a:p>
            <a:pPr marL="914400" lvl="1" indent="-457200" algn="l" rtl="0">
              <a:buFont typeface="Arial" pitchFamily="34" charset="0"/>
              <a:buChar char="•"/>
            </a:pPr>
            <a:r>
              <a:rPr lang="en-US" sz="2400" dirty="0">
                <a:solidFill>
                  <a:schemeClr val="tx1"/>
                </a:solidFill>
              </a:rPr>
              <a:t>Provide richer information</a:t>
            </a:r>
          </a:p>
          <a:p>
            <a:pPr marL="914400" lvl="1" indent="-457200" algn="l" rtl="0">
              <a:buFont typeface="Arial" pitchFamily="34" charset="0"/>
              <a:buChar char="•"/>
            </a:pPr>
            <a:r>
              <a:rPr lang="en-US" sz="2400" dirty="0">
                <a:solidFill>
                  <a:schemeClr val="tx1"/>
                </a:solidFill>
              </a:rPr>
              <a:t>Delivered in guaranteed order</a:t>
            </a:r>
          </a:p>
          <a:p>
            <a:pPr marL="457200" indent="-457200" algn="l" rtl="0">
              <a:buFont typeface="Arial" pitchFamily="34" charset="0"/>
              <a:buChar char="•"/>
            </a:pPr>
            <a:r>
              <a:rPr lang="en-US" sz="2800" dirty="0">
                <a:solidFill>
                  <a:schemeClr val="tx1"/>
                </a:solidFill>
                <a:hlinkClick r:id="rId3"/>
              </a:rPr>
              <a:t>Further details</a:t>
            </a:r>
            <a:endParaRPr lang="en-US" sz="2800" dirty="0">
              <a:solidFill>
                <a:schemeClr val="tx1"/>
              </a:solidFill>
            </a:endParaRPr>
          </a:p>
        </p:txBody>
      </p:sp>
    </p:spTree>
    <p:extLst>
      <p:ext uri="{BB962C8B-B14F-4D97-AF65-F5344CB8AC3E}">
        <p14:creationId xmlns:p14="http://schemas.microsoft.com/office/powerpoint/2010/main" val="34473595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rtl="0"/>
            <a:r>
              <a:rPr lang="en-US" sz="3600" dirty="0">
                <a:solidFill>
                  <a:srgbClr val="C00000"/>
                </a:solidFill>
              </a:rPr>
              <a:t>Outline</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a:bodyPr>
          <a:lstStyle/>
          <a:p>
            <a:pPr marL="457200" indent="-457200" algn="l" rtl="0">
              <a:buFont typeface="Arial" pitchFamily="34" charset="0"/>
              <a:buChar char="•"/>
            </a:pPr>
            <a:r>
              <a:rPr lang="en-US" dirty="0">
                <a:solidFill>
                  <a:schemeClr val="tx1"/>
                </a:solidFill>
              </a:rPr>
              <a:t>Motivation &amp; basics</a:t>
            </a:r>
          </a:p>
          <a:p>
            <a:pPr marL="457200" indent="-457200" algn="l" rtl="0">
              <a:buFont typeface="Arial" pitchFamily="34" charset="0"/>
              <a:buChar char="•"/>
            </a:pPr>
            <a:r>
              <a:rPr lang="en-US" dirty="0">
                <a:solidFill>
                  <a:schemeClr val="tx1"/>
                </a:solidFill>
              </a:rPr>
              <a:t>Handling signals</a:t>
            </a:r>
          </a:p>
          <a:p>
            <a:pPr marL="457200" indent="-457200" algn="l" rtl="0">
              <a:buFont typeface="Arial" pitchFamily="34" charset="0"/>
              <a:buChar char="•"/>
            </a:pPr>
            <a:r>
              <a:rPr lang="en-US" b="1" dirty="0">
                <a:solidFill>
                  <a:srgbClr val="C00000"/>
                </a:solidFill>
              </a:rPr>
              <a:t>Sending signals</a:t>
            </a:r>
          </a:p>
          <a:p>
            <a:pPr marL="457200" indent="-457200" algn="l" rtl="0">
              <a:buFont typeface="Arial" pitchFamily="34" charset="0"/>
              <a:buChar char="•"/>
            </a:pPr>
            <a:r>
              <a:rPr lang="en-US" dirty="0">
                <a:solidFill>
                  <a:schemeClr val="tx1"/>
                </a:solidFill>
              </a:rPr>
              <a:t>Concluding question</a:t>
            </a:r>
          </a:p>
        </p:txBody>
      </p:sp>
    </p:spTree>
    <p:extLst>
      <p:ext uri="{BB962C8B-B14F-4D97-AF65-F5344CB8AC3E}">
        <p14:creationId xmlns:p14="http://schemas.microsoft.com/office/powerpoint/2010/main" val="3312258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r>
              <a:rPr lang="en-US" sz="3600" dirty="0">
                <a:solidFill>
                  <a:srgbClr val="C00000"/>
                </a:solidFill>
              </a:rPr>
              <a:t>Motivation</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lnSpcReduction="10000"/>
          </a:bodyPr>
          <a:lstStyle/>
          <a:p>
            <a:pPr marL="457200" indent="-457200" algn="l" rtl="0">
              <a:buFont typeface="Arial" pitchFamily="34" charset="0"/>
              <a:buChar char="•"/>
            </a:pPr>
            <a:r>
              <a:rPr lang="en-US" dirty="0">
                <a:solidFill>
                  <a:srgbClr val="C00000"/>
                </a:solidFill>
              </a:rPr>
              <a:t>I</a:t>
            </a:r>
            <a:r>
              <a:rPr lang="en-US" dirty="0">
                <a:solidFill>
                  <a:schemeClr val="tx1"/>
                </a:solidFill>
              </a:rPr>
              <a:t>nter-</a:t>
            </a:r>
            <a:r>
              <a:rPr lang="en-US" dirty="0">
                <a:solidFill>
                  <a:srgbClr val="C00000"/>
                </a:solidFill>
              </a:rPr>
              <a:t>P</a:t>
            </a:r>
            <a:r>
              <a:rPr lang="en-US" dirty="0">
                <a:solidFill>
                  <a:schemeClr val="tx1"/>
                </a:solidFill>
              </a:rPr>
              <a:t>rocesses </a:t>
            </a:r>
            <a:r>
              <a:rPr lang="en-US" dirty="0">
                <a:solidFill>
                  <a:srgbClr val="C00000"/>
                </a:solidFill>
              </a:rPr>
              <a:t>C</a:t>
            </a:r>
            <a:r>
              <a:rPr lang="en-US" dirty="0">
                <a:solidFill>
                  <a:schemeClr val="tx1"/>
                </a:solidFill>
              </a:rPr>
              <a:t>ommunication</a:t>
            </a:r>
          </a:p>
          <a:p>
            <a:pPr marL="457200" indent="-457200" algn="l" rtl="0">
              <a:buFont typeface="Arial" pitchFamily="34" charset="0"/>
              <a:buChar char="•"/>
            </a:pPr>
            <a:r>
              <a:rPr lang="en-US" dirty="0">
                <a:solidFill>
                  <a:schemeClr val="tx1"/>
                </a:solidFill>
              </a:rPr>
              <a:t>Notifications of important events</a:t>
            </a:r>
          </a:p>
          <a:p>
            <a:pPr marL="914400" lvl="1" indent="-457200" algn="l" rtl="0">
              <a:buFont typeface="Arial" pitchFamily="34" charset="0"/>
              <a:buChar char="•"/>
            </a:pPr>
            <a:r>
              <a:rPr lang="en-US" dirty="0">
                <a:solidFill>
                  <a:schemeClr val="tx1"/>
                </a:solidFill>
              </a:rPr>
              <a:t>Error – </a:t>
            </a:r>
            <a:r>
              <a:rPr lang="en-US" dirty="0" err="1">
                <a:solidFill>
                  <a:schemeClr val="tx1"/>
                </a:solidFill>
              </a:rPr>
              <a:t>eg</a:t>
            </a:r>
            <a:r>
              <a:rPr lang="en-US" dirty="0">
                <a:solidFill>
                  <a:schemeClr val="tx1"/>
                </a:solidFill>
              </a:rPr>
              <a:t>, division by 0</a:t>
            </a:r>
          </a:p>
          <a:p>
            <a:pPr marL="914400" lvl="1" indent="-457200" algn="l" rtl="0">
              <a:buFont typeface="Arial" pitchFamily="34" charset="0"/>
              <a:buChar char="•"/>
            </a:pPr>
            <a:r>
              <a:rPr lang="en-US" dirty="0">
                <a:solidFill>
                  <a:schemeClr val="tx1"/>
                </a:solidFill>
              </a:rPr>
              <a:t>User request to terminate the process </a:t>
            </a:r>
          </a:p>
          <a:p>
            <a:pPr marL="1371600" lvl="2" indent="-457200" algn="l" rtl="0">
              <a:buFont typeface="Arial" pitchFamily="34" charset="0"/>
              <a:buChar char="•"/>
            </a:pPr>
            <a:r>
              <a:rPr lang="en-US" dirty="0">
                <a:solidFill>
                  <a:schemeClr val="tx1"/>
                </a:solidFill>
              </a:rPr>
              <a:t>E.g., pressing ^-C </a:t>
            </a:r>
          </a:p>
          <a:p>
            <a:pPr marL="914400" lvl="1" indent="-457200" algn="l" rtl="0">
              <a:buFont typeface="Arial" pitchFamily="34" charset="0"/>
              <a:buChar char="•"/>
            </a:pPr>
            <a:r>
              <a:rPr lang="en-US" dirty="0">
                <a:solidFill>
                  <a:schemeClr val="tx1"/>
                </a:solidFill>
              </a:rPr>
              <a:t>Stop on breakpoints (debugging)</a:t>
            </a:r>
          </a:p>
          <a:p>
            <a:pPr marL="457200" indent="-457200" algn="l" rtl="0">
              <a:buFont typeface="Arial" pitchFamily="34" charset="0"/>
              <a:buChar char="•"/>
            </a:pPr>
            <a:endParaRPr lang="en-US" dirty="0">
              <a:solidFill>
                <a:schemeClr val="tx1"/>
              </a:solidFill>
            </a:endParaRPr>
          </a:p>
          <a:p>
            <a:pPr marL="457200" indent="-457200" algn="l" rtl="0">
              <a:buFont typeface="Arial" pitchFamily="34" charset="0"/>
              <a:buChar char="•"/>
            </a:pPr>
            <a:r>
              <a:rPr lang="en-US" dirty="0">
                <a:solidFill>
                  <a:schemeClr val="tx1"/>
                </a:solidFill>
              </a:rPr>
              <a:t>A signal can be sent to a process by another </a:t>
            </a:r>
            <a:r>
              <a:rPr lang="en-US" i="1" dirty="0">
                <a:solidFill>
                  <a:schemeClr val="tx1"/>
                </a:solidFill>
              </a:rPr>
              <a:t>process</a:t>
            </a:r>
            <a:r>
              <a:rPr lang="en-US" dirty="0">
                <a:solidFill>
                  <a:schemeClr val="tx1"/>
                </a:solidFill>
              </a:rPr>
              <a:t> or by the </a:t>
            </a:r>
            <a:r>
              <a:rPr lang="en-US" i="1" dirty="0">
                <a:solidFill>
                  <a:schemeClr val="tx1"/>
                </a:solidFill>
              </a:rPr>
              <a:t>kernel</a:t>
            </a:r>
            <a:endParaRPr lang="en-US" sz="2800" dirty="0">
              <a:solidFill>
                <a:schemeClr val="tx1"/>
              </a:solidFill>
            </a:endParaRPr>
          </a:p>
        </p:txBody>
      </p:sp>
    </p:spTree>
    <p:extLst>
      <p:ext uri="{BB962C8B-B14F-4D97-AF65-F5344CB8AC3E}">
        <p14:creationId xmlns:p14="http://schemas.microsoft.com/office/powerpoint/2010/main" val="27564033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algn="l" rtl="0"/>
            <a:r>
              <a:rPr lang="en-US" sz="3600" dirty="0">
                <a:solidFill>
                  <a:srgbClr val="C00000"/>
                </a:solidFill>
              </a:rPr>
              <a:t>Sending Signals</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a:bodyPr>
          <a:lstStyle/>
          <a:p>
            <a:pPr marL="457200" indent="-457200" algn="l" rtl="0">
              <a:buFont typeface="Arial" pitchFamily="34" charset="0"/>
              <a:buChar char="•"/>
            </a:pPr>
            <a:r>
              <a:rPr lang="en-US" sz="2800" dirty="0">
                <a:solidFill>
                  <a:schemeClr val="tx1"/>
                </a:solidFill>
              </a:rPr>
              <a:t>Signals can be sent (</a:t>
            </a:r>
            <a:r>
              <a:rPr lang="en-US" sz="2800" i="1" dirty="0">
                <a:solidFill>
                  <a:schemeClr val="tx1"/>
                </a:solidFill>
              </a:rPr>
              <a:t>generated</a:t>
            </a:r>
            <a:r>
              <a:rPr lang="en-US" sz="2800" dirty="0">
                <a:solidFill>
                  <a:schemeClr val="tx1"/>
                </a:solidFill>
              </a:rPr>
              <a:t>)</a:t>
            </a:r>
          </a:p>
          <a:p>
            <a:pPr marL="914400" lvl="1" indent="-457200" algn="l" rtl="0">
              <a:buFont typeface="Arial" pitchFamily="34" charset="0"/>
              <a:buChar char="•"/>
            </a:pPr>
            <a:r>
              <a:rPr lang="en-US" sz="2400" dirty="0">
                <a:solidFill>
                  <a:schemeClr val="tx1"/>
                </a:solidFill>
              </a:rPr>
              <a:t>From </a:t>
            </a:r>
            <a:r>
              <a:rPr lang="en-US" sz="2400" b="1" i="1" dirty="0">
                <a:solidFill>
                  <a:schemeClr val="tx1"/>
                </a:solidFill>
              </a:rPr>
              <a:t>keyboard</a:t>
            </a:r>
          </a:p>
          <a:p>
            <a:pPr marL="914400" lvl="1" indent="-457200" algn="l" rtl="0">
              <a:buFont typeface="Arial" pitchFamily="34" charset="0"/>
              <a:buChar char="•"/>
            </a:pPr>
            <a:r>
              <a:rPr lang="en-US" sz="2400" dirty="0">
                <a:solidFill>
                  <a:schemeClr val="tx1"/>
                </a:solidFill>
              </a:rPr>
              <a:t>From </a:t>
            </a:r>
            <a:r>
              <a:rPr lang="en-US" sz="2400" b="1" i="1" dirty="0">
                <a:solidFill>
                  <a:schemeClr val="tx1"/>
                </a:solidFill>
              </a:rPr>
              <a:t>command line </a:t>
            </a:r>
            <a:r>
              <a:rPr lang="en-US" sz="2400" dirty="0">
                <a:solidFill>
                  <a:schemeClr val="tx1"/>
                </a:solidFill>
              </a:rPr>
              <a:t>via the shell</a:t>
            </a:r>
          </a:p>
          <a:p>
            <a:pPr marL="914400" lvl="1" indent="-457200" algn="l" rtl="0">
              <a:buFont typeface="Arial" pitchFamily="34" charset="0"/>
              <a:buChar char="•"/>
            </a:pPr>
            <a:r>
              <a:rPr lang="en-US" sz="2400" dirty="0">
                <a:solidFill>
                  <a:schemeClr val="tx1"/>
                </a:solidFill>
              </a:rPr>
              <a:t>Using </a:t>
            </a:r>
            <a:r>
              <a:rPr lang="en-US" sz="2400" b="1" i="1" dirty="0">
                <a:solidFill>
                  <a:schemeClr val="tx1"/>
                </a:solidFill>
              </a:rPr>
              <a:t>system calls</a:t>
            </a:r>
          </a:p>
        </p:txBody>
      </p:sp>
    </p:spTree>
    <p:extLst>
      <p:ext uri="{BB962C8B-B14F-4D97-AF65-F5344CB8AC3E}">
        <p14:creationId xmlns:p14="http://schemas.microsoft.com/office/powerpoint/2010/main" val="22995019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algn="l" rtl="0"/>
            <a:r>
              <a:rPr lang="en-US" sz="3600" dirty="0">
                <a:solidFill>
                  <a:srgbClr val="C00000"/>
                </a:solidFill>
              </a:rPr>
              <a:t>Sending Signals – Keyboard</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a:bodyPr>
          <a:lstStyle/>
          <a:p>
            <a:pPr marL="457200" indent="-457200" algn="l" rtl="0">
              <a:buFont typeface="Arial" pitchFamily="34" charset="0"/>
              <a:buChar char="•"/>
            </a:pPr>
            <a:r>
              <a:rPr lang="en-US" sz="2800" dirty="0">
                <a:solidFill>
                  <a:srgbClr val="C00000"/>
                </a:solidFill>
              </a:rPr>
              <a:t>Ctrl-C</a:t>
            </a:r>
          </a:p>
          <a:p>
            <a:pPr marL="914400" lvl="1" indent="-457200" algn="l" rtl="0">
              <a:buFont typeface="Arial" pitchFamily="34" charset="0"/>
              <a:buChar char="•"/>
            </a:pPr>
            <a:r>
              <a:rPr lang="en-US" sz="2400" dirty="0">
                <a:solidFill>
                  <a:schemeClr val="tx1"/>
                </a:solidFill>
              </a:rPr>
              <a:t>Sends a </a:t>
            </a:r>
            <a:r>
              <a:rPr lang="en-US" sz="2400" b="1" i="1" dirty="0">
                <a:solidFill>
                  <a:schemeClr val="tx1"/>
                </a:solidFill>
              </a:rPr>
              <a:t>SIGINT </a:t>
            </a:r>
            <a:r>
              <a:rPr lang="en-US" sz="2400" dirty="0">
                <a:solidFill>
                  <a:schemeClr val="tx1"/>
                </a:solidFill>
              </a:rPr>
              <a:t>(signal-interrupt)</a:t>
            </a:r>
          </a:p>
          <a:p>
            <a:pPr marL="914400" lvl="1" indent="-457200" algn="l" rtl="0">
              <a:buFont typeface="Arial" pitchFamily="34" charset="0"/>
              <a:buChar char="•"/>
            </a:pPr>
            <a:r>
              <a:rPr lang="en-US" sz="2400" dirty="0">
                <a:solidFill>
                  <a:schemeClr val="tx1"/>
                </a:solidFill>
              </a:rPr>
              <a:t>By default, this causes the process to terminate</a:t>
            </a:r>
          </a:p>
          <a:p>
            <a:pPr marL="457200" indent="-457200" algn="l" rtl="0">
              <a:buFont typeface="Arial" pitchFamily="34" charset="0"/>
              <a:buChar char="•"/>
            </a:pPr>
            <a:r>
              <a:rPr lang="en-US" sz="2800" dirty="0">
                <a:solidFill>
                  <a:srgbClr val="C00000"/>
                </a:solidFill>
              </a:rPr>
              <a:t>Ctrl-Q</a:t>
            </a:r>
          </a:p>
          <a:p>
            <a:pPr marL="914400" lvl="1" indent="-457200" algn="l" rtl="0">
              <a:buFont typeface="Arial" pitchFamily="34" charset="0"/>
              <a:buChar char="•"/>
            </a:pPr>
            <a:r>
              <a:rPr lang="en-US" sz="2400" dirty="0">
                <a:solidFill>
                  <a:schemeClr val="tx1"/>
                </a:solidFill>
              </a:rPr>
              <a:t>Sends a </a:t>
            </a:r>
            <a:r>
              <a:rPr lang="en-US" sz="2400" b="1" i="1" dirty="0">
                <a:solidFill>
                  <a:schemeClr val="tx1"/>
                </a:solidFill>
              </a:rPr>
              <a:t>SIGABRT </a:t>
            </a:r>
            <a:r>
              <a:rPr lang="en-US" sz="2400" dirty="0">
                <a:solidFill>
                  <a:schemeClr val="tx1"/>
                </a:solidFill>
              </a:rPr>
              <a:t>signal</a:t>
            </a:r>
          </a:p>
          <a:p>
            <a:pPr marL="914400" lvl="1" indent="-457200" algn="l" rtl="0">
              <a:buFont typeface="Arial" pitchFamily="34" charset="0"/>
              <a:buChar char="•"/>
            </a:pPr>
            <a:r>
              <a:rPr lang="en-US" sz="2400" dirty="0">
                <a:solidFill>
                  <a:schemeClr val="tx1"/>
                </a:solidFill>
              </a:rPr>
              <a:t>Causes an abnormal termination (abort)</a:t>
            </a:r>
          </a:p>
          <a:p>
            <a:pPr marL="457200" indent="-457200" algn="l" rtl="0">
              <a:buFont typeface="Arial" pitchFamily="34" charset="0"/>
              <a:buChar char="•"/>
            </a:pPr>
            <a:r>
              <a:rPr lang="en-US" sz="2800" dirty="0">
                <a:solidFill>
                  <a:srgbClr val="C00000"/>
                </a:solidFill>
              </a:rPr>
              <a:t>Ctrl-Z</a:t>
            </a:r>
            <a:endParaRPr lang="en-US" sz="2800" dirty="0">
              <a:solidFill>
                <a:schemeClr val="tx1"/>
              </a:solidFill>
            </a:endParaRPr>
          </a:p>
          <a:p>
            <a:pPr marL="914400" lvl="1" indent="-457200" algn="l" rtl="0">
              <a:buFont typeface="Arial" pitchFamily="34" charset="0"/>
              <a:buChar char="•"/>
            </a:pPr>
            <a:r>
              <a:rPr lang="en-US" sz="2400" dirty="0">
                <a:solidFill>
                  <a:schemeClr val="tx1"/>
                </a:solidFill>
              </a:rPr>
              <a:t>Sends a </a:t>
            </a:r>
            <a:r>
              <a:rPr lang="en-US" sz="2400" b="1" i="1" dirty="0">
                <a:solidFill>
                  <a:schemeClr val="tx1"/>
                </a:solidFill>
              </a:rPr>
              <a:t>SIGTSTP </a:t>
            </a:r>
            <a:r>
              <a:rPr lang="en-US" sz="2400" dirty="0">
                <a:solidFill>
                  <a:schemeClr val="tx1"/>
                </a:solidFill>
              </a:rPr>
              <a:t>signal</a:t>
            </a:r>
          </a:p>
          <a:p>
            <a:pPr marL="914400" lvl="1" indent="-457200" algn="l" rtl="0">
              <a:buFont typeface="Arial" pitchFamily="34" charset="0"/>
              <a:buChar char="•"/>
            </a:pPr>
            <a:r>
              <a:rPr lang="en-US" sz="2400" dirty="0">
                <a:solidFill>
                  <a:schemeClr val="tx1"/>
                </a:solidFill>
              </a:rPr>
              <a:t>By default, this causes the process to suspend execution</a:t>
            </a:r>
          </a:p>
        </p:txBody>
      </p:sp>
    </p:spTree>
    <p:extLst>
      <p:ext uri="{BB962C8B-B14F-4D97-AF65-F5344CB8AC3E}">
        <p14:creationId xmlns:p14="http://schemas.microsoft.com/office/powerpoint/2010/main" val="23895790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algn="l" rtl="0"/>
            <a:r>
              <a:rPr lang="en-US" sz="3600" dirty="0">
                <a:solidFill>
                  <a:srgbClr val="C00000"/>
                </a:solidFill>
              </a:rPr>
              <a:t>Sending Signal: raise() and kill()</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fontScale="77500" lnSpcReduction="20000"/>
          </a:bodyPr>
          <a:lstStyle/>
          <a:p>
            <a:pPr marL="457200" indent="-457200" algn="l" rtl="0">
              <a:buFont typeface="Arial" pitchFamily="34" charset="0"/>
              <a:buChar char="•"/>
            </a:pPr>
            <a:r>
              <a:rPr lang="en-US" dirty="0">
                <a:solidFill>
                  <a:srgbClr val="0000FF"/>
                </a:solidFill>
              </a:rPr>
              <a:t>raise(sig) </a:t>
            </a:r>
            <a:r>
              <a:rPr lang="en-US" dirty="0">
                <a:solidFill>
                  <a:schemeClr val="tx1"/>
                </a:solidFill>
              </a:rPr>
              <a:t>– send signal to the current running thread</a:t>
            </a:r>
          </a:p>
          <a:p>
            <a:pPr marL="457200" indent="-457200" algn="l" rtl="0">
              <a:buFont typeface="Arial" pitchFamily="34" charset="0"/>
              <a:buChar char="•"/>
            </a:pPr>
            <a:r>
              <a:rPr lang="en-US" dirty="0">
                <a:solidFill>
                  <a:srgbClr val="0000FF"/>
                </a:solidFill>
              </a:rPr>
              <a:t>kill -&lt;signal&gt; &lt;PID&gt;</a:t>
            </a:r>
          </a:p>
          <a:p>
            <a:pPr marL="914400" lvl="1" indent="-457200" algn="l" rtl="0">
              <a:buFont typeface="Arial" pitchFamily="34" charset="0"/>
              <a:buChar char="•"/>
            </a:pPr>
            <a:r>
              <a:rPr lang="en-US" dirty="0">
                <a:solidFill>
                  <a:schemeClr val="tx1"/>
                </a:solidFill>
              </a:rPr>
              <a:t>Sends the specified signal to the specified PID</a:t>
            </a:r>
          </a:p>
          <a:p>
            <a:pPr marL="914400" lvl="1" indent="-457200" algn="l" rtl="0">
              <a:buFont typeface="Arial" pitchFamily="34" charset="0"/>
              <a:buChar char="•"/>
            </a:pPr>
            <a:r>
              <a:rPr lang="en-US" dirty="0">
                <a:solidFill>
                  <a:schemeClr val="tx1"/>
                </a:solidFill>
              </a:rPr>
              <a:t>e.g. </a:t>
            </a:r>
            <a:r>
              <a:rPr lang="en-US" sz="2000" b="1" dirty="0">
                <a:solidFill>
                  <a:srgbClr val="C00000"/>
                </a:solidFill>
                <a:latin typeface="Courier New" pitchFamily="49" charset="0"/>
                <a:cs typeface="Courier New" pitchFamily="49" charset="0"/>
              </a:rPr>
              <a:t>Kill -9</a:t>
            </a:r>
            <a:r>
              <a:rPr lang="en-US" dirty="0">
                <a:solidFill>
                  <a:schemeClr val="tx1"/>
                </a:solidFill>
              </a:rPr>
              <a:t> 1024 sends signal 9 (SIGKILL) to process 1024</a:t>
            </a:r>
          </a:p>
          <a:p>
            <a:pPr marL="914400" lvl="1" indent="-457200" algn="l" rtl="0">
              <a:buFont typeface="Arial" pitchFamily="34" charset="0"/>
              <a:buChar char="•"/>
            </a:pPr>
            <a:r>
              <a:rPr lang="en-US" dirty="0">
                <a:solidFill>
                  <a:schemeClr val="tx1"/>
                </a:solidFill>
              </a:rPr>
              <a:t>If no signal is specified, the TERM signal is sent</a:t>
            </a:r>
          </a:p>
          <a:p>
            <a:pPr marL="457200" indent="-457200" algn="l" rtl="0">
              <a:buFont typeface="Arial" pitchFamily="34" charset="0"/>
              <a:buChar char="•"/>
            </a:pPr>
            <a:endParaRPr lang="en-US" dirty="0">
              <a:solidFill>
                <a:srgbClr val="0000FF"/>
              </a:solidFill>
            </a:endParaRPr>
          </a:p>
          <a:p>
            <a:pPr marL="457200" indent="-457200" algn="l" rtl="0">
              <a:buFont typeface="Arial" pitchFamily="34" charset="0"/>
              <a:buChar char="•"/>
            </a:pPr>
            <a:r>
              <a:rPr lang="en-US" dirty="0" err="1">
                <a:solidFill>
                  <a:srgbClr val="0000FF"/>
                </a:solidFill>
              </a:rPr>
              <a:t>killall</a:t>
            </a:r>
            <a:r>
              <a:rPr lang="en-US" dirty="0">
                <a:solidFill>
                  <a:srgbClr val="0000FF"/>
                </a:solidFill>
              </a:rPr>
              <a:t> -&lt;signal&gt; &lt;PNAME&gt;</a:t>
            </a:r>
          </a:p>
          <a:p>
            <a:pPr marL="914400" lvl="1" indent="-457200" algn="l" rtl="0">
              <a:buFont typeface="Arial" pitchFamily="34" charset="0"/>
              <a:buChar char="•"/>
            </a:pPr>
            <a:r>
              <a:rPr lang="en-US" dirty="0">
                <a:solidFill>
                  <a:schemeClr val="tx1"/>
                </a:solidFill>
              </a:rPr>
              <a:t>can be used to send multiple signals to processes running specific commands, owned by a specified user, have a certain age etc</a:t>
            </a:r>
          </a:p>
          <a:p>
            <a:pPr marL="1371600" lvl="2" indent="-457200" algn="l" rtl="0">
              <a:buFont typeface="Arial" pitchFamily="34" charset="0"/>
              <a:buChar char="•"/>
            </a:pPr>
            <a:r>
              <a:rPr lang="en-US" dirty="0">
                <a:solidFill>
                  <a:schemeClr val="tx1"/>
                </a:solidFill>
              </a:rPr>
              <a:t>See examples in the comments part.</a:t>
            </a:r>
          </a:p>
          <a:p>
            <a:pPr marL="457200" indent="-457200" algn="l" rtl="0">
              <a:buFont typeface="Arial" pitchFamily="34" charset="0"/>
              <a:buChar char="•"/>
            </a:pPr>
            <a:r>
              <a:rPr lang="en-US" dirty="0" err="1">
                <a:solidFill>
                  <a:srgbClr val="0000FF"/>
                </a:solidFill>
              </a:rPr>
              <a:t>fg</a:t>
            </a:r>
            <a:r>
              <a:rPr lang="en-US" dirty="0">
                <a:solidFill>
                  <a:srgbClr val="0000FF"/>
                </a:solidFill>
              </a:rPr>
              <a:t> &lt;PID&gt;</a:t>
            </a:r>
          </a:p>
          <a:p>
            <a:pPr marL="914400" lvl="1" indent="-457200" algn="l" rtl="0">
              <a:buFont typeface="Arial" pitchFamily="34" charset="0"/>
              <a:buChar char="•"/>
            </a:pPr>
            <a:r>
              <a:rPr lang="en-US" dirty="0">
                <a:solidFill>
                  <a:schemeClr val="tx1"/>
                </a:solidFill>
              </a:rPr>
              <a:t>Resumes the execution of a suspended process by sending a SIGCONT signal. This will cause the resumed process to run in the </a:t>
            </a:r>
            <a:r>
              <a:rPr lang="en-US" b="1" dirty="0">
                <a:solidFill>
                  <a:srgbClr val="002060"/>
                </a:solidFill>
              </a:rPr>
              <a:t>f</a:t>
            </a:r>
            <a:r>
              <a:rPr lang="en-US" dirty="0">
                <a:solidFill>
                  <a:schemeClr val="tx1"/>
                </a:solidFill>
              </a:rPr>
              <a:t>ore</a:t>
            </a:r>
            <a:r>
              <a:rPr lang="en-US" b="1" dirty="0">
                <a:solidFill>
                  <a:srgbClr val="002060"/>
                </a:solidFill>
              </a:rPr>
              <a:t>g</a:t>
            </a:r>
            <a:r>
              <a:rPr lang="en-US" dirty="0">
                <a:solidFill>
                  <a:schemeClr val="tx1"/>
                </a:solidFill>
              </a:rPr>
              <a:t>round</a:t>
            </a:r>
          </a:p>
        </p:txBody>
      </p:sp>
    </p:spTree>
    <p:extLst>
      <p:ext uri="{BB962C8B-B14F-4D97-AF65-F5344CB8AC3E}">
        <p14:creationId xmlns:p14="http://schemas.microsoft.com/office/powerpoint/2010/main" val="4113886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algn="l" rtl="0"/>
            <a:r>
              <a:rPr lang="en-US" sz="3600" dirty="0">
                <a:solidFill>
                  <a:srgbClr val="C00000"/>
                </a:solidFill>
              </a:rPr>
              <a:t>Security Issues</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a:bodyPr>
          <a:lstStyle/>
          <a:p>
            <a:pPr marL="457200" indent="-457200" algn="l" rtl="0">
              <a:buFont typeface="Arial" pitchFamily="34" charset="0"/>
              <a:buChar char="•"/>
            </a:pPr>
            <a:r>
              <a:rPr lang="en-US" sz="2800" dirty="0">
                <a:solidFill>
                  <a:schemeClr val="tx1"/>
                </a:solidFill>
              </a:rPr>
              <a:t>Not all processes can send signals to all other processes.</a:t>
            </a:r>
          </a:p>
          <a:p>
            <a:pPr marL="457200" indent="-457200" algn="l" rtl="0">
              <a:buFont typeface="Arial" pitchFamily="34" charset="0"/>
              <a:buChar char="•"/>
            </a:pPr>
            <a:r>
              <a:rPr lang="en-US" sz="2800" dirty="0">
                <a:solidFill>
                  <a:schemeClr val="tx1"/>
                </a:solidFill>
              </a:rPr>
              <a:t>Only the kernel and super-user can send signals to all processes.</a:t>
            </a:r>
          </a:p>
          <a:p>
            <a:pPr marL="457200" indent="-457200" algn="l" rtl="0">
              <a:buFont typeface="Arial" pitchFamily="34" charset="0"/>
              <a:buChar char="•"/>
            </a:pPr>
            <a:r>
              <a:rPr lang="en-US" sz="2800" dirty="0">
                <a:solidFill>
                  <a:schemeClr val="tx1"/>
                </a:solidFill>
              </a:rPr>
              <a:t>Normal processes can only send signals to processes owned by the same user. </a:t>
            </a:r>
          </a:p>
          <a:p>
            <a:pPr marL="457200" indent="-457200" algn="l" rtl="0">
              <a:buFont typeface="Arial" pitchFamily="34" charset="0"/>
              <a:buChar char="•"/>
            </a:pPr>
            <a:endParaRPr lang="en-US" sz="2800" dirty="0">
              <a:solidFill>
                <a:schemeClr val="tx1"/>
              </a:solidFill>
            </a:endParaRPr>
          </a:p>
        </p:txBody>
      </p:sp>
    </p:spTree>
    <p:extLst>
      <p:ext uri="{BB962C8B-B14F-4D97-AF65-F5344CB8AC3E}">
        <p14:creationId xmlns:p14="http://schemas.microsoft.com/office/powerpoint/2010/main" val="40665792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algn="l" rtl="0"/>
            <a:r>
              <a:rPr lang="en-US" sz="3600" dirty="0">
                <a:solidFill>
                  <a:srgbClr val="C00000"/>
                </a:solidFill>
              </a:rPr>
              <a:t>Process Group ID</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a:bodyPr>
          <a:lstStyle/>
          <a:p>
            <a:pPr marL="457200" indent="-457200" algn="l" rtl="0">
              <a:buFont typeface="Arial" pitchFamily="34" charset="0"/>
              <a:buChar char="•"/>
            </a:pPr>
            <a:r>
              <a:rPr lang="en-US" sz="2800" dirty="0">
                <a:solidFill>
                  <a:schemeClr val="tx1"/>
                </a:solidFill>
              </a:rPr>
              <a:t>A </a:t>
            </a:r>
            <a:r>
              <a:rPr lang="en-US" sz="2800" b="1" i="1" dirty="0">
                <a:solidFill>
                  <a:schemeClr val="tx1"/>
                </a:solidFill>
              </a:rPr>
              <a:t>process group </a:t>
            </a:r>
            <a:r>
              <a:rPr lang="en-US" sz="2800" dirty="0">
                <a:solidFill>
                  <a:schemeClr val="tx1"/>
                </a:solidFill>
              </a:rPr>
              <a:t>is a collection of related processes</a:t>
            </a:r>
          </a:p>
          <a:p>
            <a:pPr marL="457200" indent="-457200" algn="l" rtl="0">
              <a:buFont typeface="Arial" pitchFamily="34" charset="0"/>
              <a:buChar char="•"/>
            </a:pPr>
            <a:r>
              <a:rPr lang="en-US" sz="2800" dirty="0">
                <a:solidFill>
                  <a:schemeClr val="tx1"/>
                </a:solidFill>
              </a:rPr>
              <a:t>Each process has an </a:t>
            </a:r>
            <a:r>
              <a:rPr lang="en-US" sz="2800" b="1" i="1" dirty="0">
                <a:solidFill>
                  <a:schemeClr val="tx1"/>
                </a:solidFill>
              </a:rPr>
              <a:t>ID</a:t>
            </a:r>
            <a:r>
              <a:rPr lang="en-US" sz="2800" dirty="0">
                <a:solidFill>
                  <a:schemeClr val="tx1"/>
                </a:solidFill>
              </a:rPr>
              <a:t> (PID) and a </a:t>
            </a:r>
            <a:r>
              <a:rPr lang="en-US" sz="2800" b="1" i="1" dirty="0">
                <a:solidFill>
                  <a:schemeClr val="tx1"/>
                </a:solidFill>
              </a:rPr>
              <a:t>group ID </a:t>
            </a:r>
            <a:r>
              <a:rPr lang="en-US" sz="2800" dirty="0">
                <a:solidFill>
                  <a:schemeClr val="tx1"/>
                </a:solidFill>
              </a:rPr>
              <a:t>(PGID).</a:t>
            </a:r>
          </a:p>
          <a:p>
            <a:pPr marL="457200" indent="-457200" algn="l" rtl="0">
              <a:buFont typeface="Arial" pitchFamily="34" charset="0"/>
              <a:buChar char="•"/>
            </a:pPr>
            <a:r>
              <a:rPr lang="en-US" sz="2800" dirty="0">
                <a:solidFill>
                  <a:schemeClr val="tx1"/>
                </a:solidFill>
              </a:rPr>
              <a:t>All processes in a process group are assigned the same </a:t>
            </a:r>
            <a:r>
              <a:rPr lang="en-US" sz="2800" b="1" i="1" dirty="0">
                <a:solidFill>
                  <a:schemeClr val="tx1"/>
                </a:solidFill>
              </a:rPr>
              <a:t>process-group identifier </a:t>
            </a:r>
            <a:r>
              <a:rPr lang="en-US" sz="2800" dirty="0">
                <a:solidFill>
                  <a:schemeClr val="tx1"/>
                </a:solidFill>
              </a:rPr>
              <a:t>(PGID).</a:t>
            </a:r>
          </a:p>
          <a:p>
            <a:pPr marL="457200" indent="-457200" algn="l" rtl="0">
              <a:buFont typeface="Arial" pitchFamily="34" charset="0"/>
              <a:buChar char="•"/>
            </a:pPr>
            <a:r>
              <a:rPr lang="en-US" sz="2800" dirty="0">
                <a:solidFill>
                  <a:schemeClr val="tx1"/>
                </a:solidFill>
              </a:rPr>
              <a:t>A signal can be sent to a single process or to a group.</a:t>
            </a:r>
          </a:p>
          <a:p>
            <a:pPr marL="457200" indent="-457200" algn="l" rtl="0">
              <a:buFont typeface="Arial" pitchFamily="34" charset="0"/>
              <a:buChar char="•"/>
            </a:pPr>
            <a:r>
              <a:rPr lang="en-US" sz="2800" dirty="0">
                <a:solidFill>
                  <a:schemeClr val="tx1"/>
                </a:solidFill>
              </a:rPr>
              <a:t>Used by the shell to control different tasks executed by it.</a:t>
            </a:r>
          </a:p>
          <a:p>
            <a:pPr marL="457200" indent="-457200" algn="l" rtl="0">
              <a:buFont typeface="Arial" pitchFamily="34" charset="0"/>
              <a:buChar char="•"/>
            </a:pPr>
            <a:endParaRPr lang="en-US" sz="2800" dirty="0">
              <a:solidFill>
                <a:schemeClr val="tx1"/>
              </a:solidFill>
            </a:endParaRPr>
          </a:p>
          <a:p>
            <a:pPr marL="457200" indent="-457200" algn="l" rtl="0">
              <a:buFont typeface="Arial" pitchFamily="34" charset="0"/>
              <a:buChar char="•"/>
            </a:pPr>
            <a:endParaRPr lang="en-US" sz="2800" dirty="0">
              <a:solidFill>
                <a:schemeClr val="tx1"/>
              </a:solidFill>
            </a:endParaRPr>
          </a:p>
        </p:txBody>
      </p:sp>
    </p:spTree>
    <p:extLst>
      <p:ext uri="{BB962C8B-B14F-4D97-AF65-F5344CB8AC3E}">
        <p14:creationId xmlns:p14="http://schemas.microsoft.com/office/powerpoint/2010/main" val="17723533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algn="l" rtl="0"/>
            <a:r>
              <a:rPr lang="en-US" sz="3600" dirty="0">
                <a:solidFill>
                  <a:srgbClr val="C00000"/>
                </a:solidFill>
              </a:rPr>
              <a:t>Process ID</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a:bodyPr>
          <a:lstStyle/>
          <a:p>
            <a:pPr marL="457200" indent="-457200" algn="l" rtl="0">
              <a:buFont typeface="Arial" pitchFamily="34" charset="0"/>
              <a:buChar char="•"/>
            </a:pPr>
            <a:r>
              <a:rPr lang="en-US" sz="2400" b="1" dirty="0" err="1">
                <a:solidFill>
                  <a:srgbClr val="C00000"/>
                </a:solidFill>
                <a:latin typeface="Courier New" pitchFamily="49" charset="0"/>
                <a:cs typeface="Courier New" pitchFamily="49" charset="0"/>
              </a:rPr>
              <a:t>int</a:t>
            </a:r>
            <a:r>
              <a:rPr lang="en-US" sz="2400" b="1" dirty="0">
                <a:solidFill>
                  <a:srgbClr val="C00000"/>
                </a:solidFill>
                <a:latin typeface="Courier New" pitchFamily="49" charset="0"/>
                <a:cs typeface="Courier New" pitchFamily="49" charset="0"/>
              </a:rPr>
              <a:t> </a:t>
            </a:r>
            <a:r>
              <a:rPr lang="en-US" sz="2400" b="1" dirty="0" err="1">
                <a:solidFill>
                  <a:srgbClr val="C00000"/>
                </a:solidFill>
                <a:latin typeface="Courier New" pitchFamily="49" charset="0"/>
                <a:cs typeface="Courier New" pitchFamily="49" charset="0"/>
              </a:rPr>
              <a:t>getpid</a:t>
            </a:r>
            <a:r>
              <a:rPr lang="en-US" sz="2400" b="1" dirty="0">
                <a:solidFill>
                  <a:srgbClr val="C00000"/>
                </a:solidFill>
                <a:latin typeface="Courier New" pitchFamily="49" charset="0"/>
                <a:cs typeface="Courier New" pitchFamily="49" charset="0"/>
              </a:rPr>
              <a:t>()</a:t>
            </a:r>
          </a:p>
          <a:p>
            <a:pPr marL="914400" lvl="1" indent="-457200" algn="l" rtl="0">
              <a:buFont typeface="Arial" pitchFamily="34" charset="0"/>
              <a:buChar char="•"/>
            </a:pPr>
            <a:r>
              <a:rPr lang="en-US" sz="2400" dirty="0">
                <a:solidFill>
                  <a:schemeClr val="tx1"/>
                </a:solidFill>
              </a:rPr>
              <a:t>Returns the process’s PID</a:t>
            </a:r>
          </a:p>
          <a:p>
            <a:pPr marL="457200" indent="-457200" algn="l" rtl="0">
              <a:buFont typeface="Arial" pitchFamily="34" charset="0"/>
              <a:buChar char="•"/>
            </a:pPr>
            <a:r>
              <a:rPr lang="en-US" sz="2400" b="1" dirty="0" err="1">
                <a:solidFill>
                  <a:srgbClr val="C00000"/>
                </a:solidFill>
                <a:latin typeface="Courier New" pitchFamily="49" charset="0"/>
                <a:cs typeface="Courier New" pitchFamily="49" charset="0"/>
              </a:rPr>
              <a:t>int</a:t>
            </a:r>
            <a:r>
              <a:rPr lang="en-US" sz="2400" b="1" dirty="0">
                <a:solidFill>
                  <a:srgbClr val="C00000"/>
                </a:solidFill>
                <a:latin typeface="Courier New" pitchFamily="49" charset="0"/>
                <a:cs typeface="Courier New" pitchFamily="49" charset="0"/>
              </a:rPr>
              <a:t> </a:t>
            </a:r>
            <a:r>
              <a:rPr lang="en-US" sz="2400" b="1" dirty="0" err="1">
                <a:solidFill>
                  <a:srgbClr val="C00000"/>
                </a:solidFill>
                <a:latin typeface="Courier New" pitchFamily="49" charset="0"/>
                <a:cs typeface="Courier New" pitchFamily="49" charset="0"/>
              </a:rPr>
              <a:t>getpgrp</a:t>
            </a:r>
            <a:r>
              <a:rPr lang="en-US" sz="2400" b="1" dirty="0">
                <a:solidFill>
                  <a:srgbClr val="C00000"/>
                </a:solidFill>
                <a:latin typeface="Courier New" pitchFamily="49" charset="0"/>
                <a:cs typeface="Courier New" pitchFamily="49" charset="0"/>
              </a:rPr>
              <a:t>()</a:t>
            </a:r>
          </a:p>
          <a:p>
            <a:pPr marL="914400" lvl="1" indent="-457200" algn="l" rtl="0">
              <a:buFont typeface="Arial" pitchFamily="34" charset="0"/>
              <a:buChar char="•"/>
            </a:pPr>
            <a:r>
              <a:rPr lang="en-US" sz="2400" dirty="0">
                <a:solidFill>
                  <a:schemeClr val="tx1"/>
                </a:solidFill>
              </a:rPr>
              <a:t>Return the process’s PGID</a:t>
            </a:r>
          </a:p>
          <a:p>
            <a:pPr marL="457200" indent="-457200" algn="l" rtl="0">
              <a:buFont typeface="Arial" pitchFamily="34" charset="0"/>
              <a:buChar char="•"/>
            </a:pPr>
            <a:r>
              <a:rPr lang="en-US" sz="2400" b="1" dirty="0" err="1">
                <a:solidFill>
                  <a:srgbClr val="C00000"/>
                </a:solidFill>
                <a:latin typeface="Courier New" pitchFamily="49" charset="0"/>
                <a:cs typeface="Courier New" pitchFamily="49" charset="0"/>
              </a:rPr>
              <a:t>setpgrp</a:t>
            </a:r>
            <a:r>
              <a:rPr lang="en-US" sz="2400" b="1" dirty="0">
                <a:solidFill>
                  <a:srgbClr val="C00000"/>
                </a:solidFill>
                <a:latin typeface="Courier New" pitchFamily="49" charset="0"/>
                <a:cs typeface="Courier New" pitchFamily="49" charset="0"/>
              </a:rPr>
              <a:t>()</a:t>
            </a:r>
          </a:p>
          <a:p>
            <a:pPr marL="914400" lvl="1" indent="-457200" algn="l" rtl="0">
              <a:buFont typeface="Arial" pitchFamily="34" charset="0"/>
              <a:buChar char="•"/>
            </a:pPr>
            <a:r>
              <a:rPr lang="en-US" sz="2400" dirty="0">
                <a:solidFill>
                  <a:schemeClr val="tx1"/>
                </a:solidFill>
              </a:rPr>
              <a:t>Sets this process’s PGID to be equal to its PID</a:t>
            </a:r>
          </a:p>
          <a:p>
            <a:pPr marL="457200" indent="-457200" algn="l" rtl="0">
              <a:buFont typeface="Arial" pitchFamily="34" charset="0"/>
              <a:buChar char="•"/>
            </a:pPr>
            <a:r>
              <a:rPr lang="en-US" sz="2400" b="1" dirty="0" err="1">
                <a:solidFill>
                  <a:srgbClr val="C00000"/>
                </a:solidFill>
                <a:latin typeface="Courier New" pitchFamily="49" charset="0"/>
                <a:cs typeface="Courier New" pitchFamily="49" charset="0"/>
              </a:rPr>
              <a:t>setpgrp</a:t>
            </a:r>
            <a:r>
              <a:rPr lang="en-US" sz="2400" b="1" dirty="0">
                <a:solidFill>
                  <a:srgbClr val="C00000"/>
                </a:solidFill>
                <a:latin typeface="Courier New" pitchFamily="49" charset="0"/>
                <a:cs typeface="Courier New" pitchFamily="49" charset="0"/>
              </a:rPr>
              <a:t>(</a:t>
            </a:r>
            <a:r>
              <a:rPr lang="en-US" sz="2400" b="1" dirty="0" err="1">
                <a:solidFill>
                  <a:srgbClr val="C00000"/>
                </a:solidFill>
                <a:latin typeface="Courier New" pitchFamily="49" charset="0"/>
                <a:cs typeface="Courier New" pitchFamily="49" charset="0"/>
              </a:rPr>
              <a:t>int</a:t>
            </a:r>
            <a:r>
              <a:rPr lang="en-US" sz="2400" b="1" dirty="0">
                <a:solidFill>
                  <a:srgbClr val="C00000"/>
                </a:solidFill>
                <a:latin typeface="Courier New" pitchFamily="49" charset="0"/>
                <a:cs typeface="Courier New" pitchFamily="49" charset="0"/>
              </a:rPr>
              <a:t> pid1, </a:t>
            </a:r>
            <a:r>
              <a:rPr lang="en-US" sz="2400" b="1" dirty="0" err="1">
                <a:solidFill>
                  <a:srgbClr val="C00000"/>
                </a:solidFill>
                <a:latin typeface="Courier New" pitchFamily="49" charset="0"/>
                <a:cs typeface="Courier New" pitchFamily="49" charset="0"/>
              </a:rPr>
              <a:t>int</a:t>
            </a:r>
            <a:r>
              <a:rPr lang="en-US" sz="2400" b="1" dirty="0">
                <a:solidFill>
                  <a:srgbClr val="C00000"/>
                </a:solidFill>
                <a:latin typeface="Courier New" pitchFamily="49" charset="0"/>
                <a:cs typeface="Courier New" pitchFamily="49" charset="0"/>
              </a:rPr>
              <a:t> pid2)</a:t>
            </a:r>
          </a:p>
          <a:p>
            <a:pPr marL="914400" lvl="1" indent="-457200" algn="l" rtl="0">
              <a:buFont typeface="Arial" pitchFamily="34" charset="0"/>
              <a:buChar char="•"/>
            </a:pPr>
            <a:r>
              <a:rPr lang="en-US" sz="2400" dirty="0">
                <a:solidFill>
                  <a:schemeClr val="tx1"/>
                </a:solidFill>
              </a:rPr>
              <a:t>Sets process’s pid1 PGID to be equal to pid2’s PID</a:t>
            </a:r>
          </a:p>
          <a:p>
            <a:pPr marL="457200" indent="-457200" algn="l" rtl="0">
              <a:buFont typeface="Arial" pitchFamily="34" charset="0"/>
              <a:buChar char="•"/>
            </a:pPr>
            <a:endParaRPr lang="en-US" sz="2800" dirty="0">
              <a:solidFill>
                <a:schemeClr val="tx1"/>
              </a:solidFill>
            </a:endParaRPr>
          </a:p>
        </p:txBody>
      </p:sp>
    </p:spTree>
    <p:extLst>
      <p:ext uri="{BB962C8B-B14F-4D97-AF65-F5344CB8AC3E}">
        <p14:creationId xmlns:p14="http://schemas.microsoft.com/office/powerpoint/2010/main" val="38966526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rtl="0"/>
            <a:r>
              <a:rPr lang="en-US" sz="3600" dirty="0">
                <a:solidFill>
                  <a:srgbClr val="C00000"/>
                </a:solidFill>
              </a:rPr>
              <a:t>Outline</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a:bodyPr>
          <a:lstStyle/>
          <a:p>
            <a:pPr marL="457200" indent="-457200" algn="l" rtl="0">
              <a:buFont typeface="Arial" pitchFamily="34" charset="0"/>
              <a:buChar char="•"/>
            </a:pPr>
            <a:r>
              <a:rPr lang="en-US" dirty="0">
                <a:solidFill>
                  <a:schemeClr val="tx1"/>
                </a:solidFill>
              </a:rPr>
              <a:t>Motivation &amp; basics</a:t>
            </a:r>
          </a:p>
          <a:p>
            <a:pPr marL="457200" indent="-457200" algn="l" rtl="0">
              <a:buFont typeface="Arial" pitchFamily="34" charset="0"/>
              <a:buChar char="•"/>
            </a:pPr>
            <a:r>
              <a:rPr lang="en-US" dirty="0">
                <a:solidFill>
                  <a:schemeClr val="tx1"/>
                </a:solidFill>
              </a:rPr>
              <a:t>Handling signals</a:t>
            </a:r>
          </a:p>
          <a:p>
            <a:pPr marL="457200" indent="-457200" algn="l" rtl="0">
              <a:buFont typeface="Arial" pitchFamily="34" charset="0"/>
              <a:buChar char="•"/>
            </a:pPr>
            <a:r>
              <a:rPr lang="en-US" dirty="0">
                <a:solidFill>
                  <a:schemeClr val="tx1"/>
                </a:solidFill>
              </a:rPr>
              <a:t>Sending signals</a:t>
            </a:r>
          </a:p>
          <a:p>
            <a:pPr marL="457200" indent="-457200" algn="l" rtl="0">
              <a:buFont typeface="Arial" pitchFamily="34" charset="0"/>
              <a:buChar char="•"/>
            </a:pPr>
            <a:r>
              <a:rPr lang="en-US" b="1" dirty="0">
                <a:solidFill>
                  <a:srgbClr val="C00000"/>
                </a:solidFill>
              </a:rPr>
              <a:t>Concluding question</a:t>
            </a:r>
          </a:p>
        </p:txBody>
      </p:sp>
    </p:spTree>
    <p:extLst>
      <p:ext uri="{BB962C8B-B14F-4D97-AF65-F5344CB8AC3E}">
        <p14:creationId xmlns:p14="http://schemas.microsoft.com/office/powerpoint/2010/main" val="22563608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algn="l" rtl="0"/>
            <a:r>
              <a:rPr lang="en-US" sz="3600" dirty="0">
                <a:solidFill>
                  <a:srgbClr val="C00000"/>
                </a:solidFill>
              </a:rPr>
              <a:t>Question (from 2004)</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a:bodyPr>
          <a:lstStyle/>
          <a:p>
            <a:pPr marL="457200" indent="-457200" algn="r">
              <a:buFont typeface="Arial" pitchFamily="34" charset="0"/>
              <a:buChar char="•"/>
            </a:pPr>
            <a:r>
              <a:rPr lang="he-IL" dirty="0">
                <a:solidFill>
                  <a:schemeClr val="tx1"/>
                </a:solidFill>
              </a:rPr>
              <a:t>תלמיד קיבל משימה לכתוב תכנית שמטרתה להריץ תכנית נתונה  (כשברשותו רק הקובץ הבינארי) בשם </a:t>
            </a:r>
            <a:r>
              <a:rPr lang="en-US" dirty="0">
                <a:solidFill>
                  <a:schemeClr val="tx1"/>
                </a:solidFill>
              </a:rPr>
              <a:t>prompt</a:t>
            </a:r>
            <a:r>
              <a:rPr lang="he-IL" dirty="0">
                <a:solidFill>
                  <a:schemeClr val="tx1"/>
                </a:solidFill>
              </a:rPr>
              <a:t>, ע"י שימוש ב-</a:t>
            </a:r>
            <a:r>
              <a:rPr lang="en-US" dirty="0">
                <a:solidFill>
                  <a:schemeClr val="tx1"/>
                </a:solidFill>
              </a:rPr>
              <a:t>fork</a:t>
            </a:r>
            <a:r>
              <a:rPr lang="he-IL" dirty="0">
                <a:solidFill>
                  <a:schemeClr val="tx1"/>
                </a:solidFill>
              </a:rPr>
              <a:t> ו-</a:t>
            </a:r>
            <a:r>
              <a:rPr lang="en-US" dirty="0" err="1">
                <a:solidFill>
                  <a:schemeClr val="tx1"/>
                </a:solidFill>
              </a:rPr>
              <a:t>execvp</a:t>
            </a:r>
            <a:r>
              <a:rPr lang="he-IL" dirty="0">
                <a:solidFill>
                  <a:schemeClr val="tx1"/>
                </a:solidFill>
              </a:rPr>
              <a:t>.</a:t>
            </a:r>
          </a:p>
          <a:p>
            <a:pPr marL="457200" indent="-457200" algn="r">
              <a:buFont typeface="Arial" pitchFamily="34" charset="0"/>
              <a:buChar char="•"/>
            </a:pPr>
            <a:r>
              <a:rPr lang="he-IL" dirty="0">
                <a:solidFill>
                  <a:schemeClr val="tx1"/>
                </a:solidFill>
              </a:rPr>
              <a:t>בנוסף נדרש התלמיד למנוע מן המשתמש "להרוג" את התכנית ע"י הקשת </a:t>
            </a:r>
            <a:r>
              <a:rPr lang="en-US" dirty="0">
                <a:solidFill>
                  <a:schemeClr val="tx1"/>
                </a:solidFill>
              </a:rPr>
              <a:t>ctrl-c</a:t>
            </a:r>
            <a:r>
              <a:rPr lang="he-IL" dirty="0">
                <a:solidFill>
                  <a:schemeClr val="tx1"/>
                </a:solidFill>
              </a:rPr>
              <a:t>.</a:t>
            </a:r>
          </a:p>
          <a:p>
            <a:pPr marL="457200" indent="-457200" algn="r">
              <a:buFont typeface="Arial" pitchFamily="34" charset="0"/>
              <a:buChar char="•"/>
            </a:pPr>
            <a:r>
              <a:rPr lang="he-IL" dirty="0">
                <a:solidFill>
                  <a:schemeClr val="tx1"/>
                </a:solidFill>
              </a:rPr>
              <a:t>שים לב כי התכנית </a:t>
            </a:r>
            <a:r>
              <a:rPr lang="en-US" dirty="0">
                <a:solidFill>
                  <a:schemeClr val="tx1"/>
                </a:solidFill>
              </a:rPr>
              <a:t>prompt</a:t>
            </a:r>
            <a:r>
              <a:rPr lang="he-IL" dirty="0">
                <a:solidFill>
                  <a:schemeClr val="tx1"/>
                </a:solidFill>
              </a:rPr>
              <a:t> אינה מסתיימת לעולם.</a:t>
            </a:r>
          </a:p>
          <a:p>
            <a:pPr marL="457200" indent="-457200" algn="r">
              <a:buFont typeface="Arial" pitchFamily="34" charset="0"/>
              <a:buChar char="•"/>
            </a:pPr>
            <a:r>
              <a:rPr lang="he-IL" dirty="0">
                <a:solidFill>
                  <a:schemeClr val="tx1"/>
                </a:solidFill>
              </a:rPr>
              <a:t>מצורף פתרון שהוצע ע"י התלמיד וכן התכנית </a:t>
            </a:r>
            <a:r>
              <a:rPr lang="en-US" dirty="0">
                <a:solidFill>
                  <a:schemeClr val="tx1"/>
                </a:solidFill>
              </a:rPr>
              <a:t>prompt</a:t>
            </a:r>
            <a:r>
              <a:rPr lang="he-IL" dirty="0">
                <a:solidFill>
                  <a:schemeClr val="tx1"/>
                </a:solidFill>
              </a:rPr>
              <a:t> – בקבצים </a:t>
            </a:r>
            <a:r>
              <a:rPr lang="en-US" dirty="0" err="1">
                <a:solidFill>
                  <a:srgbClr val="0000FF"/>
                </a:solidFill>
              </a:rPr>
              <a:t>prompter.c</a:t>
            </a:r>
            <a:r>
              <a:rPr lang="en-US" dirty="0">
                <a:solidFill>
                  <a:schemeClr val="tx1"/>
                </a:solidFill>
              </a:rPr>
              <a:t>, </a:t>
            </a:r>
            <a:r>
              <a:rPr lang="en-US" dirty="0">
                <a:solidFill>
                  <a:srgbClr val="0000FF"/>
                </a:solidFill>
              </a:rPr>
              <a:t>T2_concluding_qstn.c</a:t>
            </a:r>
          </a:p>
        </p:txBody>
      </p:sp>
    </p:spTree>
    <p:extLst>
      <p:ext uri="{BB962C8B-B14F-4D97-AF65-F5344CB8AC3E}">
        <p14:creationId xmlns:p14="http://schemas.microsoft.com/office/powerpoint/2010/main" val="4405173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algn="l" rtl="0"/>
            <a:r>
              <a:rPr lang="en-US" sz="3600" dirty="0">
                <a:solidFill>
                  <a:srgbClr val="C00000"/>
                </a:solidFill>
              </a:rPr>
              <a:t>Question – Cont.</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lnSpcReduction="10000"/>
          </a:bodyPr>
          <a:lstStyle/>
          <a:p>
            <a:pPr marL="457200" indent="-457200" algn="l" rtl="0">
              <a:buFont typeface="Arial" pitchFamily="34" charset="0"/>
              <a:buChar char="•"/>
            </a:pPr>
            <a:r>
              <a:rPr lang="en-US" sz="2800" dirty="0">
                <a:solidFill>
                  <a:srgbClr val="C00000"/>
                </a:solidFill>
              </a:rPr>
              <a:t>Describe the exact output, when the input is:</a:t>
            </a:r>
          </a:p>
          <a:p>
            <a:pPr marL="457200" indent="-457200" algn="l" rtl="0">
              <a:buFont typeface="Arial" pitchFamily="34" charset="0"/>
              <a:buChar char="•"/>
            </a:pPr>
            <a:endParaRPr lang="en-US" sz="2800" dirty="0">
              <a:solidFill>
                <a:schemeClr val="tx1"/>
              </a:solidFill>
            </a:endParaRPr>
          </a:p>
          <a:p>
            <a:pPr rtl="0"/>
            <a:r>
              <a:rPr lang="en-US" sz="2400" b="1" dirty="0">
                <a:solidFill>
                  <a:srgbClr val="C00000"/>
                </a:solidFill>
                <a:latin typeface="Courier New" pitchFamily="49" charset="0"/>
                <a:cs typeface="Courier New" pitchFamily="49" charset="0"/>
              </a:rPr>
              <a:t>Good luck [enter] in the [^c] midterm exam.</a:t>
            </a:r>
          </a:p>
          <a:p>
            <a:pPr marL="457200" indent="-457200" algn="l" rtl="0">
              <a:buFont typeface="Arial" pitchFamily="34" charset="0"/>
              <a:buChar char="•"/>
            </a:pPr>
            <a:endParaRPr lang="en-US" sz="2800" dirty="0">
              <a:solidFill>
                <a:schemeClr val="tx1"/>
              </a:solidFill>
            </a:endParaRPr>
          </a:p>
          <a:p>
            <a:pPr marL="457200" indent="-457200" algn="l" rtl="0">
              <a:buFont typeface="Arial" pitchFamily="34" charset="0"/>
              <a:buChar char="•"/>
            </a:pPr>
            <a:r>
              <a:rPr lang="en-US" sz="2800" dirty="0">
                <a:solidFill>
                  <a:schemeClr val="tx1"/>
                </a:solidFill>
              </a:rPr>
              <a:t>Solution:</a:t>
            </a:r>
          </a:p>
          <a:p>
            <a:pPr marL="457200" indent="-457200" algn="l" rtl="0">
              <a:buFont typeface="Arial" pitchFamily="34" charset="0"/>
              <a:buChar char="•"/>
            </a:pPr>
            <a:endParaRPr lang="en-US" sz="2800" dirty="0">
              <a:solidFill>
                <a:schemeClr val="tx1"/>
              </a:solidFill>
            </a:endParaRPr>
          </a:p>
          <a:p>
            <a:pPr algn="l" rtl="0"/>
            <a:r>
              <a:rPr lang="en-US" sz="2400" b="1" dirty="0">
                <a:solidFill>
                  <a:schemeClr val="tx1"/>
                </a:solidFill>
                <a:latin typeface="Courier New" pitchFamily="49" charset="0"/>
                <a:cs typeface="Courier New" pitchFamily="49" charset="0"/>
              </a:rPr>
              <a:t>	Type something:</a:t>
            </a:r>
            <a:r>
              <a:rPr lang="en-US" sz="2400" dirty="0">
                <a:solidFill>
                  <a:schemeClr val="tx1"/>
                </a:solidFill>
                <a:latin typeface="Courier New" pitchFamily="49" charset="0"/>
                <a:cs typeface="Courier New" pitchFamily="49" charset="0"/>
              </a:rPr>
              <a:t> Good luck</a:t>
            </a:r>
          </a:p>
          <a:p>
            <a:pPr algn="l" rtl="0"/>
            <a:r>
              <a:rPr lang="en-US" sz="2400" b="1" dirty="0">
                <a:solidFill>
                  <a:schemeClr val="tx1"/>
                </a:solidFill>
                <a:latin typeface="Courier New" pitchFamily="49" charset="0"/>
                <a:cs typeface="Courier New" pitchFamily="49" charset="0"/>
              </a:rPr>
              <a:t>	You typed: Good luck</a:t>
            </a:r>
          </a:p>
          <a:p>
            <a:pPr algn="l" rtl="0"/>
            <a:r>
              <a:rPr lang="en-US" sz="2400" b="1" dirty="0">
                <a:solidFill>
                  <a:schemeClr val="tx1"/>
                </a:solidFill>
                <a:latin typeface="Courier New" pitchFamily="49" charset="0"/>
                <a:cs typeface="Courier New" pitchFamily="49" charset="0"/>
              </a:rPr>
              <a:t>	Type something: </a:t>
            </a:r>
            <a:r>
              <a:rPr lang="en-US" sz="2400" dirty="0">
                <a:solidFill>
                  <a:schemeClr val="tx1"/>
                </a:solidFill>
                <a:latin typeface="Courier New" pitchFamily="49" charset="0"/>
                <a:cs typeface="Courier New" pitchFamily="49" charset="0"/>
              </a:rPr>
              <a:t>in the ^c</a:t>
            </a:r>
          </a:p>
          <a:p>
            <a:pPr algn="l" rtl="0"/>
            <a:r>
              <a:rPr lang="en-US" sz="2400" b="1" dirty="0">
                <a:solidFill>
                  <a:schemeClr val="tx1"/>
                </a:solidFill>
                <a:latin typeface="Courier New" pitchFamily="49" charset="0"/>
                <a:cs typeface="Courier New" pitchFamily="49" charset="0"/>
              </a:rPr>
              <a:t>	My son 139 has terminated</a:t>
            </a:r>
          </a:p>
          <a:p>
            <a:pPr algn="l" rtl="0"/>
            <a:endParaRPr lang="en-US" sz="2800" dirty="0">
              <a:solidFill>
                <a:schemeClr val="tx1"/>
              </a:solidFill>
            </a:endParaRPr>
          </a:p>
        </p:txBody>
      </p:sp>
    </p:spTree>
    <p:extLst>
      <p:ext uri="{BB962C8B-B14F-4D97-AF65-F5344CB8AC3E}">
        <p14:creationId xmlns:p14="http://schemas.microsoft.com/office/powerpoint/2010/main" val="271336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algn="l" rtl="0"/>
            <a:r>
              <a:rPr lang="en-US" sz="3600" dirty="0">
                <a:solidFill>
                  <a:srgbClr val="C00000"/>
                </a:solidFill>
              </a:rPr>
              <a:t>Question – Cont.</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a:bodyPr>
          <a:lstStyle/>
          <a:p>
            <a:pPr marL="457200" indent="-457200" algn="l" rtl="0">
              <a:buFont typeface="Arial" pitchFamily="34" charset="0"/>
              <a:buChar char="•"/>
            </a:pPr>
            <a:r>
              <a:rPr lang="en-US" sz="2800" dirty="0">
                <a:solidFill>
                  <a:srgbClr val="C00000"/>
                </a:solidFill>
              </a:rPr>
              <a:t>Does the suggested solution answer demands?</a:t>
            </a:r>
          </a:p>
          <a:p>
            <a:pPr algn="l" rtl="0"/>
            <a:endParaRPr lang="en-US" sz="2800" dirty="0">
              <a:solidFill>
                <a:schemeClr val="tx1"/>
              </a:solidFill>
            </a:endParaRPr>
          </a:p>
          <a:p>
            <a:pPr marL="457200" indent="-457200" algn="l" rtl="0">
              <a:buFont typeface="Arial" pitchFamily="34" charset="0"/>
              <a:buChar char="•"/>
            </a:pPr>
            <a:r>
              <a:rPr lang="en-US" sz="2800" dirty="0">
                <a:solidFill>
                  <a:schemeClr val="tx1"/>
                </a:solidFill>
              </a:rPr>
              <a:t>Solution:</a:t>
            </a:r>
          </a:p>
          <a:p>
            <a:pPr marL="914400" lvl="1" indent="-457200" algn="l" rtl="0">
              <a:buFont typeface="Arial" pitchFamily="34" charset="0"/>
              <a:buChar char="•"/>
            </a:pPr>
            <a:r>
              <a:rPr lang="en-US" sz="2000" b="1" dirty="0" err="1">
                <a:solidFill>
                  <a:schemeClr val="tx1"/>
                </a:solidFill>
                <a:latin typeface="Courier New" pitchFamily="49" charset="0"/>
                <a:cs typeface="Courier New" pitchFamily="49" charset="0"/>
              </a:rPr>
              <a:t>execvp</a:t>
            </a:r>
            <a:r>
              <a:rPr lang="en-US" sz="2000" b="1" dirty="0">
                <a:solidFill>
                  <a:schemeClr val="tx1"/>
                </a:solidFill>
                <a:latin typeface="Courier New" pitchFamily="49" charset="0"/>
                <a:cs typeface="Courier New" pitchFamily="49" charset="0"/>
              </a:rPr>
              <a:t>()</a:t>
            </a:r>
            <a:r>
              <a:rPr lang="en-US" sz="2400" dirty="0">
                <a:solidFill>
                  <a:schemeClr val="tx1"/>
                </a:solidFill>
              </a:rPr>
              <a:t> doesn’t save signal handlers</a:t>
            </a:r>
          </a:p>
          <a:p>
            <a:pPr marL="914400" lvl="1" indent="-457200" algn="l" rtl="0">
              <a:buFont typeface="Arial" pitchFamily="34" charset="0"/>
              <a:buChar char="•"/>
            </a:pPr>
            <a:r>
              <a:rPr lang="en-US" sz="2400" dirty="0">
                <a:solidFill>
                  <a:schemeClr val="tx1"/>
                </a:solidFill>
              </a:rPr>
              <a:t>Therefore </a:t>
            </a:r>
            <a:r>
              <a:rPr lang="en-US" sz="2000" b="1" dirty="0" err="1">
                <a:solidFill>
                  <a:schemeClr val="tx1"/>
                </a:solidFill>
                <a:latin typeface="Courier New" pitchFamily="49" charset="0"/>
                <a:cs typeface="Courier New" pitchFamily="49" charset="0"/>
              </a:rPr>
              <a:t>prompt.c</a:t>
            </a:r>
            <a:r>
              <a:rPr lang="en-US" sz="2000" b="1" dirty="0">
                <a:solidFill>
                  <a:schemeClr val="tx1"/>
                </a:solidFill>
                <a:latin typeface="Courier New" pitchFamily="49" charset="0"/>
                <a:cs typeface="Courier New" pitchFamily="49" charset="0"/>
              </a:rPr>
              <a:t> </a:t>
            </a:r>
            <a:r>
              <a:rPr lang="en-US" sz="2400" dirty="0">
                <a:solidFill>
                  <a:schemeClr val="tx1"/>
                </a:solidFill>
              </a:rPr>
              <a:t>doesn’t ignore </a:t>
            </a:r>
            <a:r>
              <a:rPr lang="en-US" sz="2000" b="1" dirty="0">
                <a:solidFill>
                  <a:schemeClr val="tx1"/>
                </a:solidFill>
                <a:latin typeface="Courier New" pitchFamily="49" charset="0"/>
                <a:cs typeface="Courier New" pitchFamily="49" charset="0"/>
              </a:rPr>
              <a:t>^c</a:t>
            </a:r>
          </a:p>
          <a:p>
            <a:pPr marL="914400" lvl="1" indent="-457200" algn="l" rtl="0">
              <a:buFont typeface="Arial" pitchFamily="34" charset="0"/>
              <a:buChar char="•"/>
            </a:pPr>
            <a:r>
              <a:rPr lang="en-US" sz="2400" dirty="0">
                <a:solidFill>
                  <a:schemeClr val="tx1"/>
                </a:solidFill>
              </a:rPr>
              <a:t>This means that the process can be terminated</a:t>
            </a:r>
          </a:p>
        </p:txBody>
      </p:sp>
    </p:spTree>
    <p:extLst>
      <p:ext uri="{BB962C8B-B14F-4D97-AF65-F5344CB8AC3E}">
        <p14:creationId xmlns:p14="http://schemas.microsoft.com/office/powerpoint/2010/main" val="158751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rtl="0"/>
            <a:r>
              <a:rPr lang="en-US" sz="3600" dirty="0">
                <a:solidFill>
                  <a:srgbClr val="C00000"/>
                </a:solidFill>
              </a:rPr>
              <a:t>Outline</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a:bodyPr>
          <a:lstStyle/>
          <a:p>
            <a:pPr marL="457200" indent="-457200" algn="l" rtl="0">
              <a:buFont typeface="Arial" pitchFamily="34" charset="0"/>
              <a:buChar char="•"/>
            </a:pPr>
            <a:r>
              <a:rPr lang="en-US" b="1" dirty="0">
                <a:solidFill>
                  <a:srgbClr val="C00000"/>
                </a:solidFill>
              </a:rPr>
              <a:t>Motivation &amp; basics</a:t>
            </a:r>
          </a:p>
          <a:p>
            <a:pPr marL="914400" lvl="1" indent="-457200" algn="l" rtl="0">
              <a:buFont typeface="Arial" pitchFamily="34" charset="0"/>
              <a:buChar char="•"/>
            </a:pPr>
            <a:r>
              <a:rPr lang="en-US" dirty="0">
                <a:solidFill>
                  <a:schemeClr val="tx1"/>
                </a:solidFill>
              </a:rPr>
              <a:t>Motivation</a:t>
            </a:r>
          </a:p>
          <a:p>
            <a:pPr marL="914400" lvl="1" indent="-457200" algn="l" rtl="0">
              <a:buFont typeface="Arial" pitchFamily="34" charset="0"/>
              <a:buChar char="•"/>
            </a:pPr>
            <a:r>
              <a:rPr lang="en-US" b="1" dirty="0">
                <a:solidFill>
                  <a:srgbClr val="C00000"/>
                </a:solidFill>
              </a:rPr>
              <a:t>Signals types</a:t>
            </a:r>
          </a:p>
          <a:p>
            <a:pPr marL="457200" indent="-457200" algn="l" rtl="0">
              <a:buFont typeface="Arial" pitchFamily="34" charset="0"/>
              <a:buChar char="•"/>
            </a:pPr>
            <a:r>
              <a:rPr lang="en-US" dirty="0">
                <a:solidFill>
                  <a:schemeClr val="tx1"/>
                </a:solidFill>
              </a:rPr>
              <a:t>Handling signals</a:t>
            </a:r>
          </a:p>
          <a:p>
            <a:pPr marL="457200" indent="-457200" algn="l" rtl="0">
              <a:buFont typeface="Arial" pitchFamily="34" charset="0"/>
              <a:buChar char="•"/>
            </a:pPr>
            <a:r>
              <a:rPr lang="en-US" dirty="0">
                <a:solidFill>
                  <a:schemeClr val="tx1"/>
                </a:solidFill>
              </a:rPr>
              <a:t>Sending signals</a:t>
            </a:r>
          </a:p>
          <a:p>
            <a:pPr marL="457200" indent="-457200" algn="l" rtl="0">
              <a:buFont typeface="Arial" pitchFamily="34" charset="0"/>
              <a:buChar char="•"/>
            </a:pPr>
            <a:r>
              <a:rPr lang="en-US" dirty="0">
                <a:solidFill>
                  <a:schemeClr val="tx1"/>
                </a:solidFill>
              </a:rPr>
              <a:t>Concluding question</a:t>
            </a:r>
          </a:p>
        </p:txBody>
      </p:sp>
    </p:spTree>
    <p:extLst>
      <p:ext uri="{BB962C8B-B14F-4D97-AF65-F5344CB8AC3E}">
        <p14:creationId xmlns:p14="http://schemas.microsoft.com/office/powerpoint/2010/main" val="33122581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algn="l" rtl="0"/>
            <a:r>
              <a:rPr lang="en-US" sz="3600" dirty="0">
                <a:solidFill>
                  <a:srgbClr val="C00000"/>
                </a:solidFill>
              </a:rPr>
              <a:t>Question – Cont.</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a:bodyPr>
          <a:lstStyle/>
          <a:p>
            <a:pPr marL="457200" indent="-457200" algn="l" rtl="0">
              <a:buFont typeface="Arial" pitchFamily="34" charset="0"/>
              <a:buChar char="•"/>
            </a:pPr>
            <a:r>
              <a:rPr lang="en-US" sz="2800" dirty="0">
                <a:solidFill>
                  <a:srgbClr val="C00000"/>
                </a:solidFill>
              </a:rPr>
              <a:t>Fix the student’s solution, changing at </a:t>
            </a:r>
            <a:r>
              <a:rPr lang="en-US" sz="2800">
                <a:solidFill>
                  <a:srgbClr val="C00000"/>
                </a:solidFill>
              </a:rPr>
              <a:t>most 2 </a:t>
            </a:r>
            <a:r>
              <a:rPr lang="en-US" sz="2800" dirty="0">
                <a:solidFill>
                  <a:srgbClr val="C00000"/>
                </a:solidFill>
              </a:rPr>
              <a:t>code lines.</a:t>
            </a:r>
          </a:p>
          <a:p>
            <a:pPr algn="l" rtl="0"/>
            <a:endParaRPr lang="en-US" sz="2800" dirty="0">
              <a:solidFill>
                <a:schemeClr val="tx1"/>
              </a:solidFill>
            </a:endParaRPr>
          </a:p>
          <a:p>
            <a:pPr marL="457200" indent="-457200" algn="l" rtl="0">
              <a:buFont typeface="Arial" pitchFamily="34" charset="0"/>
              <a:buChar char="•"/>
            </a:pPr>
            <a:r>
              <a:rPr lang="en-US" sz="2800" dirty="0">
                <a:solidFill>
                  <a:schemeClr val="tx1"/>
                </a:solidFill>
              </a:rPr>
              <a:t>Solution:</a:t>
            </a:r>
          </a:p>
          <a:p>
            <a:pPr marL="914400" lvl="1" indent="-457200" algn="l" rtl="0">
              <a:buFont typeface="Arial" pitchFamily="34" charset="0"/>
              <a:buChar char="•"/>
            </a:pPr>
            <a:r>
              <a:rPr lang="en-US" sz="2400" dirty="0">
                <a:solidFill>
                  <a:schemeClr val="tx1"/>
                </a:solidFill>
              </a:rPr>
              <a:t>Replace</a:t>
            </a:r>
          </a:p>
          <a:p>
            <a:pPr lvl="1" algn="l" rtl="0"/>
            <a:r>
              <a:rPr lang="en-US" sz="2400" dirty="0">
                <a:solidFill>
                  <a:schemeClr val="tx1"/>
                </a:solidFill>
              </a:rPr>
              <a:t>		</a:t>
            </a:r>
            <a:r>
              <a:rPr lang="en-US" sz="2000" dirty="0">
                <a:solidFill>
                  <a:schemeClr val="tx1"/>
                </a:solidFill>
                <a:latin typeface="Courier New" pitchFamily="49" charset="0"/>
                <a:cs typeface="Courier New" pitchFamily="49" charset="0"/>
              </a:rPr>
              <a:t>signal (SIGINT, </a:t>
            </a:r>
            <a:r>
              <a:rPr lang="en-US" sz="2000" dirty="0" err="1">
                <a:solidFill>
                  <a:schemeClr val="tx1"/>
                </a:solidFill>
                <a:latin typeface="Courier New" pitchFamily="49" charset="0"/>
                <a:cs typeface="Courier New" pitchFamily="49" charset="0"/>
              </a:rPr>
              <a:t>cntl_c_handler</a:t>
            </a:r>
            <a:r>
              <a:rPr lang="en-US" sz="2000" dirty="0">
                <a:solidFill>
                  <a:schemeClr val="tx1"/>
                </a:solidFill>
                <a:latin typeface="Courier New" pitchFamily="49" charset="0"/>
                <a:cs typeface="Courier New" pitchFamily="49" charset="0"/>
              </a:rPr>
              <a:t>); </a:t>
            </a:r>
          </a:p>
          <a:p>
            <a:pPr lvl="1" algn="l" rtl="0"/>
            <a:r>
              <a:rPr lang="en-US" sz="2400" dirty="0">
                <a:solidFill>
                  <a:schemeClr val="tx1"/>
                </a:solidFill>
              </a:rPr>
              <a:t>	With </a:t>
            </a:r>
          </a:p>
          <a:p>
            <a:pPr lvl="1" algn="l" rtl="0"/>
            <a:r>
              <a:rPr lang="en-US" sz="2400" dirty="0">
                <a:solidFill>
                  <a:schemeClr val="tx1"/>
                </a:solidFill>
              </a:rPr>
              <a:t>		</a:t>
            </a:r>
            <a:r>
              <a:rPr lang="en-US" sz="2000" dirty="0">
                <a:solidFill>
                  <a:schemeClr val="tx1"/>
                </a:solidFill>
                <a:latin typeface="Courier New" pitchFamily="49" charset="0"/>
                <a:cs typeface="Courier New" pitchFamily="49" charset="0"/>
              </a:rPr>
              <a:t>signal (SIGINT, </a:t>
            </a:r>
            <a:r>
              <a:rPr lang="en-US" sz="2000" b="1" dirty="0">
                <a:solidFill>
                  <a:schemeClr val="tx1"/>
                </a:solidFill>
                <a:latin typeface="Courier New" pitchFamily="49" charset="0"/>
                <a:cs typeface="Courier New" pitchFamily="49" charset="0"/>
              </a:rPr>
              <a:t>SIG_IGN</a:t>
            </a:r>
            <a:r>
              <a:rPr lang="en-US" sz="2000" dirty="0">
                <a:solidFill>
                  <a:schemeClr val="tx1"/>
                </a:solidFill>
                <a:latin typeface="Courier New" pitchFamily="49" charset="0"/>
                <a:cs typeface="Courier New" pitchFamily="49" charset="0"/>
              </a:rPr>
              <a:t>);</a:t>
            </a:r>
          </a:p>
          <a:p>
            <a:pPr lvl="1" algn="l" rtl="0"/>
            <a:r>
              <a:rPr lang="en-US" sz="2000" dirty="0">
                <a:solidFill>
                  <a:schemeClr val="tx1"/>
                </a:solidFill>
                <a:latin typeface="Courier New" pitchFamily="49" charset="0"/>
                <a:cs typeface="Courier New" pitchFamily="49" charset="0"/>
              </a:rPr>
              <a:t>Note, however, that this only makes the process to ignore ^C; the output is still not as required.</a:t>
            </a:r>
          </a:p>
          <a:p>
            <a:pPr lvl="1" algn="l" rtl="0"/>
            <a:endParaRPr lang="en-US" sz="2400" dirty="0">
              <a:solidFill>
                <a:schemeClr val="tx1"/>
              </a:solidFill>
            </a:endParaRPr>
          </a:p>
        </p:txBody>
      </p:sp>
    </p:spTree>
    <p:extLst>
      <p:ext uri="{BB962C8B-B14F-4D97-AF65-F5344CB8AC3E}">
        <p14:creationId xmlns:p14="http://schemas.microsoft.com/office/powerpoint/2010/main" val="986955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algn="l" rtl="0"/>
            <a:r>
              <a:rPr lang="en-US" sz="3600" dirty="0">
                <a:solidFill>
                  <a:srgbClr val="C00000"/>
                </a:solidFill>
              </a:rPr>
              <a:t>(A)Synchronous signals</a:t>
            </a:r>
            <a:endParaRPr lang="he-IL" sz="3600" dirty="0">
              <a:solidFill>
                <a:srgbClr val="C00000"/>
              </a:solidFill>
            </a:endParaRPr>
          </a:p>
        </p:txBody>
      </p:sp>
      <p:sp>
        <p:nvSpPr>
          <p:cNvPr id="3" name="כותרת משנה 2"/>
          <p:cNvSpPr>
            <a:spLocks noGrp="1"/>
          </p:cNvSpPr>
          <p:nvPr>
            <p:ph type="subTitle" idx="1"/>
          </p:nvPr>
        </p:nvSpPr>
        <p:spPr>
          <a:xfrm>
            <a:off x="107504" y="697260"/>
            <a:ext cx="8928992" cy="4896544"/>
          </a:xfrm>
        </p:spPr>
        <p:txBody>
          <a:bodyPr>
            <a:normAutofit/>
          </a:bodyPr>
          <a:lstStyle/>
          <a:p>
            <a:pPr marL="457200" indent="-457200" algn="l" rtl="0">
              <a:buFont typeface="Arial" pitchFamily="34" charset="0"/>
              <a:buChar char="•"/>
            </a:pPr>
            <a:r>
              <a:rPr lang="en-US" sz="2800" dirty="0">
                <a:solidFill>
                  <a:schemeClr val="tx1"/>
                </a:solidFill>
              </a:rPr>
              <a:t>Programs are </a:t>
            </a:r>
            <a:r>
              <a:rPr lang="en-US" sz="2800" b="1" i="1" dirty="0">
                <a:solidFill>
                  <a:schemeClr val="tx1"/>
                </a:solidFill>
              </a:rPr>
              <a:t>synchronous</a:t>
            </a:r>
            <a:r>
              <a:rPr lang="en-US" sz="2800" dirty="0">
                <a:solidFill>
                  <a:schemeClr val="tx1"/>
                </a:solidFill>
              </a:rPr>
              <a:t>: executed line by line</a:t>
            </a:r>
          </a:p>
          <a:p>
            <a:pPr marL="457200" indent="-457200" algn="l" rtl="0">
              <a:buFont typeface="Arial" pitchFamily="34" charset="0"/>
              <a:buChar char="•"/>
            </a:pPr>
            <a:r>
              <a:rPr lang="en-US" sz="2800" dirty="0">
                <a:solidFill>
                  <a:schemeClr val="tx1"/>
                </a:solidFill>
              </a:rPr>
              <a:t>Signals can be</a:t>
            </a:r>
          </a:p>
          <a:p>
            <a:pPr marL="914400" lvl="1" indent="-457200" algn="l" rtl="0">
              <a:buFont typeface="Arial" pitchFamily="34" charset="0"/>
              <a:buChar char="•"/>
            </a:pPr>
            <a:r>
              <a:rPr lang="en-US" sz="2400" b="1" dirty="0">
                <a:solidFill>
                  <a:schemeClr val="tx1"/>
                </a:solidFill>
              </a:rPr>
              <a:t>Synchronous</a:t>
            </a:r>
            <a:r>
              <a:rPr lang="en-US" sz="2400" dirty="0">
                <a:solidFill>
                  <a:schemeClr val="tx1"/>
                </a:solidFill>
              </a:rPr>
              <a:t> – </a:t>
            </a:r>
            <a:r>
              <a:rPr lang="en-US" sz="2400" dirty="0" err="1">
                <a:solidFill>
                  <a:schemeClr val="tx1"/>
                </a:solidFill>
              </a:rPr>
              <a:t>eg</a:t>
            </a:r>
            <a:r>
              <a:rPr lang="en-US" sz="2400" dirty="0">
                <a:solidFill>
                  <a:schemeClr val="tx1"/>
                </a:solidFill>
              </a:rPr>
              <a:t>, dividing by zero</a:t>
            </a:r>
          </a:p>
          <a:p>
            <a:pPr marL="914400" lvl="1" indent="-457200" algn="l" rtl="0">
              <a:buFont typeface="Arial" pitchFamily="34" charset="0"/>
              <a:buChar char="•"/>
            </a:pPr>
            <a:r>
              <a:rPr lang="en-US" sz="2400" b="1" dirty="0">
                <a:solidFill>
                  <a:schemeClr val="tx1"/>
                </a:solidFill>
              </a:rPr>
              <a:t>Asynchronous</a:t>
            </a:r>
            <a:r>
              <a:rPr lang="en-US" sz="2400" dirty="0">
                <a:solidFill>
                  <a:schemeClr val="tx1"/>
                </a:solidFill>
              </a:rPr>
              <a:t> – </a:t>
            </a:r>
            <a:r>
              <a:rPr lang="en-US" sz="2400" dirty="0" err="1">
                <a:solidFill>
                  <a:schemeClr val="tx1"/>
                </a:solidFill>
              </a:rPr>
              <a:t>eg</a:t>
            </a:r>
            <a:r>
              <a:rPr lang="en-US" sz="2400" dirty="0">
                <a:solidFill>
                  <a:schemeClr val="tx1"/>
                </a:solidFill>
              </a:rPr>
              <a:t> by clock, key stroke</a:t>
            </a:r>
            <a:endParaRPr lang="en-US" sz="2800" dirty="0">
              <a:solidFill>
                <a:schemeClr val="tx1"/>
              </a:solidFill>
            </a:endParaRPr>
          </a:p>
          <a:p>
            <a:pPr marL="457200" indent="-457200" algn="l" rtl="0">
              <a:buFont typeface="Arial" pitchFamily="34" charset="0"/>
              <a:buChar char="•"/>
            </a:pPr>
            <a:endParaRPr lang="en-US" sz="2800" dirty="0">
              <a:solidFill>
                <a:schemeClr val="tx1"/>
              </a:solidFill>
            </a:endParaRPr>
          </a:p>
        </p:txBody>
      </p:sp>
    </p:spTree>
    <p:extLst>
      <p:ext uri="{BB962C8B-B14F-4D97-AF65-F5344CB8AC3E}">
        <p14:creationId xmlns:p14="http://schemas.microsoft.com/office/powerpoint/2010/main" val="96827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algn="l" rtl="0"/>
            <a:r>
              <a:rPr lang="en-US" sz="3600" dirty="0">
                <a:solidFill>
                  <a:srgbClr val="C00000"/>
                </a:solidFill>
              </a:rPr>
              <a:t>Signals - Examples</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fontScale="85000" lnSpcReduction="20000"/>
          </a:bodyPr>
          <a:lstStyle/>
          <a:p>
            <a:pPr marL="457200" indent="-457200" algn="l" rtl="0">
              <a:buFont typeface="Arial" pitchFamily="34" charset="0"/>
              <a:buChar char="•"/>
            </a:pPr>
            <a:r>
              <a:rPr lang="en-US" dirty="0">
                <a:solidFill>
                  <a:srgbClr val="002060"/>
                </a:solidFill>
              </a:rPr>
              <a:t>SIGSEGV</a:t>
            </a:r>
            <a:r>
              <a:rPr lang="en-US" dirty="0">
                <a:solidFill>
                  <a:schemeClr val="tx1"/>
                </a:solidFill>
              </a:rPr>
              <a:t> – </a:t>
            </a:r>
            <a:r>
              <a:rPr lang="en-US" dirty="0" err="1">
                <a:solidFill>
                  <a:schemeClr val="tx1"/>
                </a:solidFill>
              </a:rPr>
              <a:t>SEGmentation</a:t>
            </a:r>
            <a:r>
              <a:rPr lang="en-US" dirty="0">
                <a:solidFill>
                  <a:schemeClr val="tx1"/>
                </a:solidFill>
              </a:rPr>
              <a:t> Violation</a:t>
            </a:r>
          </a:p>
          <a:p>
            <a:pPr marL="457200" indent="-457200" algn="l" rtl="0">
              <a:buFont typeface="Arial" pitchFamily="34" charset="0"/>
              <a:buChar char="•"/>
            </a:pPr>
            <a:r>
              <a:rPr lang="en-US" dirty="0">
                <a:solidFill>
                  <a:srgbClr val="002060"/>
                </a:solidFill>
              </a:rPr>
              <a:t>SIGFPE</a:t>
            </a:r>
            <a:r>
              <a:rPr lang="en-US" b="1" dirty="0">
                <a:solidFill>
                  <a:schemeClr val="tx1"/>
                </a:solidFill>
              </a:rPr>
              <a:t> </a:t>
            </a:r>
            <a:r>
              <a:rPr lang="en-US" dirty="0">
                <a:solidFill>
                  <a:schemeClr val="tx1"/>
                </a:solidFill>
              </a:rPr>
              <a:t>– Floating point error, </a:t>
            </a:r>
            <a:r>
              <a:rPr lang="en-US" dirty="0" err="1">
                <a:solidFill>
                  <a:schemeClr val="tx1"/>
                </a:solidFill>
              </a:rPr>
              <a:t>eg</a:t>
            </a:r>
            <a:r>
              <a:rPr lang="en-US" dirty="0">
                <a:solidFill>
                  <a:schemeClr val="tx1"/>
                </a:solidFill>
              </a:rPr>
              <a:t> division by 0</a:t>
            </a:r>
          </a:p>
          <a:p>
            <a:pPr marL="457200" indent="-457200" algn="l" rtl="0">
              <a:buFont typeface="Arial" pitchFamily="34" charset="0"/>
              <a:buChar char="•"/>
            </a:pPr>
            <a:r>
              <a:rPr lang="en-US" dirty="0">
                <a:solidFill>
                  <a:srgbClr val="002060"/>
                </a:solidFill>
              </a:rPr>
              <a:t>SIGILL</a:t>
            </a:r>
            <a:r>
              <a:rPr lang="en-US" dirty="0">
                <a:solidFill>
                  <a:schemeClr val="tx1"/>
                </a:solidFill>
              </a:rPr>
              <a:t> – Illegal instruction</a:t>
            </a:r>
          </a:p>
          <a:p>
            <a:pPr marL="457200" indent="-457200" algn="l" rtl="0">
              <a:buFont typeface="Arial" pitchFamily="34" charset="0"/>
              <a:buChar char="•"/>
            </a:pPr>
            <a:r>
              <a:rPr lang="en-US" dirty="0">
                <a:solidFill>
                  <a:srgbClr val="002060"/>
                </a:solidFill>
              </a:rPr>
              <a:t>SIGINT</a:t>
            </a:r>
            <a:r>
              <a:rPr lang="en-US" b="1" dirty="0">
                <a:solidFill>
                  <a:schemeClr val="tx1"/>
                </a:solidFill>
              </a:rPr>
              <a:t> </a:t>
            </a:r>
            <a:r>
              <a:rPr lang="en-US" dirty="0">
                <a:solidFill>
                  <a:schemeClr val="tx1"/>
                </a:solidFill>
              </a:rPr>
              <a:t>– Interrupt, </a:t>
            </a:r>
            <a:r>
              <a:rPr lang="en-US" dirty="0" err="1">
                <a:solidFill>
                  <a:schemeClr val="tx1"/>
                </a:solidFill>
              </a:rPr>
              <a:t>eg</a:t>
            </a:r>
            <a:r>
              <a:rPr lang="en-US" dirty="0">
                <a:solidFill>
                  <a:schemeClr val="tx1"/>
                </a:solidFill>
              </a:rPr>
              <a:t> by user pressing </a:t>
            </a:r>
            <a:r>
              <a:rPr lang="en-US" dirty="0" err="1">
                <a:solidFill>
                  <a:schemeClr val="tx1"/>
                </a:solidFill>
              </a:rPr>
              <a:t>ctrl+C</a:t>
            </a:r>
            <a:r>
              <a:rPr lang="en-US" dirty="0">
                <a:solidFill>
                  <a:schemeClr val="tx1"/>
                </a:solidFill>
              </a:rPr>
              <a:t>. By default causes the process to terminate.</a:t>
            </a:r>
          </a:p>
          <a:p>
            <a:pPr marL="457200" indent="-457200" algn="l" rtl="0">
              <a:buFont typeface="Arial" pitchFamily="34" charset="0"/>
              <a:buChar char="•"/>
            </a:pPr>
            <a:r>
              <a:rPr lang="en-US" dirty="0">
                <a:solidFill>
                  <a:srgbClr val="002060"/>
                </a:solidFill>
              </a:rPr>
              <a:t>SIGABRT</a:t>
            </a:r>
            <a:r>
              <a:rPr lang="en-US" dirty="0">
                <a:solidFill>
                  <a:schemeClr val="tx1"/>
                </a:solidFill>
              </a:rPr>
              <a:t> – Abnormal termination, </a:t>
            </a:r>
            <a:r>
              <a:rPr lang="en-US" dirty="0" err="1">
                <a:solidFill>
                  <a:schemeClr val="tx1"/>
                </a:solidFill>
              </a:rPr>
              <a:t>eg</a:t>
            </a:r>
            <a:r>
              <a:rPr lang="en-US" dirty="0">
                <a:solidFill>
                  <a:schemeClr val="tx1"/>
                </a:solidFill>
              </a:rPr>
              <a:t> by user pressing </a:t>
            </a:r>
            <a:r>
              <a:rPr lang="en-US" dirty="0" err="1">
                <a:solidFill>
                  <a:schemeClr val="tx1"/>
                </a:solidFill>
              </a:rPr>
              <a:t>ctrl+Q</a:t>
            </a:r>
            <a:r>
              <a:rPr lang="en-US" dirty="0">
                <a:solidFill>
                  <a:schemeClr val="tx1"/>
                </a:solidFill>
              </a:rPr>
              <a:t>.</a:t>
            </a:r>
            <a:endParaRPr lang="en-US" b="1" dirty="0">
              <a:solidFill>
                <a:schemeClr val="tx1"/>
              </a:solidFill>
            </a:endParaRPr>
          </a:p>
          <a:p>
            <a:pPr marL="457200" indent="-457200" algn="l" rtl="0">
              <a:buFont typeface="Arial" pitchFamily="34" charset="0"/>
              <a:buChar char="•"/>
            </a:pPr>
            <a:r>
              <a:rPr lang="en-US" dirty="0">
                <a:solidFill>
                  <a:srgbClr val="002060"/>
                </a:solidFill>
              </a:rPr>
              <a:t>SIGTSTP</a:t>
            </a:r>
            <a:r>
              <a:rPr lang="en-US" dirty="0">
                <a:solidFill>
                  <a:schemeClr val="tx1"/>
                </a:solidFill>
              </a:rPr>
              <a:t> – Suspension of a process, </a:t>
            </a:r>
            <a:r>
              <a:rPr lang="en-US" dirty="0" err="1">
                <a:solidFill>
                  <a:schemeClr val="tx1"/>
                </a:solidFill>
              </a:rPr>
              <a:t>eg</a:t>
            </a:r>
            <a:r>
              <a:rPr lang="en-US" dirty="0">
                <a:solidFill>
                  <a:schemeClr val="tx1"/>
                </a:solidFill>
              </a:rPr>
              <a:t> by user pressing </a:t>
            </a:r>
            <a:r>
              <a:rPr lang="en-US" dirty="0" err="1">
                <a:solidFill>
                  <a:schemeClr val="tx1"/>
                </a:solidFill>
              </a:rPr>
              <a:t>ctrl+Z</a:t>
            </a:r>
            <a:endParaRPr lang="en-US" dirty="0">
              <a:solidFill>
                <a:schemeClr val="tx1"/>
              </a:solidFill>
            </a:endParaRPr>
          </a:p>
          <a:p>
            <a:pPr marL="457200" indent="-457200" algn="l" rtl="0">
              <a:buFont typeface="Arial" pitchFamily="34" charset="0"/>
              <a:buChar char="•"/>
            </a:pPr>
            <a:r>
              <a:rPr lang="en-US" dirty="0">
                <a:solidFill>
                  <a:srgbClr val="002060"/>
                </a:solidFill>
              </a:rPr>
              <a:t>SIGCONT</a:t>
            </a:r>
            <a:r>
              <a:rPr lang="en-US" dirty="0">
                <a:solidFill>
                  <a:schemeClr val="tx1"/>
                </a:solidFill>
              </a:rPr>
              <a:t> – Causes suspended process to resume execution</a:t>
            </a:r>
          </a:p>
          <a:p>
            <a:pPr marL="457200" indent="-457200" algn="l" rtl="0">
              <a:buFont typeface="Arial" pitchFamily="34" charset="0"/>
              <a:buChar char="•"/>
            </a:pPr>
            <a:r>
              <a:rPr lang="en-US" dirty="0">
                <a:solidFill>
                  <a:schemeClr val="tx1"/>
                </a:solidFill>
              </a:rPr>
              <a:t>Which are synchronous?</a:t>
            </a:r>
          </a:p>
          <a:p>
            <a:pPr marL="457200" indent="-457200" algn="l" rtl="0">
              <a:buFont typeface="Arial" pitchFamily="34" charset="0"/>
              <a:buChar char="•"/>
            </a:pPr>
            <a:r>
              <a:rPr lang="en-US" dirty="0">
                <a:solidFill>
                  <a:schemeClr val="tx1"/>
                </a:solidFill>
                <a:hlinkClick r:id="rId3"/>
              </a:rPr>
              <a:t>More POSIX signals</a:t>
            </a:r>
            <a:endParaRPr lang="en-US" dirty="0">
              <a:solidFill>
                <a:schemeClr val="tx1"/>
              </a:solidFill>
            </a:endParaRPr>
          </a:p>
          <a:p>
            <a:pPr marL="457200" indent="-457200" algn="l" rtl="0">
              <a:buFont typeface="Arial" pitchFamily="34" charset="0"/>
              <a:buChar char="•"/>
            </a:pPr>
            <a:endParaRPr lang="en-US" dirty="0">
              <a:solidFill>
                <a:schemeClr val="tx1"/>
              </a:solidFill>
            </a:endParaRPr>
          </a:p>
          <a:p>
            <a:pPr marL="457200" indent="-457200" algn="l" rtl="0">
              <a:buFont typeface="Arial" pitchFamily="34" charset="0"/>
              <a:buChar char="•"/>
            </a:pPr>
            <a:endParaRPr lang="en-US" dirty="0">
              <a:solidFill>
                <a:schemeClr val="tx1"/>
              </a:solidFill>
            </a:endParaRPr>
          </a:p>
        </p:txBody>
      </p:sp>
      <p:sp>
        <p:nvSpPr>
          <p:cNvPr id="4" name="מלבן מעוגל 3"/>
          <p:cNvSpPr/>
          <p:nvPr/>
        </p:nvSpPr>
        <p:spPr>
          <a:xfrm>
            <a:off x="4283968" y="4801716"/>
            <a:ext cx="4680520" cy="720080"/>
          </a:xfrm>
          <a:prstGeom prst="round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l" rtl="0"/>
            <a:r>
              <a:rPr lang="en-US" sz="1400" dirty="0">
                <a:solidFill>
                  <a:schemeClr val="tx1"/>
                </a:solidFill>
                <a:latin typeface="Courier New" pitchFamily="49" charset="0"/>
                <a:cs typeface="Courier New" pitchFamily="49" charset="0"/>
              </a:rPr>
              <a:t>Signals 1,2,3 are synchronous, since they may arrive only as a response to a command that has been executed</a:t>
            </a:r>
            <a:endParaRPr lang="he-IL" sz="1400" dirty="0">
              <a:solidFill>
                <a:schemeClr val="tx1"/>
              </a:solidFill>
              <a:latin typeface="Courier New" pitchFamily="49" charset="0"/>
              <a:cs typeface="Courier New" pitchFamily="49" charset="0"/>
            </a:endParaRPr>
          </a:p>
        </p:txBody>
      </p:sp>
    </p:spTree>
    <p:extLst>
      <p:ext uri="{BB962C8B-B14F-4D97-AF65-F5344CB8AC3E}">
        <p14:creationId xmlns:p14="http://schemas.microsoft.com/office/powerpoint/2010/main" val="2378994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rtl="0"/>
            <a:r>
              <a:rPr lang="en-US" sz="3600" dirty="0">
                <a:solidFill>
                  <a:srgbClr val="C00000"/>
                </a:solidFill>
              </a:rPr>
              <a:t>Outline</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a:bodyPr>
          <a:lstStyle/>
          <a:p>
            <a:pPr marL="457200" indent="-457200" algn="l" rtl="0">
              <a:buFont typeface="Arial" pitchFamily="34" charset="0"/>
              <a:buChar char="•"/>
            </a:pPr>
            <a:r>
              <a:rPr lang="en-US" dirty="0">
                <a:solidFill>
                  <a:schemeClr val="tx1"/>
                </a:solidFill>
              </a:rPr>
              <a:t>Motivation &amp; basics</a:t>
            </a:r>
          </a:p>
          <a:p>
            <a:pPr marL="457200" indent="-457200" algn="l" rtl="0">
              <a:buFont typeface="Arial" pitchFamily="34" charset="0"/>
              <a:buChar char="•"/>
            </a:pPr>
            <a:r>
              <a:rPr lang="en-US" b="1" dirty="0">
                <a:solidFill>
                  <a:srgbClr val="C00000"/>
                </a:solidFill>
              </a:rPr>
              <a:t>Handling signals</a:t>
            </a:r>
          </a:p>
          <a:p>
            <a:pPr marL="914400" lvl="1" indent="-457200" algn="l" rtl="0">
              <a:buFont typeface="Arial" pitchFamily="34" charset="0"/>
              <a:buChar char="•"/>
            </a:pPr>
            <a:r>
              <a:rPr lang="en-US" b="1" dirty="0">
                <a:solidFill>
                  <a:srgbClr val="C00000"/>
                </a:solidFill>
              </a:rPr>
              <a:t>When are Signals Processed?</a:t>
            </a:r>
          </a:p>
          <a:p>
            <a:pPr marL="914400" lvl="1" indent="-457200" algn="l" rtl="0">
              <a:buFont typeface="Arial" pitchFamily="34" charset="0"/>
              <a:buChar char="•"/>
            </a:pPr>
            <a:r>
              <a:rPr lang="en-US" dirty="0">
                <a:solidFill>
                  <a:schemeClr val="tx1"/>
                </a:solidFill>
              </a:rPr>
              <a:t>Default actions</a:t>
            </a:r>
          </a:p>
          <a:p>
            <a:pPr marL="914400" lvl="1" indent="-457200" algn="l" rtl="0">
              <a:buFont typeface="Arial" pitchFamily="34" charset="0"/>
              <a:buChar char="•"/>
            </a:pPr>
            <a:r>
              <a:rPr lang="en-US" dirty="0">
                <a:solidFill>
                  <a:schemeClr val="tx1"/>
                </a:solidFill>
              </a:rPr>
              <a:t>Signal handlers</a:t>
            </a:r>
          </a:p>
          <a:p>
            <a:pPr marL="457200" indent="-457200" algn="l" rtl="0">
              <a:buFont typeface="Arial" pitchFamily="34" charset="0"/>
              <a:buChar char="•"/>
            </a:pPr>
            <a:r>
              <a:rPr lang="en-US" dirty="0">
                <a:solidFill>
                  <a:schemeClr val="tx1"/>
                </a:solidFill>
              </a:rPr>
              <a:t>Sending signals</a:t>
            </a:r>
          </a:p>
          <a:p>
            <a:pPr marL="457200" indent="-457200" algn="l" rtl="0">
              <a:buFont typeface="Arial" pitchFamily="34" charset="0"/>
              <a:buChar char="•"/>
            </a:pPr>
            <a:r>
              <a:rPr lang="en-US" dirty="0">
                <a:solidFill>
                  <a:schemeClr val="tx1"/>
                </a:solidFill>
              </a:rPr>
              <a:t>Concluding question</a:t>
            </a:r>
          </a:p>
        </p:txBody>
      </p:sp>
    </p:spTree>
    <p:extLst>
      <p:ext uri="{BB962C8B-B14F-4D97-AF65-F5344CB8AC3E}">
        <p14:creationId xmlns:p14="http://schemas.microsoft.com/office/powerpoint/2010/main" val="3312258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algn="l" rtl="0"/>
            <a:r>
              <a:rPr lang="en-US" sz="3600" dirty="0">
                <a:solidFill>
                  <a:srgbClr val="C00000"/>
                </a:solidFill>
              </a:rPr>
              <a:t>When are Signals Processed?</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a:bodyPr>
          <a:lstStyle/>
          <a:p>
            <a:pPr marL="457200" indent="-457200" algn="l" rtl="0">
              <a:buFont typeface="Arial" pitchFamily="34" charset="0"/>
              <a:buChar char="•"/>
            </a:pPr>
            <a:r>
              <a:rPr lang="en-US" dirty="0">
                <a:solidFill>
                  <a:schemeClr val="tx1"/>
                </a:solidFill>
              </a:rPr>
              <a:t>Signals are processed </a:t>
            </a:r>
            <a:r>
              <a:rPr lang="en-US" b="1" i="1" dirty="0">
                <a:solidFill>
                  <a:schemeClr val="tx1"/>
                </a:solidFill>
              </a:rPr>
              <a:t>after</a:t>
            </a:r>
            <a:r>
              <a:rPr lang="en-US" dirty="0">
                <a:solidFill>
                  <a:schemeClr val="tx1"/>
                </a:solidFill>
              </a:rPr>
              <a:t> a process returns from an interrupt or a system call</a:t>
            </a:r>
          </a:p>
          <a:p>
            <a:pPr marL="457200" indent="-457200" algn="l" rtl="0"/>
            <a:r>
              <a:rPr lang="en-US" dirty="0">
                <a:solidFill>
                  <a:schemeClr val="tx1"/>
                </a:solidFill>
              </a:rPr>
              <a:t>	… and </a:t>
            </a:r>
            <a:r>
              <a:rPr lang="en-US" b="1" i="1" dirty="0">
                <a:solidFill>
                  <a:schemeClr val="tx1"/>
                </a:solidFill>
              </a:rPr>
              <a:t>before </a:t>
            </a:r>
            <a:r>
              <a:rPr lang="en-US" dirty="0">
                <a:solidFill>
                  <a:schemeClr val="tx1"/>
                </a:solidFill>
              </a:rPr>
              <a:t>returning / switching to the user code</a:t>
            </a:r>
          </a:p>
          <a:p>
            <a:pPr marL="457200" indent="-457200" algn="l" rtl="0"/>
            <a:endParaRPr lang="en-US" dirty="0">
              <a:solidFill>
                <a:schemeClr val="tx1"/>
              </a:solidFill>
            </a:endParaRPr>
          </a:p>
          <a:p>
            <a:pPr marL="457200" indent="-457200" algn="l" rtl="0">
              <a:buFont typeface="Arial" pitchFamily="34" charset="0"/>
              <a:buChar char="•"/>
            </a:pPr>
            <a:endParaRPr lang="en-US" dirty="0">
              <a:solidFill>
                <a:schemeClr val="tx1"/>
              </a:solidFill>
            </a:endParaRPr>
          </a:p>
          <a:p>
            <a:pPr marL="457200" indent="-457200" algn="l" rtl="0">
              <a:buFont typeface="Arial" pitchFamily="34" charset="0"/>
              <a:buChar char="•"/>
            </a:pPr>
            <a:endParaRPr lang="en-US" sz="2800" dirty="0">
              <a:solidFill>
                <a:schemeClr val="tx1"/>
              </a:solidFill>
            </a:endParaRPr>
          </a:p>
        </p:txBody>
      </p:sp>
    </p:spTree>
    <p:extLst>
      <p:ext uri="{BB962C8B-B14F-4D97-AF65-F5344CB8AC3E}">
        <p14:creationId xmlns:p14="http://schemas.microsoft.com/office/powerpoint/2010/main" val="3395881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algn="l" rtl="0"/>
            <a:r>
              <a:rPr lang="en-US" sz="3600" dirty="0">
                <a:solidFill>
                  <a:srgbClr val="C00000"/>
                </a:solidFill>
              </a:rPr>
              <a:t>Signal – Blocking and Ignoring</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a:bodyPr>
          <a:lstStyle/>
          <a:p>
            <a:pPr marL="457200" indent="-457200" algn="l" rtl="0">
              <a:buFont typeface="Arial" pitchFamily="34" charset="0"/>
              <a:buChar char="•"/>
            </a:pPr>
            <a:r>
              <a:rPr lang="en-US" sz="2800" dirty="0">
                <a:solidFill>
                  <a:srgbClr val="C00000"/>
                </a:solidFill>
              </a:rPr>
              <a:t>Blocking</a:t>
            </a:r>
          </a:p>
          <a:p>
            <a:pPr marL="914400" lvl="1" indent="-457200" algn="l" rtl="0">
              <a:buFont typeface="Arial" pitchFamily="34" charset="0"/>
              <a:buChar char="•"/>
            </a:pPr>
            <a:r>
              <a:rPr lang="en-US" sz="2400" dirty="0">
                <a:solidFill>
                  <a:schemeClr val="tx1"/>
                </a:solidFill>
              </a:rPr>
              <a:t>The signal is received but handling it is delayed</a:t>
            </a:r>
          </a:p>
          <a:p>
            <a:pPr marL="914400" lvl="1" indent="-457200" algn="l" rtl="0">
              <a:buFont typeface="Arial" pitchFamily="34" charset="0"/>
              <a:buChar char="•"/>
            </a:pPr>
            <a:r>
              <a:rPr lang="en-US" sz="2400" dirty="0">
                <a:solidFill>
                  <a:schemeClr val="tx1"/>
                </a:solidFill>
              </a:rPr>
              <a:t>Useful for protecting sensitive operations, </a:t>
            </a:r>
            <a:r>
              <a:rPr lang="en-US" sz="2400" dirty="0" err="1">
                <a:solidFill>
                  <a:schemeClr val="tx1"/>
                </a:solidFill>
              </a:rPr>
              <a:t>eg</a:t>
            </a:r>
            <a:endParaRPr lang="en-US" sz="2400" dirty="0">
              <a:solidFill>
                <a:schemeClr val="tx1"/>
              </a:solidFill>
            </a:endParaRPr>
          </a:p>
          <a:p>
            <a:pPr marL="1371600" lvl="2" indent="-457200" algn="l" rtl="0">
              <a:buFont typeface="Arial" pitchFamily="34" charset="0"/>
              <a:buChar char="•"/>
            </a:pPr>
            <a:r>
              <a:rPr lang="en-US" sz="2000" dirty="0">
                <a:solidFill>
                  <a:schemeClr val="tx1"/>
                </a:solidFill>
              </a:rPr>
              <a:t>Prevent (some) other signals from interrupting a currently-running signal handler</a:t>
            </a:r>
          </a:p>
          <a:p>
            <a:pPr marL="1371600" lvl="2" indent="-457200" algn="l" rtl="0">
              <a:buFont typeface="Arial" pitchFamily="34" charset="0"/>
              <a:buChar char="•"/>
            </a:pPr>
            <a:r>
              <a:rPr lang="en-US" sz="2000" dirty="0">
                <a:solidFill>
                  <a:schemeClr val="tx1"/>
                </a:solidFill>
              </a:rPr>
              <a:t>Prevent the signal handler from modifying global variables, which the process currently uses</a:t>
            </a:r>
          </a:p>
          <a:p>
            <a:pPr marL="1371600" lvl="2" indent="-457200" algn="l" rtl="0">
              <a:buFont typeface="Arial" pitchFamily="34" charset="0"/>
              <a:buChar char="•"/>
            </a:pPr>
            <a:r>
              <a:rPr lang="en-US" sz="2000" dirty="0">
                <a:solidFill>
                  <a:schemeClr val="tx1"/>
                </a:solidFill>
                <a:hlinkClick r:id="rId3" action="ppaction://hlinkfile"/>
              </a:rPr>
              <a:t>A mask</a:t>
            </a:r>
            <a:r>
              <a:rPr lang="en-US" sz="2000" dirty="0">
                <a:solidFill>
                  <a:schemeClr val="tx1"/>
                </a:solidFill>
              </a:rPr>
              <a:t> can block a set of signals for a process.</a:t>
            </a:r>
          </a:p>
          <a:p>
            <a:pPr marL="457200" indent="-457200" algn="l" rtl="0">
              <a:buFont typeface="Arial" pitchFamily="34" charset="0"/>
              <a:buChar char="•"/>
            </a:pPr>
            <a:r>
              <a:rPr lang="en-US" sz="2800" dirty="0">
                <a:solidFill>
                  <a:srgbClr val="C00000"/>
                </a:solidFill>
              </a:rPr>
              <a:t>Ignoring</a:t>
            </a:r>
          </a:p>
          <a:p>
            <a:pPr marL="914400" lvl="1" indent="-457200" algn="l" rtl="0">
              <a:buFont typeface="Arial" pitchFamily="34" charset="0"/>
              <a:buChar char="•"/>
            </a:pPr>
            <a:r>
              <a:rPr lang="en-US" sz="2400" dirty="0">
                <a:solidFill>
                  <a:schemeClr val="tx1"/>
                </a:solidFill>
              </a:rPr>
              <a:t>The signal is received and discarded without any action being taken</a:t>
            </a:r>
          </a:p>
        </p:txBody>
      </p:sp>
    </p:spTree>
    <p:extLst>
      <p:ext uri="{BB962C8B-B14F-4D97-AF65-F5344CB8AC3E}">
        <p14:creationId xmlns:p14="http://schemas.microsoft.com/office/powerpoint/2010/main" val="2709058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4049</TotalTime>
  <Words>2589</Words>
  <Application>Microsoft Office PowerPoint</Application>
  <PresentationFormat>On-screen Show (16:10)</PresentationFormat>
  <Paragraphs>413</Paragraphs>
  <Slides>40</Slides>
  <Notes>38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Courier New</vt:lpstr>
      <vt:lpstr>Times New Roman</vt:lpstr>
      <vt:lpstr>Wingdings</vt:lpstr>
      <vt:lpstr>ערכת נושא Office</vt:lpstr>
      <vt:lpstr>Operating Systems 371-1-1631</vt:lpstr>
      <vt:lpstr>Outline</vt:lpstr>
      <vt:lpstr>Motivation</vt:lpstr>
      <vt:lpstr>Outline</vt:lpstr>
      <vt:lpstr>(A)Synchronous signals</vt:lpstr>
      <vt:lpstr>Signals - Examples</vt:lpstr>
      <vt:lpstr>Outline</vt:lpstr>
      <vt:lpstr>When are Signals Processed?</vt:lpstr>
      <vt:lpstr>Signal – Blocking and Ignoring</vt:lpstr>
      <vt:lpstr>Outline</vt:lpstr>
      <vt:lpstr>Default actions</vt:lpstr>
      <vt:lpstr>5 possible default actions</vt:lpstr>
      <vt:lpstr>Outline</vt:lpstr>
      <vt:lpstr>Signal Table</vt:lpstr>
      <vt:lpstr>Signal Handlers</vt:lpstr>
      <vt:lpstr>Signal Processing Scheme</vt:lpstr>
      <vt:lpstr>Signal Handlers limitations</vt:lpstr>
      <vt:lpstr>Signals, syscalls and interrupts</vt:lpstr>
      <vt:lpstr>Signal Handlers (Cont’)</vt:lpstr>
      <vt:lpstr>signal()</vt:lpstr>
      <vt:lpstr>BTW</vt:lpstr>
      <vt:lpstr>sicgaction()</vt:lpstr>
      <vt:lpstr>Sigprocmask()</vt:lpstr>
      <vt:lpstr>Sigprocmask()</vt:lpstr>
      <vt:lpstr>Sigprocmask()</vt:lpstr>
      <vt:lpstr>Signal Handlers limitations (Cont’)</vt:lpstr>
      <vt:lpstr>Example 2 (see file: children_killer.c)</vt:lpstr>
      <vt:lpstr>Real-Time signals</vt:lpstr>
      <vt:lpstr>Outline</vt:lpstr>
      <vt:lpstr>Sending Signals</vt:lpstr>
      <vt:lpstr>Sending Signals – Keyboard</vt:lpstr>
      <vt:lpstr>Sending Signal: raise() and kill()</vt:lpstr>
      <vt:lpstr>Security Issues</vt:lpstr>
      <vt:lpstr>Process Group ID</vt:lpstr>
      <vt:lpstr>Process ID</vt:lpstr>
      <vt:lpstr>Outline</vt:lpstr>
      <vt:lpstr>Question (from 2004)</vt:lpstr>
      <vt:lpstr>Question – Cont.</vt:lpstr>
      <vt:lpstr>Question – Cont.</vt:lpstr>
      <vt:lpstr>Question – Cont.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 371-1-1631 Fall 2011</dc:title>
  <dc:creator>Yehiel</dc:creator>
  <cp:lastModifiedBy>איתמר כהן</cp:lastModifiedBy>
  <cp:revision>741</cp:revision>
  <dcterms:created xsi:type="dcterms:W3CDTF">2012-11-09T20:05:31Z</dcterms:created>
  <dcterms:modified xsi:type="dcterms:W3CDTF">2018-03-12T09:50:59Z</dcterms:modified>
</cp:coreProperties>
</file>