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9" r:id="rId12"/>
    <p:sldId id="271" r:id="rId13"/>
    <p:sldId id="272" r:id="rId14"/>
    <p:sldId id="273" r:id="rId15"/>
    <p:sldId id="275" r:id="rId16"/>
    <p:sldId id="274" r:id="rId17"/>
    <p:sldId id="290" r:id="rId18"/>
    <p:sldId id="276" r:id="rId19"/>
    <p:sldId id="277" r:id="rId20"/>
    <p:sldId id="283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FC1"/>
    <a:srgbClr val="FF3300"/>
    <a:srgbClr val="2A98E2"/>
    <a:srgbClr val="95C745"/>
    <a:srgbClr val="248DE4"/>
    <a:srgbClr val="C40C9D"/>
    <a:srgbClr val="FF0066"/>
    <a:srgbClr val="C943AC"/>
    <a:srgbClr val="50824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5FB7-A4DA-4723-9D37-BCC27244085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08A17-39A1-4194-AAAA-FD77D5AE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FD-458B-49B6-B993-8965F3FCAA5A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969E-43E0-48D6-8301-59CD35A2EFC2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6EE-1904-472D-B5AB-54F507B5B0A6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8016-5DBC-4D03-A2D8-C6A371C0C565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D260-E69F-4438-86DF-C2041C218F67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992-81B7-43FB-A3E6-0DAF4A47820A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C7D9-E0C7-43D9-9FF7-A31FCAE1A1D2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295-290F-4128-BBB5-46191553A9CF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958E-EF36-4A3C-9A1D-00F70F3989D2}" type="datetime1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B99-E9F6-499D-BC26-E824D457DA3A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DB8-409B-47B2-9723-11859423DF45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59BC-8DCA-453A-AC39-D3C6C448174E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baker/realtime/restricted/notes/edfschedul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itd.edu.in/~amarjeet/EmSys2013/UCLA-EE202a-L05-RateMonotonic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nuxfoundation.org/realtime/sta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3185080"/>
            <a:ext cx="708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2.2, November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99792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RT-OS-I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and RT-Scheduling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772400" cy="762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Iakobashvili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robert@ghotit.com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Earliest Deadline First (EDF) - continued</a:t>
            </a:r>
            <a:endParaRPr lang="en-US" sz="2400" dirty="0" smtClean="0"/>
          </a:p>
          <a:p>
            <a:endParaRPr lang="en-US" sz="1200" b="1" dirty="0" smtClean="0"/>
          </a:p>
          <a:p>
            <a:r>
              <a:rPr lang="en-US" sz="2000" b="1" dirty="0" smtClean="0"/>
              <a:t>EDF </a:t>
            </a:r>
            <a:r>
              <a:rPr lang="en-IL" sz="2000" b="1" dirty="0" smtClean="0"/>
              <a:t>–</a:t>
            </a:r>
            <a:r>
              <a:rPr lang="en-US" sz="2000" b="1" dirty="0" smtClean="0"/>
              <a:t> Transient Overload and Domino Effect</a:t>
            </a:r>
          </a:p>
          <a:p>
            <a:r>
              <a:rPr lang="en-US" sz="1800" dirty="0" smtClean="0"/>
              <a:t>Arrival/Release time zero (0) for the tasks: </a:t>
            </a:r>
          </a:p>
          <a:p>
            <a:pPr lvl="1"/>
            <a:r>
              <a:rPr lang="en-US" sz="1800" b="1" dirty="0" smtClean="0"/>
              <a:t>T1</a:t>
            </a:r>
            <a:r>
              <a:rPr lang="en-US" sz="1800" dirty="0" smtClean="0"/>
              <a:t> (2,5,5), </a:t>
            </a:r>
            <a:r>
              <a:rPr lang="en-US" sz="1800" b="1" dirty="0" smtClean="0"/>
              <a:t>T2</a:t>
            </a:r>
            <a:r>
              <a:rPr lang="en-US" sz="1800" dirty="0" smtClean="0"/>
              <a:t> (2,6,6), </a:t>
            </a:r>
            <a:r>
              <a:rPr lang="en-US" sz="1800" b="1" dirty="0" smtClean="0"/>
              <a:t>T3</a:t>
            </a:r>
            <a:r>
              <a:rPr lang="en-US" sz="1800" dirty="0" smtClean="0"/>
              <a:t> (2,7,7) and </a:t>
            </a:r>
            <a:r>
              <a:rPr lang="en-US" sz="1800" b="1" dirty="0" smtClean="0"/>
              <a:t>T4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2,8,8)</a:t>
            </a:r>
          </a:p>
          <a:p>
            <a:pPr lvl="1"/>
            <a:r>
              <a:rPr lang="en-US" sz="1800" dirty="0" smtClean="0"/>
              <a:t>U = 2/5 + 2/6 + 2/7 + 2/8 = 0.4 + 0.333 + 0.286 + 0.25 = </a:t>
            </a:r>
            <a:r>
              <a:rPr lang="en-US" sz="1800" b="1" dirty="0" smtClean="0"/>
              <a:t>1.269</a:t>
            </a:r>
            <a:r>
              <a:rPr lang="en-US" sz="1800" dirty="0" smtClean="0"/>
              <a:t> </a:t>
            </a:r>
            <a:r>
              <a:rPr lang="en-IL" sz="1800" dirty="0" smtClean="0"/>
              <a:t>–</a:t>
            </a:r>
            <a:r>
              <a:rPr lang="en-US" sz="1800" dirty="0" smtClean="0"/>
              <a:t> not feasible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1" y="3131640"/>
            <a:ext cx="7924800" cy="33998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80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Optimal Algorithm - Definition</a:t>
            </a:r>
            <a:endParaRPr lang="en-US" sz="2400" dirty="0" smtClean="0"/>
          </a:p>
          <a:p>
            <a:endParaRPr lang="en-US" sz="1800" b="1" dirty="0" smtClean="0"/>
          </a:p>
          <a:p>
            <a:r>
              <a:rPr lang="en-US" sz="2000" dirty="0">
                <a:solidFill>
                  <a:srgbClr val="FF0000"/>
                </a:solidFill>
              </a:rPr>
              <a:t>For RT, “optimality” is a fundamental property of a scheduling </a:t>
            </a:r>
            <a:r>
              <a:rPr lang="en-US" sz="2000" dirty="0" smtClean="0"/>
              <a:t>meaning that an </a:t>
            </a:r>
            <a:r>
              <a:rPr lang="en-US" sz="2000" b="1" dirty="0"/>
              <a:t>algorithm can meet all task deadlines when the total utilization demand does not exceed the capacity of the processors in the system</a:t>
            </a:r>
            <a:r>
              <a:rPr lang="en-US" sz="2000" b="1" dirty="0" smtClean="0"/>
              <a:t>.</a:t>
            </a:r>
          </a:p>
          <a:p>
            <a:endParaRPr lang="en-US" sz="2000" b="1" u="sng" dirty="0" smtClean="0"/>
          </a:p>
          <a:p>
            <a:r>
              <a:rPr lang="en-US" sz="2000" dirty="0"/>
              <a:t>EDF is an optimal </a:t>
            </a:r>
            <a:r>
              <a:rPr lang="en-US" sz="2000" dirty="0" smtClean="0"/>
              <a:t>algorithm</a:t>
            </a:r>
            <a:r>
              <a:rPr lang="en-US" sz="2000" dirty="0"/>
              <a:t> </a:t>
            </a:r>
            <a:r>
              <a:rPr lang="en-US" sz="2000" dirty="0" smtClean="0"/>
              <a:t>for the following conditions:</a:t>
            </a:r>
          </a:p>
          <a:p>
            <a:pPr lvl="1"/>
            <a:r>
              <a:rPr lang="en-US" sz="1700" dirty="0"/>
              <a:t>single processor</a:t>
            </a:r>
          </a:p>
          <a:p>
            <a:pPr lvl="1"/>
            <a:r>
              <a:rPr lang="en-US" sz="1700" dirty="0"/>
              <a:t>processor preemption is allowed</a:t>
            </a:r>
          </a:p>
          <a:p>
            <a:pPr lvl="1"/>
            <a:r>
              <a:rPr lang="en-US" sz="1700" dirty="0"/>
              <a:t>no contention for (non-</a:t>
            </a:r>
            <a:r>
              <a:rPr lang="en-US" sz="1700" dirty="0" err="1"/>
              <a:t>preemptable</a:t>
            </a:r>
            <a:r>
              <a:rPr lang="en-US" sz="1700" dirty="0"/>
              <a:t>) resources</a:t>
            </a:r>
          </a:p>
          <a:p>
            <a:pPr lvl="1"/>
            <a:r>
              <a:rPr lang="en-US" sz="1700" dirty="0"/>
              <a:t>arbitrary release </a:t>
            </a:r>
            <a:r>
              <a:rPr lang="en-US" sz="1700" dirty="0" smtClean="0"/>
              <a:t>times and arbitrary deadlines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1700" dirty="0"/>
              <a:t>For the proof and </a:t>
            </a:r>
            <a:r>
              <a:rPr lang="en-US" sz="1700" dirty="0" smtClean="0"/>
              <a:t>more details</a:t>
            </a:r>
            <a:r>
              <a:rPr lang="en-US" sz="1700" dirty="0"/>
              <a:t>:</a:t>
            </a:r>
          </a:p>
          <a:p>
            <a:pPr lvl="1"/>
            <a:r>
              <a:rPr lang="en-US" sz="1600" b="1" dirty="0">
                <a:hlinkClick r:id="rId2"/>
              </a:rPr>
              <a:t>http://www.cs.fsu.edu/~baker/realtime/restricted/notes/edfscheduling.html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marL="457200" lvl="1" indent="0">
              <a:buNone/>
            </a:pPr>
            <a:endParaRPr lang="en-US" sz="1600" b="1" dirty="0"/>
          </a:p>
          <a:p>
            <a:r>
              <a:rPr lang="en-US" sz="2000" dirty="0"/>
              <a:t>An optimal algorithm always </a:t>
            </a:r>
            <a:r>
              <a:rPr lang="en-US" sz="2000" dirty="0" smtClean="0"/>
              <a:t>has a feasible schedule if such schedule exists under any other algorithm.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600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Recurrent Tasks</a:t>
            </a:r>
            <a:endParaRPr lang="en-US" sz="2400" dirty="0" smtClean="0"/>
          </a:p>
          <a:p>
            <a:r>
              <a:rPr lang="en-US" sz="2200" dirty="0" smtClean="0"/>
              <a:t>Same jobs released recurrently could be modeled by a recurrent task</a:t>
            </a:r>
          </a:p>
          <a:p>
            <a:endParaRPr lang="en-US" sz="2200" dirty="0" smtClean="0"/>
          </a:p>
          <a:p>
            <a:r>
              <a:rPr lang="en-US" sz="2200" dirty="0"/>
              <a:t>Periodic Task </a:t>
            </a:r>
            <a:r>
              <a:rPr lang="en-US" sz="2200" dirty="0" err="1"/>
              <a:t>ti</a:t>
            </a:r>
            <a:r>
              <a:rPr lang="en-US" sz="2200" dirty="0"/>
              <a:t>: jobs are released periodically with period </a:t>
            </a:r>
            <a:r>
              <a:rPr lang="en-US" sz="2200" dirty="0" err="1"/>
              <a:t>Ti</a:t>
            </a:r>
            <a:endParaRPr lang="en-US" sz="2200" dirty="0"/>
          </a:p>
          <a:p>
            <a:pPr lvl="1"/>
            <a:r>
              <a:rPr lang="en-US" sz="1800" dirty="0" smtClean="0"/>
              <a:t>A phase F indicates when the first job was released</a:t>
            </a:r>
          </a:p>
          <a:p>
            <a:pPr lvl="1"/>
            <a:r>
              <a:rPr lang="en-US" sz="1800" dirty="0" smtClean="0"/>
              <a:t>A relative deadline Di for each job from task </a:t>
            </a:r>
            <a:r>
              <a:rPr lang="en-US" sz="1800" dirty="0" err="1" smtClean="0"/>
              <a:t>ti</a:t>
            </a:r>
            <a:endParaRPr lang="en-US" sz="1800" dirty="0" smtClean="0"/>
          </a:p>
          <a:p>
            <a:pPr lvl="1"/>
            <a:r>
              <a:rPr lang="en-US" sz="1800" dirty="0" smtClean="0"/>
              <a:t>(F, C, T, D) is the characteristic function where C is taken as WCET</a:t>
            </a:r>
          </a:p>
          <a:p>
            <a:pPr lvl="1"/>
            <a:endParaRPr lang="en-US" sz="1800" dirty="0" smtClean="0"/>
          </a:p>
          <a:p>
            <a:r>
              <a:rPr lang="en-US" sz="2200" dirty="0"/>
              <a:t>Sporadic Task </a:t>
            </a:r>
            <a:r>
              <a:rPr lang="en-US" sz="2200" dirty="0" err="1"/>
              <a:t>ti</a:t>
            </a:r>
            <a:r>
              <a:rPr lang="en-US" sz="2200" dirty="0"/>
              <a:t>: jobs are released sporadically with </a:t>
            </a:r>
            <a:r>
              <a:rPr lang="en-US" sz="2200" dirty="0" err="1"/>
              <a:t>Ti</a:t>
            </a:r>
            <a:r>
              <a:rPr lang="en-US" sz="2200" dirty="0"/>
              <a:t> as the minimal time between two consecutive job releases</a:t>
            </a:r>
          </a:p>
          <a:p>
            <a:pPr lvl="1"/>
            <a:r>
              <a:rPr lang="en-US" sz="1800" dirty="0"/>
              <a:t>A relative deadline Di for each job from task </a:t>
            </a:r>
            <a:r>
              <a:rPr lang="en-US" sz="1800" dirty="0" err="1"/>
              <a:t>ti</a:t>
            </a:r>
            <a:endParaRPr lang="en-US" sz="1800" dirty="0"/>
          </a:p>
          <a:p>
            <a:pPr lvl="1"/>
            <a:r>
              <a:rPr lang="en-US" sz="1800" dirty="0"/>
              <a:t>(C, T, D) is the characteristic function where C is taken as </a:t>
            </a:r>
            <a:r>
              <a:rPr lang="en-US" sz="1800" dirty="0" smtClean="0"/>
              <a:t>WCET</a:t>
            </a:r>
          </a:p>
          <a:p>
            <a:pPr lvl="1"/>
            <a:endParaRPr lang="en-US" sz="1800" dirty="0"/>
          </a:p>
          <a:p>
            <a:r>
              <a:rPr lang="en-US" sz="2200" dirty="0"/>
              <a:t>Aperiodic Task: Identical jobs released arbitrarily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Recurrent Tasks - Monotonic Scheduling </a:t>
            </a:r>
            <a:r>
              <a:rPr lang="en-US" sz="2800" dirty="0" err="1" smtClean="0">
                <a:solidFill>
                  <a:srgbClr val="FF0066"/>
                </a:solidFill>
                <a:latin typeface="Body"/>
              </a:rPr>
              <a:t>Algos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The term </a:t>
            </a:r>
            <a:r>
              <a:rPr lang="en-US" sz="2400" b="1" dirty="0">
                <a:solidFill>
                  <a:srgbClr val="FF0000"/>
                </a:solidFill>
              </a:rPr>
              <a:t>“rate monotonic” </a:t>
            </a:r>
            <a:r>
              <a:rPr lang="en-US" sz="2400" dirty="0" smtClean="0"/>
              <a:t>derives </a:t>
            </a:r>
            <a:r>
              <a:rPr lang="en-US" sz="2400" dirty="0"/>
              <a:t>from a method of assigning priorities to a set of </a:t>
            </a:r>
            <a:r>
              <a:rPr lang="en-US" sz="2400" dirty="0" smtClean="0"/>
              <a:t>tasks </a:t>
            </a:r>
            <a:r>
              <a:rPr lang="en-US" sz="2400" dirty="0"/>
              <a:t>as a monotonic function of their rates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function </a:t>
            </a:r>
            <a:r>
              <a:rPr lang="en-US" sz="2400" dirty="0" smtClean="0"/>
              <a:t>is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monotonic</a:t>
            </a:r>
            <a:r>
              <a:rPr lang="en-US" sz="2400" dirty="0"/>
              <a:t> if and only </a:t>
            </a:r>
            <a:r>
              <a:rPr lang="en-US" sz="2400" dirty="0" smtClean="0"/>
              <a:t>if: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either entirely </a:t>
            </a:r>
            <a:r>
              <a:rPr lang="en-US" sz="2000" dirty="0" smtClean="0"/>
              <a:t>non-increasing</a:t>
            </a:r>
          </a:p>
          <a:p>
            <a:pPr lvl="1"/>
            <a:r>
              <a:rPr lang="en-US" sz="2000" dirty="0" smtClean="0"/>
              <a:t>It is entirely </a:t>
            </a:r>
            <a:r>
              <a:rPr lang="en-US" sz="2000" dirty="0"/>
              <a:t>non-decreasing</a:t>
            </a:r>
            <a:r>
              <a:rPr lang="en-US" sz="20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Scheduling and feasibility for:</a:t>
            </a:r>
          </a:p>
          <a:p>
            <a:pPr lvl="1"/>
            <a:r>
              <a:rPr lang="en-US" sz="2000" dirty="0" smtClean="0"/>
              <a:t>Static Priority Scheduling: RM and DM</a:t>
            </a:r>
          </a:p>
          <a:p>
            <a:pPr lvl="1"/>
            <a:r>
              <a:rPr lang="en-US" sz="2000" dirty="0" smtClean="0"/>
              <a:t>Dynamic Priority Scheduling: EDF</a:t>
            </a:r>
            <a:endParaRPr lang="en-US" sz="2000" dirty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398"/>
            <a:ext cx="82296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Rate-Monotonic 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(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RM)</a:t>
            </a:r>
            <a:r>
              <a:rPr lang="en-US" sz="24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Scheduling </a:t>
            </a:r>
          </a:p>
          <a:p>
            <a:pPr marL="0" indent="0" algn="ctr">
              <a:buNone/>
            </a:pPr>
            <a:r>
              <a:rPr lang="en-US" sz="2000" dirty="0" smtClean="0"/>
              <a:t>Liu and </a:t>
            </a:r>
            <a:r>
              <a:rPr lang="en-US" sz="2000" dirty="0" err="1" smtClean="0"/>
              <a:t>Layland</a:t>
            </a:r>
            <a:r>
              <a:rPr lang="en-US" sz="2000" dirty="0" smtClean="0"/>
              <a:t>: A task with a smaller period has higher priority.</a:t>
            </a:r>
          </a:p>
          <a:p>
            <a:r>
              <a:rPr lang="en-US" sz="2000" dirty="0"/>
              <a:t>Example using T(C,T,D): T1 = (1,6,6), T2=(2,8,8) and T3(4,12, 12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867872" y="5715024"/>
            <a:ext cx="7408256" cy="457200"/>
            <a:chOff x="897544" y="4114800"/>
            <a:chExt cx="7354952" cy="481240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4844" y="2699228"/>
            <a:ext cx="7419979" cy="3152422"/>
            <a:chOff x="826841" y="3142134"/>
            <a:chExt cx="7419979" cy="315242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38564" y="3781230"/>
              <a:ext cx="7408256" cy="457200"/>
              <a:chOff x="897544" y="4114800"/>
              <a:chExt cx="7354952" cy="48124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543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933450" y="4176725"/>
                <a:ext cx="7124700" cy="5715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73380" y="4158762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59763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128466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72634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297476" y="413385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886200" y="4139713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495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5105400" y="412799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7150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3246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934200" y="41148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5815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97544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422878" y="4288263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987607" y="427963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620451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3163029" y="4253279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917089" y="4245173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14</a:t>
                </a:r>
                <a:endParaRPr lang="en-US" sz="14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306948" y="4231664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729205" y="4253279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125851" y="4233497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18</a:t>
                </a:r>
                <a:endParaRPr lang="en-US" sz="14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502702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16</a:t>
                </a:r>
                <a:endParaRPr lang="en-US" sz="14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51345" y="420487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24</a:t>
                </a:r>
                <a:endParaRPr lang="en-US" sz="14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335351" y="423166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22</a:t>
                </a:r>
                <a:endParaRPr lang="en-US" sz="14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755606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6841" y="4981913"/>
              <a:ext cx="7408256" cy="457200"/>
              <a:chOff x="897544" y="4114800"/>
              <a:chExt cx="7354952" cy="48124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7543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933450" y="4176725"/>
                <a:ext cx="7124700" cy="5715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73380" y="4158762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59763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128466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726343" y="4157297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297476" y="413385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3886200" y="4139713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4958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5105400" y="412799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57150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32460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6934200" y="41148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8058150" y="4125058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897544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422878" y="4288263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987607" y="427963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620451" y="4277458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163029" y="4253279"/>
                <a:ext cx="248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4917089" y="4245173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14</a:t>
                </a:r>
                <a:endParaRPr lang="en-US" sz="1400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306948" y="4231664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729205" y="4253279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125851" y="4233497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18</a:t>
                </a:r>
                <a:endParaRPr lang="en-US" sz="14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502702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16</a:t>
                </a:r>
                <a:endParaRPr lang="en-US" sz="14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7851345" y="420487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24</a:t>
                </a:r>
                <a:endParaRPr lang="en-US" sz="14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7335351" y="4231665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22</a:t>
                </a:r>
                <a:endParaRPr lang="en-US" sz="14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606" y="4216621"/>
                <a:ext cx="401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>
            <a:xfrm>
              <a:off x="932535" y="3371690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698202" y="3333405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4482750" y="3314700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314612" y="3306662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8039342" y="3306662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914950" y="4572373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255889" y="4572373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5679211" y="4534088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8039342" y="4488887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932535" y="5761156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495023" y="5746865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8039342" y="5690504"/>
              <a:ext cx="0" cy="533400"/>
            </a:xfrm>
            <a:prstGeom prst="line">
              <a:avLst/>
            </a:prstGeom>
            <a:ln w="1905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/>
            <p:cNvGrpSpPr/>
            <p:nvPr/>
          </p:nvGrpSpPr>
          <p:grpSpPr>
            <a:xfrm>
              <a:off x="920812" y="3153404"/>
              <a:ext cx="388248" cy="718317"/>
              <a:chOff x="920812" y="3153404"/>
              <a:chExt cx="388248" cy="718317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969607" y="3484665"/>
                <a:ext cx="264347" cy="38705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920812" y="3153404"/>
                <a:ext cx="388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T1</a:t>
                </a:r>
                <a:endParaRPr lang="en-US" sz="1600" dirty="0"/>
              </a:p>
            </p:txBody>
          </p:sp>
        </p:grpSp>
        <p:sp>
          <p:nvSpPr>
            <p:cNvPr id="261" name="Rectangle 260"/>
            <p:cNvSpPr/>
            <p:nvPr/>
          </p:nvSpPr>
          <p:spPr>
            <a:xfrm>
              <a:off x="2715787" y="3484665"/>
              <a:ext cx="26434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510334" y="3472482"/>
              <a:ext cx="26434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47614" y="3459867"/>
              <a:ext cx="26434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678134" y="3176341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450071" y="3164128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285663" y="3142134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694280" y="4667250"/>
              <a:ext cx="566199" cy="387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270959" y="4667250"/>
              <a:ext cx="548479" cy="38705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748291" y="4395149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335316" y="4384357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233955" y="4372501"/>
              <a:ext cx="586806" cy="681805"/>
              <a:chOff x="1233955" y="4372501"/>
              <a:chExt cx="586806" cy="681805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1233955" y="4667250"/>
                <a:ext cx="586806" cy="3870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311540" y="4372501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T2</a:t>
                </a:r>
                <a:endParaRPr lang="en-US" sz="1600" dirty="0"/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3022647" y="5841843"/>
              <a:ext cx="216417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787207" y="5827363"/>
              <a:ext cx="870080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1810538" y="5579503"/>
              <a:ext cx="870080" cy="659142"/>
              <a:chOff x="1810538" y="5579503"/>
              <a:chExt cx="870080" cy="659142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1810538" y="5851589"/>
                <a:ext cx="870080" cy="387056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2094618" y="5579503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T3</a:t>
                </a:r>
                <a:endParaRPr lang="en-US" sz="1600" dirty="0"/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>
              <a:off x="2914621" y="5558950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013100" y="5556165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6586124" y="5522445"/>
              <a:ext cx="388248" cy="683008"/>
              <a:chOff x="6586124" y="5522445"/>
              <a:chExt cx="388248" cy="683008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6675174" y="5818397"/>
                <a:ext cx="210148" cy="387056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95C7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6586124" y="5522445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T3</a:t>
                </a:r>
                <a:endParaRPr lang="en-US" sz="1600" dirty="0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Deadline-Monotonic (DM) Scheduling</a:t>
            </a:r>
            <a:endParaRPr lang="en-US" sz="2400" dirty="0" smtClean="0"/>
          </a:p>
          <a:p>
            <a:r>
              <a:rPr lang="en-US" sz="2000" dirty="0" smtClean="0"/>
              <a:t>Leung and Whitehead: A task with a smaller relative deadline has higher priority.</a:t>
            </a:r>
          </a:p>
          <a:p>
            <a:r>
              <a:rPr lang="en-US" sz="2000" dirty="0" smtClean="0"/>
              <a:t>Example using T(C,T,D): T1 = (2,8,4), T2=(1,6,6) and T3(4,12, 12)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9387" y="3992007"/>
            <a:ext cx="7408256" cy="457200"/>
            <a:chOff x="897544" y="4114800"/>
            <a:chExt cx="7354952" cy="4812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564" y="5162082"/>
            <a:ext cx="7408256" cy="457200"/>
            <a:chOff x="897544" y="4114800"/>
            <a:chExt cx="7354952" cy="48124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38564" y="6454791"/>
            <a:ext cx="7408256" cy="457200"/>
            <a:chOff x="897544" y="4114800"/>
            <a:chExt cx="7354952" cy="4812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43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933450" y="4176725"/>
              <a:ext cx="7124700" cy="571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73380" y="4158762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9763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28466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726343" y="4157297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97476" y="41338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6200" y="4139713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4958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05400" y="412799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150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32460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934200" y="41148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58150" y="412505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97544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22878" y="4288263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7607" y="427963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20451" y="4277458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63029" y="4253279"/>
              <a:ext cx="248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17089" y="4245173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06948" y="4231664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29205" y="4253279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25851" y="4233497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2702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51345" y="420487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35351" y="4231665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55606" y="4216621"/>
              <a:ext cx="401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914950" y="365750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255442" y="3123339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79126" y="308582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56772" y="3059077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491586" y="5654411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063338" y="5619282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255442" y="3644323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9126" y="3619986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063338" y="3612304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4950" y="4814398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11377" y="6116853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44791" y="6145740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4435963" y="4399501"/>
            <a:ext cx="55623" cy="825962"/>
            <a:chOff x="4435963" y="4399501"/>
            <a:chExt cx="55623" cy="825962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4474706" y="616627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305213" y="3328617"/>
            <a:ext cx="554377" cy="708024"/>
            <a:chOff x="970257" y="3364568"/>
            <a:chExt cx="554377" cy="708024"/>
          </a:xfrm>
        </p:grpSpPr>
        <p:sp>
          <p:nvSpPr>
            <p:cNvPr id="134" name="Rectangle 133"/>
            <p:cNvSpPr/>
            <p:nvPr/>
          </p:nvSpPr>
          <p:spPr>
            <a:xfrm>
              <a:off x="970257" y="3685536"/>
              <a:ext cx="55437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50095" y="3364568"/>
              <a:ext cx="38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959722" y="3363957"/>
            <a:ext cx="554377" cy="708024"/>
            <a:chOff x="970257" y="3364568"/>
            <a:chExt cx="554377" cy="708024"/>
          </a:xfrm>
        </p:grpSpPr>
        <p:sp>
          <p:nvSpPr>
            <p:cNvPr id="141" name="Rectangle 140"/>
            <p:cNvSpPr/>
            <p:nvPr/>
          </p:nvSpPr>
          <p:spPr>
            <a:xfrm>
              <a:off x="970257" y="3685536"/>
              <a:ext cx="55437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0095" y="3364568"/>
              <a:ext cx="38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742916" y="3319319"/>
            <a:ext cx="554377" cy="708024"/>
            <a:chOff x="970257" y="3364568"/>
            <a:chExt cx="554377" cy="708024"/>
          </a:xfrm>
        </p:grpSpPr>
        <p:sp>
          <p:nvSpPr>
            <p:cNvPr id="144" name="Rectangle 143"/>
            <p:cNvSpPr/>
            <p:nvPr/>
          </p:nvSpPr>
          <p:spPr>
            <a:xfrm>
              <a:off x="970257" y="3685536"/>
              <a:ext cx="554377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50095" y="3364568"/>
              <a:ext cx="38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86415" y="4559123"/>
            <a:ext cx="388248" cy="658213"/>
            <a:chOff x="1486415" y="4559123"/>
            <a:chExt cx="388248" cy="658213"/>
          </a:xfrm>
        </p:grpSpPr>
        <p:sp>
          <p:nvSpPr>
            <p:cNvPr id="153" name="Rectangle 152"/>
            <p:cNvSpPr/>
            <p:nvPr/>
          </p:nvSpPr>
          <p:spPr>
            <a:xfrm>
              <a:off x="1573711" y="4831535"/>
              <a:ext cx="258772" cy="38580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86415" y="4559123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667257" y="4422731"/>
            <a:ext cx="55623" cy="825962"/>
            <a:chOff x="4435963" y="4399501"/>
            <a:chExt cx="55623" cy="825962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277140" y="4376159"/>
            <a:ext cx="55623" cy="825962"/>
            <a:chOff x="4435963" y="4399501"/>
            <a:chExt cx="55623" cy="825962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8025425" y="4423026"/>
            <a:ext cx="55623" cy="825962"/>
            <a:chOff x="4435963" y="4399501"/>
            <a:chExt cx="55623" cy="825962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4491586" y="4399501"/>
              <a:ext cx="0" cy="4583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435963" y="4805386"/>
              <a:ext cx="0" cy="420077"/>
            </a:xfrm>
            <a:prstGeom prst="line">
              <a:avLst/>
            </a:prstGeom>
            <a:ln w="38100">
              <a:solidFill>
                <a:srgbClr val="310F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/>
          <p:nvPr/>
        </p:nvSpPr>
        <p:spPr>
          <a:xfrm>
            <a:off x="2745274" y="4818926"/>
            <a:ext cx="258772" cy="385801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2775564" y="454651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177" name="Rectangle 176"/>
          <p:cNvSpPr/>
          <p:nvPr/>
        </p:nvSpPr>
        <p:spPr>
          <a:xfrm>
            <a:off x="4488647" y="4831183"/>
            <a:ext cx="258772" cy="385801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4497639" y="455906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180" name="Rectangle 179"/>
          <p:cNvSpPr/>
          <p:nvPr/>
        </p:nvSpPr>
        <p:spPr>
          <a:xfrm>
            <a:off x="6333252" y="4818926"/>
            <a:ext cx="258772" cy="385801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324695" y="453440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1832483" y="5848463"/>
            <a:ext cx="870080" cy="659142"/>
            <a:chOff x="1810538" y="5579503"/>
            <a:chExt cx="870080" cy="659142"/>
          </a:xfrm>
        </p:grpSpPr>
        <p:sp>
          <p:nvSpPr>
            <p:cNvPr id="183" name="Rectangle 182"/>
            <p:cNvSpPr/>
            <p:nvPr/>
          </p:nvSpPr>
          <p:spPr>
            <a:xfrm>
              <a:off x="1810538" y="5851589"/>
              <a:ext cx="870080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094618" y="5579503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799139" y="5825389"/>
            <a:ext cx="870080" cy="659142"/>
            <a:chOff x="1810538" y="5579503"/>
            <a:chExt cx="870080" cy="659142"/>
          </a:xfrm>
        </p:grpSpPr>
        <p:sp>
          <p:nvSpPr>
            <p:cNvPr id="186" name="Rectangle 185"/>
            <p:cNvSpPr/>
            <p:nvPr/>
          </p:nvSpPr>
          <p:spPr>
            <a:xfrm>
              <a:off x="1810538" y="5851589"/>
              <a:ext cx="870080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094618" y="5579503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974721" y="5827606"/>
            <a:ext cx="388248" cy="683008"/>
            <a:chOff x="6586124" y="5522445"/>
            <a:chExt cx="388248" cy="683008"/>
          </a:xfrm>
        </p:grpSpPr>
        <p:sp>
          <p:nvSpPr>
            <p:cNvPr id="189" name="Rectangle 188"/>
            <p:cNvSpPr/>
            <p:nvPr/>
          </p:nvSpPr>
          <p:spPr>
            <a:xfrm>
              <a:off x="6675174" y="5818397"/>
              <a:ext cx="210148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86124" y="5522445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603122" y="5815591"/>
            <a:ext cx="388248" cy="683008"/>
            <a:chOff x="6586124" y="5522445"/>
            <a:chExt cx="388248" cy="683008"/>
          </a:xfrm>
        </p:grpSpPr>
        <p:sp>
          <p:nvSpPr>
            <p:cNvPr id="192" name="Rectangle 191"/>
            <p:cNvSpPr/>
            <p:nvPr/>
          </p:nvSpPr>
          <p:spPr>
            <a:xfrm>
              <a:off x="6675174" y="5818397"/>
              <a:ext cx="210148" cy="387056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86124" y="5522445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2063111" y="3624136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462898" y="3640287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918970" y="3592477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RM/DM </a:t>
            </a:r>
            <a:r>
              <a:rPr lang="en-US" sz="2800" dirty="0" err="1" smtClean="0">
                <a:solidFill>
                  <a:srgbClr val="FF0066"/>
                </a:solidFill>
                <a:latin typeface="Body"/>
              </a:rPr>
              <a:t>Schedulability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 and Optimality</a:t>
            </a:r>
            <a:endParaRPr lang="en-US" sz="2400" dirty="0" smtClean="0"/>
          </a:p>
          <a:p>
            <a:r>
              <a:rPr lang="en-US" sz="2200" b="1" dirty="0" smtClean="0"/>
              <a:t>RM-Scheduling</a:t>
            </a:r>
            <a:r>
              <a:rPr lang="en-US" sz="2200" dirty="0" smtClean="0"/>
              <a:t> - Example </a:t>
            </a:r>
            <a:r>
              <a:rPr lang="en-US" sz="2200" dirty="0" smtClean="0"/>
              <a:t>using T(C,T,D): T1 = (2,5,5), T2=(4,7,7)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200" dirty="0" smtClean="0"/>
          </a:p>
          <a:p>
            <a:r>
              <a:rPr lang="en-US" sz="2200" dirty="0" smtClean="0"/>
              <a:t>U </a:t>
            </a:r>
            <a:r>
              <a:rPr lang="en-US" sz="2200" dirty="0" smtClean="0"/>
              <a:t>= 2/5 + 4/7 = 0.97 - Schedulable, but missing the deadline</a:t>
            </a:r>
          </a:p>
          <a:p>
            <a:r>
              <a:rPr lang="en-US" sz="2200" dirty="0" smtClean="0"/>
              <a:t>U &lt; 1 is not enough for RM. </a:t>
            </a:r>
            <a:endParaRPr lang="en-US" sz="2400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932001" y="2899297"/>
            <a:ext cx="6304575" cy="457200"/>
            <a:chOff x="875732" y="2924638"/>
            <a:chExt cx="6304575" cy="457200"/>
          </a:xfrm>
        </p:grpSpPr>
        <p:grpSp>
          <p:nvGrpSpPr>
            <p:cNvPr id="198" name="Group 197"/>
            <p:cNvGrpSpPr/>
            <p:nvPr/>
          </p:nvGrpSpPr>
          <p:grpSpPr>
            <a:xfrm>
              <a:off x="896871" y="2924638"/>
              <a:ext cx="6059267" cy="186553"/>
              <a:chOff x="896871" y="2924638"/>
              <a:chExt cx="6059267" cy="186553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896871" y="3012185"/>
                <a:ext cx="6044239" cy="14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952118" y="296640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58089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1557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778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3057" y="294273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048" y="294830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00066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14084" y="2937169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28102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42120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56138" y="2924638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875732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4873" y="3089436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3695" y="3081242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1126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7636" y="3056199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24408" y="3048498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9845" y="3035664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7915" y="3056199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1930" y="3037406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4265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76249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32001" y="3847934"/>
            <a:ext cx="6304575" cy="457200"/>
            <a:chOff x="875732" y="2924638"/>
            <a:chExt cx="6304575" cy="457200"/>
          </a:xfrm>
        </p:grpSpPr>
        <p:grpSp>
          <p:nvGrpSpPr>
            <p:cNvPr id="201" name="Group 200"/>
            <p:cNvGrpSpPr/>
            <p:nvPr/>
          </p:nvGrpSpPr>
          <p:grpSpPr>
            <a:xfrm>
              <a:off x="896871" y="2924638"/>
              <a:ext cx="6059267" cy="186553"/>
              <a:chOff x="896871" y="2924638"/>
              <a:chExt cx="6059267" cy="186553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V="1">
                <a:off x="896871" y="3012185"/>
                <a:ext cx="6044239" cy="14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952118" y="296640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58089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11557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71778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293057" y="294273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886048" y="294830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500066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114084" y="2937169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5728102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342120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956138" y="2924638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>
              <a:off x="875732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404873" y="3089436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3695" y="3081242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611126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57636" y="3056199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924408" y="3048498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09845" y="3035664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727915" y="3056199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141930" y="3037406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14265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76249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cxnSp>
        <p:nvCxnSpPr>
          <p:cNvPr id="225" name="Straight Connector 224"/>
          <p:cNvCxnSpPr/>
          <p:nvPr/>
        </p:nvCxnSpPr>
        <p:spPr>
          <a:xfrm>
            <a:off x="1008387" y="2519594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8387" y="344595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1042348" y="2290532"/>
            <a:ext cx="560856" cy="679181"/>
            <a:chOff x="1042348" y="2290532"/>
            <a:chExt cx="560856" cy="679181"/>
          </a:xfrm>
        </p:grpSpPr>
        <p:sp>
          <p:nvSpPr>
            <p:cNvPr id="235" name="Rectangle 234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cxnSp>
        <p:nvCxnSpPr>
          <p:cNvPr id="250" name="Straight Connector 249"/>
          <p:cNvCxnSpPr/>
          <p:nvPr/>
        </p:nvCxnSpPr>
        <p:spPr>
          <a:xfrm>
            <a:off x="2438400" y="253767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637163" y="3539753"/>
            <a:ext cx="875484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1784296" y="3224807"/>
            <a:ext cx="41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255" name="Rectangle 254"/>
          <p:cNvSpPr/>
          <p:nvPr/>
        </p:nvSpPr>
        <p:spPr>
          <a:xfrm>
            <a:off x="3070550" y="3533271"/>
            <a:ext cx="321518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930876" y="2511351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520993" y="253767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048000" y="3480063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170353" y="3445955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2491975" y="2290120"/>
            <a:ext cx="560856" cy="679181"/>
            <a:chOff x="1042348" y="2290532"/>
            <a:chExt cx="560856" cy="679181"/>
          </a:xfrm>
        </p:grpSpPr>
        <p:sp>
          <p:nvSpPr>
            <p:cNvPr id="261" name="Rectangle 260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987522" y="2265735"/>
            <a:ext cx="560856" cy="679181"/>
            <a:chOff x="1042348" y="2290532"/>
            <a:chExt cx="560856" cy="679181"/>
          </a:xfrm>
        </p:grpSpPr>
        <p:sp>
          <p:nvSpPr>
            <p:cNvPr id="264" name="Rectangle 263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591205" y="2253075"/>
            <a:ext cx="560856" cy="679181"/>
            <a:chOff x="1042348" y="2290532"/>
            <a:chExt cx="560856" cy="679181"/>
          </a:xfrm>
        </p:grpSpPr>
        <p:sp>
          <p:nvSpPr>
            <p:cNvPr id="267" name="Rectangle 266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169179" y="3185437"/>
            <a:ext cx="41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992705" y="4190499"/>
            <a:ext cx="252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Missing the deadline for T2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RM/DM Schedulability 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&amp;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 Optimality </a:t>
            </a:r>
            <a:r>
              <a:rPr lang="en-IL" sz="2800" dirty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Continued</a:t>
            </a:r>
            <a:endParaRPr lang="en-US" sz="2400" dirty="0" smtClean="0"/>
          </a:p>
          <a:p>
            <a:r>
              <a:rPr lang="en-US" sz="2200" b="1" dirty="0" smtClean="0"/>
              <a:t>EDF Scheduling </a:t>
            </a:r>
            <a:r>
              <a:rPr lang="en-US" sz="2200" dirty="0" smtClean="0"/>
              <a:t>- Example </a:t>
            </a:r>
            <a:r>
              <a:rPr lang="en-US" sz="2200" dirty="0" smtClean="0"/>
              <a:t>using T(C,T,D): T1 = (2,5,5), T2=(4,7,7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200" dirty="0" smtClean="0"/>
          </a:p>
          <a:p>
            <a:r>
              <a:rPr lang="en-US" sz="2200" dirty="0" smtClean="0"/>
              <a:t>U </a:t>
            </a:r>
            <a:r>
              <a:rPr lang="en-US" sz="2200" dirty="0"/>
              <a:t>&lt; 1 is not enough for RM. However, its fine by EDF.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So, is RM an optimal algorithm</a:t>
            </a:r>
            <a:r>
              <a:rPr lang="en-US" sz="22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Is there any Domino-effect and stability when RM fails to schedule?</a:t>
            </a:r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932001" y="2899297"/>
            <a:ext cx="6304575" cy="457200"/>
            <a:chOff x="875732" y="2924638"/>
            <a:chExt cx="6304575" cy="457200"/>
          </a:xfrm>
        </p:grpSpPr>
        <p:grpSp>
          <p:nvGrpSpPr>
            <p:cNvPr id="198" name="Group 197"/>
            <p:cNvGrpSpPr/>
            <p:nvPr/>
          </p:nvGrpSpPr>
          <p:grpSpPr>
            <a:xfrm>
              <a:off x="896871" y="2924638"/>
              <a:ext cx="6059267" cy="186553"/>
              <a:chOff x="896871" y="2924638"/>
              <a:chExt cx="6059267" cy="186553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896871" y="3012185"/>
                <a:ext cx="6044239" cy="14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952118" y="296640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58089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1557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1778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3057" y="294273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048" y="294830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00066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14084" y="2937169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28102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42120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56138" y="2924638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875732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4873" y="3089436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3695" y="3081242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1126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7636" y="3056199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24408" y="3048498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9845" y="3035664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7915" y="3056199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1930" y="3037406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4265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76249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32001" y="3847934"/>
            <a:ext cx="6304575" cy="457200"/>
            <a:chOff x="875732" y="2924638"/>
            <a:chExt cx="6304575" cy="457200"/>
          </a:xfrm>
        </p:grpSpPr>
        <p:grpSp>
          <p:nvGrpSpPr>
            <p:cNvPr id="201" name="Group 200"/>
            <p:cNvGrpSpPr/>
            <p:nvPr/>
          </p:nvGrpSpPr>
          <p:grpSpPr>
            <a:xfrm>
              <a:off x="896871" y="2924638"/>
              <a:ext cx="6059267" cy="186553"/>
              <a:chOff x="896871" y="2924638"/>
              <a:chExt cx="6059267" cy="186553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V="1">
                <a:off x="896871" y="3012185"/>
                <a:ext cx="6044239" cy="143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952118" y="296640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58089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11557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717785" y="2965012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293057" y="294273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886048" y="2948306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500066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114084" y="2937169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5728102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342120" y="2934384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956138" y="2924638"/>
                <a:ext cx="0" cy="1447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>
              <a:off x="875732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404873" y="3089436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3695" y="3081242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611126" y="3079171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57636" y="3056199"/>
              <a:ext cx="250554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924408" y="3048498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309845" y="3035664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727915" y="3056199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141930" y="3037406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</a:t>
              </a:r>
              <a:endParaRPr lang="en-US" sz="14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14265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776249" y="3021373"/>
              <a:ext cx="404058" cy="29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cxnSp>
        <p:nvCxnSpPr>
          <p:cNvPr id="225" name="Straight Connector 224"/>
          <p:cNvCxnSpPr/>
          <p:nvPr/>
        </p:nvCxnSpPr>
        <p:spPr>
          <a:xfrm>
            <a:off x="1008387" y="2519594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8387" y="3445955"/>
            <a:ext cx="0" cy="420077"/>
          </a:xfrm>
          <a:prstGeom prst="line">
            <a:avLst/>
          </a:prstGeom>
          <a:ln w="38100">
            <a:solidFill>
              <a:srgbClr val="31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1042348" y="2290532"/>
            <a:ext cx="560856" cy="679181"/>
            <a:chOff x="1042348" y="2290532"/>
            <a:chExt cx="560856" cy="679181"/>
          </a:xfrm>
        </p:grpSpPr>
        <p:sp>
          <p:nvSpPr>
            <p:cNvPr id="235" name="Rectangle 234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cxnSp>
        <p:nvCxnSpPr>
          <p:cNvPr id="250" name="Straight Connector 249"/>
          <p:cNvCxnSpPr/>
          <p:nvPr/>
        </p:nvCxnSpPr>
        <p:spPr>
          <a:xfrm>
            <a:off x="2438400" y="253767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637163" y="3539753"/>
            <a:ext cx="811848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1784296" y="3224807"/>
            <a:ext cx="41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255" name="Rectangle 254"/>
          <p:cNvSpPr/>
          <p:nvPr/>
        </p:nvSpPr>
        <p:spPr>
          <a:xfrm>
            <a:off x="2536262" y="3543263"/>
            <a:ext cx="235278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930876" y="2511351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520993" y="2537670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048000" y="3480063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170353" y="3445955"/>
            <a:ext cx="0" cy="458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2782750" y="2279777"/>
            <a:ext cx="560856" cy="679181"/>
            <a:chOff x="1042348" y="2290532"/>
            <a:chExt cx="560856" cy="679181"/>
          </a:xfrm>
        </p:grpSpPr>
        <p:sp>
          <p:nvSpPr>
            <p:cNvPr id="261" name="Rectangle 260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568143" y="2244755"/>
            <a:ext cx="552670" cy="679181"/>
            <a:chOff x="1042348" y="2290532"/>
            <a:chExt cx="560856" cy="679181"/>
          </a:xfrm>
        </p:grpSpPr>
        <p:sp>
          <p:nvSpPr>
            <p:cNvPr id="264" name="Rectangle 263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591205" y="2253075"/>
            <a:ext cx="583016" cy="679181"/>
            <a:chOff x="1042348" y="2290532"/>
            <a:chExt cx="560856" cy="679181"/>
          </a:xfrm>
        </p:grpSpPr>
        <p:sp>
          <p:nvSpPr>
            <p:cNvPr id="267" name="Rectangle 266"/>
            <p:cNvSpPr/>
            <p:nvPr/>
          </p:nvSpPr>
          <p:spPr>
            <a:xfrm>
              <a:off x="1042348" y="2582657"/>
              <a:ext cx="560856" cy="38705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5C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115703" y="2290532"/>
              <a:ext cx="398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169179" y="3185437"/>
            <a:ext cx="41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992705" y="4190499"/>
            <a:ext cx="252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EDF Scheduling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366234" y="3516486"/>
            <a:ext cx="1190101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210037" y="3507487"/>
            <a:ext cx="235278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136923" y="3491316"/>
            <a:ext cx="875484" cy="387056"/>
          </a:xfrm>
          <a:prstGeom prst="rect">
            <a:avLst/>
          </a:prstGeom>
          <a:solidFill>
            <a:srgbClr val="00B0F0"/>
          </a:solidFill>
          <a:ln>
            <a:solidFill>
              <a:srgbClr val="95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2577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RM/DM </a:t>
            </a:r>
            <a:r>
              <a:rPr lang="en-US" sz="2800" dirty="0" err="1">
                <a:solidFill>
                  <a:srgbClr val="FF0066"/>
                </a:solidFill>
                <a:latin typeface="Body"/>
              </a:rPr>
              <a:t>Schedulability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 and 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Optimality </a:t>
            </a:r>
            <a:r>
              <a:rPr lang="en-IL" sz="2800" dirty="0" smtClean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 Continued</a:t>
            </a:r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sz="1700" dirty="0"/>
              <a:t>Liu and </a:t>
            </a:r>
            <a:r>
              <a:rPr lang="en-US" sz="1700" dirty="0" err="1" smtClean="0"/>
              <a:t>Layland</a:t>
            </a:r>
            <a:r>
              <a:rPr lang="en-US" sz="1700" dirty="0" smtClean="0"/>
              <a:t>, </a:t>
            </a:r>
            <a:r>
              <a:rPr lang="en-US" sz="1700" i="1" dirty="0" smtClean="0"/>
              <a:t>"Scheduling </a:t>
            </a:r>
            <a:r>
              <a:rPr lang="en-US" sz="1700" i="1" dirty="0"/>
              <a:t>algorithms for multiprogramming in a hard </a:t>
            </a:r>
            <a:r>
              <a:rPr lang="en-US" sz="1700" i="1" dirty="0" smtClean="0"/>
              <a:t>real-time environment</a:t>
            </a:r>
            <a:r>
              <a:rPr lang="en-US" sz="1700" i="1" dirty="0"/>
              <a:t>", Journal of the ACM,   </a:t>
            </a:r>
            <a:r>
              <a:rPr lang="en-US" sz="1700" i="1" dirty="0" smtClean="0"/>
              <a:t>1973, 20</a:t>
            </a:r>
            <a:r>
              <a:rPr lang="en-US" sz="1700" i="1" dirty="0"/>
              <a:t> (1): </a:t>
            </a:r>
            <a:r>
              <a:rPr lang="en-US" sz="1700" i="1" dirty="0" smtClean="0"/>
              <a:t>46–61</a:t>
            </a:r>
            <a:r>
              <a:rPr lang="en-US" sz="1700" dirty="0" smtClean="0"/>
              <a:t>, proved </a:t>
            </a:r>
            <a:r>
              <a:rPr lang="en-US" sz="1700" dirty="0"/>
              <a:t>that for </a:t>
            </a:r>
            <a:r>
              <a:rPr lang="en-US" sz="1700" dirty="0" smtClean="0"/>
              <a:t>RM </a:t>
            </a:r>
            <a:r>
              <a:rPr lang="en-US" sz="1700" dirty="0"/>
              <a:t>the bound is:</a:t>
            </a:r>
          </a:p>
          <a:p>
            <a:pPr lvl="1"/>
            <a:r>
              <a:rPr lang="en-US" sz="1900" b="1" dirty="0">
                <a:solidFill>
                  <a:srgbClr val="310FC1"/>
                </a:solidFill>
              </a:rPr>
              <a:t>n (2 </a:t>
            </a:r>
            <a:r>
              <a:rPr lang="en-US" sz="1900" b="1" baseline="30000" dirty="0">
                <a:solidFill>
                  <a:srgbClr val="310FC1"/>
                </a:solidFill>
              </a:rPr>
              <a:t>1/n</a:t>
            </a:r>
            <a:r>
              <a:rPr lang="en-US" sz="1900" b="1" dirty="0">
                <a:solidFill>
                  <a:srgbClr val="310FC1"/>
                </a:solidFill>
              </a:rPr>
              <a:t> -1) &gt;= </a:t>
            </a:r>
            <a:r>
              <a:rPr lang="en-US" sz="1900" b="1" dirty="0" smtClean="0">
                <a:solidFill>
                  <a:srgbClr val="310FC1"/>
                </a:solidFill>
              </a:rPr>
              <a:t>0.693</a:t>
            </a:r>
            <a:r>
              <a:rPr lang="en-US" sz="1900" dirty="0"/>
              <a:t>, n </a:t>
            </a:r>
            <a:r>
              <a:rPr lang="en-IL" sz="1900" dirty="0"/>
              <a:t>–</a:t>
            </a:r>
            <a:r>
              <a:rPr lang="en-US" sz="1900" dirty="0"/>
              <a:t> number of independent </a:t>
            </a:r>
            <a:r>
              <a:rPr lang="en-US" sz="1900" dirty="0" err="1"/>
              <a:t>preemptable</a:t>
            </a:r>
            <a:r>
              <a:rPr lang="en-US" sz="1900" dirty="0"/>
              <a:t> periodic </a:t>
            </a:r>
            <a:r>
              <a:rPr lang="en-US" sz="1900" dirty="0" smtClean="0"/>
              <a:t>tasks</a:t>
            </a:r>
          </a:p>
          <a:p>
            <a:pPr lvl="1"/>
            <a:endParaRPr lang="en-US" sz="1900" dirty="0"/>
          </a:p>
          <a:p>
            <a:r>
              <a:rPr lang="en-US" sz="1900" dirty="0" smtClean="0"/>
              <a:t>Let </a:t>
            </a:r>
            <a:r>
              <a:rPr lang="en-US" sz="1900" b="1" dirty="0" smtClean="0">
                <a:solidFill>
                  <a:srgbClr val="310FC1"/>
                </a:solidFill>
              </a:rPr>
              <a:t>U </a:t>
            </a:r>
            <a:r>
              <a:rPr lang="en-US" sz="1900" b="1" dirty="0">
                <a:solidFill>
                  <a:srgbClr val="310FC1"/>
                </a:solidFill>
              </a:rPr>
              <a:t>= </a:t>
            </a:r>
            <a:r>
              <a:rPr lang="en-IL" sz="1900" b="1" dirty="0">
                <a:solidFill>
                  <a:srgbClr val="310FC1"/>
                </a:solidFill>
              </a:rPr>
              <a:t>∑</a:t>
            </a:r>
            <a:r>
              <a:rPr lang="en-US" sz="1900" b="1" dirty="0">
                <a:solidFill>
                  <a:srgbClr val="310FC1"/>
                </a:solidFill>
              </a:rPr>
              <a:t> (Ci/Pi</a:t>
            </a:r>
            <a:r>
              <a:rPr lang="en-US" sz="1900" b="1" dirty="0" smtClean="0">
                <a:solidFill>
                  <a:srgbClr val="310FC1"/>
                </a:solidFill>
              </a:rPr>
              <a:t>)</a:t>
            </a:r>
            <a:r>
              <a:rPr lang="en-US" sz="1900" b="1" dirty="0"/>
              <a:t> </a:t>
            </a:r>
            <a:r>
              <a:rPr lang="en-US" sz="1900" b="1" dirty="0" smtClean="0"/>
              <a:t>and</a:t>
            </a:r>
            <a:r>
              <a:rPr lang="en-US" sz="1900" b="1" dirty="0" smtClean="0">
                <a:solidFill>
                  <a:srgbClr val="310FC1"/>
                </a:solidFill>
              </a:rPr>
              <a:t> B(n) = </a:t>
            </a:r>
            <a:r>
              <a:rPr lang="en-US" sz="1900" b="1" dirty="0">
                <a:solidFill>
                  <a:srgbClr val="310FC1"/>
                </a:solidFill>
              </a:rPr>
              <a:t>n (2 </a:t>
            </a:r>
            <a:r>
              <a:rPr lang="en-US" sz="1900" b="1" baseline="30000" dirty="0">
                <a:solidFill>
                  <a:srgbClr val="310FC1"/>
                </a:solidFill>
              </a:rPr>
              <a:t>1/n</a:t>
            </a:r>
            <a:r>
              <a:rPr lang="en-US" sz="1900" b="1" dirty="0">
                <a:solidFill>
                  <a:srgbClr val="310FC1"/>
                </a:solidFill>
              </a:rPr>
              <a:t> -1</a:t>
            </a:r>
            <a:r>
              <a:rPr lang="en-US" sz="1900" b="1" dirty="0" smtClean="0">
                <a:solidFill>
                  <a:srgbClr val="310FC1"/>
                </a:solidFill>
              </a:rPr>
              <a:t>).</a:t>
            </a:r>
          </a:p>
          <a:p>
            <a:r>
              <a:rPr lang="en-US" sz="2400" dirty="0" smtClean="0"/>
              <a:t> </a:t>
            </a:r>
            <a:r>
              <a:rPr lang="en-US" sz="2200" dirty="0" smtClean="0"/>
              <a:t>Three possible outcomes:</a:t>
            </a:r>
          </a:p>
          <a:p>
            <a:pPr lvl="1"/>
            <a:r>
              <a:rPr lang="en-US" sz="2000" dirty="0" smtClean="0">
                <a:solidFill>
                  <a:srgbClr val="310FC1"/>
                </a:solidFill>
              </a:rPr>
              <a:t>0 &lt;= U &lt;= B(n):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schedulable</a:t>
            </a:r>
          </a:p>
          <a:p>
            <a:pPr lvl="1"/>
            <a:r>
              <a:rPr lang="en-US" sz="2000" dirty="0" smtClean="0">
                <a:solidFill>
                  <a:srgbClr val="310FC1"/>
                </a:solidFill>
              </a:rPr>
              <a:t>B(n) &lt; U &lt;=1: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no conclusion</a:t>
            </a:r>
          </a:p>
          <a:p>
            <a:pPr lvl="1"/>
            <a:r>
              <a:rPr lang="en-US" sz="2000" dirty="0" smtClean="0">
                <a:solidFill>
                  <a:srgbClr val="310FC1"/>
                </a:solidFill>
              </a:rPr>
              <a:t>1 &lt; U: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overload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1900" dirty="0"/>
              <a:t>Utilization test is too conservative. Precise/Exact test exists but beyond the scope. Just a spoiler: </a:t>
            </a:r>
            <a:r>
              <a:rPr lang="en-US" sz="1900" dirty="0" smtClean="0"/>
              <a:t>Worst-case </a:t>
            </a:r>
            <a:r>
              <a:rPr lang="en-US" sz="1900" dirty="0"/>
              <a:t>response time for each task </a:t>
            </a:r>
            <a:r>
              <a:rPr lang="en-US" sz="1900" dirty="0" err="1"/>
              <a:t>Ri</a:t>
            </a:r>
            <a:r>
              <a:rPr lang="en-US" sz="1900" dirty="0"/>
              <a:t> &lt;= </a:t>
            </a:r>
            <a:r>
              <a:rPr lang="en-US" sz="1900" dirty="0" smtClean="0"/>
              <a:t>Di</a:t>
            </a:r>
          </a:p>
          <a:p>
            <a:r>
              <a:rPr lang="en-US" sz="1700" i="1" dirty="0"/>
              <a:t>F</a:t>
            </a:r>
            <a:r>
              <a:rPr lang="en-US" sz="1700" i="1" dirty="0" smtClean="0"/>
              <a:t>or certain conditions, but not all, </a:t>
            </a:r>
            <a:r>
              <a:rPr lang="en-US" sz="1700" i="1" dirty="0"/>
              <a:t>RM </a:t>
            </a:r>
            <a:r>
              <a:rPr lang="en-US" sz="1700" i="1" dirty="0" err="1" smtClean="0"/>
              <a:t>couldbe</a:t>
            </a:r>
            <a:r>
              <a:rPr lang="en-US" sz="1700" i="1" dirty="0" smtClean="0"/>
              <a:t> </a:t>
            </a:r>
            <a:r>
              <a:rPr lang="en-US" sz="1700" i="1" dirty="0"/>
              <a:t>an optimal algorithm </a:t>
            </a:r>
            <a:r>
              <a:rPr lang="en-US" sz="1700" i="1" dirty="0" smtClean="0"/>
              <a:t>. </a:t>
            </a:r>
            <a:r>
              <a:rPr lang="en-US" sz="1700" i="1" dirty="0"/>
              <a:t>For the proof and more details: </a:t>
            </a:r>
            <a:r>
              <a:rPr lang="en-US" sz="1700" i="1" dirty="0">
                <a:hlinkClick r:id="rId2"/>
              </a:rPr>
              <a:t>https://www.iiitd.edu.in/~amarjeet/EmSys2013/UCLA-EE202a-L05-RateMonotonic.pdf</a:t>
            </a:r>
            <a:endParaRPr lang="en-US" sz="1700" i="1" dirty="0"/>
          </a:p>
          <a:p>
            <a:endParaRPr lang="en-US" sz="19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RM vs EDF</a:t>
            </a:r>
          </a:p>
          <a:p>
            <a:pPr marL="0" indent="0" algn="ctr"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11469"/>
              </p:ext>
            </p:extLst>
          </p:nvPr>
        </p:nvGraphicFramePr>
        <p:xfrm>
          <a:off x="914400" y="1508126"/>
          <a:ext cx="7620000" cy="483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0934719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343127363"/>
                    </a:ext>
                  </a:extLst>
                </a:gridCol>
              </a:tblGrid>
              <a:tr h="460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10345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overhead of scheduling: O(1) with priority sorting in advance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 overhead of scheduling: O(log n) with AVL tree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22955"/>
                  </a:ext>
                </a:extLst>
              </a:tr>
              <a:tr h="4604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r>
                        <a:rPr lang="en-US" sz="1600" baseline="0" dirty="0" smtClean="0"/>
                        <a:t> static-priority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r>
                        <a:rPr lang="en-US" sz="1600" baseline="0" dirty="0" smtClean="0"/>
                        <a:t> dynamic priority. Optimal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40348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exact schedulability test is complex,</a:t>
                      </a:r>
                      <a:r>
                        <a:rPr lang="en-US" sz="1600" baseline="0" dirty="0" smtClean="0"/>
                        <a:t> but boundary test is simple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Schedulability test is easy (D</a:t>
                      </a:r>
                      <a:r>
                        <a:rPr lang="en-US" sz="1600" baseline="0" dirty="0" smtClean="0"/>
                        <a:t> == </a:t>
                      </a:r>
                      <a:r>
                        <a:rPr lang="en-US" sz="1600" dirty="0" smtClean="0"/>
                        <a:t>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61975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Least upper bound</a:t>
                      </a:r>
                      <a:r>
                        <a:rPr lang="en-US" sz="1600" baseline="0" dirty="0" smtClean="0"/>
                        <a:t> of U: 0.693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Least upper bound</a:t>
                      </a:r>
                      <a:r>
                        <a:rPr lang="en-US" sz="1600" baseline="0" dirty="0" smtClean="0"/>
                        <a:t> of U: 1.0 </a:t>
                      </a:r>
                      <a:r>
                        <a:rPr lang="en-US" sz="1600" dirty="0" smtClean="0"/>
                        <a:t>(D</a:t>
                      </a:r>
                      <a:r>
                        <a:rPr lang="en-US" sz="1600" baseline="0" dirty="0" smtClean="0"/>
                        <a:t> == </a:t>
                      </a:r>
                      <a:r>
                        <a:rPr lang="en-US" sz="1600" dirty="0" smtClean="0"/>
                        <a:t>T)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78045"/>
                  </a:ext>
                </a:extLst>
              </a:tr>
              <a:tr h="4604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general, requires more preemption.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 general,</a:t>
                      </a:r>
                      <a:r>
                        <a:rPr lang="en-US" sz="1600" baseline="0" dirty="0" smtClean="0"/>
                        <a:t> requires less preemption.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03188"/>
                  </a:ext>
                </a:extLst>
              </a:tr>
              <a:tr h="8403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Practice:</a:t>
                      </a:r>
                      <a:r>
                        <a:rPr lang="en-US" sz="1600" baseline="0" dirty="0" smtClean="0"/>
                        <a:t> easy to implement.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Practice: Complex to implement due</a:t>
                      </a:r>
                      <a:r>
                        <a:rPr lang="en-US" sz="1600" baseline="0" dirty="0" smtClean="0"/>
                        <a:t> to dynamic priorities, but there are known industry designs (Linux).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28810"/>
                  </a:ext>
                </a:extLst>
              </a:tr>
              <a:tr h="8390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Rather stable. Even if some lower priority tasks</a:t>
                      </a:r>
                      <a:r>
                        <a:rPr lang="en-US" sz="1600" baseline="0" dirty="0" smtClean="0"/>
                        <a:t> fail to meet the deadlines, others still can do it.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stable. If a task fails to meet its</a:t>
                      </a:r>
                      <a:r>
                        <a:rPr lang="en-US" sz="1600" baseline="0" dirty="0" smtClean="0"/>
                        <a:t> deadline, the system may fail due to domino effect. Admission control is desired.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285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RT-Basics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1816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Definitions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310FC1"/>
                </a:solidFill>
              </a:rPr>
              <a:t>RT-OS</a:t>
            </a:r>
            <a:r>
              <a:rPr lang="en-US" sz="2400" dirty="0" smtClean="0"/>
              <a:t> means that results to come within specific </a:t>
            </a:r>
            <a:r>
              <a:rPr lang="en-US" sz="2400" dirty="0" smtClean="0">
                <a:solidFill>
                  <a:srgbClr val="FF0000"/>
                </a:solidFill>
              </a:rPr>
              <a:t>deadlines.</a:t>
            </a:r>
          </a:p>
          <a:p>
            <a:pPr marL="0" indent="0">
              <a:buNone/>
            </a:pPr>
            <a:endParaRPr lang="en-US" sz="2400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Classified by consequences of not meeting the deadlines:</a:t>
            </a:r>
          </a:p>
          <a:p>
            <a:r>
              <a:rPr lang="en-US" sz="2400" i="1" dirty="0" smtClean="0"/>
              <a:t>A </a:t>
            </a:r>
            <a:r>
              <a:rPr lang="en-US" sz="2400" i="1" dirty="0" smtClean="0">
                <a:solidFill>
                  <a:srgbClr val="310FC1"/>
                </a:solidFill>
              </a:rPr>
              <a:t>Safety-</a:t>
            </a:r>
            <a:r>
              <a:rPr lang="en-US" sz="2400" i="1" dirty="0">
                <a:solidFill>
                  <a:srgbClr val="310FC1"/>
                </a:solidFill>
              </a:rPr>
              <a:t>C</a:t>
            </a:r>
            <a:r>
              <a:rPr lang="en-US" sz="2400" i="1" dirty="0" smtClean="0">
                <a:solidFill>
                  <a:srgbClr val="310FC1"/>
                </a:solidFill>
              </a:rPr>
              <a:t>ritical </a:t>
            </a:r>
            <a:r>
              <a:rPr lang="en-US" sz="2400" i="1" dirty="0">
                <a:solidFill>
                  <a:srgbClr val="310FC1"/>
                </a:solidFill>
              </a:rPr>
              <a:t>S</a:t>
            </a:r>
            <a:r>
              <a:rPr lang="en-US" sz="2400" i="1" dirty="0" smtClean="0">
                <a:solidFill>
                  <a:srgbClr val="310FC1"/>
                </a:solidFill>
              </a:rPr>
              <a:t>ystem</a:t>
            </a:r>
            <a:r>
              <a:rPr lang="en-US" sz="2400" i="1" dirty="0" smtClean="0"/>
              <a:t> </a:t>
            </a:r>
            <a:r>
              <a:rPr lang="en-US" sz="2400" dirty="0" smtClean="0"/>
              <a:t>is a type of </a:t>
            </a:r>
            <a:r>
              <a:rPr lang="en-US" sz="2400" dirty="0">
                <a:solidFill>
                  <a:srgbClr val="310FC1"/>
                </a:solidFill>
              </a:rPr>
              <a:t>RT-OS</a:t>
            </a:r>
            <a:r>
              <a:rPr lang="en-US" sz="2400" dirty="0" smtClean="0"/>
              <a:t> with </a:t>
            </a:r>
            <a:r>
              <a:rPr lang="en-US" sz="2400" b="1" dirty="0" smtClean="0"/>
              <a:t>catastrophic consequences</a:t>
            </a:r>
          </a:p>
          <a:p>
            <a:r>
              <a:rPr lang="en-US" sz="2400" i="1" dirty="0" smtClean="0"/>
              <a:t>A </a:t>
            </a:r>
            <a:r>
              <a:rPr lang="en-US" sz="2400" i="1" dirty="0" smtClean="0">
                <a:solidFill>
                  <a:srgbClr val="310FC1"/>
                </a:solidFill>
              </a:rPr>
              <a:t>Hard RT System</a:t>
            </a:r>
            <a:r>
              <a:rPr lang="en-US" sz="2400" i="1" dirty="0" smtClean="0"/>
              <a:t> </a:t>
            </a:r>
            <a:r>
              <a:rPr lang="en-US" sz="2400" dirty="0" smtClean="0"/>
              <a:t>guarantees meeting the deadlines for all RT-Tasks. </a:t>
            </a:r>
            <a:r>
              <a:rPr lang="en-US" sz="2400" b="1" dirty="0" smtClean="0"/>
              <a:t>No value of a result after the deadline</a:t>
            </a:r>
          </a:p>
          <a:p>
            <a:r>
              <a:rPr lang="en-US" sz="2400" i="1" dirty="0" smtClean="0"/>
              <a:t>A </a:t>
            </a:r>
            <a:r>
              <a:rPr lang="en-US" sz="2400" i="1" dirty="0" smtClean="0">
                <a:solidFill>
                  <a:srgbClr val="310FC1"/>
                </a:solidFill>
              </a:rPr>
              <a:t>Soft RT System</a:t>
            </a:r>
            <a:r>
              <a:rPr lang="en-US" sz="2400" i="1" dirty="0" smtClean="0"/>
              <a:t> </a:t>
            </a:r>
            <a:r>
              <a:rPr lang="en-US" sz="2400" dirty="0" smtClean="0"/>
              <a:t>provides prioritization of RT-Tasks over non-RT tasks. It meets most deadlines most of the time. There is still </a:t>
            </a:r>
            <a:r>
              <a:rPr lang="en-US" sz="2400" b="1" dirty="0" smtClean="0"/>
              <a:t>value of a result after the deadline</a:t>
            </a:r>
          </a:p>
          <a:p>
            <a:endParaRPr lang="en-US" sz="2400" i="1" dirty="0"/>
          </a:p>
          <a:p>
            <a:r>
              <a:rPr lang="en-US" sz="2400" i="1" dirty="0" smtClean="0"/>
              <a:t>Embedded System != RT-OS</a:t>
            </a:r>
          </a:p>
          <a:p>
            <a:r>
              <a:rPr lang="en-US" sz="2400" i="1" dirty="0" smtClean="0"/>
              <a:t>Hard-RT: </a:t>
            </a:r>
            <a:r>
              <a:rPr lang="en-US" sz="2400" i="1" dirty="0" err="1" smtClean="0"/>
              <a:t>VxWorks</a:t>
            </a:r>
            <a:r>
              <a:rPr lang="en-US" sz="2400" i="1" dirty="0" smtClean="0"/>
              <a:t>, QNX (Blackberry, Infotainment for Automotive), </a:t>
            </a:r>
            <a:r>
              <a:rPr lang="en-US" sz="2400" i="1" dirty="0" err="1" smtClean="0"/>
              <a:t>LynxOS</a:t>
            </a:r>
            <a:r>
              <a:rPr lang="en-US" sz="2400" i="1" dirty="0" smtClean="0"/>
              <a:t> (military), </a:t>
            </a:r>
            <a:r>
              <a:rPr lang="en-US" sz="2400" i="1" dirty="0" err="1" smtClean="0"/>
              <a:t>eCos</a:t>
            </a:r>
            <a:r>
              <a:rPr lang="en-US" sz="2400" i="1" dirty="0" smtClean="0"/>
              <a:t>, </a:t>
            </a:r>
            <a:r>
              <a:rPr lang="en-US" sz="2400" i="1" dirty="0" err="1"/>
              <a:t>GreenHills</a:t>
            </a:r>
            <a:r>
              <a:rPr lang="en-US" sz="2400" i="1" dirty="0"/>
              <a:t> Integrity (avionics</a:t>
            </a:r>
            <a:r>
              <a:rPr lang="en-US" sz="2400" i="1" dirty="0" smtClean="0"/>
              <a:t>)</a:t>
            </a:r>
          </a:p>
          <a:p>
            <a:r>
              <a:rPr lang="en-US" sz="2400" i="1" dirty="0" smtClean="0"/>
              <a:t>Soft-RT: RT-Linux, Windows-CE.</a:t>
            </a:r>
            <a:endParaRPr lang="en-US" sz="2400" i="1" dirty="0"/>
          </a:p>
          <a:p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General vs RT Systems</a:t>
            </a:r>
            <a:endParaRPr lang="en-US" sz="24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RT systems:</a:t>
            </a:r>
          </a:p>
          <a:p>
            <a:pPr lvl="1"/>
            <a:r>
              <a:rPr lang="en-US" sz="1600" dirty="0" smtClean="0"/>
              <a:t>Timing guarantees</a:t>
            </a:r>
          </a:p>
          <a:p>
            <a:pPr lvl="1"/>
            <a:r>
              <a:rPr lang="en-US" sz="1600" dirty="0" smtClean="0"/>
              <a:t>Worst case is under scrutiny</a:t>
            </a:r>
            <a:endParaRPr lang="en-US" sz="1600" dirty="0"/>
          </a:p>
          <a:p>
            <a:r>
              <a:rPr lang="en-US" sz="2400" dirty="0" smtClean="0"/>
              <a:t>General purpose </a:t>
            </a:r>
            <a:r>
              <a:rPr lang="en-US" sz="2400" dirty="0"/>
              <a:t>systems:</a:t>
            </a:r>
          </a:p>
          <a:p>
            <a:pPr lvl="1"/>
            <a:r>
              <a:rPr lang="en-US" sz="1600" dirty="0" smtClean="0"/>
              <a:t>High throughput</a:t>
            </a:r>
          </a:p>
          <a:p>
            <a:pPr lvl="1"/>
            <a:r>
              <a:rPr lang="en-US" sz="1600" dirty="0" smtClean="0"/>
              <a:t>Fairness</a:t>
            </a:r>
            <a:endParaRPr lang="en-US" sz="1600" dirty="0"/>
          </a:p>
          <a:p>
            <a:pPr lvl="1"/>
            <a:r>
              <a:rPr lang="en-US" sz="1600" dirty="0" smtClean="0"/>
              <a:t>Average-case is considered</a:t>
            </a:r>
            <a:endParaRPr lang="en-US" sz="1600" dirty="0"/>
          </a:p>
          <a:p>
            <a:r>
              <a:rPr lang="en-US" sz="2400" dirty="0" smtClean="0"/>
              <a:t>Vanilla Linux (from www.kernel.org):</a:t>
            </a:r>
            <a:endParaRPr lang="en-US" sz="2400" dirty="0"/>
          </a:p>
          <a:p>
            <a:pPr lvl="1"/>
            <a:r>
              <a:rPr lang="en-US" sz="1600" dirty="0" smtClean="0"/>
              <a:t>General-purpose OS</a:t>
            </a:r>
            <a:endParaRPr lang="en-US" sz="1600" dirty="0"/>
          </a:p>
          <a:p>
            <a:pPr lvl="1"/>
            <a:r>
              <a:rPr lang="en-US" sz="1600" dirty="0" smtClean="0"/>
              <a:t>A broad range of functionalities</a:t>
            </a:r>
            <a:endParaRPr lang="en-US" sz="1600" dirty="0"/>
          </a:p>
          <a:p>
            <a:pPr lvl="1"/>
            <a:r>
              <a:rPr lang="en-US" sz="1600" dirty="0" smtClean="0"/>
              <a:t>Optimized for average-case</a:t>
            </a:r>
          </a:p>
          <a:p>
            <a:pPr lvl="1"/>
            <a:r>
              <a:rPr lang="en-US" sz="1600" b="1" dirty="0" smtClean="0">
                <a:solidFill>
                  <a:srgbClr val="310FC1"/>
                </a:solidFill>
              </a:rPr>
              <a:t>Latency could be high and unbounded</a:t>
            </a:r>
            <a:endParaRPr lang="en-US" sz="1600" b="1" dirty="0">
              <a:solidFill>
                <a:srgbClr val="310FC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Why Linux is not a RT System?</a:t>
            </a:r>
            <a:endParaRPr lang="en-US" sz="24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HW-interaction is done by kernel:</a:t>
            </a:r>
          </a:p>
          <a:p>
            <a:pPr lvl="1"/>
            <a:r>
              <a:rPr lang="en-US" sz="2000" dirty="0" smtClean="0"/>
              <a:t>However, most user applications are running in user-space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Kernel is not preempted by user-tasks:</a:t>
            </a:r>
          </a:p>
          <a:p>
            <a:pPr lvl="1"/>
            <a:r>
              <a:rPr lang="en-US" sz="2000" dirty="0" smtClean="0"/>
              <a:t>If the highest priority user thread is scheduled, it cannot preempt kernel activities </a:t>
            </a:r>
          </a:p>
          <a:p>
            <a:pPr lvl="1"/>
            <a:r>
              <a:rPr lang="en-US" sz="2000" dirty="0" smtClean="0"/>
              <a:t>Latency above 100 </a:t>
            </a:r>
            <a:r>
              <a:rPr lang="en-US" sz="2000" dirty="0" err="1" smtClean="0"/>
              <a:t>msec</a:t>
            </a:r>
            <a:r>
              <a:rPr lang="en-US" sz="2000" dirty="0" smtClean="0"/>
              <a:t> is a reality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Linux is using classic time-sharing scheduling algorithms.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How to make from vanilla Linux a Real-Time OS?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Who is </a:t>
            </a:r>
            <a:r>
              <a:rPr lang="en-US" sz="2400" dirty="0" smtClean="0">
                <a:solidFill>
                  <a:srgbClr val="C00000"/>
                </a:solidFill>
              </a:rPr>
              <a:t>Ingo Molnar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CONFIG_PREEMPT_RT patch from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wiki.linuxfoundation.org/realtime/start</a:t>
            </a:r>
            <a:endParaRPr lang="en-US" sz="1800" dirty="0" smtClean="0"/>
          </a:p>
          <a:p>
            <a:r>
              <a:rPr lang="en-US" sz="2400" dirty="0" smtClean="0"/>
              <a:t>“Reduce” the special status of kernel tasks:</a:t>
            </a:r>
          </a:p>
          <a:p>
            <a:pPr lvl="1"/>
            <a:r>
              <a:rPr lang="en-US" sz="1800" dirty="0" smtClean="0"/>
              <a:t>Outside of spinlocks and interrupts, kernel could be preempted</a:t>
            </a:r>
          </a:p>
          <a:p>
            <a:pPr lvl="1"/>
            <a:r>
              <a:rPr lang="en-US" sz="1800" dirty="0" smtClean="0"/>
              <a:t>Worst-case latency drops to </a:t>
            </a:r>
            <a:r>
              <a:rPr lang="en-US" sz="1800" b="1" dirty="0" smtClean="0">
                <a:solidFill>
                  <a:srgbClr val="310FC1"/>
                </a:solidFill>
              </a:rPr>
              <a:t>1 -10 </a:t>
            </a:r>
            <a:r>
              <a:rPr lang="en-US" sz="1800" dirty="0" err="1" smtClean="0">
                <a:solidFill>
                  <a:srgbClr val="310FC1"/>
                </a:solidFill>
              </a:rPr>
              <a:t>msec</a:t>
            </a:r>
            <a:endParaRPr lang="en-US" sz="1800" dirty="0" smtClean="0">
              <a:solidFill>
                <a:srgbClr val="310FC1"/>
              </a:solidFill>
            </a:endParaRPr>
          </a:p>
          <a:p>
            <a:r>
              <a:rPr lang="en-US" sz="2400" dirty="0" smtClean="0"/>
              <a:t>Preemptible locking rtmutex:</a:t>
            </a:r>
          </a:p>
          <a:p>
            <a:pPr lvl="1"/>
            <a:r>
              <a:rPr lang="en-US" sz="2000" dirty="0" err="1" smtClean="0"/>
              <a:t>rtmutexes</a:t>
            </a:r>
            <a:r>
              <a:rPr lang="en-US" sz="2000" dirty="0" smtClean="0"/>
              <a:t> are using </a:t>
            </a:r>
            <a:r>
              <a:rPr lang="en-US" sz="2000" b="1" dirty="0" smtClean="0">
                <a:solidFill>
                  <a:srgbClr val="FF3300"/>
                </a:solidFill>
              </a:rPr>
              <a:t>priority inheritance protocol</a:t>
            </a:r>
          </a:p>
          <a:p>
            <a:r>
              <a:rPr lang="en-US" sz="2400" dirty="0" smtClean="0"/>
              <a:t>Linux semaphores and spinlocks upgraded:</a:t>
            </a:r>
            <a:endParaRPr lang="en-US" sz="2400" dirty="0"/>
          </a:p>
          <a:p>
            <a:pPr lvl="1"/>
            <a:r>
              <a:rPr lang="en-US" sz="2000" dirty="0" smtClean="0"/>
              <a:t>Now using </a:t>
            </a:r>
            <a:r>
              <a:rPr lang="en-US" sz="2000" b="1" dirty="0" smtClean="0">
                <a:solidFill>
                  <a:srgbClr val="FF3300"/>
                </a:solidFill>
              </a:rPr>
              <a:t>priority </a:t>
            </a:r>
            <a:r>
              <a:rPr lang="en-US" sz="2000" b="1" dirty="0">
                <a:solidFill>
                  <a:srgbClr val="FF3300"/>
                </a:solidFill>
              </a:rPr>
              <a:t>inheritance </a:t>
            </a:r>
            <a:r>
              <a:rPr lang="en-US" sz="2000" b="1" dirty="0" smtClean="0">
                <a:solidFill>
                  <a:srgbClr val="FF3300"/>
                </a:solidFill>
              </a:rPr>
              <a:t>protocol</a:t>
            </a:r>
            <a:endParaRPr lang="en-US" sz="2000" b="1" dirty="0">
              <a:solidFill>
                <a:srgbClr val="FF3300"/>
              </a:solidFill>
            </a:endParaRPr>
          </a:p>
          <a:p>
            <a:r>
              <a:rPr lang="en-US" sz="2400" dirty="0" smtClean="0"/>
              <a:t>More spinlocks to decrease latency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How to make from vanilla Linux a Real-Time OS?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Interrupt handlers:</a:t>
            </a:r>
          </a:p>
          <a:p>
            <a:pPr lvl="1"/>
            <a:r>
              <a:rPr lang="en-US" sz="2000" dirty="0" smtClean="0"/>
              <a:t>Converted to pre-emptible kernel threads</a:t>
            </a:r>
          </a:p>
          <a:p>
            <a:r>
              <a:rPr lang="en-US" sz="2400" dirty="0" smtClean="0"/>
              <a:t>High resolution POSIX timers implemented for user-space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Linux for Soft Real-Time </a:t>
            </a:r>
            <a:r>
              <a:rPr lang="en-US" sz="2400" dirty="0" smtClean="0"/>
              <a:t>starts to be an option. </a:t>
            </a:r>
            <a:r>
              <a:rPr lang="en-US" sz="2000" dirty="0" smtClean="0"/>
              <a:t>Still, application developers should care about:</a:t>
            </a:r>
          </a:p>
          <a:p>
            <a:pPr lvl="1"/>
            <a:r>
              <a:rPr lang="en-US" sz="1800" dirty="0" smtClean="0"/>
              <a:t>Preventing paging (lock all pages allocated by </a:t>
            </a:r>
            <a:r>
              <a:rPr lang="en-US" sz="1800" dirty="0" err="1" smtClean="0"/>
              <a:t>mlockall</a:t>
            </a:r>
            <a:r>
              <a:rPr lang="en-US" sz="1800" dirty="0" smtClean="0"/>
              <a:t>())</a:t>
            </a:r>
          </a:p>
          <a:p>
            <a:pPr lvl="1"/>
            <a:r>
              <a:rPr lang="en-US" sz="1800" dirty="0" smtClean="0"/>
              <a:t>Start all threads at the program start and touch all page threads</a:t>
            </a:r>
          </a:p>
          <a:p>
            <a:pPr lvl="1"/>
            <a:r>
              <a:rPr lang="en-US" sz="1800" dirty="0" smtClean="0"/>
              <a:t>Don’t use system calls like mmap2 leading to page faults</a:t>
            </a:r>
          </a:p>
          <a:p>
            <a:pPr lvl="1"/>
            <a:r>
              <a:rPr lang="en-US" sz="1800" dirty="0" smtClean="0"/>
              <a:t>Make all allocations to memory pools at the program start</a:t>
            </a:r>
          </a:p>
          <a:p>
            <a:pPr lvl="1"/>
            <a:r>
              <a:rPr lang="en-US" sz="1800" dirty="0"/>
              <a:t>DMA activities</a:t>
            </a:r>
          </a:p>
          <a:p>
            <a:pPr lvl="1"/>
            <a:r>
              <a:rPr lang="en-US" sz="1800" dirty="0"/>
              <a:t>Firmware housekeeping </a:t>
            </a:r>
            <a:r>
              <a:rPr lang="en-US" sz="1800" dirty="0" smtClean="0"/>
              <a:t>activities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Linux Scheduling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SCHED_OTHER / SCHED_NORMAL</a:t>
            </a:r>
          </a:p>
          <a:p>
            <a:pPr lvl="1"/>
            <a:r>
              <a:rPr lang="en-US" sz="1800" dirty="0" smtClean="0"/>
              <a:t>Standard Round-Robin time-sharing policy</a:t>
            </a:r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SCHED_BATCH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Round-Robin. Tasks are assumed to be non-interactive and CPU-bound with default slice of 1.5 sec. Cache-friendly policy.</a:t>
            </a:r>
            <a:endParaRPr lang="en-US" sz="1800" dirty="0"/>
          </a:p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SCHED_IDLE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Round-Robin with higher slice given to low-priority tasks</a:t>
            </a:r>
          </a:p>
          <a:p>
            <a:r>
              <a:rPr lang="en-US" sz="2200" dirty="0" smtClean="0">
                <a:solidFill>
                  <a:srgbClr val="310FC1"/>
                </a:solidFill>
              </a:rPr>
              <a:t>SCHED_FIFO</a:t>
            </a:r>
            <a:endParaRPr lang="en-US" sz="2200" dirty="0">
              <a:solidFill>
                <a:srgbClr val="310FC1"/>
              </a:solidFill>
            </a:endParaRPr>
          </a:p>
          <a:p>
            <a:pPr lvl="1"/>
            <a:r>
              <a:rPr lang="en-US" sz="1800" dirty="0" smtClean="0"/>
              <a:t>POSIX RT-class. FIFO without time-slicing</a:t>
            </a:r>
          </a:p>
          <a:p>
            <a:r>
              <a:rPr lang="en-US" sz="2200" dirty="0" smtClean="0">
                <a:solidFill>
                  <a:srgbClr val="310FC1"/>
                </a:solidFill>
              </a:rPr>
              <a:t>SCHED_RR</a:t>
            </a:r>
            <a:endParaRPr lang="en-US" sz="2200" dirty="0">
              <a:solidFill>
                <a:srgbClr val="310FC1"/>
              </a:solidFill>
            </a:endParaRPr>
          </a:p>
          <a:p>
            <a:pPr lvl="1"/>
            <a:r>
              <a:rPr lang="en-US" sz="1800" dirty="0"/>
              <a:t>POSIX </a:t>
            </a:r>
            <a:r>
              <a:rPr lang="en-US" sz="1800" dirty="0" smtClean="0"/>
              <a:t>RT-class. RR time-slices with preemption</a:t>
            </a:r>
            <a:endParaRPr lang="en-US" sz="18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Linux and Real-Time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Linux Scheduling </a:t>
            </a:r>
            <a:r>
              <a:rPr lang="en-IL" sz="2800" dirty="0" smtClean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 SCHED_DEADLINE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3300"/>
                </a:solidFill>
              </a:rPr>
              <a:t>SCHED_DEADLINE</a:t>
            </a:r>
            <a:r>
              <a:rPr lang="en-US" sz="2400" dirty="0" smtClean="0"/>
              <a:t> </a:t>
            </a:r>
            <a:r>
              <a:rPr lang="en-IL" sz="2400" dirty="0" smtClean="0"/>
              <a:t>–</a:t>
            </a:r>
            <a:r>
              <a:rPr lang="en-US" sz="2400" dirty="0" smtClean="0"/>
              <a:t> a new policy delivered by the patch</a:t>
            </a:r>
          </a:p>
          <a:p>
            <a:pPr lvl="1"/>
            <a:r>
              <a:rPr lang="en-US" sz="2000" dirty="0" smtClean="0"/>
              <a:t>EDF scheduler</a:t>
            </a:r>
          </a:p>
          <a:p>
            <a:r>
              <a:rPr lang="en-US" sz="2400" dirty="0" smtClean="0">
                <a:solidFill>
                  <a:srgbClr val="FF3300"/>
                </a:solidFill>
              </a:rPr>
              <a:t>Constant Bandwidth Server (CBS) </a:t>
            </a:r>
            <a:r>
              <a:rPr lang="en-US" sz="2400" dirty="0" smtClean="0"/>
              <a:t>Scheduling to help with:</a:t>
            </a:r>
          </a:p>
          <a:p>
            <a:pPr lvl="1"/>
            <a:r>
              <a:rPr lang="en-US" sz="2000" dirty="0" smtClean="0"/>
              <a:t>Stability of EDF</a:t>
            </a:r>
          </a:p>
          <a:p>
            <a:pPr lvl="1"/>
            <a:r>
              <a:rPr lang="en-US" sz="2000" dirty="0" smtClean="0"/>
              <a:t>Domino Effect prevention</a:t>
            </a:r>
          </a:p>
          <a:p>
            <a:r>
              <a:rPr lang="en-US" sz="2400" dirty="0" smtClean="0"/>
              <a:t>CBS makes:</a:t>
            </a:r>
          </a:p>
          <a:p>
            <a:pPr lvl="1"/>
            <a:r>
              <a:rPr lang="en-US" sz="2000" dirty="0" smtClean="0"/>
              <a:t>Admission Control</a:t>
            </a:r>
          </a:p>
          <a:p>
            <a:pPr lvl="1"/>
            <a:r>
              <a:rPr lang="en-US" sz="2000" dirty="0" smtClean="0"/>
              <a:t>Task CPU utilization accounts</a:t>
            </a:r>
          </a:p>
          <a:p>
            <a:pPr lvl="1"/>
            <a:r>
              <a:rPr lang="en-US" sz="2000" dirty="0" smtClean="0"/>
              <a:t>Complex accounts seems to be working</a:t>
            </a:r>
          </a:p>
          <a:p>
            <a:pPr lvl="1"/>
            <a:r>
              <a:rPr lang="en-US" sz="2000" dirty="0" smtClean="0"/>
              <a:t>“Soft” tasks are more constrained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RT-Basics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Features and Memory-Addressing</a:t>
            </a:r>
          </a:p>
          <a:p>
            <a:endParaRPr lang="en-US" sz="2400" dirty="0" smtClean="0"/>
          </a:p>
          <a:p>
            <a:r>
              <a:rPr lang="en-US" sz="2400" dirty="0" smtClean="0"/>
              <a:t>Less features than in Desktop/Server OS:</a:t>
            </a:r>
          </a:p>
          <a:p>
            <a:pPr lvl="1"/>
            <a:r>
              <a:rPr lang="en-US" sz="2000" dirty="0" smtClean="0"/>
              <a:t>Some RT-OSes are single-purpose, i.e. packet switching or routing, directing a missile, GPS interfacing and shortest path calculation</a:t>
            </a:r>
          </a:p>
          <a:p>
            <a:pPr lvl="1"/>
            <a:r>
              <a:rPr lang="en-US" sz="2000" dirty="0" smtClean="0"/>
              <a:t>No user-interfacing with UI</a:t>
            </a:r>
          </a:p>
          <a:p>
            <a:pPr lvl="1"/>
            <a:r>
              <a:rPr lang="en-US" sz="2000" dirty="0" smtClean="0"/>
              <a:t>Limited hardware capabilities</a:t>
            </a:r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Memory Addressing:</a:t>
            </a:r>
          </a:p>
          <a:p>
            <a:pPr lvl="1"/>
            <a:r>
              <a:rPr lang="en-US" sz="2000" i="1" dirty="0" smtClean="0"/>
              <a:t>Real Addressing</a:t>
            </a:r>
            <a:r>
              <a:rPr lang="en-US" sz="2000" dirty="0" smtClean="0"/>
              <a:t> working with physical addresses </a:t>
            </a:r>
            <a:r>
              <a:rPr lang="en-IL" sz="2000" dirty="0" smtClean="0"/>
              <a:t>–</a:t>
            </a:r>
            <a:r>
              <a:rPr lang="en-US" sz="2000" dirty="0" smtClean="0"/>
              <a:t> very rare nowadays</a:t>
            </a:r>
          </a:p>
          <a:p>
            <a:pPr lvl="1"/>
            <a:r>
              <a:rPr lang="en-US" sz="2000" i="1" dirty="0" smtClean="0"/>
              <a:t>Relocation Addressing </a:t>
            </a:r>
            <a:r>
              <a:rPr lang="en-IL" sz="2000" dirty="0" smtClean="0"/>
              <a:t>–</a:t>
            </a:r>
            <a:r>
              <a:rPr lang="en-US" sz="2000" dirty="0" smtClean="0"/>
              <a:t> adding a relocation register value for translation</a:t>
            </a:r>
          </a:p>
          <a:p>
            <a:pPr lvl="1"/>
            <a:r>
              <a:rPr lang="en-US" sz="2000" i="1" dirty="0" smtClean="0"/>
              <a:t>Full VM</a:t>
            </a:r>
            <a:r>
              <a:rPr lang="en-US" sz="2000" dirty="0" smtClean="0"/>
              <a:t> implementation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RT-Basics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Implementation Requirements</a:t>
            </a:r>
            <a:endParaRPr lang="en-US" sz="2400" dirty="0" smtClean="0"/>
          </a:p>
          <a:p>
            <a:r>
              <a:rPr lang="en-US" sz="2800" dirty="0" smtClean="0"/>
              <a:t>Preemptive kernel</a:t>
            </a:r>
          </a:p>
          <a:p>
            <a:r>
              <a:rPr lang="en-US" sz="2800" dirty="0" smtClean="0"/>
              <a:t>Priority-based preemptive scheduler</a:t>
            </a:r>
          </a:p>
          <a:p>
            <a:r>
              <a:rPr lang="en-US" sz="2800" dirty="0" smtClean="0"/>
              <a:t>Low </a:t>
            </a:r>
            <a:r>
              <a:rPr lang="en-US" sz="2800" dirty="0" smtClean="0">
                <a:solidFill>
                  <a:srgbClr val="C00000"/>
                </a:solidFill>
              </a:rPr>
              <a:t>latency</a:t>
            </a:r>
          </a:p>
          <a:p>
            <a:r>
              <a:rPr lang="en-US" sz="2800" dirty="0" smtClean="0"/>
              <a:t>Minimized </a:t>
            </a:r>
            <a:r>
              <a:rPr lang="en-US" sz="2800" dirty="0">
                <a:solidFill>
                  <a:srgbClr val="C00000"/>
                </a:solidFill>
              </a:rPr>
              <a:t>jitter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(maximized </a:t>
            </a:r>
            <a:r>
              <a:rPr lang="en-US" sz="2800" dirty="0">
                <a:solidFill>
                  <a:srgbClr val="C00000"/>
                </a:solidFill>
              </a:rPr>
              <a:t>predictability</a:t>
            </a:r>
            <a:r>
              <a:rPr lang="en-US" sz="2800" dirty="0" smtClean="0"/>
              <a:t>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 i.e. variations </a:t>
            </a:r>
            <a:r>
              <a:rPr lang="en-US" sz="2200" dirty="0"/>
              <a:t>of </a:t>
            </a:r>
            <a:r>
              <a:rPr lang="en-US" sz="2200" dirty="0" smtClean="0"/>
              <a:t>packet latency </a:t>
            </a:r>
            <a:r>
              <a:rPr lang="en-US" sz="2200" dirty="0"/>
              <a:t>or deviation from true periodicity </a:t>
            </a:r>
            <a:r>
              <a:rPr lang="en-US" sz="2200" dirty="0" smtClean="0"/>
              <a:t>in </a:t>
            </a:r>
            <a:r>
              <a:rPr lang="en-US" sz="2200" dirty="0"/>
              <a:t>relation to a </a:t>
            </a:r>
            <a:r>
              <a:rPr lang="en-US" sz="2200" dirty="0" smtClean="0"/>
              <a:t>reference clock signal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sz="2200" dirty="0"/>
          </a:p>
          <a:p>
            <a:r>
              <a:rPr lang="en-US" sz="2000" i="1" dirty="0" smtClean="0">
                <a:solidFill>
                  <a:srgbClr val="C00000"/>
                </a:solidFill>
              </a:rPr>
              <a:t>Event Latency </a:t>
            </a:r>
            <a:r>
              <a:rPr lang="en-IL" sz="2000" dirty="0" smtClean="0"/>
              <a:t>–</a:t>
            </a:r>
            <a:r>
              <a:rPr lang="en-US" sz="2000" dirty="0" smtClean="0"/>
              <a:t> time from an event comes till the action is done (car brake applied -&gt; car fully stops).</a:t>
            </a:r>
          </a:p>
          <a:p>
            <a:r>
              <a:rPr lang="en-US" sz="2000" i="1" dirty="0" smtClean="0">
                <a:solidFill>
                  <a:srgbClr val="C00000"/>
                </a:solidFill>
              </a:rPr>
              <a:t>Interrupt Latency </a:t>
            </a:r>
            <a:r>
              <a:rPr lang="en-IL" sz="2000" dirty="0" smtClean="0"/>
              <a:t>–</a:t>
            </a:r>
            <a:r>
              <a:rPr lang="en-US" sz="2000" dirty="0" smtClean="0"/>
              <a:t> time from when an interrupts comes till the start of the ISR function</a:t>
            </a:r>
          </a:p>
          <a:p>
            <a:r>
              <a:rPr lang="en-US" sz="2000" i="1" dirty="0" smtClean="0">
                <a:solidFill>
                  <a:srgbClr val="C00000"/>
                </a:solidFill>
              </a:rPr>
              <a:t>Dispatch Latency of Scheduler </a:t>
            </a:r>
            <a:r>
              <a:rPr lang="en-IL" sz="2000" dirty="0" smtClean="0"/>
              <a:t>–</a:t>
            </a:r>
            <a:r>
              <a:rPr lang="en-US" sz="2000" dirty="0" smtClean="0"/>
              <a:t> time required by Scheduler to stop one task and start another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RT Isn’t Fair</a:t>
            </a:r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sz="2600" dirty="0">
                <a:solidFill>
                  <a:srgbClr val="C00000"/>
                </a:solidFill>
              </a:rPr>
              <a:t>The main goal of an RT-Scheduler is to meet the deadlines for all scheduled RT-tasks. </a:t>
            </a:r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Forget about:</a:t>
            </a:r>
          </a:p>
          <a:p>
            <a:pPr lvl="1"/>
            <a:r>
              <a:rPr lang="en-US" sz="2200" i="1" dirty="0" smtClean="0"/>
              <a:t>maximum CPU-utilization</a:t>
            </a:r>
          </a:p>
          <a:p>
            <a:pPr lvl="1"/>
            <a:r>
              <a:rPr lang="en-US" sz="2200" i="1" dirty="0" smtClean="0"/>
              <a:t>best throughput</a:t>
            </a:r>
          </a:p>
          <a:p>
            <a:pPr lvl="1"/>
            <a:r>
              <a:rPr lang="en-US" sz="2200" i="1" dirty="0" smtClean="0"/>
              <a:t>minimum average turnaround</a:t>
            </a:r>
          </a:p>
          <a:p>
            <a:pPr lvl="1"/>
            <a:r>
              <a:rPr lang="en-US" sz="2200" i="1" dirty="0" smtClean="0"/>
              <a:t>response and waiting times </a:t>
            </a:r>
          </a:p>
          <a:p>
            <a:pPr marL="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all </a:t>
            </a:r>
            <a:r>
              <a:rPr lang="en-US" sz="2600" dirty="0"/>
              <a:t>are less relevant or irrelevant.</a:t>
            </a:r>
          </a:p>
          <a:p>
            <a:endParaRPr lang="en-US" sz="2600" dirty="0" smtClean="0"/>
          </a:p>
          <a:p>
            <a:r>
              <a:rPr lang="en-US" sz="2600" dirty="0" smtClean="0">
                <a:solidFill>
                  <a:srgbClr val="C00000"/>
                </a:solidFill>
              </a:rPr>
              <a:t>If </a:t>
            </a:r>
            <a:r>
              <a:rPr lang="en-US" sz="2600" dirty="0">
                <a:solidFill>
                  <a:srgbClr val="C00000"/>
                </a:solidFill>
              </a:rPr>
              <a:t>you have a deadline for your OS-assignment today</a:t>
            </a:r>
            <a:r>
              <a:rPr lang="en-US" sz="2600" dirty="0" smtClean="0"/>
              <a:t>, there’s no time and no bandwidth for fairness. You are doing the most urgent task to meet the deadline.</a:t>
            </a:r>
            <a:endParaRPr lang="en-US" sz="2600" i="1" dirty="0"/>
          </a:p>
          <a:p>
            <a:r>
              <a:rPr lang="en-US" sz="2600" i="1" dirty="0" smtClean="0"/>
              <a:t>Fairness never helps you to meet the deadline.</a:t>
            </a:r>
            <a:endParaRPr lang="en-US" sz="2600" i="1" dirty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RT Scheduling Policies</a:t>
            </a:r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sz="2800" dirty="0" smtClean="0"/>
              <a:t>Which Scheduling Algorithm guarantees meeting all deadlines for a given </a:t>
            </a:r>
            <a:r>
              <a:rPr lang="en-US" sz="2800" dirty="0" err="1" smtClean="0"/>
              <a:t>taskset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How to prove that a given Scheduling Algorithm will work for a certain workload?</a:t>
            </a:r>
          </a:p>
          <a:p>
            <a:r>
              <a:rPr lang="en-US" sz="2800" i="1" dirty="0" smtClean="0"/>
              <a:t>What is the meaning of the term </a:t>
            </a:r>
            <a:r>
              <a:rPr lang="en-US" sz="2800" i="1" dirty="0">
                <a:solidFill>
                  <a:srgbClr val="FF0000"/>
                </a:solidFill>
              </a:rPr>
              <a:t>“optimal algorithm” </a:t>
            </a:r>
            <a:r>
              <a:rPr lang="en-US" sz="2800" i="1" dirty="0" smtClean="0"/>
              <a:t>for RT-Scheduling?</a:t>
            </a:r>
            <a:endParaRPr lang="en-US" sz="1800" i="1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Job Timing </a:t>
            </a:r>
            <a:r>
              <a:rPr lang="en-IL" sz="2800" dirty="0" smtClean="0">
                <a:solidFill>
                  <a:srgbClr val="FF0066"/>
                </a:solidFill>
                <a:latin typeface="Body"/>
              </a:rPr>
              <a:t>–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 Definitions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 smtClean="0">
              <a:solidFill>
                <a:srgbClr val="FF0066"/>
              </a:solidFill>
              <a:latin typeface="Body"/>
            </a:endParaRPr>
          </a:p>
          <a:p>
            <a:pPr marL="0" indent="0">
              <a:buNone/>
            </a:pPr>
            <a:endParaRPr lang="en-US" sz="1800" dirty="0" smtClean="0">
              <a:latin typeface="Body"/>
            </a:endParaRPr>
          </a:p>
          <a:p>
            <a:r>
              <a:rPr lang="en-US" sz="1600" b="1" dirty="0" smtClean="0">
                <a:latin typeface="Body"/>
              </a:rPr>
              <a:t>a</a:t>
            </a:r>
            <a:r>
              <a:rPr lang="en-US" sz="1600" dirty="0" smtClean="0">
                <a:latin typeface="Body"/>
              </a:rPr>
              <a:t>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arrival (release) time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when job is ready for exec</a:t>
            </a:r>
          </a:p>
          <a:p>
            <a:r>
              <a:rPr lang="en-US" sz="1600" b="1" dirty="0" smtClean="0">
                <a:latin typeface="Body"/>
              </a:rPr>
              <a:t>d</a:t>
            </a:r>
            <a:r>
              <a:rPr lang="en-US" sz="1600" dirty="0" smtClean="0">
                <a:latin typeface="Body"/>
              </a:rPr>
              <a:t>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absolute deadline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when the job to be completed</a:t>
            </a:r>
          </a:p>
          <a:p>
            <a:r>
              <a:rPr lang="en-US" sz="1600" b="1" dirty="0" smtClean="0">
                <a:latin typeface="Body"/>
              </a:rPr>
              <a:t>s / f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when the job starts/finishes</a:t>
            </a:r>
          </a:p>
          <a:p>
            <a:r>
              <a:rPr lang="en-US" sz="1600" b="1" dirty="0" smtClean="0">
                <a:latin typeface="Body"/>
              </a:rPr>
              <a:t>C</a:t>
            </a:r>
            <a:r>
              <a:rPr lang="en-US" sz="1600" dirty="0" smtClean="0">
                <a:latin typeface="Body"/>
              </a:rPr>
              <a:t>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computation time or </a:t>
            </a:r>
            <a:r>
              <a:rPr lang="en-US" sz="1600" i="1" dirty="0" smtClean="0">
                <a:latin typeface="Body"/>
              </a:rPr>
              <a:t>worst case execution</a:t>
            </a:r>
            <a:r>
              <a:rPr lang="en-US" sz="1600" dirty="0" smtClean="0">
                <a:latin typeface="Body"/>
              </a:rPr>
              <a:t> </a:t>
            </a:r>
            <a:r>
              <a:rPr lang="en-US" sz="1600" i="1" dirty="0" smtClean="0">
                <a:latin typeface="Body"/>
              </a:rPr>
              <a:t>time (WCET)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the time length necessary for CPU to compete the job without interruptions</a:t>
            </a:r>
          </a:p>
          <a:p>
            <a:r>
              <a:rPr lang="en-US" sz="1600" b="1" dirty="0" smtClean="0">
                <a:latin typeface="Body"/>
              </a:rPr>
              <a:t>R</a:t>
            </a:r>
            <a:r>
              <a:rPr lang="en-US" sz="1600" dirty="0" smtClean="0">
                <a:latin typeface="Body"/>
              </a:rPr>
              <a:t>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response time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the time length since arrival till job finishes: (f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a)</a:t>
            </a:r>
          </a:p>
          <a:p>
            <a:r>
              <a:rPr lang="en-US" sz="1600" b="1" dirty="0" smtClean="0">
                <a:latin typeface="Body"/>
              </a:rPr>
              <a:t>D</a:t>
            </a:r>
            <a:r>
              <a:rPr lang="en-US" sz="1600" dirty="0" smtClean="0">
                <a:latin typeface="Body"/>
              </a:rPr>
              <a:t>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relative deadline </a:t>
            </a:r>
            <a:r>
              <a:rPr lang="en-IL" sz="1600" dirty="0" smtClean="0">
                <a:latin typeface="Body"/>
              </a:rPr>
              <a:t>–</a:t>
            </a:r>
            <a:r>
              <a:rPr lang="en-US" sz="1600" dirty="0" smtClean="0">
                <a:latin typeface="Body"/>
              </a:rPr>
              <a:t> the time length since arrival till the absolute deadline: (d - a)</a:t>
            </a:r>
          </a:p>
          <a:p>
            <a:r>
              <a:rPr lang="en-US" sz="1600" dirty="0" smtClean="0">
                <a:solidFill>
                  <a:srgbClr val="310FC1"/>
                </a:solidFill>
                <a:latin typeface="Body"/>
              </a:rPr>
              <a:t>Missing the Deadline: if </a:t>
            </a:r>
            <a:r>
              <a:rPr lang="en-US" sz="1600" b="1" dirty="0" smtClean="0">
                <a:solidFill>
                  <a:srgbClr val="310FC1"/>
                </a:solidFill>
                <a:latin typeface="Body"/>
              </a:rPr>
              <a:t>R &gt; D </a:t>
            </a:r>
            <a:r>
              <a:rPr lang="en-US" sz="1600" dirty="0" smtClean="0">
                <a:solidFill>
                  <a:srgbClr val="310FC1"/>
                </a:solidFill>
                <a:latin typeface="Body"/>
              </a:rPr>
              <a:t>or </a:t>
            </a:r>
            <a:r>
              <a:rPr lang="en-US" sz="1600" b="1" dirty="0" smtClean="0">
                <a:solidFill>
                  <a:srgbClr val="310FC1"/>
                </a:solidFill>
                <a:latin typeface="Body"/>
              </a:rPr>
              <a:t>f &gt; 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85224" y="2776240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28624" y="26083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1938040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1938040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62400" y="2357140"/>
            <a:ext cx="1600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2400" y="1752600"/>
            <a:ext cx="0" cy="60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74215" y="1752600"/>
            <a:ext cx="0" cy="60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3576" y="1785835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62400" y="2152895"/>
            <a:ext cx="1611815" cy="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1485" y="2776240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88800" y="2783919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15577" y="2757435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13685" y="2776240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399" y="3178033"/>
            <a:ext cx="0" cy="55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62600" y="3126767"/>
            <a:ext cx="0" cy="32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00399" y="3300894"/>
            <a:ext cx="2373815" cy="10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14024" y="2980396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sz="12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37714" y="3176050"/>
            <a:ext cx="0" cy="55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95288" y="3628061"/>
            <a:ext cx="3053112" cy="26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30989" y="3329216"/>
            <a:ext cx="2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en-US" sz="1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Job Timing - Definitions 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1(Continued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)</a:t>
            </a:r>
            <a:endParaRPr lang="en-US" sz="2400" dirty="0"/>
          </a:p>
          <a:p>
            <a:pPr marL="0" indent="0" algn="ctr">
              <a:buNone/>
            </a:pPr>
            <a:endParaRPr lang="en-US" sz="1800" dirty="0" smtClean="0"/>
          </a:p>
          <a:p>
            <a:r>
              <a:rPr lang="en-US" sz="2400" dirty="0" smtClean="0"/>
              <a:t>Total Utilization of all RT-Tasks:  </a:t>
            </a:r>
            <a:r>
              <a:rPr lang="en-US" sz="2400" b="1" dirty="0" smtClean="0"/>
              <a:t>U = </a:t>
            </a:r>
            <a:r>
              <a:rPr lang="en-IL" sz="2400" b="1" dirty="0" smtClean="0"/>
              <a:t>∑</a:t>
            </a:r>
            <a:r>
              <a:rPr lang="en-US" sz="2400" b="1" dirty="0" smtClean="0"/>
              <a:t> (Ci/Pi). </a:t>
            </a:r>
          </a:p>
          <a:p>
            <a:pPr lvl="1"/>
            <a:r>
              <a:rPr lang="en-US" sz="2000" dirty="0" smtClean="0"/>
              <a:t>P is activation </a:t>
            </a:r>
            <a:r>
              <a:rPr lang="en-US" sz="2000" b="1" dirty="0"/>
              <a:t>p</a:t>
            </a:r>
            <a:r>
              <a:rPr lang="en-US" sz="2000" b="1" dirty="0" smtClean="0"/>
              <a:t>eriod</a:t>
            </a:r>
            <a:r>
              <a:rPr lang="en-US" sz="2000" dirty="0" smtClean="0"/>
              <a:t> usually equal to relative deadline D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If </a:t>
            </a:r>
            <a:r>
              <a:rPr lang="en-US" sz="2400" b="1" dirty="0" smtClean="0"/>
              <a:t>U &gt; number of CPUs</a:t>
            </a:r>
            <a:r>
              <a:rPr lang="en-US" sz="2400" dirty="0" smtClean="0"/>
              <a:t>, the scheduler cannot meet all deadlines </a:t>
            </a:r>
            <a:r>
              <a:rPr lang="en-IL" sz="2400" dirty="0" smtClean="0"/>
              <a:t>–</a:t>
            </a:r>
            <a:r>
              <a:rPr lang="en-US" sz="2400" dirty="0" smtClean="0"/>
              <a:t> the load is too high.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RT-Task is characterized </a:t>
            </a:r>
            <a:r>
              <a:rPr lang="en-US" sz="2400" dirty="0" smtClean="0"/>
              <a:t>by: </a:t>
            </a:r>
            <a:r>
              <a:rPr lang="en-US" sz="2400" b="1" dirty="0"/>
              <a:t>Task (C, D, P)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RT Scheduling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80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Earliest Deadline First (EDF)</a:t>
            </a:r>
            <a:endParaRPr lang="en-US" sz="2400" dirty="0" smtClean="0"/>
          </a:p>
          <a:p>
            <a:r>
              <a:rPr lang="en-US" sz="1800" dirty="0" smtClean="0"/>
              <a:t>EDF </a:t>
            </a:r>
            <a:r>
              <a:rPr lang="en-IL" sz="1800" dirty="0" smtClean="0"/>
              <a:t>–</a:t>
            </a:r>
            <a:r>
              <a:rPr lang="en-US" sz="1800" dirty="0" smtClean="0"/>
              <a:t> no assumption on periodicity of tasks: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eriodic tasks, aperiodic tasks or a </a:t>
            </a:r>
            <a:r>
              <a:rPr lang="en-US" sz="1800" dirty="0"/>
              <a:t>m</a:t>
            </a:r>
            <a:r>
              <a:rPr lang="en-US" sz="1800" dirty="0" smtClean="0"/>
              <a:t>ix of periodic and aperiodic tasks</a:t>
            </a:r>
          </a:p>
          <a:p>
            <a:r>
              <a:rPr lang="en-US" sz="1800" dirty="0" smtClean="0"/>
              <a:t>Arrival/Release time zero (0) for the tasks: </a:t>
            </a:r>
          </a:p>
          <a:p>
            <a:pPr lvl="1"/>
            <a:r>
              <a:rPr lang="en-US" sz="1800" b="1" dirty="0" smtClean="0"/>
              <a:t>T1</a:t>
            </a:r>
            <a:r>
              <a:rPr lang="en-US" sz="1800" dirty="0" smtClean="0"/>
              <a:t> (1,4,4), </a:t>
            </a:r>
            <a:r>
              <a:rPr lang="en-US" sz="1800" b="1" dirty="0" smtClean="0"/>
              <a:t>T2</a:t>
            </a:r>
            <a:r>
              <a:rPr lang="en-US" sz="1800" dirty="0" smtClean="0"/>
              <a:t> (2,6,6) and </a:t>
            </a:r>
            <a:r>
              <a:rPr lang="en-US" sz="1800" b="1" dirty="0" smtClean="0"/>
              <a:t>T3</a:t>
            </a:r>
            <a:r>
              <a:rPr lang="en-US" sz="1800" dirty="0" smtClean="0"/>
              <a:t> (3,8,8)</a:t>
            </a:r>
          </a:p>
          <a:p>
            <a:pPr lvl="1"/>
            <a:r>
              <a:rPr lang="en-US" sz="1800" dirty="0" smtClean="0"/>
              <a:t>U = 1/4 + 2/6 + 3/8 = 0.250 + 0.333 + 0.375 = </a:t>
            </a:r>
            <a:r>
              <a:rPr lang="en-US" sz="1800" b="1" dirty="0" smtClean="0"/>
              <a:t>0.958</a:t>
            </a:r>
            <a:r>
              <a:rPr lang="en-US" sz="1800" dirty="0" smtClean="0"/>
              <a:t> - feasible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>
              <a:solidFill>
                <a:srgbClr val="FF0066"/>
              </a:solidFill>
              <a:latin typeface="Bod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0" y="3429000"/>
            <a:ext cx="8418860" cy="2819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2200</Words>
  <Application>Microsoft Office PowerPoint</Application>
  <PresentationFormat>On-screen Show (4:3)</PresentationFormat>
  <Paragraphs>480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Body</vt:lpstr>
      <vt:lpstr>Calibri</vt:lpstr>
      <vt:lpstr>Times New Roman</vt:lpstr>
      <vt:lpstr>Office Theme</vt:lpstr>
      <vt:lpstr>RT-OS-I   Basics and RT-Scheduling</vt:lpstr>
      <vt:lpstr>RT-Basics</vt:lpstr>
      <vt:lpstr>RT-Basics</vt:lpstr>
      <vt:lpstr>RT-Basics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RT Scheduling</vt:lpstr>
      <vt:lpstr>Linux and Real-Time</vt:lpstr>
      <vt:lpstr>Linux and Real-Time</vt:lpstr>
      <vt:lpstr>Linux and Real-Time</vt:lpstr>
      <vt:lpstr>Linux and Real-Time</vt:lpstr>
      <vt:lpstr>Linux and Real-Time</vt:lpstr>
      <vt:lpstr>Linux and Real-Time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Cyber-Bet Presentation</dc:title>
  <dc:creator>Robert Iakobashvili</dc:creator>
  <cp:lastModifiedBy>Windows User</cp:lastModifiedBy>
  <cp:revision>483</cp:revision>
  <dcterms:created xsi:type="dcterms:W3CDTF">2012-03-21T08:02:07Z</dcterms:created>
  <dcterms:modified xsi:type="dcterms:W3CDTF">2020-11-09T05:32:17Z</dcterms:modified>
</cp:coreProperties>
</file>