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1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2.jpeg" ContentType="image/jpe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715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r>
              <a:rPr b="0" lang="he-IL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" sz="2000" spc="-1" strike="noStrike">
                <a:latin typeface="Arial"/>
              </a:rPr>
              <a:t>Click to edit the notes format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" sz="1400" spc="-1" strike="noStrike">
                <a:latin typeface="Times New Roman"/>
              </a:rPr>
              <a:t>&lt;header&gt;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" sz="1400" spc="-1" strike="noStrike">
                <a:latin typeface="Times New Roman"/>
              </a:rPr>
              <a:t>&lt;date/time&gt;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" sz="1400" spc="-1" strike="noStrike">
                <a:latin typeface="Times New Roman"/>
              </a:rPr>
              <a:t>&lt;footer&gt;</a:t>
            </a:r>
            <a:endParaRPr b="0" lang="en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C24E45F-F539-418E-BC4C-54B4EFF31C23}" type="slidenum">
              <a:rPr b="0" lang="en" sz="1400" spc="-1" strike="noStrike">
                <a:latin typeface="Times New Roman"/>
              </a:rPr>
              <a:t>&lt;number&gt;</a:t>
            </a:fld>
            <a:endParaRPr b="0" lang="e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6040" cy="342864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התשובה</a:t>
            </a:r>
            <a:r>
              <a:rPr b="0" lang="en" sz="2000" spc="-1" strike="noStrike">
                <a:latin typeface="Arial"/>
              </a:rPr>
              <a:t>:</a:t>
            </a:r>
            <a:endParaRPr b="0" lang="e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הפרה של עקרון מניעה הדדית</a:t>
            </a:r>
            <a:r>
              <a:rPr b="0" lang="en" sz="2000" spc="-1" strike="noStrike">
                <a:latin typeface="Arial"/>
              </a:rPr>
              <a:t>.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rtl="1">
              <a:lnSpc>
                <a:spcPct val="100000"/>
              </a:lnSpc>
            </a:pPr>
            <a:fld id="{DF7921DA-B05E-4AD3-AF76-5C3F47A71D88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6040" cy="3428640"/>
          </a:xfrm>
          <a:prstGeom prst="rect">
            <a:avLst/>
          </a:prstGeom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התרחיש – כמו איתות רק </a:t>
            </a:r>
            <a:r>
              <a:rPr b="1" lang="en" sz="2000" spc="-1" strike="noStrike">
                <a:latin typeface="Arial"/>
              </a:rPr>
              <a:t>לאחר </a:t>
            </a:r>
            <a:r>
              <a:rPr b="0" lang="en" sz="2000" spc="-1" strike="noStrike">
                <a:latin typeface="Arial"/>
              </a:rPr>
              <a:t>שפונים ברכב</a:t>
            </a:r>
            <a:r>
              <a:rPr b="0" lang="en" sz="2000" spc="-1" strike="noStrike">
                <a:latin typeface="Arial"/>
              </a:rPr>
              <a:t>.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P1 does turn:=1;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P0 does turn:=0;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P0 does interested[0]:=true;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P0 does while(turn == 0 &amp;&amp; interested [1]); 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P0 enters the CS.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P1 does interested [1]:=true;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P1 does while(turn == 1 &amp;&amp; interested [0]);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P1 enters the CS.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rtl="1">
              <a:lnSpc>
                <a:spcPct val="100000"/>
              </a:lnSpc>
            </a:pPr>
            <a:fld id="{6F3DA262-9848-4CDB-85F1-59EEBBF5611D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6040" cy="3428640"/>
          </a:xfrm>
          <a:prstGeom prst="rect">
            <a:avLst/>
          </a:prstGeom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" sz="2000" spc="-1" strike="noStrike"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rtl="1">
              <a:lnSpc>
                <a:spcPct val="100000"/>
              </a:lnSpc>
            </a:pPr>
            <a:fld id="{BC864736-7910-4D91-AD90-091E9866A8C9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6040" cy="342864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המשמעות: נסתכל על משתנה</a:t>
            </a:r>
            <a:r>
              <a:rPr b="0" lang="en" sz="2000" spc="-1" strike="noStrike">
                <a:latin typeface="Arial"/>
              </a:rPr>
              <a:t> </a:t>
            </a:r>
            <a:r>
              <a:rPr b="0" lang="en" sz="2000" spc="-1" strike="noStrike">
                <a:latin typeface="Arial"/>
              </a:rPr>
              <a:t>turn </a:t>
            </a:r>
            <a:r>
              <a:rPr b="0" lang="en" sz="2000" spc="-1" strike="noStrike">
                <a:latin typeface="Arial"/>
              </a:rPr>
              <a:t>לא בתור ויתור, אלא בתור השתלטות</a:t>
            </a:r>
            <a:r>
              <a:rPr b="0" lang="en" sz="2000" spc="-1" strike="noStrike">
                <a:latin typeface="Arial"/>
              </a:rPr>
              <a:t>.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rtl="1">
              <a:lnSpc>
                <a:spcPct val="100000"/>
              </a:lnSpc>
            </a:pPr>
            <a:fld id="{53F60E92-4E11-41A0-AA79-4F335D2BC74E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6040" cy="342864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" sz="1200" spc="-1" strike="noStrike">
                <a:latin typeface="Arial"/>
              </a:rPr>
              <a:t>One enters and exits and only afterwards the second receives a time quanta.</a:t>
            </a:r>
            <a:endParaRPr b="0" lang="e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2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rtl="1">
              <a:lnSpc>
                <a:spcPct val="100000"/>
              </a:lnSpc>
            </a:pPr>
            <a:fld id="{B6A80BAA-C16C-4757-A8B3-36355B6EB41B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6040" cy="342864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" sz="2000" spc="-1" strike="noStrike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rtl="1">
              <a:lnSpc>
                <a:spcPct val="100000"/>
              </a:lnSpc>
            </a:pPr>
            <a:fld id="{B3D10B45-387C-4534-B04C-C4A8EDBFED12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6040" cy="342864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" sz="2000" spc="-1" strike="noStrike">
              <a:latin typeface="Arial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rtl="1">
              <a:lnSpc>
                <a:spcPct val="100000"/>
              </a:lnSpc>
            </a:pPr>
            <a:fld id="{C930F4D5-DA19-4E7F-8E49-7030DEEB0D54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6040" cy="342864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" sz="2000" spc="-1" strike="noStrike">
              <a:latin typeface="Arial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rtl="1">
              <a:lnSpc>
                <a:spcPct val="100000"/>
              </a:lnSpc>
            </a:pPr>
            <a:fld id="{8BD346EC-263C-4B61-9DCE-7160B243940E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6040" cy="342864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" sz="1200" spc="-1" strike="noStrike">
                <a:solidFill>
                  <a:srgbClr val="ff0000"/>
                </a:solidFill>
                <a:latin typeface="Arial"/>
              </a:rPr>
              <a:t>Busy:</a:t>
            </a:r>
            <a:endParaRPr b="0" lang="en" sz="1200" spc="-1" strike="noStrike">
              <a:latin typeface="Arial"/>
            </a:endParaRPr>
          </a:p>
          <a:p>
            <a:pPr rtl="1">
              <a:lnSpc>
                <a:spcPct val="100000"/>
              </a:lnSpc>
            </a:pPr>
            <a:r>
              <a:rPr b="0" lang="en" sz="1200" spc="-1" strike="noStrike">
                <a:solidFill>
                  <a:srgbClr val="000000"/>
                </a:solidFill>
                <a:latin typeface="Courier New"/>
              </a:rPr>
              <a:t>The protection of this lines is needed to make sure that there’s nobody that is picking up a number and may have a number like me</a:t>
            </a:r>
            <a:r>
              <a:rPr b="0" lang="en" sz="1200" spc="-1" strike="noStrike">
                <a:solidFill>
                  <a:srgbClr val="000000"/>
                </a:solidFill>
                <a:latin typeface="Courier New"/>
              </a:rPr>
              <a:t>.</a:t>
            </a:r>
            <a:endParaRPr b="0" lang="en" sz="1200" spc="-1" strike="noStrike">
              <a:latin typeface="Arial"/>
            </a:endParaRPr>
          </a:p>
          <a:p>
            <a:pPr rtl="1">
              <a:lnSpc>
                <a:spcPct val="100000"/>
              </a:lnSpc>
            </a:pPr>
            <a:endParaRPr b="0" lang="en" sz="1200" spc="-1" strike="noStrike">
              <a:latin typeface="Arial"/>
            </a:endParaRPr>
          </a:p>
          <a:p>
            <a:pPr rtl="1">
              <a:lnSpc>
                <a:spcPct val="100000"/>
              </a:lnSpc>
            </a:pPr>
            <a:endParaRPr b="0" lang="en" sz="1200" spc="-1" strike="noStrike">
              <a:latin typeface="Arial"/>
            </a:endParaRPr>
          </a:p>
          <a:p>
            <a:pPr rtl="1">
              <a:lnSpc>
                <a:spcPct val="100000"/>
              </a:lnSpc>
            </a:pPr>
            <a:r>
              <a:rPr b="0" lang="en" sz="1200" spc="-1" strike="noStrike">
                <a:solidFill>
                  <a:srgbClr val="ff0000"/>
                </a:solidFill>
                <a:latin typeface="Courier New"/>
              </a:rPr>
              <a:t>&gt; כל עוד קיים תהליך אחר עם זיהוי נמוך יותר לפני התהליך הוא לא ייכנס לקטע הקריטי. וכנ"ל אם הוא כרגע בריצה בקטע הקריטי.</a:t>
            </a:r>
            <a:endParaRPr b="0" lang="en" sz="1200" spc="-1" strike="noStrike">
              <a:latin typeface="Arial"/>
            </a:endParaRPr>
          </a:p>
          <a:p>
            <a:pPr rtl="1">
              <a:lnSpc>
                <a:spcPct val="100000"/>
              </a:lnSpc>
            </a:pPr>
            <a:r>
              <a:rPr b="0" lang="en" sz="1200" spc="-1" strike="noStrike">
                <a:solidFill>
                  <a:srgbClr val="ff0000"/>
                </a:solidFill>
                <a:latin typeface="Courier New"/>
              </a:rPr>
              <a:t>&gt; קיימת הגנה כאן למקרים בהם הערך המתקבל שווה לאחד הערכים שניתנו קודם, כלומר אותו הערך קיים פעמיים.</a:t>
            </a:r>
            <a:endParaRPr b="0" lang="en" sz="12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" sz="2000" spc="-1" strike="noStrike">
                <a:solidFill>
                  <a:srgbClr val="ff0000"/>
                </a:solidFill>
                <a:latin typeface="Courier New"/>
              </a:rPr>
              <a:t>&gt; למה צריך שמירה על לקיחת המספר? זה מוודא שאין מישהו שלוקח מספר יחד איתי ונקבל מספר זהה אך אולי נתעלם בהמשך אחד מהשני.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rtl="1">
              <a:lnSpc>
                <a:spcPct val="100000"/>
              </a:lnSpc>
            </a:pPr>
            <a:fld id="{3DC7EB1B-9EFB-42CC-951A-27868939BFD8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6040" cy="342864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" sz="1200" spc="-1" strike="noStrike">
                <a:solidFill>
                  <a:srgbClr val="000000"/>
                </a:solidFill>
                <a:latin typeface="Arial"/>
              </a:rPr>
              <a:t>Answser</a:t>
            </a:r>
            <a:endParaRPr b="0" lang="e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" sz="12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</a:rPr>
              <a:t> and P</a:t>
            </a:r>
            <a:r>
              <a:rPr b="0" lang="en" sz="1200" spc="-1" strike="noStrike" baseline="-25000">
                <a:solidFill>
                  <a:srgbClr val="000000"/>
                </a:solidFill>
                <a:latin typeface="Arial"/>
              </a:rPr>
              <a:t>0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</a:rPr>
              <a:t> choose the same number – eg, 1.</a:t>
            </a:r>
            <a:endParaRPr b="0" lang="e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" sz="12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</a:rPr>
              <a:t> arrives first to the loop. Once it has the smallest number among those processes, which already have numbers, P</a:t>
            </a:r>
            <a:r>
              <a:rPr b="0" lang="en" sz="1200" spc="-1" strike="noStrike" baseline="-25000">
                <a:solidFill>
                  <a:srgbClr val="000000"/>
                </a:solidFill>
                <a:latin typeface="Arial"/>
              </a:rPr>
              <a:t>1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</a:rPr>
              <a:t> enters the CS.</a:t>
            </a:r>
            <a:endParaRPr b="0" lang="e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2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" sz="1200" spc="-1" strike="noStrike" baseline="-25000">
                <a:solidFill>
                  <a:srgbClr val="000000"/>
                </a:solidFill>
                <a:latin typeface="Arial"/>
              </a:rPr>
              <a:t>0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</a:rPr>
              <a:t> arrives first to the loop. Its number is smaller than those of all other processes, beside P1. However, as 0&lt;1, by the 2</a:t>
            </a:r>
            <a:r>
              <a:rPr b="0" lang="en" sz="1200" spc="-1" strike="noStrike" baseline="30000">
                <a:solidFill>
                  <a:srgbClr val="000000"/>
                </a:solidFill>
                <a:latin typeface="Arial"/>
              </a:rPr>
              <a:t>nd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</a:rPr>
              <a:t>-level, arbitrary prioritizing between processes which have the same #, P0 also enters CS.</a:t>
            </a:r>
            <a:endParaRPr b="0" lang="e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000000"/>
                </a:solidFill>
                <a:latin typeface="Arial"/>
              </a:rPr>
              <a:t>How does the addition of “busy” prevent this mutex violation?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000" spc="-1" strike="noStrike">
                <a:solidFill>
                  <a:srgbClr val="000000"/>
                </a:solidFill>
                <a:latin typeface="Arial"/>
              </a:rPr>
              <a:t>In the example above, P1 will wait first until P0 has a number. Once P0 has a number, even if it’s the same number as P1 (say, 1), as 0&lt;1, P1 will wait for P0 before entering the CS.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rtl="1">
              <a:lnSpc>
                <a:spcPct val="100000"/>
              </a:lnSpc>
            </a:pPr>
            <a:fld id="{E9DBD904-58B7-4B58-B7D6-7893D07579C9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6040" cy="342864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התוכנית יוצרת שני תהליכונים שצריכים להדפיס את המשתנה</a:t>
            </a:r>
            <a:r>
              <a:rPr b="0" lang="en" sz="2000" spc="-1" strike="noStrike">
                <a:latin typeface="Arial"/>
              </a:rPr>
              <a:t> </a:t>
            </a:r>
            <a:r>
              <a:rPr b="0" lang="en" sz="2000" spc="-1" strike="noStrike">
                <a:latin typeface="Arial"/>
              </a:rPr>
              <a:t>counter.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rtl="1">
              <a:lnSpc>
                <a:spcPct val="100000"/>
              </a:lnSpc>
            </a:pPr>
            <a:fld id="{C55B9CEB-14C8-4365-8922-04BAF4644D67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6040" cy="3428640"/>
          </a:xfrm>
          <a:prstGeom prst="rect">
            <a:avLst/>
          </a:prstGeom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Recall: </a:t>
            </a:r>
            <a:endParaRPr b="0" lang="e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S-- is actually s = s-1; // why is it important?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++ is actually s = s+1; // why is it important?</a:t>
            </a:r>
            <a:endParaRPr b="0" lang="e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000" spc="-1" strike="noStrike">
              <a:latin typeface="Arial"/>
            </a:endParaRPr>
          </a:p>
        </p:txBody>
      </p:sp>
      <p:sp>
        <p:nvSpPr>
          <p:cNvPr id="167" name="TextShape 3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rtl="1">
              <a:lnSpc>
                <a:spcPct val="100000"/>
              </a:lnSpc>
            </a:pPr>
            <a:fld id="{5AB8AD8B-C94D-4151-8100-389FAEC677A1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6040" cy="342864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" sz="2000" spc="-1" strike="noStrike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rtl="1">
              <a:lnSpc>
                <a:spcPct val="100000"/>
              </a:lnSpc>
            </a:pPr>
            <a:fld id="{ACB05A8C-8617-4C39-966D-49AEF6F8B20B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6040" cy="342864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" sz="2000" spc="-1" strike="noStrike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rtl="1">
              <a:lnSpc>
                <a:spcPct val="100000"/>
              </a:lnSpc>
            </a:pPr>
            <a:fld id="{74153692-4330-4F6E-8B64-450793DD6774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6040" cy="342864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דוגמה עבור שני תהליכים</a:t>
            </a:r>
            <a:r>
              <a:rPr b="0" lang="en" sz="2000" spc="-1" strike="noStrike">
                <a:latin typeface="Arial"/>
              </a:rPr>
              <a:t>.</a:t>
            </a:r>
            <a:endParaRPr b="0" lang="e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תהליך שמגיע מצהיר על רצון להיכנס </a:t>
            </a:r>
            <a:r>
              <a:rPr b="0" lang="en" sz="2000" spc="-1" strike="noStrike" u="sng">
                <a:uFillTx/>
                <a:latin typeface="Arial"/>
              </a:rPr>
              <a:t>ומוותר</a:t>
            </a:r>
            <a:r>
              <a:rPr b="0" lang="en" sz="2000" spc="-1" strike="noStrike">
                <a:latin typeface="Arial"/>
              </a:rPr>
              <a:t> לשני</a:t>
            </a:r>
            <a:r>
              <a:rPr b="0" lang="en" sz="2000" spc="-1" strike="noStrike">
                <a:latin typeface="Arial"/>
              </a:rPr>
              <a:t>.</a:t>
            </a:r>
            <a:endParaRPr b="0" lang="e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" sz="2000" spc="-1" strike="noStrike">
                <a:latin typeface="Arial"/>
              </a:rPr>
              <a:t>התהליך לא ייכנס כל עוד הוא המוותר והשני מעוניין</a:t>
            </a:r>
            <a:r>
              <a:rPr b="0" lang="en" sz="2000" spc="-1" strike="noStrike">
                <a:latin typeface="Arial"/>
              </a:rPr>
              <a:t>.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144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rtl="1">
              <a:lnSpc>
                <a:spcPct val="100000"/>
              </a:lnSpc>
            </a:pPr>
            <a:fld id="{A1CD9A5B-733D-4FBE-B0DC-3109B9291FC5}" type="slidenum">
              <a:rPr b="0" lang="e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775520"/>
            <a:ext cx="7772040" cy="122472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775520"/>
            <a:ext cx="7772040" cy="122472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775520"/>
            <a:ext cx="7772040" cy="122472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775520"/>
            <a:ext cx="7772040" cy="122472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775520"/>
            <a:ext cx="7772040" cy="122472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775520"/>
            <a:ext cx="7772040" cy="122472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775520"/>
            <a:ext cx="7772040" cy="122472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775520"/>
            <a:ext cx="7772040" cy="5678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775520"/>
            <a:ext cx="7772040" cy="122472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775520"/>
            <a:ext cx="7772040" cy="122472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775520"/>
            <a:ext cx="7772040" cy="122472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he-I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r" rtl="1">
              <a:spcBef>
                <a:spcPts val="1417"/>
              </a:spcBef>
            </a:pP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775520"/>
            <a:ext cx="7772040" cy="1224720"/>
          </a:xfrm>
          <a:prstGeom prst="rect">
            <a:avLst/>
          </a:prstGeom>
        </p:spPr>
        <p:txBody>
          <a:bodyPr anchor="ctr"/>
          <a:p>
            <a:pPr algn="ctr" rtl="1">
              <a:lnSpc>
                <a:spcPct val="100000"/>
              </a:lnSpc>
            </a:pPr>
            <a:r>
              <a:rPr b="0" lang="he-IL" sz="4400" spc="-1" strike="noStrike">
                <a:solidFill>
                  <a:srgbClr val="000000"/>
                </a:solidFill>
                <a:latin typeface="Calibri"/>
              </a:rPr>
              <a:t>לחץ כדי לערוך סגנון כותרת של תבנית </a:t>
            </a:r>
            <a:r>
              <a:rPr b="0" lang="he-IL" sz="4400" spc="-1" strike="noStrike">
                <a:solidFill>
                  <a:srgbClr val="000000"/>
                </a:solidFill>
                <a:latin typeface="Calibri"/>
              </a:rPr>
              <a:t>בסיס</a:t>
            </a:r>
            <a:endParaRPr b="0" lang="he-I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553080" y="5297040"/>
            <a:ext cx="2133360" cy="303840"/>
          </a:xfrm>
          <a:prstGeom prst="rect">
            <a:avLst/>
          </a:prstGeom>
        </p:spPr>
        <p:txBody>
          <a:bodyPr anchor="ctr"/>
          <a:p>
            <a:pPr algn="r" rtl="1">
              <a:lnSpc>
                <a:spcPct val="100000"/>
              </a:lnSpc>
            </a:pPr>
            <a:fld id="{D2F9705C-1329-4390-AA3A-E7FD85490C33}" type="datetime">
              <a:rPr b="0" lang="en" sz="1200" spc="-1" strike="noStrike">
                <a:solidFill>
                  <a:srgbClr val="8b8b8b"/>
                </a:solidFill>
                <a:latin typeface="Calibri"/>
              </a:rPr>
              <a:t>4/20/21</a:t>
            </a:fld>
            <a:endParaRPr b="0" lang="e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5297040"/>
            <a:ext cx="2895120" cy="303840"/>
          </a:xfrm>
          <a:prstGeom prst="rect">
            <a:avLst/>
          </a:prstGeom>
        </p:spPr>
        <p:txBody>
          <a:bodyPr anchor="ctr"/>
          <a:p>
            <a:endParaRPr b="0" lang="e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57200" y="5297040"/>
            <a:ext cx="2133360" cy="303840"/>
          </a:xfrm>
          <a:prstGeom prst="rect">
            <a:avLst/>
          </a:prstGeom>
        </p:spPr>
        <p:txBody>
          <a:bodyPr anchor="ctr"/>
          <a:p>
            <a:pPr rtl="1">
              <a:lnSpc>
                <a:spcPct val="100000"/>
              </a:lnSpc>
            </a:pPr>
            <a:fld id="{B5A4D932-D725-4495-A14A-44FE0581671E}" type="slidenum">
              <a:rPr b="0" lang="e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 algn="r" rtl="1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e-IL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he-IL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 algn="r" rtl="1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he-IL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 algn="r" rtl="1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e-IL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he-IL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he-I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he-I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e-I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he-I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888840"/>
            <a:ext cx="9143640" cy="17143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he-IL" sz="4400" spc="-1" strike="noStrike">
                <a:solidFill>
                  <a:srgbClr val="c00000"/>
                </a:solidFill>
                <a:latin typeface="Calibri"/>
              </a:rPr>
              <a:t>Operating Systems</a:t>
            </a:r>
            <a:br/>
            <a:r>
              <a:rPr b="0" lang="he-IL" sz="4400" spc="-1" strike="noStrike">
                <a:solidFill>
                  <a:srgbClr val="c00000"/>
                </a:solidFill>
                <a:latin typeface="Calibri"/>
              </a:rPr>
              <a:t>371-1-1631</a:t>
            </a:r>
            <a:endParaRPr b="0" lang="he-I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0" y="3042360"/>
            <a:ext cx="9143640" cy="5133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" sz="3200" spc="-1" strike="noStrike">
                <a:solidFill>
                  <a:srgbClr val="000000"/>
                </a:solidFill>
                <a:latin typeface="Calibri"/>
              </a:rPr>
              <a:t>Tutorial 5 – Synchronization</a:t>
            </a:r>
            <a:br/>
            <a:r>
              <a:rPr b="0" lang="en" sz="3200" spc="-1" strike="noStrike">
                <a:solidFill>
                  <a:srgbClr val="000000"/>
                </a:solidFill>
                <a:latin typeface="Calibri"/>
              </a:rPr>
              <a:t>Thanks to Dr.Itamar Cohen</a:t>
            </a:r>
            <a:endParaRPr b="0" lang="en" sz="3200" spc="-1" strike="noStrike">
              <a:latin typeface="Arial"/>
            </a:endParaRPr>
          </a:p>
        </p:txBody>
      </p:sp>
      <p:pic>
        <p:nvPicPr>
          <p:cNvPr id="49" name="תמונה 5" descr=""/>
          <p:cNvPicPr/>
          <p:nvPr/>
        </p:nvPicPr>
        <p:blipFill>
          <a:blip r:embed="rId1">
            <a:lum bright="18000"/>
          </a:blip>
          <a:stretch/>
        </p:blipFill>
        <p:spPr>
          <a:xfrm>
            <a:off x="4073760" y="4175640"/>
            <a:ext cx="996120" cy="1066320"/>
          </a:xfrm>
          <a:prstGeom prst="rect">
            <a:avLst/>
          </a:prstGeom>
          <a:ln w="9360">
            <a:noFill/>
          </a:ln>
        </p:spPr>
      </p:pic>
      <p:sp>
        <p:nvSpPr>
          <p:cNvPr id="50" name="CustomShape 3"/>
          <p:cNvSpPr/>
          <p:nvPr/>
        </p:nvSpPr>
        <p:spPr>
          <a:xfrm>
            <a:off x="179640" y="5231880"/>
            <a:ext cx="8784720" cy="383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i="1" lang="en" sz="1400" spc="-1" strike="noStrike">
                <a:solidFill>
                  <a:srgbClr val="000000"/>
                </a:solidFill>
                <a:latin typeface="Calibri"/>
              </a:rPr>
              <a:t>Ben-Gurion University of the Negev</a:t>
            </a:r>
            <a:br/>
            <a:r>
              <a:rPr b="0" i="1" lang="en" sz="1400" spc="-1" strike="noStrike">
                <a:solidFill>
                  <a:srgbClr val="000000"/>
                </a:solidFill>
                <a:latin typeface="Calibri"/>
              </a:rPr>
              <a:t>Communication Systems Engineering Department</a:t>
            </a:r>
            <a:br/>
            <a:endParaRPr b="0" lang="en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-16200" y="0"/>
            <a:ext cx="9159840" cy="696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he-IL" sz="3600" spc="-1" strike="noStrike">
                <a:solidFill>
                  <a:srgbClr val="c00000"/>
                </a:solidFill>
                <a:latin typeface="Calibri"/>
              </a:rPr>
              <a:t>Question 1</a:t>
            </a:r>
            <a:endParaRPr b="0" lang="he-I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107640" y="841320"/>
            <a:ext cx="892872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50000"/>
              </a:lnSpc>
              <a:spcBef>
                <a:spcPts val="561"/>
              </a:spcBef>
            </a:pPr>
            <a:r>
              <a:rPr b="0" lang="en" sz="2800" spc="-1" strike="noStrike">
                <a:solidFill>
                  <a:srgbClr val="ff0000"/>
                </a:solidFill>
                <a:latin typeface="Courier New"/>
              </a:rPr>
              <a:t>N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=</a:t>
            </a:r>
            <a:r>
              <a:rPr b="0" lang="en" sz="2800" spc="-1" strike="noStrike">
                <a:solidFill>
                  <a:srgbClr val="ff0000"/>
                </a:solidFill>
                <a:latin typeface="Courier New"/>
              </a:rPr>
              <a:t>2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2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</a:pPr>
            <a:r>
              <a:rPr b="0" lang="en" sz="28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0" lang="en" sz="2800" spc="-1" strike="noStrike">
                <a:solidFill>
                  <a:srgbClr val="ff0000"/>
                </a:solidFill>
                <a:latin typeface="Courier New"/>
              </a:rPr>
              <a:t>N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];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800" spc="-1" strike="noStrike">
                <a:solidFill>
                  <a:srgbClr val="c0504d"/>
                </a:solidFill>
                <a:latin typeface="Courier New"/>
              </a:rPr>
              <a:t>/* all initially 0  (FALSE)  */</a:t>
            </a:r>
            <a:endParaRPr b="0" lang="en" sz="2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28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]=interested[</a:t>
            </a:r>
            <a:r>
              <a:rPr b="0" lang="en" sz="28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]=</a:t>
            </a:r>
            <a:r>
              <a:rPr b="0" lang="en" sz="2800" spc="-1" strike="noStrike">
                <a:solidFill>
                  <a:srgbClr val="ff0000"/>
                </a:solidFill>
                <a:latin typeface="Courier New"/>
              </a:rPr>
              <a:t>FALSE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2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</a:pPr>
            <a:r>
              <a:rPr b="0" lang="en" sz="28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 turn;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000" spc="-1" strike="noStrike">
                <a:solidFill>
                  <a:srgbClr val="c0504d"/>
                </a:solidFill>
                <a:latin typeface="Courier New"/>
              </a:rPr>
              <a:t>/*  Should be named </a:t>
            </a:r>
            <a:r>
              <a:rPr b="1" lang="en" sz="2000" spc="-1" strike="noStrike" u="sng">
                <a:solidFill>
                  <a:srgbClr val="c0504d"/>
                </a:solidFill>
                <a:uFillTx/>
                <a:latin typeface="Courier New"/>
              </a:rPr>
              <a:t>NOT_MY_TURN</a:t>
            </a:r>
            <a:r>
              <a:rPr b="0" lang="en" sz="2000" spc="-1" strike="noStrike">
                <a:solidFill>
                  <a:srgbClr val="c0504d"/>
                </a:solidFill>
                <a:latin typeface="Courier New"/>
              </a:rPr>
              <a:t>  */</a:t>
            </a:r>
            <a:endParaRPr b="0" lang="en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</a:pPr>
            <a:endParaRPr b="0" lang="en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</a:pPr>
            <a:r>
              <a:rPr b="0" lang="en" sz="28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2800" spc="-1" strike="noStrike">
                <a:solidFill>
                  <a:srgbClr val="000000"/>
                </a:solidFill>
                <a:latin typeface="Courier New"/>
              </a:rPr>
              <a:t>enter_region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28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  process){   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000" spc="-1" strike="noStrike">
                <a:solidFill>
                  <a:srgbClr val="c0504d"/>
                </a:solidFill>
                <a:latin typeface="Courier New"/>
              </a:rPr>
              <a:t>/* who is entering 0 or 1 ? */</a:t>
            </a:r>
            <a:br/>
            <a:r>
              <a:rPr b="0" lang="en" sz="2800" spc="-1" strike="noStrike">
                <a:solidFill>
                  <a:srgbClr val="00b050"/>
                </a:solidFill>
                <a:latin typeface="Courier New"/>
              </a:rPr>
              <a:t>int 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other = </a:t>
            </a:r>
            <a:r>
              <a:rPr b="0" lang="en" sz="28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- process;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000" spc="-1" strike="noStrike">
                <a:solidFill>
                  <a:srgbClr val="c0504d"/>
                </a:solidFill>
                <a:latin typeface="Courier New"/>
              </a:rPr>
              <a:t>/* opposite of process   */</a:t>
            </a:r>
            <a:br/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turn = process;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000" spc="-1" strike="noStrike">
                <a:solidFill>
                  <a:srgbClr val="c0504d"/>
                </a:solidFill>
                <a:latin typeface="Courier New"/>
              </a:rPr>
              <a:t>/* set flag  –  </a:t>
            </a:r>
            <a:r>
              <a:rPr b="1" lang="en" sz="2000" spc="-1" strike="noStrike" u="sng">
                <a:solidFill>
                  <a:srgbClr val="c0504d"/>
                </a:solidFill>
                <a:uFillTx/>
                <a:latin typeface="Courier New"/>
              </a:rPr>
              <a:t>NOT</a:t>
            </a:r>
            <a:r>
              <a:rPr b="0" lang="en" sz="2000" spc="-1" strike="noStrike">
                <a:solidFill>
                  <a:srgbClr val="c0504d"/>
                </a:solidFill>
                <a:latin typeface="Courier New"/>
              </a:rPr>
              <a:t> my turn */</a:t>
            </a:r>
            <a:br/>
            <a:r>
              <a:rPr b="0" lang="en" sz="2700" spc="-1" strike="noStrike">
                <a:solidFill>
                  <a:srgbClr val="000000"/>
                </a:solidFill>
                <a:latin typeface="Courier New"/>
              </a:rPr>
              <a:t>interested[process] = </a:t>
            </a:r>
            <a:r>
              <a:rPr b="0" lang="en" sz="27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0" lang="en" sz="2700" spc="-1" strike="noStrike">
                <a:solidFill>
                  <a:srgbClr val="000000"/>
                </a:solidFill>
                <a:latin typeface="Courier New"/>
              </a:rPr>
              <a:t>;     </a:t>
            </a:r>
            <a:r>
              <a:rPr b="0" lang="en" sz="27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7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100" spc="-1" strike="noStrike">
                <a:solidFill>
                  <a:srgbClr val="c0504d"/>
                </a:solidFill>
                <a:latin typeface="Courier New"/>
              </a:rPr>
              <a:t>/* signal that you're interested */</a:t>
            </a:r>
            <a:br/>
            <a:r>
              <a:rPr b="0" lang="en" sz="2800" spc="-1" strike="noStrike">
                <a:solidFill>
                  <a:srgbClr val="376092"/>
                </a:solidFill>
                <a:latin typeface="Courier New"/>
              </a:rPr>
              <a:t>while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 (turn == process &amp;&amp; </a:t>
            </a:r>
            <a:br/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 interested[other] == </a:t>
            </a:r>
            <a:r>
              <a:rPr b="0" lang="en" sz="28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);  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000" spc="-1" strike="noStrike">
                <a:solidFill>
                  <a:srgbClr val="c0504d"/>
                </a:solidFill>
                <a:latin typeface="Courier New"/>
              </a:rPr>
              <a:t>/* null statement */</a:t>
            </a:r>
            <a:endParaRPr b="0" lang="en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2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</a:pPr>
            <a:endParaRPr b="0" lang="en" sz="2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</a:pPr>
            <a:r>
              <a:rPr b="0" lang="en" sz="28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2800" spc="-1" strike="noStrike">
                <a:solidFill>
                  <a:srgbClr val="000000"/>
                </a:solidFill>
                <a:latin typeface="Courier New"/>
              </a:rPr>
              <a:t>leave_region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(int  process){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000" spc="-1" strike="noStrike">
                <a:solidFill>
                  <a:srgbClr val="c0504d"/>
                </a:solidFill>
                <a:latin typeface="Courier New"/>
              </a:rPr>
              <a:t>/* who is leaving 0 or 1 ? */</a:t>
            </a:r>
            <a:br/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interested[process] = </a:t>
            </a:r>
            <a:r>
              <a:rPr b="0" lang="en" sz="2800" spc="-1" strike="noStrike">
                <a:solidFill>
                  <a:srgbClr val="ff0000"/>
                </a:solidFill>
                <a:latin typeface="Courier New"/>
              </a:rPr>
              <a:t>FALSE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;         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000" spc="-1" strike="noStrike">
                <a:solidFill>
                  <a:srgbClr val="c0504d"/>
                </a:solidFill>
                <a:latin typeface="Courier New"/>
              </a:rPr>
              <a:t>/* departure from critical region */</a:t>
            </a:r>
            <a:endParaRPr b="0" lang="en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28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107640" y="3017520"/>
            <a:ext cx="7128360" cy="503640"/>
          </a:xfrm>
          <a:prstGeom prst="rect">
            <a:avLst/>
          </a:prstGeom>
          <a:noFill/>
          <a:ln>
            <a:solidFill>
              <a:srgbClr val="c00000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74" name="CustomShape 4"/>
          <p:cNvSpPr/>
          <p:nvPr/>
        </p:nvSpPr>
        <p:spPr>
          <a:xfrm>
            <a:off x="683640" y="5377680"/>
            <a:ext cx="7704360" cy="28764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What would happen if the marked lines will be in this order?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28760" y="3001680"/>
            <a:ext cx="3954600" cy="50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4714920" y="3001680"/>
            <a:ext cx="3971520" cy="50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Shape 3"/>
          <p:cNvSpPr txBox="1"/>
          <p:nvPr/>
        </p:nvSpPr>
        <p:spPr>
          <a:xfrm>
            <a:off x="-16200" y="0"/>
            <a:ext cx="9159840" cy="696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he-IL" sz="3600" spc="-1" strike="noStrike">
                <a:solidFill>
                  <a:srgbClr val="c00000"/>
                </a:solidFill>
                <a:latin typeface="Calibri"/>
              </a:rPr>
              <a:t>Question 1 - Solution</a:t>
            </a:r>
            <a:endParaRPr b="0" lang="he-I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TextShape 4"/>
          <p:cNvSpPr txBox="1"/>
          <p:nvPr/>
        </p:nvSpPr>
        <p:spPr>
          <a:xfrm>
            <a:off x="107640" y="697320"/>
            <a:ext cx="8928720" cy="489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Process 0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Process 1</a:t>
            </a:r>
            <a:endParaRPr b="0" lang="en" sz="2800" spc="-1" strike="noStrike"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428760" y="1517760"/>
            <a:ext cx="3971520" cy="3787560"/>
          </a:xfrm>
          <a:prstGeom prst="rect">
            <a:avLst/>
          </a:prstGeom>
          <a:noFill/>
          <a:ln w="381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]=interested[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]=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turn;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enter_region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process){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other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turn = </a:t>
            </a:r>
            <a:r>
              <a:rPr b="1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1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1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; </a:t>
            </a:r>
            <a:br/>
            <a:r>
              <a:rPr b="0" lang="en" sz="1400" spc="-1" strike="noStrike">
                <a:solidFill>
                  <a:srgbClr val="376092"/>
                </a:solidFill>
                <a:latin typeface="Courier New"/>
              </a:rPr>
              <a:t>while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(turn ==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&amp;&amp; 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);   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leave_region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 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process){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80" name="CustomShape 6"/>
          <p:cNvSpPr/>
          <p:nvPr/>
        </p:nvSpPr>
        <p:spPr>
          <a:xfrm>
            <a:off x="4714920" y="1517760"/>
            <a:ext cx="3971520" cy="3787560"/>
          </a:xfrm>
          <a:prstGeom prst="rect">
            <a:avLst/>
          </a:prstGeom>
          <a:noFill/>
          <a:ln w="381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]=interested[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]=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turn;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enter_region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 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process){   </a:t>
            </a:r>
            <a:br/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other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turn = </a:t>
            </a:r>
            <a:r>
              <a:rPr b="1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1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1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; </a:t>
            </a:r>
            <a:br/>
            <a:r>
              <a:rPr b="0" lang="en" sz="1400" spc="-1" strike="noStrike">
                <a:solidFill>
                  <a:srgbClr val="376092"/>
                </a:solidFill>
                <a:latin typeface="Courier New"/>
              </a:rPr>
              <a:t>while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(turn ==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&amp;&amp; 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); 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leave_region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 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process){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" sz="1400" spc="-1" strike="noStrike">
              <a:latin typeface="Arial"/>
            </a:endParaRPr>
          </a:p>
        </p:txBody>
      </p:sp>
      <p:sp>
        <p:nvSpPr>
          <p:cNvPr id="81" name="CustomShape 7"/>
          <p:cNvSpPr/>
          <p:nvPr/>
        </p:nvSpPr>
        <p:spPr>
          <a:xfrm>
            <a:off x="4428000" y="2993760"/>
            <a:ext cx="24408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8"/>
          <p:cNvSpPr/>
          <p:nvPr/>
        </p:nvSpPr>
        <p:spPr>
          <a:xfrm>
            <a:off x="107640" y="2993760"/>
            <a:ext cx="24408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9"/>
          <p:cNvSpPr/>
          <p:nvPr/>
        </p:nvSpPr>
        <p:spPr>
          <a:xfrm>
            <a:off x="827640" y="5377680"/>
            <a:ext cx="7416360" cy="28764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c00000"/>
                </a:solidFill>
                <a:latin typeface="Courier New"/>
              </a:rPr>
              <a:t>Mutual exclusion violation : Both processes are in the CS.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3.05556E-6 0 L 3.05556E-6 0.04333">
                                      <p:cBhvr>
                                        <p:cTn id="9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3.61111E-6 0.04333 L -3.61111E-6 0.08111">
                                      <p:cBhvr>
                                        <p:cTn id="10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3.61111E-6 0.08111 L -3.61111E-6 0.20694">
                                      <p:cBhvr>
                                        <p:cTn id="10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3.05556E-6 0 L 3.05556E-6 0.04333">
                                      <p:cBhvr>
                                        <p:cTn id="11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5.55556E-7 0.04333 L 5.55556E-7 0.08111">
                                      <p:cBhvr>
                                        <p:cTn id="11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5.55556E-7 0.08111 L 5.55556E-7 0.20694">
                                      <p:cBhvr>
                                        <p:cTn id="12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-16200" y="0"/>
            <a:ext cx="9159840" cy="696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he-IL" sz="3600" spc="-1" strike="noStrike">
                <a:solidFill>
                  <a:srgbClr val="c00000"/>
                </a:solidFill>
                <a:latin typeface="Calibri"/>
              </a:rPr>
              <a:t>Question 2</a:t>
            </a:r>
            <a:endParaRPr b="0" lang="he-I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107640" y="841320"/>
            <a:ext cx="892872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Assume the </a:t>
            </a: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while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statement in Peterson's solution is changed to:</a:t>
            </a:r>
            <a:br/>
            <a:r>
              <a:rPr b="1" lang="en" sz="2800" spc="-1" strike="noStrike">
                <a:solidFill>
                  <a:srgbClr val="c00000"/>
                </a:solidFill>
                <a:latin typeface="Calibri"/>
              </a:rPr>
              <a:t>while (turn != process &amp;&amp; interested[other] == TRUE)</a:t>
            </a:r>
            <a:endParaRPr b="0" lang="e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Describe a scheduling scenario in which we will receive a Mutual Exclusion violation and one in which we will NOT receive a Mutual Exclusion violation. </a:t>
            </a:r>
            <a:endParaRPr b="0" lang="e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" sz="2800" spc="-1" strike="noStrike">
              <a:latin typeface="Arial"/>
            </a:endParaRPr>
          </a:p>
        </p:txBody>
      </p:sp>
    </p:spTree>
  </p:cSld>
  <p:timing>
    <p:tnLst>
      <p:par>
        <p:cTn id="134" dur="indefinite" restart="never" nodeType="tmRoot">
          <p:childTnLst>
            <p:seq>
              <p:cTn id="13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-16200" y="0"/>
            <a:ext cx="9159840" cy="696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he-IL" sz="3600" spc="-1" strike="noStrike">
                <a:solidFill>
                  <a:srgbClr val="c00000"/>
                </a:solidFill>
                <a:latin typeface="Calibri"/>
              </a:rPr>
              <a:t>Question 2</a:t>
            </a:r>
            <a:endParaRPr b="0" lang="he-I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07640" y="841320"/>
            <a:ext cx="8928720" cy="4752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" sz="1600" spc="-1" strike="noStrike">
                <a:solidFill>
                  <a:srgbClr val="ff0000"/>
                </a:solidFill>
                <a:latin typeface="Courier New"/>
              </a:rPr>
              <a:t>N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=</a:t>
            </a:r>
            <a:r>
              <a:rPr b="0" lang="en" sz="1600" spc="-1" strike="noStrike">
                <a:solidFill>
                  <a:srgbClr val="ff0000"/>
                </a:solidFill>
                <a:latin typeface="Courier New"/>
              </a:rPr>
              <a:t>2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" sz="16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0" lang="en" sz="1600" spc="-1" strike="noStrike">
                <a:solidFill>
                  <a:srgbClr val="ff0000"/>
                </a:solidFill>
                <a:latin typeface="Courier New"/>
              </a:rPr>
              <a:t>N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];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200" spc="-1" strike="noStrike">
                <a:solidFill>
                  <a:srgbClr val="c0504d"/>
                </a:solidFill>
                <a:latin typeface="Courier New"/>
              </a:rPr>
              <a:t>/* all initially 0  (FALSE)  */</a:t>
            </a:r>
            <a:endParaRPr b="0" lang="en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6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]=interested[</a:t>
            </a:r>
            <a:r>
              <a:rPr b="0" lang="en" sz="16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]=</a:t>
            </a:r>
            <a:r>
              <a:rPr b="0" lang="en" sz="1600" spc="-1" strike="noStrike">
                <a:solidFill>
                  <a:srgbClr val="ff0000"/>
                </a:solidFill>
                <a:latin typeface="Courier New"/>
              </a:rPr>
              <a:t>FALSE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" sz="16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 turn;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200" spc="-1" strike="noStrike">
                <a:solidFill>
                  <a:srgbClr val="c0504d"/>
                </a:solidFill>
                <a:latin typeface="Courier New"/>
              </a:rPr>
              <a:t>/*  Should be named </a:t>
            </a:r>
            <a:r>
              <a:rPr b="1" lang="en" sz="1200" spc="-1" strike="noStrike" u="sng">
                <a:solidFill>
                  <a:srgbClr val="c0504d"/>
                </a:solidFill>
                <a:uFillTx/>
                <a:latin typeface="Courier New"/>
              </a:rPr>
              <a:t>NOT_MY_TURN</a:t>
            </a:r>
            <a:r>
              <a:rPr b="0" lang="en" sz="1200" spc="-1" strike="noStrike">
                <a:solidFill>
                  <a:srgbClr val="c0504d"/>
                </a:solidFill>
                <a:latin typeface="Courier New"/>
              </a:rPr>
              <a:t>  */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41"/>
              </a:spcBef>
            </a:pP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" sz="16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enter_region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6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  process){   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200" spc="-1" strike="noStrike">
                <a:solidFill>
                  <a:srgbClr val="c0504d"/>
                </a:solidFill>
                <a:latin typeface="Courier New"/>
              </a:rPr>
              <a:t>/* who is entering 0 or 1 ? */</a:t>
            </a:r>
            <a:br/>
            <a:r>
              <a:rPr b="0" lang="en" sz="16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  other = </a:t>
            </a:r>
            <a:r>
              <a:rPr b="0" lang="en" sz="16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- process;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200" spc="-1" strike="noStrike">
                <a:solidFill>
                  <a:srgbClr val="c0504d"/>
                </a:solidFill>
                <a:latin typeface="Courier New"/>
              </a:rPr>
              <a:t>/* opposite of process   */</a:t>
            </a:r>
            <a:br/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interested[process] = </a:t>
            </a:r>
            <a:r>
              <a:rPr b="0" lang="en" sz="16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;     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200" spc="-1" strike="noStrike">
                <a:solidFill>
                  <a:srgbClr val="c0504d"/>
                </a:solidFill>
                <a:latin typeface="Courier New"/>
              </a:rPr>
              <a:t>/* signal that you're interested */</a:t>
            </a:r>
            <a:br/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turn = process;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200" spc="-1" strike="noStrike">
                <a:solidFill>
                  <a:srgbClr val="c0504d"/>
                </a:solidFill>
                <a:latin typeface="Courier New"/>
              </a:rPr>
              <a:t>/* set flag  –  NOT my turn */ </a:t>
            </a:r>
            <a:br/>
            <a:r>
              <a:rPr b="1" lang="en" sz="1600" spc="-1" strike="noStrike">
                <a:solidFill>
                  <a:srgbClr val="ff0000"/>
                </a:solidFill>
                <a:latin typeface="Courier New"/>
              </a:rPr>
              <a:t>while (turn != process &amp;&amp;</a:t>
            </a:r>
            <a:endParaRPr b="0" lang="en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1" lang="en" sz="1600" spc="-1" strike="noStrike">
                <a:solidFill>
                  <a:srgbClr val="ff0000"/>
                </a:solidFill>
                <a:latin typeface="Courier New"/>
              </a:rPr>
              <a:t>          </a:t>
            </a:r>
            <a:r>
              <a:rPr b="1" lang="en" sz="1600" spc="-1" strike="noStrike">
                <a:solidFill>
                  <a:srgbClr val="ff0000"/>
                </a:solidFill>
                <a:latin typeface="Courier New"/>
              </a:rPr>
              <a:t>interested[other] == TRUE) </a:t>
            </a:r>
            <a:r>
              <a:rPr b="0" lang="en" sz="1300" spc="-1" strike="noStrike">
                <a:solidFill>
                  <a:srgbClr val="8b8b8b"/>
                </a:solidFill>
                <a:latin typeface="Courier New"/>
              </a:rPr>
              <a:t>	</a:t>
            </a:r>
            <a:endParaRPr b="0" lang="en" sz="13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41"/>
              </a:spcBef>
            </a:pPr>
            <a:r>
              <a:rPr b="0" lang="en" sz="12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41"/>
              </a:spcBef>
            </a:pPr>
            <a:endParaRPr b="0" lang="en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</a:pPr>
            <a:r>
              <a:rPr b="0" lang="en" sz="16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leave_region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(int  process){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200" spc="-1" strike="noStrike">
                <a:solidFill>
                  <a:srgbClr val="c0504d"/>
                </a:solidFill>
                <a:latin typeface="Courier New"/>
              </a:rPr>
              <a:t>/* who is leaving 0 or 1 ? */</a:t>
            </a:r>
            <a:br/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interested[process] = </a:t>
            </a:r>
            <a:r>
              <a:rPr b="0" lang="en" sz="1600" spc="-1" strike="noStrike">
                <a:solidFill>
                  <a:srgbClr val="ff0000"/>
                </a:solidFill>
                <a:latin typeface="Courier New"/>
              </a:rPr>
              <a:t>FALSE</a:t>
            </a:r>
            <a:r>
              <a:rPr b="0" lang="en" sz="1200" spc="-1" strike="noStrike">
                <a:solidFill>
                  <a:srgbClr val="000000"/>
                </a:solidFill>
                <a:latin typeface="Courier New"/>
              </a:rPr>
              <a:t>;         </a:t>
            </a:r>
            <a:r>
              <a:rPr b="0" lang="en" sz="1200" spc="-1" strike="noStrike">
                <a:solidFill>
                  <a:srgbClr val="c0504d"/>
                </a:solidFill>
                <a:latin typeface="Courier New"/>
              </a:rPr>
              <a:t>/* departure from critical region */</a:t>
            </a:r>
            <a:endParaRPr b="0" lang="en" sz="1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41"/>
              </a:spcBef>
            </a:pPr>
            <a:r>
              <a:rPr b="0" lang="en" sz="12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" sz="1200" spc="-1" strike="noStrike">
              <a:latin typeface="Arial"/>
            </a:endParaRPr>
          </a:p>
        </p:txBody>
      </p:sp>
    </p:spTree>
  </p:cSld>
  <p:timing>
    <p:tnLst>
      <p:par>
        <p:cTn id="136" dur="indefinite" restart="never" nodeType="tmRoot">
          <p:childTnLst>
            <p:seq>
              <p:cTn id="1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28760" y="3793680"/>
            <a:ext cx="3954600" cy="50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4714920" y="3793680"/>
            <a:ext cx="3971520" cy="50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Shape 3"/>
          <p:cNvSpPr txBox="1"/>
          <p:nvPr/>
        </p:nvSpPr>
        <p:spPr>
          <a:xfrm>
            <a:off x="-16200" y="0"/>
            <a:ext cx="9159840" cy="696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he-IL" sz="3600" spc="-1" strike="noStrike">
                <a:solidFill>
                  <a:srgbClr val="c00000"/>
                </a:solidFill>
                <a:latin typeface="Calibri"/>
              </a:rPr>
              <a:t>Question 2 - Solution</a:t>
            </a:r>
            <a:endParaRPr b="0" lang="he-I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107640" y="697320"/>
            <a:ext cx="8928720" cy="489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Example for </a:t>
            </a:r>
            <a:r>
              <a:rPr b="1" lang="en" sz="2800" spc="-1" strike="noStrike">
                <a:solidFill>
                  <a:srgbClr val="000000"/>
                </a:solidFill>
                <a:latin typeface="Calibri"/>
              </a:rPr>
              <a:t>no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mutual exclusion violation:</a:t>
            </a:r>
            <a:endParaRPr b="0" lang="e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Process 0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Process 1</a:t>
            </a:r>
            <a:endParaRPr b="0" lang="en" sz="28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428760" y="1805760"/>
            <a:ext cx="3971520" cy="3787560"/>
          </a:xfrm>
          <a:prstGeom prst="rect">
            <a:avLst/>
          </a:prstGeom>
          <a:noFill/>
          <a:ln w="381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]=interested[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]=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turn;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enter_region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process){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other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turn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" sz="1400" spc="-1" strike="noStrike">
                <a:solidFill>
                  <a:srgbClr val="376092"/>
                </a:solidFill>
                <a:latin typeface="Courier New"/>
              </a:rPr>
              <a:t>while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(turn != 0 &amp;&amp; </a:t>
            </a:r>
            <a:br/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1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] == </a:t>
            </a:r>
            <a:r>
              <a:rPr b="1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);   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leave_region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 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process){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4714920" y="1805760"/>
            <a:ext cx="3971520" cy="3787560"/>
          </a:xfrm>
          <a:prstGeom prst="rect">
            <a:avLst/>
          </a:prstGeom>
          <a:noFill/>
          <a:ln w="381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]=interested[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]=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turn;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enter_region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 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process){   </a:t>
            </a:r>
            <a:br/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other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turn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1" lang="en" sz="1400" spc="-1" strike="noStrike">
                <a:solidFill>
                  <a:srgbClr val="376092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376092"/>
                </a:solidFill>
                <a:latin typeface="Courier New"/>
              </a:rPr>
              <a:t>while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(turn != 1 &amp;&amp; </a:t>
            </a:r>
            <a:br/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1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] == </a:t>
            </a:r>
            <a:r>
              <a:rPr b="1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); 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leave_region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 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process){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" sz="1400" spc="-1" strike="noStrike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4428000" y="2857680"/>
            <a:ext cx="24408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8"/>
          <p:cNvSpPr/>
          <p:nvPr/>
        </p:nvSpPr>
        <p:spPr>
          <a:xfrm>
            <a:off x="107640" y="2857680"/>
            <a:ext cx="24408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8" dur="indefinite" restart="never" nodeType="tmRoot">
          <p:childTnLst>
            <p:seq>
              <p:cTn id="139" dur="indefinite" nodeType="mainSeq">
                <p:childTnLst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3.61111E-6 -1.11111E-6 L -3.61111E-6 0.16778">
                                      <p:cBhvr>
                                        <p:cTn id="147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3.61111E-6 0.16778 L -3.61111E-6 0.28139">
                                      <p:cBhvr>
                                        <p:cTn id="15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3.61111E-6 0.28139 L -3.61111E-6 0.42">
                                      <p:cBhvr>
                                        <p:cTn id="16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nodeType="afterEffect" fill="hold" presetClass="exit" presetID="3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63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90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 additive="repl">
                                        <p:cTn id="16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5.55556E-7 -1.11111E-6 L 5.55556E-7 0.16778">
                                      <p:cBhvr>
                                        <p:cTn id="17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5.55556E-7 0.16778 L 5.55556E-7 0.28139">
                                      <p:cBhvr>
                                        <p:cTn id="17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000"/>
                            </p:stCondLst>
                            <p:childTnLst>
                              <p:par>
                                <p:cTn id="181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5.55556E-7 0.28139 L 5.55556E-7 0.42">
                                      <p:cBhvr>
                                        <p:cTn id="18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000"/>
                            </p:stCondLst>
                            <p:childTnLst>
                              <p:par>
                                <p:cTn id="190" nodeType="afterEffect" fill="hold" presetClass="exit" presetID="3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91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90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 additive="repl">
                                        <p:cTn id="19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28760" y="3793680"/>
            <a:ext cx="3954600" cy="50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4714920" y="3793680"/>
            <a:ext cx="3971520" cy="50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Shape 3"/>
          <p:cNvSpPr txBox="1"/>
          <p:nvPr/>
        </p:nvSpPr>
        <p:spPr>
          <a:xfrm>
            <a:off x="-16200" y="0"/>
            <a:ext cx="9159840" cy="696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he-IL" sz="3600" spc="-1" strike="noStrike">
                <a:solidFill>
                  <a:srgbClr val="c00000"/>
                </a:solidFill>
                <a:latin typeface="Calibri"/>
              </a:rPr>
              <a:t>Question 2 – Solution – cont.</a:t>
            </a:r>
            <a:endParaRPr b="0" lang="he-I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4"/>
          <p:cNvSpPr txBox="1"/>
          <p:nvPr/>
        </p:nvSpPr>
        <p:spPr>
          <a:xfrm>
            <a:off x="107640" y="697320"/>
            <a:ext cx="8928720" cy="489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Example for </a:t>
            </a:r>
            <a:r>
              <a:rPr b="1" lang="en" sz="2800" spc="-1" strike="noStrike">
                <a:solidFill>
                  <a:srgbClr val="000000"/>
                </a:solidFill>
                <a:latin typeface="Calibri"/>
              </a:rPr>
              <a:t>no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mutual exclusion violation:</a:t>
            </a:r>
            <a:endParaRPr b="0" lang="e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Process 0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Process 1</a:t>
            </a:r>
            <a:endParaRPr b="0" lang="en" sz="28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428760" y="1805760"/>
            <a:ext cx="3971520" cy="3787560"/>
          </a:xfrm>
          <a:prstGeom prst="rect">
            <a:avLst/>
          </a:prstGeom>
          <a:noFill/>
          <a:ln w="381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]=interested[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]=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turn;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enter_region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process){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other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turn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" sz="1400" spc="-1" strike="noStrike">
                <a:solidFill>
                  <a:srgbClr val="376092"/>
                </a:solidFill>
                <a:latin typeface="Courier New"/>
              </a:rPr>
              <a:t>while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(turn != 0 &amp;&amp; </a:t>
            </a:r>
            <a:br/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1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] == </a:t>
            </a:r>
            <a:r>
              <a:rPr b="1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);   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leave_region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 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process){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4714920" y="1805760"/>
            <a:ext cx="3971520" cy="3787560"/>
          </a:xfrm>
          <a:prstGeom prst="rect">
            <a:avLst/>
          </a:prstGeom>
          <a:noFill/>
          <a:ln w="381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]=interested[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]=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turn;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enter_region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 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process){   </a:t>
            </a:r>
            <a:br/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other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turn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1" lang="en" sz="1400" spc="-1" strike="noStrike">
                <a:solidFill>
                  <a:srgbClr val="376092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376092"/>
                </a:solidFill>
                <a:latin typeface="Courier New"/>
              </a:rPr>
              <a:t>while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(turn != 1 &amp;&amp; </a:t>
            </a:r>
            <a:br/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1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] == </a:t>
            </a:r>
            <a:r>
              <a:rPr b="1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); 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leave_region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 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process){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" sz="14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4428000" y="2857680"/>
            <a:ext cx="24408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7640" y="2857680"/>
            <a:ext cx="24408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6" dur="indefinite" restart="never" nodeType="tmRoot">
          <p:childTnLst>
            <p:seq>
              <p:cTn id="197" dur="indefinite" nodeType="mainSeq">
                <p:childTnLst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3.61111E-6 -1.11111E-6 L -3.61111E-6 0.07972">
                                      <p:cBhvr>
                                        <p:cTn id="20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3.61111E-6 0.07972 L -3.61111E-6 0.1175">
                                      <p:cBhvr>
                                        <p:cTn id="209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5.55556E-7 -1.11111E-6 L 5.55556E-7 0.06722">
                                      <p:cBhvr>
                                        <p:cTn id="21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5.55556E-7 0.06722 L 5.55556E-7 0.1175">
                                      <p:cBhvr>
                                        <p:cTn id="22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5.55556E-7 0.1175 L 5.55556E-7 0.28139">
                                      <p:cBhvr>
                                        <p:cTn id="225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27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3.61111E-6 0.1175 L -3.61111E-6 0.15528">
                                      <p:cBhvr>
                                        <p:cTn id="23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000"/>
                            </p:stCondLst>
                            <p:childTnLst>
                              <p:par>
                                <p:cTn id="236" nodeType="after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37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5.55556E-7 0.28139 L 5.55556E-7 0.42">
                                      <p:cBhvr>
                                        <p:cTn id="24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000"/>
                            </p:stCondLst>
                            <p:childTnLst>
                              <p:par>
                                <p:cTn id="243" nodeType="afterEffect" fill="hold" presetClass="exit" presetID="3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44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5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6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90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 additive="repl">
                                        <p:cTn id="2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3.61111E-6 0.15528 L -3.61111E-6 0.28139">
                                      <p:cBhvr>
                                        <p:cTn id="25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xit" presetID="3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61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2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3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90"/>
                                          </p:val>
                                        </p:tav>
                                      </p:tavLst>
                                    </p:anim>
                                    <p:animEffect filter="fade" transition="out">
                                      <p:cBhvr additive="repl">
                                        <p:cTn id="264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28760" y="3793680"/>
            <a:ext cx="3954600" cy="50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4714920" y="3793680"/>
            <a:ext cx="3971520" cy="503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Shape 3"/>
          <p:cNvSpPr txBox="1"/>
          <p:nvPr/>
        </p:nvSpPr>
        <p:spPr>
          <a:xfrm>
            <a:off x="-16200" y="0"/>
            <a:ext cx="9159840" cy="696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he-IL" sz="3600" spc="-1" strike="noStrike">
                <a:solidFill>
                  <a:srgbClr val="c00000"/>
                </a:solidFill>
                <a:latin typeface="Calibri"/>
              </a:rPr>
              <a:t>Question 2 – Solution – cont.</a:t>
            </a:r>
            <a:endParaRPr b="0" lang="he-I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107640" y="697320"/>
            <a:ext cx="8928720" cy="489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Example for mutual exclusion </a:t>
            </a: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violation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Process 0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Process 1</a:t>
            </a:r>
            <a:endParaRPr b="0" lang="en" sz="2800" spc="-1" strike="noStrike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428760" y="1805760"/>
            <a:ext cx="3971520" cy="3787560"/>
          </a:xfrm>
          <a:prstGeom prst="rect">
            <a:avLst/>
          </a:prstGeom>
          <a:noFill/>
          <a:ln w="381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]=interested[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]=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turn;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enter_region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process){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other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turn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" sz="1400" spc="-1" strike="noStrike">
                <a:solidFill>
                  <a:srgbClr val="376092"/>
                </a:solidFill>
                <a:latin typeface="Courier New"/>
              </a:rPr>
              <a:t>while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(turn != 0 &amp;&amp; </a:t>
            </a:r>
            <a:br/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1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] == </a:t>
            </a:r>
            <a:r>
              <a:rPr b="1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);   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leave_region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 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process){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4714920" y="1805760"/>
            <a:ext cx="3971520" cy="3787560"/>
          </a:xfrm>
          <a:prstGeom prst="rect">
            <a:avLst/>
          </a:prstGeom>
          <a:noFill/>
          <a:ln w="381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]=interested[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]=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turn;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enter_region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 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process){   </a:t>
            </a:r>
            <a:br/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other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turn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1" lang="en" sz="1400" spc="-1" strike="noStrike">
                <a:solidFill>
                  <a:srgbClr val="376092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376092"/>
                </a:solidFill>
                <a:latin typeface="Courier New"/>
              </a:rPr>
              <a:t>while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(turn != 1 &amp;&amp; </a:t>
            </a:r>
            <a:br/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1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] == </a:t>
            </a:r>
            <a:r>
              <a:rPr b="1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); 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leave_region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 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process){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" sz="1400" spc="-1" strike="noStrike"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4428000" y="2857680"/>
            <a:ext cx="24408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8"/>
          <p:cNvSpPr/>
          <p:nvPr/>
        </p:nvSpPr>
        <p:spPr>
          <a:xfrm>
            <a:off x="107640" y="2857680"/>
            <a:ext cx="244080" cy="241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9"/>
          <p:cNvSpPr/>
          <p:nvPr/>
        </p:nvSpPr>
        <p:spPr>
          <a:xfrm>
            <a:off x="2854080" y="5377680"/>
            <a:ext cx="3392280" cy="28764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" sz="1600" spc="-1" strike="noStrike">
                <a:solidFill>
                  <a:srgbClr val="c00000"/>
                </a:solidFill>
                <a:latin typeface="Courier New"/>
              </a:rPr>
              <a:t>Mutual exclusion violation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266" dur="indefinite" restart="never" nodeType="tmRoot">
          <p:childTnLst>
            <p:seq>
              <p:cTn id="267" dur="indefinite" nodeType="mainSeq">
                <p:childTnLst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3.61111E-6 -1.11111E-6 L -3.61111E-6 0.07972">
                                      <p:cBhvr>
                                        <p:cTn id="275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7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3.61111E-6 0.07972 L -3.61111E-6 0.1175">
                                      <p:cBhvr>
                                        <p:cTn id="27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4000"/>
                            </p:stCondLst>
                            <p:childTnLst>
                              <p:par>
                                <p:cTn id="280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3.61111E-6 0.1175 L -3.61111E-6 0.15528">
                                      <p:cBhvr>
                                        <p:cTn id="281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6000"/>
                            </p:stCondLst>
                            <p:childTnLst>
                              <p:par>
                                <p:cTn id="283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-3.61111E-6 0.15528 L -3.61111E-6 0.28139">
                                      <p:cBhvr>
                                        <p:cTn id="28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8000"/>
                            </p:stCondLst>
                            <p:childTnLst>
                              <p:par>
                                <p:cTn id="286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7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5.55556E-7 -1.11111E-6 L 5.55556E-7 0.06722">
                                      <p:cBhvr>
                                        <p:cTn id="29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000"/>
                            </p:stCondLst>
                            <p:childTnLst>
                              <p:par>
                                <p:cTn id="298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5.55556E-7 0.06722 L 5.55556E-7 0.1175">
                                      <p:cBhvr>
                                        <p:cTn id="299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4000"/>
                            </p:stCondLst>
                            <p:childTnLst>
                              <p:par>
                                <p:cTn id="301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5.55556E-7 0.1175 L 5.55556E-7 0.15528">
                                      <p:cBhvr>
                                        <p:cTn id="302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6000"/>
                            </p:stCondLst>
                            <p:childTnLst>
                              <p:par>
                                <p:cTn id="304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path="M 5.55556E-7 0.15528 L 5.55556E-7 0.28139">
                                      <p:cBhvr>
                                        <p:cTn id="305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8000"/>
                            </p:stCondLst>
                            <p:childTnLst>
                              <p:par>
                                <p:cTn id="307" nodeType="after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8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09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2" nodeType="after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4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5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-16200" y="0"/>
            <a:ext cx="9159840" cy="696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he-IL" sz="3600" spc="-1" strike="noStrike">
                <a:solidFill>
                  <a:srgbClr val="c00000"/>
                </a:solidFill>
                <a:latin typeface="Calibri"/>
              </a:rPr>
              <a:t>Motivation for solution 3</a:t>
            </a:r>
            <a:endParaRPr b="0" lang="he-I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07640" y="841320"/>
            <a:ext cx="892872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Calibri"/>
              </a:rPr>
              <a:t>Extend Peterson’s algorithm for more than 2 processes</a:t>
            </a:r>
            <a:endParaRPr b="0" lang="en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000000"/>
                </a:solidFill>
                <a:latin typeface="Calibri"/>
              </a:rPr>
              <a:t>Create FIFO between the waiting processes</a:t>
            </a:r>
            <a:endParaRPr b="0" lang="e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</a:rPr>
              <a:t>Solution: bakery’s algorithm</a:t>
            </a:r>
            <a:endParaRPr b="0" lang="en" sz="3200" spc="-1" strike="noStrike">
              <a:latin typeface="Arial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5436000" y="2569320"/>
            <a:ext cx="3124800" cy="20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7" dur="indefinite" restart="never" nodeType="tmRoot">
          <p:childTnLst>
            <p:seq>
              <p:cTn id="318" dur="indefinite" nodeType="mainSeq">
                <p:childTnLst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-16200" y="0"/>
            <a:ext cx="9159840" cy="696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he-IL" sz="3600" spc="-1" strike="noStrike">
                <a:solidFill>
                  <a:srgbClr val="c00000"/>
                </a:solidFill>
                <a:latin typeface="Calibri"/>
              </a:rPr>
              <a:t>Bakery Algorithm</a:t>
            </a:r>
            <a:endParaRPr b="0" lang="he-I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07640" y="841320"/>
            <a:ext cx="8928720" cy="4752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 value[N]={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0, 0,…,0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100" spc="-1" strike="noStrike">
                <a:solidFill>
                  <a:srgbClr val="c0504d"/>
                </a:solidFill>
                <a:latin typeface="Courier New"/>
              </a:rPr>
              <a:t>/* processes get “</a:t>
            </a:r>
            <a:r>
              <a:rPr b="0" i="1" lang="en" sz="1100" spc="-1" strike="noStrike">
                <a:solidFill>
                  <a:srgbClr val="c0504d"/>
                </a:solidFill>
                <a:latin typeface="Courier New"/>
              </a:rPr>
              <a:t>waiting numbers</a:t>
            </a:r>
            <a:r>
              <a:rPr b="0" lang="en" sz="1100" spc="-1" strike="noStrike">
                <a:solidFill>
                  <a:srgbClr val="c0504d"/>
                </a:solidFill>
                <a:latin typeface="Courier New"/>
              </a:rPr>
              <a:t>”  */</a:t>
            </a:r>
            <a:endParaRPr b="0" lang="en" sz="1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bool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 busy[N]={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FALSE,…, FALSE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enter_region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i="1" lang="en" sz="1400" spc="-1" strike="noStrike">
                <a:solidFill>
                  <a:srgbClr val="000000"/>
                </a:solidFill>
                <a:latin typeface="Courier New"/>
              </a:rPr>
              <a:t>i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)   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100" spc="-1" strike="noStrike">
                <a:solidFill>
                  <a:srgbClr val="c0504d"/>
                </a:solidFill>
                <a:latin typeface="Courier New"/>
              </a:rPr>
              <a:t>/* process </a:t>
            </a:r>
            <a:r>
              <a:rPr b="1" i="1" lang="en" sz="1100" spc="-1" strike="noStrike">
                <a:solidFill>
                  <a:srgbClr val="c0504d"/>
                </a:solidFill>
                <a:latin typeface="Courier New"/>
              </a:rPr>
              <a:t>i</a:t>
            </a:r>
            <a:r>
              <a:rPr b="0" lang="en" sz="1100" spc="-1" strike="noStrike">
                <a:solidFill>
                  <a:srgbClr val="c0504d"/>
                </a:solidFill>
                <a:latin typeface="Courier New"/>
              </a:rPr>
              <a:t> entering.. */</a:t>
            </a:r>
            <a:endParaRPr b="0" lang="en" sz="1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{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busy[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i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100" spc="-1" strike="noStrike">
                <a:solidFill>
                  <a:srgbClr val="c0504d"/>
                </a:solidFill>
                <a:latin typeface="Courier New"/>
              </a:rPr>
              <a:t>/*  guard the value selection  */</a:t>
            </a:r>
            <a:endParaRPr b="0" lang="en" sz="1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value[</a:t>
            </a:r>
            <a:r>
              <a:rPr b="1" i="1" lang="en" sz="1400" spc="-1" strike="noStrike">
                <a:solidFill>
                  <a:srgbClr val="000000"/>
                </a:solidFill>
                <a:latin typeface="Courier New"/>
              </a:rPr>
              <a:t>i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 max(value[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], value[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], …, value[N-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]) +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r>
              <a:rPr b="0" lang="en" sz="1400" spc="-1" strike="noStrike">
                <a:solidFill>
                  <a:srgbClr val="c0504d"/>
                </a:solidFill>
                <a:latin typeface="Courier New"/>
              </a:rPr>
              <a:t> </a:t>
            </a:r>
            <a:r>
              <a:rPr b="0" lang="en" sz="1100" spc="-1" strike="noStrike">
                <a:solidFill>
                  <a:srgbClr val="c0504d"/>
                </a:solidFill>
                <a:latin typeface="Courier New"/>
              </a:rPr>
              <a:t>/* LAST in line ...*/</a:t>
            </a:r>
            <a:r>
              <a:rPr b="0" lang="en" sz="11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" sz="1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busy[</a:t>
            </a:r>
            <a:r>
              <a:rPr b="1" i="1" lang="en" sz="1400" spc="-1" strike="noStrike">
                <a:solidFill>
                  <a:srgbClr val="000000"/>
                </a:solidFill>
                <a:latin typeface="Courier New"/>
              </a:rPr>
              <a:t>i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4f81bd"/>
                </a:solidFill>
                <a:latin typeface="Courier New"/>
              </a:rPr>
              <a:t>for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i="1" lang="en" sz="1400" spc="-1" strike="noStrike">
                <a:solidFill>
                  <a:srgbClr val="000000"/>
                </a:solidFill>
                <a:latin typeface="Courier New"/>
              </a:rPr>
              <a:t>k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=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 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 </a:t>
            </a:r>
            <a:r>
              <a:rPr b="1" i="1" lang="en" sz="1400" spc="-1" strike="noStrike">
                <a:solidFill>
                  <a:srgbClr val="000000"/>
                </a:solidFill>
                <a:latin typeface="Courier New"/>
              </a:rPr>
              <a:t>k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&lt; N ; </a:t>
            </a:r>
            <a:r>
              <a:rPr b="1" i="1" lang="en" sz="1400" spc="-1" strike="noStrike">
                <a:solidFill>
                  <a:srgbClr val="000000"/>
                </a:solidFill>
                <a:latin typeface="Courier New"/>
              </a:rPr>
              <a:t>k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++){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4f81bd"/>
                </a:solidFill>
                <a:latin typeface="Courier New"/>
              </a:rPr>
              <a:t>while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(busy[</a:t>
            </a:r>
            <a:r>
              <a:rPr b="1" i="1" lang="en" sz="1400" spc="-1" strike="noStrike">
                <a:solidFill>
                  <a:srgbClr val="000000"/>
                </a:solidFill>
                <a:latin typeface="Courier New"/>
              </a:rPr>
              <a:t>k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) ;  </a:t>
            </a:r>
            <a:r>
              <a:rPr b="0" lang="en" sz="1400" spc="-1" strike="noStrike">
                <a:solidFill>
                  <a:srgbClr val="c0504d"/>
                </a:solidFill>
                <a:latin typeface="Courier New"/>
              </a:rPr>
              <a:t>	</a:t>
            </a:r>
            <a:r>
              <a:rPr b="0" lang="en" sz="1100" spc="-1" strike="noStrike">
                <a:solidFill>
                  <a:srgbClr val="c0504d"/>
                </a:solidFill>
                <a:latin typeface="Courier New"/>
              </a:rPr>
              <a:t>/* wait before checking */</a:t>
            </a:r>
            <a:endParaRPr b="0" lang="en" sz="1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4f81bd"/>
                </a:solidFill>
                <a:latin typeface="Courier New"/>
              </a:rPr>
              <a:t>while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((value[</a:t>
            </a:r>
            <a:r>
              <a:rPr b="1" i="1" lang="en" sz="1400" spc="-1" strike="noStrike">
                <a:solidFill>
                  <a:srgbClr val="000000"/>
                </a:solidFill>
                <a:latin typeface="Courier New"/>
              </a:rPr>
              <a:t>k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!=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) &amp;&amp; ((value[</a:t>
            </a:r>
            <a:r>
              <a:rPr b="1" i="1" lang="en" sz="1400" spc="-1" strike="noStrike">
                <a:solidFill>
                  <a:srgbClr val="000000"/>
                </a:solidFill>
                <a:latin typeface="Courier New"/>
              </a:rPr>
              <a:t>k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], </a:t>
            </a:r>
            <a:r>
              <a:rPr b="1" i="1" lang="en" sz="1400" spc="-1" strike="noStrike">
                <a:solidFill>
                  <a:srgbClr val="000000"/>
                </a:solidFill>
                <a:latin typeface="Courier New"/>
              </a:rPr>
              <a:t>k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) &lt; (value[</a:t>
            </a:r>
            <a:r>
              <a:rPr b="1" i="1" lang="en" sz="1400" spc="-1" strike="noStrike">
                <a:solidFill>
                  <a:srgbClr val="000000"/>
                </a:solidFill>
                <a:latin typeface="Courier New"/>
              </a:rPr>
              <a:t>i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], </a:t>
            </a:r>
            <a:r>
              <a:rPr b="1" i="1" lang="en" sz="1400" spc="-1" strike="noStrike">
                <a:solidFill>
                  <a:srgbClr val="000000"/>
                </a:solidFill>
                <a:latin typeface="Courier New"/>
              </a:rPr>
              <a:t>i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))); </a:t>
            </a:r>
            <a:r>
              <a:rPr b="0" lang="en" sz="1100" spc="-1" strike="noStrike">
                <a:solidFill>
                  <a:srgbClr val="c0504d"/>
                </a:solidFill>
                <a:latin typeface="Courier New"/>
              </a:rPr>
              <a:t>/* wait */</a:t>
            </a:r>
            <a:endParaRPr b="0" lang="en" sz="11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 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leave_region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i="1" lang="en" sz="1400" spc="-1" strike="noStrike">
                <a:solidFill>
                  <a:srgbClr val="000000"/>
                </a:solidFill>
                <a:latin typeface="Courier New"/>
              </a:rPr>
              <a:t>i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) {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value[</a:t>
            </a:r>
            <a:r>
              <a:rPr b="1" i="1" lang="en" sz="1400" spc="-1" strike="noStrike">
                <a:solidFill>
                  <a:srgbClr val="000000"/>
                </a:solidFill>
                <a:latin typeface="Courier New"/>
              </a:rPr>
              <a:t>i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]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428000" y="4513680"/>
            <a:ext cx="4542120" cy="1007640"/>
          </a:xfrm>
          <a:prstGeom prst="wedgeRoundRectCallout">
            <a:avLst>
              <a:gd name="adj1" fmla="val -75135"/>
              <a:gd name="adj2" fmla="val -22288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" sz="1600" spc="-1" strike="noStrike">
                <a:solidFill>
                  <a:srgbClr val="000000"/>
                </a:solidFill>
                <a:latin typeface="Calibri"/>
              </a:rPr>
              <a:t>We will explain the importance of these lines soon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323" dur="indefinite" restart="never" nodeType="tmRoot">
          <p:childTnLst>
            <p:seq>
              <p:cTn id="324" dur="indefinite" nodeType="mainSeq">
                <p:childTnLst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-16200" y="0"/>
            <a:ext cx="9159840" cy="696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he-IL" sz="3600" spc="-1" strike="noStrike">
                <a:solidFill>
                  <a:srgbClr val="c00000"/>
                </a:solidFill>
                <a:latin typeface="Calibri"/>
              </a:rPr>
              <a:t>Question 3</a:t>
            </a:r>
            <a:endParaRPr b="0" lang="he-I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07640" y="841320"/>
            <a:ext cx="892872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Describe a scenario that leads to a mutual exclusion violation if the protection of busy[] array is removed.</a:t>
            </a:r>
            <a:endParaRPr b="0" lang="en" sz="2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-16200" y="0"/>
            <a:ext cx="9159840" cy="696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/>
          <a:p>
            <a:pPr rtl="1">
              <a:lnSpc>
                <a:spcPct val="100000"/>
              </a:lnSpc>
            </a:pPr>
            <a:r>
              <a:rPr b="0" lang="he-IL" sz="3600" spc="-1" strike="noStrike">
                <a:solidFill>
                  <a:srgbClr val="c00000"/>
                </a:solidFill>
                <a:latin typeface="Calibri"/>
              </a:rPr>
              <a:t>Motivation – example</a:t>
            </a:r>
            <a:endParaRPr b="0" lang="he-I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07640" y="841320"/>
            <a:ext cx="892872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pthread_t tid[2]; 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int counter;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4f81bd"/>
                </a:solidFill>
                <a:latin typeface="Courier New"/>
              </a:rPr>
              <a:t>void</a:t>
            </a: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* </a:t>
            </a:r>
            <a:r>
              <a:rPr b="0" lang="en" sz="1050" spc="-1" strike="noStrike">
                <a:solidFill>
                  <a:srgbClr val="008000"/>
                </a:solidFill>
                <a:latin typeface="Courier New"/>
              </a:rPr>
              <a:t>doSomeThing(void *arg)</a:t>
            </a: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 {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unsigned long i = 0; 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counter += 1;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printf("\n Job %d started\n", counter); 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     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for(i=0 ; i&lt;(0xFFFFFFFF) ; i++);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printf("\n Job %d finished\n", counter); 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     </a:t>
            </a: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return NULL;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} 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1f497d"/>
                </a:solidFill>
                <a:latin typeface="Courier New"/>
              </a:rPr>
              <a:t>int </a:t>
            </a:r>
            <a:r>
              <a:rPr b="0" lang="en" sz="1050" spc="-1" strike="noStrike">
                <a:solidFill>
                  <a:srgbClr val="008000"/>
                </a:solidFill>
                <a:latin typeface="Courier New"/>
              </a:rPr>
              <a:t>main(void) </a:t>
            </a: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{ 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int i = 0; int err; counter = 0;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while(i &lt; 2) { 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err = pthread_create(&amp;(tid[i]), NULL, &amp;doSomeThing, NULL</a:t>
            </a:r>
            <a:r>
              <a:rPr b="0" lang="en" sz="1050" spc="-1" strike="noStrike">
                <a:solidFill>
                  <a:srgbClr val="002060"/>
                </a:solidFill>
                <a:latin typeface="Courier New"/>
              </a:rPr>
              <a:t>);  /* create threads */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if (err != 0) 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                   </a:t>
            </a: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printf("\ncan't create thread :[%s]", strerror(err));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i++; 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} 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pthread_join(tid[0], NULL</a:t>
            </a:r>
            <a:r>
              <a:rPr b="0" lang="en" sz="1050" spc="-1" strike="noStrike">
                <a:solidFill>
                  <a:srgbClr val="002060"/>
                </a:solidFill>
                <a:latin typeface="Courier New"/>
              </a:rPr>
              <a:t>);</a:t>
            </a:r>
            <a:r>
              <a:rPr b="0" lang="en" sz="1050" spc="-1" strike="noStrike">
                <a:solidFill>
                  <a:srgbClr val="002060"/>
                </a:solidFill>
                <a:latin typeface="Courier New"/>
              </a:rPr>
              <a:t>	</a:t>
            </a:r>
            <a:r>
              <a:rPr b="0" lang="en" sz="1050" spc="-1" strike="noStrike">
                <a:solidFill>
                  <a:srgbClr val="002060"/>
                </a:solidFill>
                <a:latin typeface="Courier New"/>
              </a:rPr>
              <a:t>	</a:t>
            </a:r>
            <a:r>
              <a:rPr b="0" lang="en" sz="1050" spc="-1" strike="noStrike">
                <a:solidFill>
                  <a:srgbClr val="002060"/>
                </a:solidFill>
                <a:latin typeface="Courier New"/>
              </a:rPr>
              <a:t>	</a:t>
            </a:r>
            <a:r>
              <a:rPr b="0" lang="en" sz="1050" spc="-1" strike="noStrike">
                <a:solidFill>
                  <a:srgbClr val="002060"/>
                </a:solidFill>
                <a:latin typeface="Courier New"/>
              </a:rPr>
              <a:t>               /*join threads */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pthread_join(tid[1], NULL);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return 0;</a:t>
            </a:r>
            <a:endParaRPr b="0" lang="en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b="0" lang="en" sz="105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05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6300360" y="841320"/>
            <a:ext cx="2736000" cy="158364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" sz="1800" spc="-1" strike="noStrike" u="sng">
                <a:solidFill>
                  <a:srgbClr val="000000"/>
                </a:solidFill>
                <a:uFillTx/>
                <a:latin typeface="Courier New"/>
              </a:rPr>
              <a:t>Possible Output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Job 1 started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Job 2 started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Job 2 finished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Job </a:t>
            </a:r>
            <a:r>
              <a:rPr b="1" lang="en" sz="1800" spc="-1" strike="noStrike">
                <a:solidFill>
                  <a:srgbClr val="ff0000"/>
                </a:solidFill>
                <a:latin typeface="Courier New"/>
              </a:rPr>
              <a:t>2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 finished</a:t>
            </a:r>
            <a:endParaRPr b="0" lang="en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-16200" y="0"/>
            <a:ext cx="9159840" cy="696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he-IL" sz="3600" spc="-1" strike="noStrike">
                <a:solidFill>
                  <a:srgbClr val="c00000"/>
                </a:solidFill>
                <a:latin typeface="Calibri"/>
              </a:rPr>
              <a:t>A Tasting from the next Session : Semaphores</a:t>
            </a:r>
            <a:endParaRPr b="0" lang="he-I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07640" y="841320"/>
            <a:ext cx="892872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Has two atomic operations:</a:t>
            </a:r>
            <a:endParaRPr b="0" lang="en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Up.</a:t>
            </a:r>
            <a:endParaRPr b="0" lang="en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Down.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ourier New"/>
              </a:rPr>
              <a:t>down(S) {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" sz="2400" spc="-1" strike="noStrike">
                <a:solidFill>
                  <a:srgbClr val="000000"/>
                </a:solidFill>
                <a:latin typeface="Courier New"/>
              </a:rPr>
              <a:t> (S≤0) block process;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" sz="2400" spc="-1" strike="noStrike">
                <a:solidFill>
                  <a:srgbClr val="000000"/>
                </a:solidFill>
                <a:latin typeface="Courier New"/>
              </a:rPr>
              <a:t>S--; }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ourier New"/>
              </a:rPr>
              <a:t>up(S) {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" sz="2400" spc="-1" strike="noStrike">
                <a:solidFill>
                  <a:srgbClr val="000000"/>
                </a:solidFill>
                <a:latin typeface="Courier New"/>
              </a:rPr>
              <a:t>S++;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" sz="24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0" lang="en" sz="2400" spc="-1" strike="noStrike">
                <a:solidFill>
                  <a:srgbClr val="000000"/>
                </a:solidFill>
                <a:latin typeface="Courier New"/>
              </a:rPr>
              <a:t> (there are blocked processes) wake one up; }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561"/>
              </a:spcBef>
              <a:buClr>
                <a:srgbClr val="c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NOTE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: Semaphore’s interface doesn’t enforce the implementation of </a:t>
            </a: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starvation freedom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" sz="28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-16200" y="0"/>
            <a:ext cx="9159840" cy="696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/>
          <a:p>
            <a:pPr rtl="1">
              <a:lnSpc>
                <a:spcPct val="100000"/>
              </a:lnSpc>
            </a:pPr>
            <a:r>
              <a:rPr b="0" lang="he-IL" sz="3600" spc="-1" strike="noStrike">
                <a:solidFill>
                  <a:srgbClr val="c00000"/>
                </a:solidFill>
                <a:latin typeface="Calibri"/>
              </a:rPr>
              <a:t>Motivation</a:t>
            </a:r>
            <a:endParaRPr b="0" lang="he-I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107640" y="841320"/>
            <a:ext cx="892872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Multiprocessing needs some tools for managing shared resources. For example:</a:t>
            </a:r>
            <a:endParaRPr b="0" lang="en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Printers</a:t>
            </a:r>
            <a:endParaRPr b="0" lang="en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Files</a:t>
            </a:r>
            <a:endParaRPr b="0" lang="en" sz="24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Data Bases</a:t>
            </a:r>
            <a:endParaRPr b="0" lang="en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-16200" y="0"/>
            <a:ext cx="9159840" cy="696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he-IL" sz="3600" spc="-1" strike="noStrike">
                <a:solidFill>
                  <a:srgbClr val="c00000"/>
                </a:solidFill>
                <a:latin typeface="Calibri"/>
              </a:rPr>
              <a:t>Conditions for a Good Solution</a:t>
            </a:r>
            <a:endParaRPr b="0" lang="he-I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107640" y="841320"/>
            <a:ext cx="892872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561"/>
              </a:spcBef>
              <a:buClr>
                <a:srgbClr val="c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Mutual Exclusion:</a:t>
            </a:r>
            <a:endParaRPr b="0" lang="en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No two processes are in the critical section (CS) at the same time.</a:t>
            </a:r>
            <a:endParaRPr b="0" lang="e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561"/>
              </a:spcBef>
              <a:buClr>
                <a:srgbClr val="c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Deadlock Freedom:</a:t>
            </a:r>
            <a:endParaRPr b="0" lang="en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If two or more processes are trying to enter a CS, one will eventually enter it.</a:t>
            </a:r>
            <a:endParaRPr b="0" lang="e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561"/>
              </a:spcBef>
              <a:buClr>
                <a:srgbClr val="c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Starvation Freedom:</a:t>
            </a:r>
            <a:endParaRPr b="0" lang="en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A process trying to enter a CS will eventually manage to enter it.</a:t>
            </a:r>
            <a:endParaRPr b="0" lang="e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561"/>
              </a:spcBef>
              <a:buClr>
                <a:srgbClr val="c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Unnecessary waiting freedom:</a:t>
            </a:r>
            <a:endParaRPr b="0" lang="en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No process running outside its CS may block any process.</a:t>
            </a:r>
            <a:endParaRPr b="0" lang="e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0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Logic Solution:</a:t>
            </a:r>
            <a:endParaRPr b="0" lang="en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The solution must NOT be dependent in system speed or hardware.</a:t>
            </a:r>
            <a:endParaRPr b="0" lang="en" sz="2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-16200" y="0"/>
            <a:ext cx="9159840" cy="696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e-IL" sz="3600" spc="-1" strike="noStrike">
                <a:solidFill>
                  <a:srgbClr val="c00000"/>
                </a:solidFill>
                <a:latin typeface="Calibri"/>
              </a:rPr>
              <a:t>Solution 0: disable all interrupts</a:t>
            </a:r>
            <a:endParaRPr b="0" lang="he-I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107640" y="841320"/>
            <a:ext cx="892872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ff0000"/>
                </a:solidFill>
                <a:latin typeface="Wingdings"/>
              </a:rPr>
              <a:t></a:t>
            </a:r>
            <a:r>
              <a:rPr b="0" lang="en" sz="3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</a:rPr>
              <a:t>Very dangerous</a:t>
            </a:r>
            <a:endParaRPr b="0" lang="en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n" sz="3200" spc="-1" strike="noStrike">
                <a:solidFill>
                  <a:srgbClr val="ff0000"/>
                </a:solidFill>
                <a:latin typeface="Wingdings"/>
              </a:rPr>
              <a:t></a:t>
            </a:r>
            <a:r>
              <a:rPr b="0" lang="en" sz="3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" sz="3200" spc="-1" strike="noStrike">
                <a:solidFill>
                  <a:srgbClr val="000000"/>
                </a:solidFill>
                <a:latin typeface="Calibri"/>
              </a:rPr>
              <a:t>Doesn’t fit multi-processors environment</a:t>
            </a:r>
            <a:endParaRPr b="0" lang="en" sz="3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-16200" y="0"/>
            <a:ext cx="9159840" cy="696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e-IL" sz="3600" spc="-1" strike="noStrike">
                <a:solidFill>
                  <a:srgbClr val="c00000"/>
                </a:solidFill>
                <a:latin typeface="Calibri"/>
              </a:rPr>
              <a:t>Solution 1: strict alternation</a:t>
            </a:r>
            <a:endParaRPr b="0" lang="he-I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107640" y="841320"/>
            <a:ext cx="892872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50000"/>
              </a:lnSpc>
              <a:spcBef>
                <a:spcPts val="561"/>
              </a:spcBef>
            </a:pPr>
            <a:r>
              <a:rPr b="0" lang="en" sz="2800" spc="-1" strike="noStrike">
                <a:solidFill>
                  <a:srgbClr val="376092"/>
                </a:solidFill>
                <a:latin typeface="Courier New"/>
              </a:rPr>
              <a:t>while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1" lang="en" sz="28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){   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" sz="2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800" spc="-1" strike="noStrike">
                <a:solidFill>
                  <a:srgbClr val="376092"/>
                </a:solidFill>
                <a:latin typeface="Courier New"/>
              </a:rPr>
              <a:t>while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 (turn != process); </a:t>
            </a:r>
            <a:r>
              <a:rPr b="0" lang="en" sz="2000" spc="-1" strike="noStrike">
                <a:solidFill>
                  <a:srgbClr val="33cc33"/>
                </a:solidFill>
                <a:latin typeface="Courier New"/>
              </a:rPr>
              <a:t>/* Busy waiting */</a:t>
            </a:r>
            <a:br/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enter_Critical_Section();</a:t>
            </a:r>
            <a:endParaRPr b="0" lang="en" sz="2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turn = ~(process);</a:t>
            </a: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exit_Critical_Section();</a:t>
            </a:r>
            <a:endParaRPr b="0" lang="en" sz="2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2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561"/>
              </a:spcBef>
            </a:pPr>
            <a:endParaRPr b="0" lang="en" sz="28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-16200" y="0"/>
            <a:ext cx="9159840" cy="696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e-IL" sz="3600" spc="-1" strike="noStrike">
                <a:solidFill>
                  <a:srgbClr val="c00000"/>
                </a:solidFill>
                <a:latin typeface="Calibri"/>
              </a:rPr>
              <a:t>Solution 1: strict alternation</a:t>
            </a:r>
            <a:endParaRPr b="0" lang="he-I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107640" y="841320"/>
            <a:ext cx="892872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57200" indent="-45684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ff0000"/>
                </a:solidFill>
                <a:latin typeface="Wingdings"/>
              </a:rPr>
              <a:t></a:t>
            </a:r>
            <a:r>
              <a:rPr b="0" lang="en" sz="2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Processes must enter the CS alternately</a:t>
            </a:r>
            <a:endParaRPr b="0" lang="en" sz="28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" sz="2400" spc="-1" strike="noStrike">
                <a:solidFill>
                  <a:srgbClr val="000000"/>
                </a:solidFill>
                <a:latin typeface="Calibri"/>
              </a:rPr>
              <a:t>Violates the “unnecessary waiting freedom” condition</a:t>
            </a:r>
            <a:endParaRPr b="0" lang="en" sz="24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ff0000"/>
                </a:solidFill>
                <a:latin typeface="Wingdings"/>
              </a:rPr>
              <a:t></a:t>
            </a:r>
            <a:r>
              <a:rPr b="0" lang="en" sz="2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Priority inversion, e.g. in the following scenario:</a:t>
            </a:r>
            <a:br/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Task </a:t>
            </a: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L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(low priority) runs and gains exclusive use of resource </a:t>
            </a: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R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. </a:t>
            </a: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H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(high priority) task is introduced and attempts to acquire </a:t>
            </a: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R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– blocked. </a:t>
            </a: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M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(medium priority) becomes runnable before </a:t>
            </a: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L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releases </a:t>
            </a: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R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. </a:t>
            </a:r>
            <a:br/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Result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L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can’t run and release </a:t>
            </a: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R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H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is waiting for </a:t>
            </a: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R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(and </a:t>
            </a: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L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) as long as </a:t>
            </a:r>
            <a:r>
              <a:rPr b="0" lang="en" sz="2800" spc="-1" strike="noStrike">
                <a:solidFill>
                  <a:srgbClr val="c00000"/>
                </a:solidFill>
                <a:latin typeface="Calibri"/>
              </a:rPr>
              <a:t>M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 keeps running.</a:t>
            </a:r>
            <a:endParaRPr b="0" lang="en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</a:pPr>
            <a:r>
              <a:rPr b="0" lang="en" sz="2800" spc="-1" strike="noStrike">
                <a:solidFill>
                  <a:srgbClr val="ff0000"/>
                </a:solidFill>
                <a:latin typeface="Wingdings"/>
              </a:rPr>
              <a:t></a:t>
            </a:r>
            <a:r>
              <a:rPr b="0" lang="en" sz="2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Busy waiting: wastes CPU resources</a:t>
            </a:r>
            <a:endParaRPr b="0" lang="e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" sz="2800" spc="-1" strike="noStrike">
                <a:solidFill>
                  <a:srgbClr val="33cc33"/>
                </a:solidFill>
                <a:latin typeface="Wingdings"/>
              </a:rPr>
              <a:t></a:t>
            </a:r>
            <a:r>
              <a:rPr b="0" lang="en" sz="2800" spc="-1" strike="noStrike">
                <a:solidFill>
                  <a:srgbClr val="33cc33"/>
                </a:solidFill>
                <a:latin typeface="Calibri"/>
              </a:rPr>
              <a:t> 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Improved solution: sleep &amp; wakeup</a:t>
            </a:r>
            <a:endParaRPr b="0" lang="en" sz="2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-16200" y="0"/>
            <a:ext cx="9159840" cy="696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he-IL" sz="3200" spc="-1" strike="noStrike">
                <a:solidFill>
                  <a:srgbClr val="c00000"/>
                </a:solidFill>
                <a:latin typeface="Calibri"/>
              </a:rPr>
              <a:t>Solution 2: Sleep &amp; wakeup - Peterson’s algorithm</a:t>
            </a:r>
            <a:endParaRPr b="0" lang="he-I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107640" y="841320"/>
            <a:ext cx="8928720" cy="4752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50000"/>
              </a:lnSpc>
              <a:spcBef>
                <a:spcPts val="360"/>
              </a:spcBef>
            </a:pPr>
            <a:r>
              <a:rPr b="0" lang="en" sz="1800" spc="-1" strike="noStrike">
                <a:solidFill>
                  <a:srgbClr val="ff0000"/>
                </a:solidFill>
                <a:latin typeface="Courier New"/>
              </a:rPr>
              <a:t>N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=</a:t>
            </a:r>
            <a:r>
              <a:rPr b="0" lang="en" sz="1800" spc="-1" strike="noStrike">
                <a:solidFill>
                  <a:srgbClr val="ff0000"/>
                </a:solidFill>
                <a:latin typeface="Courier New"/>
              </a:rPr>
              <a:t>2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80"/>
              </a:spcBef>
            </a:pPr>
            <a:r>
              <a:rPr b="0" lang="en" sz="19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9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0" lang="en" sz="1900" spc="-1" strike="noStrike">
                <a:solidFill>
                  <a:srgbClr val="ff0000"/>
                </a:solidFill>
                <a:latin typeface="Courier New"/>
              </a:rPr>
              <a:t>N</a:t>
            </a:r>
            <a:r>
              <a:rPr b="0" lang="en" sz="1900" spc="-1" strike="noStrike">
                <a:solidFill>
                  <a:srgbClr val="000000"/>
                </a:solidFill>
                <a:latin typeface="Courier New"/>
              </a:rPr>
              <a:t>];</a:t>
            </a:r>
            <a:r>
              <a:rPr b="0" lang="en" sz="19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9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9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9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900" spc="-1" strike="noStrike">
                <a:solidFill>
                  <a:srgbClr val="c0504d"/>
                </a:solidFill>
                <a:latin typeface="Courier New"/>
              </a:rPr>
              <a:t>/* all initially 0  (FALSE)  */</a:t>
            </a:r>
            <a:endParaRPr b="0" lang="en" sz="19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60"/>
              </a:spcBef>
            </a:pP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8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]=interested[</a:t>
            </a:r>
            <a:r>
              <a:rPr b="0" lang="en" sz="18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]=</a:t>
            </a:r>
            <a:r>
              <a:rPr b="0" lang="en" sz="1800" spc="-1" strike="noStrike">
                <a:solidFill>
                  <a:srgbClr val="ff0000"/>
                </a:solidFill>
                <a:latin typeface="Courier New"/>
              </a:rPr>
              <a:t>FALSE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60"/>
              </a:spcBef>
            </a:pPr>
            <a:r>
              <a:rPr b="0" lang="en" sz="18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 turn;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c0504d"/>
                </a:solidFill>
                <a:latin typeface="Courier New"/>
              </a:rPr>
              <a:t>/*  Should be named </a:t>
            </a:r>
            <a:r>
              <a:rPr b="1" lang="en" sz="1400" spc="-1" strike="noStrike" u="sng">
                <a:solidFill>
                  <a:srgbClr val="c0504d"/>
                </a:solidFill>
                <a:uFillTx/>
                <a:latin typeface="Courier New"/>
              </a:rPr>
              <a:t>NOT_MY_TURN</a:t>
            </a:r>
            <a:r>
              <a:rPr b="0" lang="en" sz="1400" spc="-1" strike="noStrike">
                <a:solidFill>
                  <a:srgbClr val="c0504d"/>
                </a:solidFill>
                <a:latin typeface="Courier New"/>
              </a:rPr>
              <a:t>  */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60"/>
              </a:spcBef>
            </a:pP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60"/>
              </a:spcBef>
            </a:pPr>
            <a:r>
              <a:rPr b="0" lang="en" sz="18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</a:rPr>
              <a:t>enter_region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8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  process){   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c0504d"/>
                </a:solidFill>
                <a:latin typeface="Courier New"/>
              </a:rPr>
              <a:t>/* who is entering 0 or 1 ? */</a:t>
            </a:r>
            <a:br/>
            <a:r>
              <a:rPr b="0" lang="en" sz="1800" spc="-1" strike="noStrike">
                <a:solidFill>
                  <a:srgbClr val="00b050"/>
                </a:solidFill>
                <a:latin typeface="Courier New"/>
              </a:rPr>
              <a:t>int 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other = </a:t>
            </a:r>
            <a:r>
              <a:rPr b="0" lang="en" sz="18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- process;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c0504d"/>
                </a:solidFill>
                <a:latin typeface="Courier New"/>
              </a:rPr>
              <a:t>/* opposite of process   */</a:t>
            </a:r>
            <a:br/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interested[process] = </a:t>
            </a:r>
            <a:r>
              <a:rPr b="0" lang="en" sz="18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;     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c0504d"/>
                </a:solidFill>
                <a:latin typeface="Courier New"/>
              </a:rPr>
              <a:t>/* signal that you're interested */</a:t>
            </a:r>
            <a:br/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turn = process;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c0504d"/>
                </a:solidFill>
                <a:latin typeface="Courier New"/>
              </a:rPr>
              <a:t>/* set flag  –  </a:t>
            </a:r>
            <a:r>
              <a:rPr b="1" lang="en" sz="1400" spc="-1" strike="noStrike" u="sng">
                <a:solidFill>
                  <a:srgbClr val="c0504d"/>
                </a:solidFill>
                <a:uFillTx/>
                <a:latin typeface="Courier New"/>
              </a:rPr>
              <a:t>NOT</a:t>
            </a:r>
            <a:r>
              <a:rPr b="0" lang="en" sz="1400" spc="-1" strike="noStrike">
                <a:solidFill>
                  <a:srgbClr val="c0504d"/>
                </a:solidFill>
                <a:latin typeface="Courier New"/>
              </a:rPr>
              <a:t> my turn */</a:t>
            </a:r>
            <a:br/>
            <a:r>
              <a:rPr b="0" lang="en" sz="1800" spc="-1" strike="noStrike">
                <a:solidFill>
                  <a:srgbClr val="376092"/>
                </a:solidFill>
                <a:latin typeface="Courier New"/>
              </a:rPr>
              <a:t>while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 (turn == process &amp;&amp; </a:t>
            </a:r>
            <a:br/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 interested[other] == </a:t>
            </a:r>
            <a:r>
              <a:rPr b="0" lang="en" sz="18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);  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c0504d"/>
                </a:solidFill>
                <a:latin typeface="Courier New"/>
              </a:rPr>
              <a:t>/* null statement */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60"/>
              </a:spcBef>
            </a:pP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60"/>
              </a:spcBef>
            </a:pPr>
            <a:endParaRPr b="0" lang="en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60"/>
              </a:spcBef>
            </a:pPr>
            <a:r>
              <a:rPr b="0" lang="en" sz="18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800" spc="-1" strike="noStrike">
                <a:solidFill>
                  <a:srgbClr val="000000"/>
                </a:solidFill>
                <a:latin typeface="Courier New"/>
              </a:rPr>
              <a:t>leave_region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(int  process){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c0504d"/>
                </a:solidFill>
                <a:latin typeface="Courier New"/>
              </a:rPr>
              <a:t>/* who is leaving 0 or 1 ? */</a:t>
            </a:r>
            <a:br/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interested[process] = </a:t>
            </a:r>
            <a:r>
              <a:rPr b="0" lang="en" sz="1800" spc="-1" strike="noStrike">
                <a:solidFill>
                  <a:srgbClr val="ff0000"/>
                </a:solidFill>
                <a:latin typeface="Courier New"/>
              </a:rPr>
              <a:t>FALSE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;         </a:t>
            </a: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c0504d"/>
                </a:solidFill>
                <a:latin typeface="Courier New"/>
              </a:rPr>
              <a:t>/* departure from critical region */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360"/>
              </a:spcBef>
            </a:pPr>
            <a:r>
              <a:rPr b="0" lang="en" sz="1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107640" y="5388840"/>
            <a:ext cx="8928720" cy="28764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As long as I’m passing turn to ‘other’ and he’s interested-</a:t>
            </a:r>
            <a:r>
              <a:rPr b="1" lang="en" sz="1600" spc="-1" strike="noStrike">
                <a:solidFill>
                  <a:srgbClr val="000000"/>
                </a:solidFill>
                <a:latin typeface="Courier New"/>
              </a:rPr>
              <a:t>I’m waiting</a:t>
            </a:r>
            <a:r>
              <a:rPr b="0" lang="en" sz="1600" spc="-1" strike="noStrike">
                <a:solidFill>
                  <a:srgbClr val="000000"/>
                </a:solidFill>
                <a:latin typeface="Courier New"/>
              </a:rPr>
              <a:t>.</a:t>
            </a:r>
            <a:endParaRPr b="0" lang="en" sz="16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-16200" y="0"/>
            <a:ext cx="9159840" cy="69696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he-IL" sz="3600" spc="-1" strike="noStrike">
                <a:solidFill>
                  <a:srgbClr val="c00000"/>
                </a:solidFill>
                <a:latin typeface="Calibri"/>
              </a:rPr>
              <a:t>Peterson’s Solution – cont.</a:t>
            </a:r>
            <a:endParaRPr b="0" lang="he-I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107640" y="697320"/>
            <a:ext cx="8928720" cy="489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Process 0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" sz="2800" spc="-1" strike="noStrike">
                <a:solidFill>
                  <a:srgbClr val="000000"/>
                </a:solidFill>
                <a:latin typeface="Calibri"/>
              </a:rPr>
              <a:t>Process 1</a:t>
            </a:r>
            <a:endParaRPr b="0" lang="en" sz="28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428760" y="1517760"/>
            <a:ext cx="3971520" cy="3787560"/>
          </a:xfrm>
          <a:prstGeom prst="rect">
            <a:avLst/>
          </a:prstGeom>
          <a:noFill/>
          <a:ln w="3816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]=interested[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]=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turn;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enter_region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process){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other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 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turn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       </a:t>
            </a:r>
            <a:br/>
            <a:r>
              <a:rPr b="0" lang="en" sz="1400" spc="-1" strike="noStrike">
                <a:solidFill>
                  <a:srgbClr val="376092"/>
                </a:solidFill>
                <a:latin typeface="Courier New"/>
              </a:rPr>
              <a:t>while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(turn ==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&amp;&amp; 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);   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leave_region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 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process){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70" name="CustomShape 4"/>
          <p:cNvSpPr/>
          <p:nvPr/>
        </p:nvSpPr>
        <p:spPr>
          <a:xfrm>
            <a:off x="4714920" y="1517760"/>
            <a:ext cx="3971520" cy="3787560"/>
          </a:xfrm>
          <a:prstGeom prst="rect">
            <a:avLst/>
          </a:prstGeom>
          <a:noFill/>
          <a:ln w="38160">
            <a:solidFill>
              <a:srgbClr val="c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2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]=interested[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]=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turn;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enter_region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 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process){   </a:t>
            </a:r>
            <a:br/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other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 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turn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       </a:t>
            </a:r>
            <a:br/>
            <a:r>
              <a:rPr b="0" lang="en" sz="1400" spc="-1" strike="noStrike">
                <a:solidFill>
                  <a:srgbClr val="376092"/>
                </a:solidFill>
                <a:latin typeface="Courier New"/>
              </a:rPr>
              <a:t>while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(turn ==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&amp;&amp; 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0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TRUE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);  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void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" sz="1400" spc="-1" strike="noStrike">
                <a:solidFill>
                  <a:srgbClr val="000000"/>
                </a:solidFill>
                <a:latin typeface="Courier New"/>
              </a:rPr>
              <a:t>leave_region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(</a:t>
            </a:r>
            <a:r>
              <a:rPr b="0" lang="en" sz="1400" spc="-1" strike="noStrike">
                <a:solidFill>
                  <a:srgbClr val="00b050"/>
                </a:solidFill>
                <a:latin typeface="Courier New"/>
              </a:rPr>
              <a:t>int 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 process){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	</a:t>
            </a:r>
            <a:br/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interested[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1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] = </a:t>
            </a:r>
            <a:r>
              <a:rPr b="0" lang="en" sz="1400" spc="-1" strike="noStrike">
                <a:solidFill>
                  <a:srgbClr val="ff0000"/>
                </a:solidFill>
                <a:latin typeface="Courier New"/>
              </a:rPr>
              <a:t>FALSE</a:t>
            </a: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" sz="1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81"/>
              </a:spcBef>
            </a:pPr>
            <a:endParaRPr b="0" lang="en" sz="14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Application>LibreOffice/6.0.7.3$Linux_X86_64 LibreOffice_project/00m0$Build-3</Application>
  <Words>1246</Words>
  <Paragraphs>312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2012-11-09T20:05:31Z</dcterms:created>
  <dc:creator>Yehiel</dc:creator>
  <dc:description/>
  <dc:language>en</dc:language>
  <cp:lastModifiedBy/>
  <dcterms:modified xsi:type="dcterms:W3CDTF">2021-04-20T16:58:39Z</dcterms:modified>
  <cp:revision>167</cp:revision>
  <dc:subject/>
  <dc:title>Operating Systems 371-1-1631 Fall 2011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On-screen Show (16:10)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