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eg" ContentType="image/jpe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715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p>
            <a:pPr algn="r" rtl="1"/>
            <a:r>
              <a:rPr b="0" lang="he-IL" sz="1800" spc="-1" strike="noStrike">
                <a:solidFill>
                  <a:srgbClr val="000000"/>
                </a:solidFill>
                <a:latin typeface="Calibri"/>
              </a:rPr>
              <a:t>Click to move the slide</a:t>
            </a:r>
            <a:endParaRPr b="0" lang="he-IL" sz="1800" spc="-1" strike="noStrike">
              <a:solidFill>
                <a:srgbClr val="000000"/>
              </a:solidFill>
              <a:latin typeface="Calibri"/>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p>
            <a:r>
              <a:rPr b="0" lang="en" sz="2000" spc="-1" strike="noStrike">
                <a:latin typeface="Arial"/>
              </a:rPr>
              <a:t>Click to edit the notes format</a:t>
            </a:r>
            <a:endParaRPr b="0" lang="en"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p>
            <a:r>
              <a:rPr b="0" lang="en" sz="1400" spc="-1" strike="noStrike">
                <a:latin typeface="Times New Roman"/>
              </a:rPr>
              <a:t> </a:t>
            </a:r>
            <a:endParaRPr b="0" lang="en"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p>
            <a:pPr algn="r"/>
            <a:r>
              <a:rPr b="0" lang="en" sz="1400" spc="-1" strike="noStrike">
                <a:latin typeface="Times New Roman"/>
              </a:rPr>
              <a:t> </a:t>
            </a:r>
            <a:endParaRPr b="0" lang="en"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p>
            <a:r>
              <a:rPr b="0" lang="en" sz="1400" spc="-1" strike="noStrike">
                <a:latin typeface="Times New Roman"/>
              </a:rPr>
              <a:t> </a:t>
            </a:r>
            <a:endParaRPr b="0" lang="en"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p>
            <a:pPr algn="r"/>
            <a:fld id="{4B011136-BB78-46C3-ADE8-1DAF30F8B2B1}" type="slidenum">
              <a:rPr b="0" lang="en" sz="1400" spc="-1" strike="noStrike">
                <a:latin typeface="Times New Roman"/>
              </a:rPr>
              <a:t>1</a:t>
            </a:fld>
            <a:endParaRPr b="0" lang="e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en.wikipedia.org/wiki/Mutex" TargetMode="External"/><Relationship Id="rId2" Type="http://schemas.openxmlformats.org/officeDocument/2006/relationships/hyperlink" Target="https://en.wikipedia.org/wiki/Priority_inversion" TargetMode="External"/><Relationship Id="rId3" Type="http://schemas.openxmlformats.org/officeDocument/2006/relationships/slide" Target="../slides/slide12.xml"/><Relationship Id="rId4"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en.wikipedia.org/wiki/Mutex" TargetMode="External"/><Relationship Id="rId2" Type="http://schemas.openxmlformats.org/officeDocument/2006/relationships/hyperlink" Target="https://en.wikipedia.org/wiki/Priority_inversion" TargetMode="External"/><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685800"/>
            <a:ext cx="5486040" cy="3428640"/>
          </a:xfrm>
          <a:prstGeom prst="rect">
            <a:avLst/>
          </a:prstGeom>
        </p:spPr>
      </p:sp>
      <p:sp>
        <p:nvSpPr>
          <p:cNvPr id="105"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06" name="TextShape 3"/>
          <p:cNvSpPr txBox="1"/>
          <p:nvPr/>
        </p:nvSpPr>
        <p:spPr>
          <a:xfrm>
            <a:off x="1440" y="8685360"/>
            <a:ext cx="2971440" cy="456840"/>
          </a:xfrm>
          <a:prstGeom prst="rect">
            <a:avLst/>
          </a:prstGeom>
          <a:noFill/>
          <a:ln>
            <a:noFill/>
          </a:ln>
        </p:spPr>
        <p:txBody>
          <a:bodyPr anchor="b"/>
          <a:p>
            <a:pPr rtl="1">
              <a:lnSpc>
                <a:spcPct val="100000"/>
              </a:lnSpc>
            </a:pPr>
            <a:fld id="{077807FC-47A5-4F16-9EB6-49DD9DF45C7B}"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685800"/>
            <a:ext cx="5486040" cy="3428640"/>
          </a:xfrm>
          <a:prstGeom prst="rect">
            <a:avLst/>
          </a:prstGeom>
        </p:spPr>
      </p:sp>
      <p:sp>
        <p:nvSpPr>
          <p:cNvPr id="126"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solidFill>
                  <a:srgbClr val="000000"/>
                </a:solidFill>
                <a:latin typeface="Arial"/>
              </a:rPr>
              <a:t>Proc0: </a:t>
            </a:r>
            <a:endParaRPr b="0" lang="en" sz="2000" spc="-1" strike="noStrike">
              <a:latin typeface="Arial"/>
            </a:endParaRPr>
          </a:p>
          <a:p>
            <a:pPr marL="216000" indent="-216000">
              <a:lnSpc>
                <a:spcPct val="100000"/>
              </a:lnSpc>
            </a:pPr>
            <a:r>
              <a:rPr b="0" lang="en" sz="2000" spc="-1" strike="noStrike">
                <a:solidFill>
                  <a:srgbClr val="000000"/>
                </a:solidFill>
                <a:latin typeface="Arial"/>
              </a:rPr>
              <a:t>S1=S2 = 0,</a:t>
            </a:r>
            <a:endParaRPr b="0" lang="en" sz="2000" spc="-1" strike="noStrike">
              <a:latin typeface="Arial"/>
            </a:endParaRPr>
          </a:p>
          <a:p>
            <a:pPr marL="216000" indent="-216000">
              <a:lnSpc>
                <a:spcPct val="100000"/>
              </a:lnSpc>
            </a:pPr>
            <a:r>
              <a:rPr b="0" lang="en" sz="2000" spc="-1" strike="noStrike">
                <a:solidFill>
                  <a:srgbClr val="000000"/>
                </a:solidFill>
                <a:latin typeface="Arial"/>
              </a:rPr>
              <a:t>S = 1</a:t>
            </a:r>
            <a:endParaRPr b="0" lang="en" sz="2000" spc="-1" strike="noStrike">
              <a:latin typeface="Arial"/>
            </a:endParaRPr>
          </a:p>
          <a:p>
            <a:pPr>
              <a:lnSpc>
                <a:spcPct val="100000"/>
              </a:lnSpc>
            </a:pPr>
            <a:r>
              <a:rPr b="0" lang="en" sz="2000" spc="-1" strike="noStrike">
                <a:solidFill>
                  <a:srgbClr val="000000"/>
                </a:solidFill>
                <a:latin typeface="Arial"/>
              </a:rPr>
              <a:t>S1=S2 = 1,</a:t>
            </a:r>
            <a:endParaRPr b="0" lang="en" sz="2000" spc="-1" strike="noStrike">
              <a:latin typeface="Arial"/>
            </a:endParaRPr>
          </a:p>
          <a:p>
            <a:pPr>
              <a:lnSpc>
                <a:spcPct val="100000"/>
              </a:lnSpc>
            </a:pPr>
            <a:r>
              <a:rPr b="0" lang="en" sz="2000" spc="-1" strike="noStrike">
                <a:solidFill>
                  <a:srgbClr val="000000"/>
                </a:solidFill>
                <a:latin typeface="Arial"/>
              </a:rPr>
              <a:t>(CS)</a:t>
            </a: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solidFill>
                  <a:srgbClr val="000000"/>
                </a:solidFill>
                <a:latin typeface="Arial"/>
              </a:rPr>
              <a:t>Ctxw</a:t>
            </a:r>
            <a:endParaRPr b="0" lang="en" sz="2000" spc="-1" strike="noStrike">
              <a:latin typeface="Arial"/>
            </a:endParaRPr>
          </a:p>
          <a:p>
            <a:pPr>
              <a:lnSpc>
                <a:spcPct val="100000"/>
              </a:lnSpc>
            </a:pPr>
            <a:r>
              <a:rPr b="0" lang="en" sz="2000" spc="-1" strike="noStrike">
                <a:solidFill>
                  <a:srgbClr val="000000"/>
                </a:solidFill>
                <a:latin typeface="Arial"/>
              </a:rPr>
              <a:t>Proc1:</a:t>
            </a:r>
            <a:endParaRPr b="0" lang="en" sz="2000" spc="-1" strike="noStrike">
              <a:latin typeface="Arial"/>
            </a:endParaRPr>
          </a:p>
          <a:p>
            <a:pPr>
              <a:lnSpc>
                <a:spcPct val="100000"/>
              </a:lnSpc>
            </a:pPr>
            <a:r>
              <a:rPr b="0" lang="en" sz="2000" spc="-1" strike="noStrike">
                <a:solidFill>
                  <a:srgbClr val="000000"/>
                </a:solidFill>
                <a:latin typeface="Arial"/>
              </a:rPr>
              <a:t>S1 = S2 = 0</a:t>
            </a:r>
            <a:endParaRPr b="0" lang="en" sz="2000" spc="-1" strike="noStrike">
              <a:latin typeface="Arial"/>
            </a:endParaRPr>
          </a:p>
          <a:p>
            <a:pPr>
              <a:lnSpc>
                <a:spcPct val="100000"/>
              </a:lnSpc>
            </a:pPr>
            <a:r>
              <a:rPr b="0" lang="en" sz="2000" spc="-1" strike="noStrike">
                <a:solidFill>
                  <a:srgbClr val="000000"/>
                </a:solidFill>
                <a:latin typeface="Arial"/>
              </a:rPr>
              <a:t>S = 0</a:t>
            </a:r>
            <a:endParaRPr b="0" lang="en" sz="2000" spc="-1" strike="noStrike">
              <a:latin typeface="Arial"/>
            </a:endParaRPr>
          </a:p>
          <a:p>
            <a:pPr>
              <a:lnSpc>
                <a:spcPct val="100000"/>
              </a:lnSpc>
            </a:pPr>
            <a:r>
              <a:rPr b="0" lang="en" sz="2000" spc="-1" strike="noStrike">
                <a:solidFill>
                  <a:srgbClr val="000000"/>
                </a:solidFill>
                <a:latin typeface="Arial"/>
              </a:rPr>
              <a:t>S1 = 1</a:t>
            </a: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solidFill>
                  <a:srgbClr val="000000"/>
                </a:solidFill>
                <a:latin typeface="Arial"/>
              </a:rPr>
              <a:t>Ctxw</a:t>
            </a:r>
            <a:endParaRPr b="0" lang="en" sz="2000" spc="-1" strike="noStrike">
              <a:latin typeface="Arial"/>
            </a:endParaRPr>
          </a:p>
          <a:p>
            <a:pPr>
              <a:lnSpc>
                <a:spcPct val="100000"/>
              </a:lnSpc>
            </a:pPr>
            <a:r>
              <a:rPr b="0" lang="en" sz="2000" spc="-1" strike="noStrike">
                <a:solidFill>
                  <a:srgbClr val="000000"/>
                </a:solidFill>
                <a:latin typeface="Arial"/>
              </a:rPr>
              <a:t>Proc2:</a:t>
            </a:r>
            <a:endParaRPr b="0" lang="en" sz="2000" spc="-1" strike="noStrike">
              <a:latin typeface="Arial"/>
            </a:endParaRPr>
          </a:p>
          <a:p>
            <a:pPr>
              <a:lnSpc>
                <a:spcPct val="100000"/>
              </a:lnSpc>
            </a:pPr>
            <a:r>
              <a:rPr b="0" lang="en" sz="2000" spc="-1" strike="noStrike">
                <a:solidFill>
                  <a:srgbClr val="000000"/>
                </a:solidFill>
                <a:latin typeface="Arial"/>
              </a:rPr>
              <a:t>S1 = 0</a:t>
            </a:r>
            <a:endParaRPr b="0" lang="en" sz="2000" spc="-1" strike="noStrike">
              <a:latin typeface="Arial"/>
            </a:endParaRPr>
          </a:p>
          <a:p>
            <a:pPr>
              <a:lnSpc>
                <a:spcPct val="100000"/>
              </a:lnSpc>
            </a:pPr>
            <a:r>
              <a:rPr b="0" lang="en" sz="2000" spc="-1" strike="noStrike">
                <a:solidFill>
                  <a:srgbClr val="000000"/>
                </a:solidFill>
                <a:latin typeface="Arial"/>
              </a:rPr>
              <a:t>Cannot proceed / enter the CS</a:t>
            </a: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solidFill>
                  <a:srgbClr val="000000"/>
                </a:solidFill>
                <a:latin typeface="Arial"/>
              </a:rPr>
              <a:t>Ctxw</a:t>
            </a:r>
            <a:endParaRPr b="0" lang="en" sz="2000" spc="-1" strike="noStrike">
              <a:latin typeface="Arial"/>
            </a:endParaRPr>
          </a:p>
          <a:p>
            <a:pPr>
              <a:lnSpc>
                <a:spcPct val="100000"/>
              </a:lnSpc>
            </a:pPr>
            <a:r>
              <a:rPr b="0" lang="en" sz="2000" spc="-1" strike="noStrike">
                <a:solidFill>
                  <a:srgbClr val="000000"/>
                </a:solidFill>
                <a:latin typeface="Arial"/>
              </a:rPr>
              <a:t>Proc0: finish CS. Call Up:</a:t>
            </a:r>
            <a:endParaRPr b="0" lang="en" sz="2000" spc="-1" strike="noStrike">
              <a:latin typeface="Arial"/>
            </a:endParaRPr>
          </a:p>
          <a:p>
            <a:pPr>
              <a:lnSpc>
                <a:spcPct val="100000"/>
              </a:lnSpc>
            </a:pPr>
            <a:r>
              <a:rPr b="0" lang="en" sz="2000" spc="-1" strike="noStrike">
                <a:solidFill>
                  <a:srgbClr val="000000"/>
                </a:solidFill>
                <a:latin typeface="Arial"/>
              </a:rPr>
              <a:t>S1 = 0 </a:t>
            </a:r>
            <a:r>
              <a:rPr b="0" lang="en" sz="2000" spc="-1" strike="noStrike">
                <a:solidFill>
                  <a:srgbClr val="000000"/>
                </a:solidFill>
                <a:latin typeface="Wingdings"/>
              </a:rPr>
              <a:t> cannot release the lock!</a:t>
            </a:r>
            <a:endParaRPr b="0" lang="en" sz="2000" spc="-1" strike="noStrike">
              <a:latin typeface="Arial"/>
            </a:endParaRPr>
          </a:p>
          <a:p>
            <a:pPr>
              <a:lnSpc>
                <a:spcPct val="100000"/>
              </a:lnSpc>
            </a:pPr>
            <a:endParaRPr b="0" lang="en" sz="2000" spc="-1" strike="noStrike">
              <a:latin typeface="Arial"/>
            </a:endParaRPr>
          </a:p>
        </p:txBody>
      </p:sp>
      <p:sp>
        <p:nvSpPr>
          <p:cNvPr id="127" name="TextShape 3"/>
          <p:cNvSpPr txBox="1"/>
          <p:nvPr/>
        </p:nvSpPr>
        <p:spPr>
          <a:xfrm>
            <a:off x="1440" y="8685360"/>
            <a:ext cx="2971440" cy="456840"/>
          </a:xfrm>
          <a:prstGeom prst="rect">
            <a:avLst/>
          </a:prstGeom>
          <a:noFill/>
          <a:ln>
            <a:noFill/>
          </a:ln>
        </p:spPr>
        <p:txBody>
          <a:bodyPr anchor="b"/>
          <a:p>
            <a:pPr rtl="1">
              <a:lnSpc>
                <a:spcPct val="100000"/>
              </a:lnSpc>
            </a:pPr>
            <a:fld id="{75833FEB-6BD2-47CB-9CDC-018E9DD72B99}"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685800"/>
            <a:ext cx="5486040" cy="3428640"/>
          </a:xfrm>
          <a:prstGeom prst="rect">
            <a:avLst/>
          </a:prstGeom>
        </p:spPr>
      </p:sp>
      <p:sp>
        <p:nvSpPr>
          <p:cNvPr id="129"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30" name="TextShape 3"/>
          <p:cNvSpPr txBox="1"/>
          <p:nvPr/>
        </p:nvSpPr>
        <p:spPr>
          <a:xfrm>
            <a:off x="1440" y="8685360"/>
            <a:ext cx="2971440" cy="456840"/>
          </a:xfrm>
          <a:prstGeom prst="rect">
            <a:avLst/>
          </a:prstGeom>
          <a:noFill/>
          <a:ln>
            <a:noFill/>
          </a:ln>
        </p:spPr>
        <p:txBody>
          <a:bodyPr anchor="b"/>
          <a:p>
            <a:pPr rtl="1">
              <a:lnSpc>
                <a:spcPct val="100000"/>
              </a:lnSpc>
            </a:pPr>
            <a:fld id="{6555BC21-8CE6-4936-86C4-03EF5012975B}"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685800"/>
            <a:ext cx="5486040" cy="342864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Mutex Vs. Binary Semaphore:</a:t>
            </a:r>
            <a:endParaRPr b="0" lang="en" sz="2000" spc="-1" strike="noStrike">
              <a:latin typeface="Arial"/>
            </a:endParaRPr>
          </a:p>
          <a:p>
            <a:pPr marL="216000" indent="-216000">
              <a:lnSpc>
                <a:spcPct val="100000"/>
              </a:lnSpc>
            </a:pPr>
            <a:r>
              <a:rPr b="1" lang="en" sz="2000" spc="-1" strike="noStrike">
                <a:latin typeface="Arial"/>
              </a:rPr>
              <a:t>https://en.wikipedia.org/wiki/Semaphore_(programming)#Semaphores_vs._mutexes</a:t>
            </a:r>
            <a:r>
              <a:rPr b="0" lang="en" sz="1200" spc="-1" strike="noStrike">
                <a:solidFill>
                  <a:srgbClr val="000000"/>
                </a:solidFill>
                <a:latin typeface="+mn-lt"/>
                <a:ea typeface="+mn-ea"/>
              </a:rPr>
              <a:t>A </a:t>
            </a:r>
            <a:r>
              <a:rPr b="0" lang="en" sz="1200" spc="-1" strike="noStrike">
                <a:solidFill>
                  <a:srgbClr val="000000"/>
                </a:solidFill>
                <a:latin typeface="+mn-lt"/>
                <a:ea typeface="+mn-ea"/>
                <a:hlinkClick r:id="rId1"/>
              </a:rPr>
              <a:t>mutex</a:t>
            </a:r>
            <a:r>
              <a:rPr b="0" lang="en" sz="1200" spc="-1" strike="noStrike">
                <a:solidFill>
                  <a:srgbClr val="000000"/>
                </a:solidFill>
                <a:latin typeface="+mn-lt"/>
                <a:ea typeface="+mn-ea"/>
              </a:rPr>
              <a:t> is essentially the same thing as a binary semaphore and sometimes uses the same basic implementation. The differences between them are in how they are used. While a binary semaphore may be used as a mutex, a mutex is a more specific use-case, in that only the process that locked the mutex is supposed to unlock it. This constraint makes it possible to implement some additional features in mutexes:</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Since only the process that locked the mutex is supposed to unlock it, a mutex may store the id of process that locked it and verify the same process unlocks it.</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Mutexes may provide </a:t>
            </a:r>
            <a:r>
              <a:rPr b="0" lang="en" sz="1200" spc="-1" strike="noStrike">
                <a:solidFill>
                  <a:srgbClr val="000000"/>
                </a:solidFill>
                <a:latin typeface="+mn-lt"/>
                <a:ea typeface="+mn-ea"/>
                <a:hlinkClick r:id="rId2"/>
              </a:rPr>
              <a:t>priority inversion</a:t>
            </a:r>
            <a:r>
              <a:rPr b="0" lang="en" sz="1200" spc="-1" strike="noStrike">
                <a:solidFill>
                  <a:srgbClr val="000000"/>
                </a:solidFill>
                <a:latin typeface="+mn-lt"/>
                <a:ea typeface="+mn-ea"/>
              </a:rPr>
              <a:t> safety. If the mutex knows who locked it and is supposed to unlock it, it is possible to promote the priority of that process whenever a higher-priority task starts waiting on the mutex.</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Mutexes may also provide deletion safety, where the process holding the mutex cannot be accidentally deleted.</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Alternately, if the process holding the mutex is deleted (perhaps due to an unrecoverable error), the mutex can be automatically released.</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A mutex may be recursive: a process is allowed to lock it multiple times without causing a deadlock.</a:t>
            </a:r>
            <a:endParaRPr b="0" lang="en" sz="1200" spc="-1" strike="noStrike">
              <a:latin typeface="Arial"/>
            </a:endParaRPr>
          </a:p>
          <a:p>
            <a:pPr marL="216000" indent="-216000">
              <a:lnSpc>
                <a:spcPct val="100000"/>
              </a:lnSpc>
            </a:pPr>
            <a:endParaRPr b="0" lang="en" sz="1200" spc="-1" strike="noStrike">
              <a:latin typeface="Arial"/>
            </a:endParaRPr>
          </a:p>
          <a:p>
            <a:pPr>
              <a:lnSpc>
                <a:spcPct val="100000"/>
              </a:lnSpc>
            </a:pPr>
            <a:r>
              <a:rPr b="1" lang="en" sz="2000" spc="-1" strike="noStrike">
                <a:solidFill>
                  <a:srgbClr val="000000"/>
                </a:solidFill>
                <a:latin typeface="+mn-lt"/>
                <a:ea typeface="+mn-ea"/>
              </a:rPr>
              <a:t>http://stackoverflow.com/questions/62814/difference-between-binary-semaphore-and-mutex</a:t>
            </a:r>
            <a:endParaRPr b="0" lang="en" sz="2000" spc="-1" strike="noStrike">
              <a:latin typeface="Arial"/>
            </a:endParaRPr>
          </a:p>
          <a:p>
            <a:pPr>
              <a:lnSpc>
                <a:spcPct val="100000"/>
              </a:lnSpc>
            </a:pPr>
            <a:r>
              <a:rPr b="0" lang="en" sz="1200" spc="-1" strike="noStrike">
                <a:solidFill>
                  <a:srgbClr val="000000"/>
                </a:solidFill>
                <a:latin typeface="+mn-lt"/>
                <a:ea typeface="+mn-ea"/>
              </a:rPr>
              <a:t>The mutex is similar to the principles of the binary semaphore with one significant difference: the principle of ownership. Ownership is the simple concept that when a task locks (acquires) a mutex only it can unlock (release) it. If a task tries to unlock a mutex it hasn’t locked (thus doesn’t own) then an error condition is encountered and, most importantly, the mutex is not unlocked. If the mutual exclusion object doesn't have ownership then, irrelevant of what it is called, it is not a mutex.</a:t>
            </a:r>
            <a:endParaRPr b="0" lang="en" sz="1200" spc="-1" strike="noStrike">
              <a:latin typeface="Arial"/>
            </a:endParaRPr>
          </a:p>
          <a:p>
            <a:pPr>
              <a:lnSpc>
                <a:spcPct val="100000"/>
              </a:lnSpc>
            </a:pPr>
            <a:r>
              <a:rPr b="0" lang="en" sz="1200" spc="-1" strike="noStrike">
                <a:solidFill>
                  <a:srgbClr val="000000"/>
                </a:solidFill>
                <a:latin typeface="+mn-lt"/>
                <a:ea typeface="+mn-ea"/>
              </a:rPr>
              <a:t>Strictly speaking, </a:t>
            </a:r>
            <a:r>
              <a:rPr b="1" lang="en" sz="1200" spc="-1" strike="noStrike">
                <a:solidFill>
                  <a:srgbClr val="000000"/>
                </a:solidFill>
                <a:latin typeface="+mn-lt"/>
                <a:ea typeface="+mn-ea"/>
              </a:rPr>
              <a:t>a mutex is locking mechanism</a:t>
            </a:r>
            <a:r>
              <a:rPr b="0" lang="en" sz="1200" spc="-1" strike="noStrike">
                <a:solidFill>
                  <a:srgbClr val="000000"/>
                </a:solidFill>
                <a:latin typeface="+mn-lt"/>
                <a:ea typeface="+mn-ea"/>
              </a:rPr>
              <a:t> used to synchronize access to a resource. Only one task (can be a thread or process based on OS abstraction) can acquire the mutex. It means there will be ownership associated with mutex, and only the owner can release the lock (mutex).</a:t>
            </a:r>
            <a:endParaRPr b="0" lang="en" sz="1200" spc="-1" strike="noStrike">
              <a:latin typeface="Arial"/>
            </a:endParaRPr>
          </a:p>
          <a:p>
            <a:pPr>
              <a:lnSpc>
                <a:spcPct val="100000"/>
              </a:lnSpc>
            </a:pPr>
            <a:r>
              <a:rPr b="1" lang="en" sz="1200" spc="-1" strike="noStrike">
                <a:solidFill>
                  <a:srgbClr val="000000"/>
                </a:solidFill>
                <a:latin typeface="+mn-lt"/>
                <a:ea typeface="+mn-ea"/>
              </a:rPr>
              <a:t>Semaphore is signaling mechanism</a:t>
            </a:r>
            <a:r>
              <a:rPr b="0" lang="en" sz="1200" spc="-1" strike="noStrike">
                <a:solidFill>
                  <a:srgbClr val="000000"/>
                </a:solidFill>
                <a:latin typeface="+mn-lt"/>
                <a:ea typeface="+mn-ea"/>
              </a:rPr>
              <a:t> (“I am done, you can carry on” kind of signal). For example, if you are listening songs (assume it as one task) on your mobile and at the same time your friend called you, an interrupt will be triggered upon which an interrupt service routine (ISR) will signal the call processing task to wakeup.</a:t>
            </a:r>
            <a:endParaRPr b="0" lang="en" sz="1200" spc="-1" strike="noStrike">
              <a:latin typeface="Arial"/>
            </a:endParaRPr>
          </a:p>
        </p:txBody>
      </p:sp>
      <p:sp>
        <p:nvSpPr>
          <p:cNvPr id="133" name="TextShape 3"/>
          <p:cNvSpPr txBox="1"/>
          <p:nvPr/>
        </p:nvSpPr>
        <p:spPr>
          <a:xfrm>
            <a:off x="1440" y="8685360"/>
            <a:ext cx="2971440" cy="456840"/>
          </a:xfrm>
          <a:prstGeom prst="rect">
            <a:avLst/>
          </a:prstGeom>
          <a:noFill/>
          <a:ln>
            <a:noFill/>
          </a:ln>
        </p:spPr>
        <p:txBody>
          <a:bodyPr anchor="b"/>
          <a:p>
            <a:pPr rtl="1">
              <a:lnSpc>
                <a:spcPct val="100000"/>
              </a:lnSpc>
            </a:pPr>
            <a:fld id="{45194A33-1113-4395-A462-1D84CA5C9D32}"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685800"/>
            <a:ext cx="5486040" cy="3428640"/>
          </a:xfrm>
          <a:prstGeom prst="rect">
            <a:avLst/>
          </a:prstGeom>
        </p:spPr>
      </p:sp>
      <p:sp>
        <p:nvSpPr>
          <p:cNvPr id="135"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36" name="TextShape 3"/>
          <p:cNvSpPr txBox="1"/>
          <p:nvPr/>
        </p:nvSpPr>
        <p:spPr>
          <a:xfrm>
            <a:off x="1440" y="8685360"/>
            <a:ext cx="2971440" cy="456840"/>
          </a:xfrm>
          <a:prstGeom prst="rect">
            <a:avLst/>
          </a:prstGeom>
          <a:noFill/>
          <a:ln>
            <a:noFill/>
          </a:ln>
        </p:spPr>
        <p:txBody>
          <a:bodyPr anchor="b"/>
          <a:p>
            <a:pPr rtl="1">
              <a:lnSpc>
                <a:spcPct val="100000"/>
              </a:lnSpc>
            </a:pPr>
            <a:fld id="{1FEF85D2-CECB-45DE-9EC8-0E011244B07B}"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685800"/>
            <a:ext cx="548604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Mutex Vs. Binary Semaphore:</a:t>
            </a:r>
            <a:endParaRPr b="0" lang="en" sz="2000" spc="-1" strike="noStrike">
              <a:latin typeface="Arial"/>
            </a:endParaRPr>
          </a:p>
          <a:p>
            <a:pPr marL="216000" indent="-216000">
              <a:lnSpc>
                <a:spcPct val="100000"/>
              </a:lnSpc>
            </a:pPr>
            <a:r>
              <a:rPr b="1" lang="en" sz="2000" spc="-1" strike="noStrike">
                <a:latin typeface="Arial"/>
              </a:rPr>
              <a:t>https://en.wikipedia.org/wiki/Semaphore_(programming)   </a:t>
            </a:r>
            <a:endParaRPr b="0" lang="en" sz="2000" spc="-1" strike="noStrike">
              <a:latin typeface="Arial"/>
            </a:endParaRPr>
          </a:p>
          <a:p>
            <a:pPr marL="216000" indent="-216000">
              <a:lnSpc>
                <a:spcPct val="100000"/>
              </a:lnSpc>
            </a:pPr>
            <a:r>
              <a:rPr b="0" lang="en" sz="1200" spc="-1" strike="noStrike">
                <a:solidFill>
                  <a:srgbClr val="000000"/>
                </a:solidFill>
                <a:latin typeface="+mn-lt"/>
                <a:ea typeface="+mn-ea"/>
              </a:rPr>
              <a:t>A </a:t>
            </a:r>
            <a:r>
              <a:rPr b="0" lang="en" sz="1200" spc="-1" strike="noStrike">
                <a:solidFill>
                  <a:srgbClr val="000000"/>
                </a:solidFill>
                <a:latin typeface="+mn-lt"/>
                <a:ea typeface="+mn-ea"/>
                <a:hlinkClick r:id="rId1"/>
              </a:rPr>
              <a:t>mutex</a:t>
            </a:r>
            <a:r>
              <a:rPr b="0" lang="en" sz="1200" spc="-1" strike="noStrike">
                <a:solidFill>
                  <a:srgbClr val="000000"/>
                </a:solidFill>
                <a:latin typeface="+mn-lt"/>
                <a:ea typeface="+mn-ea"/>
              </a:rPr>
              <a:t> is essentially the same thing as a binary semaphore and sometimes uses the same basic implementation. The differences between them are in how they are used. While a binary semaphore may be used as a mutex, a mutex is a more specific use-case, in that only the process that locked the mutex is supposed to unlock it. This constraint makes it possible to implement some additional features in mutexes:</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Since only the process that locked the mutex is supposed to unlock it, a mutex may store the id of process that locked it and verify the same process unlocks it.</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Mutexes may provide </a:t>
            </a:r>
            <a:r>
              <a:rPr b="0" lang="en" sz="1200" spc="-1" strike="noStrike">
                <a:solidFill>
                  <a:srgbClr val="000000"/>
                </a:solidFill>
                <a:latin typeface="+mn-lt"/>
                <a:ea typeface="+mn-ea"/>
                <a:hlinkClick r:id="rId2"/>
              </a:rPr>
              <a:t>priority inversion</a:t>
            </a:r>
            <a:r>
              <a:rPr b="0" lang="en" sz="1200" spc="-1" strike="noStrike">
                <a:solidFill>
                  <a:srgbClr val="000000"/>
                </a:solidFill>
                <a:latin typeface="+mn-lt"/>
                <a:ea typeface="+mn-ea"/>
              </a:rPr>
              <a:t> safety. If the mutex knows who locked it and is supposed to unlock it, it is possible to promote the priority of that process whenever a higher-priority task starts waiting on the mutex.</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Mutexes may also provide deletion safety, where the process holding the mutex cannot be accidentally deleted.</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Alternately, if the process holding the mutex is deleted (perhaps due to an unrecoverable error), the mutex can be automatically released.</a:t>
            </a:r>
            <a:endParaRPr b="0" lang="en" sz="1200" spc="-1" strike="noStrike">
              <a:latin typeface="Arial"/>
            </a:endParaRPr>
          </a:p>
          <a:p>
            <a:pPr marL="216000" indent="-216000">
              <a:lnSpc>
                <a:spcPct val="100000"/>
              </a:lnSpc>
            </a:pPr>
            <a:r>
              <a:rPr b="0" lang="en" sz="1200" spc="-1" strike="noStrike">
                <a:solidFill>
                  <a:srgbClr val="000000"/>
                </a:solidFill>
                <a:latin typeface="+mn-lt"/>
                <a:ea typeface="+mn-ea"/>
              </a:rPr>
              <a:t>* A mutex may be recursive: a process is allowed to lock it multiple times without causing a deadlock.</a:t>
            </a:r>
            <a:endParaRPr b="0" lang="en" sz="1200" spc="-1" strike="noStrike">
              <a:latin typeface="Arial"/>
            </a:endParaRPr>
          </a:p>
          <a:p>
            <a:pPr marL="216000" indent="-216000">
              <a:lnSpc>
                <a:spcPct val="100000"/>
              </a:lnSpc>
            </a:pPr>
            <a:endParaRPr b="0" lang="en" sz="1200" spc="-1" strike="noStrike">
              <a:latin typeface="Arial"/>
            </a:endParaRPr>
          </a:p>
          <a:p>
            <a:pPr>
              <a:lnSpc>
                <a:spcPct val="100000"/>
              </a:lnSpc>
            </a:pPr>
            <a:r>
              <a:rPr b="1" lang="en" sz="2000" spc="-1" strike="noStrike">
                <a:solidFill>
                  <a:srgbClr val="000000"/>
                </a:solidFill>
                <a:latin typeface="+mn-lt"/>
                <a:ea typeface="+mn-ea"/>
              </a:rPr>
              <a:t>http://stackoverflow.com/questions/62814/difference-between-binary-semaphore-and-mutex</a:t>
            </a:r>
            <a:endParaRPr b="0" lang="en" sz="2000" spc="-1" strike="noStrike">
              <a:latin typeface="Arial"/>
            </a:endParaRPr>
          </a:p>
          <a:p>
            <a:pPr>
              <a:lnSpc>
                <a:spcPct val="100000"/>
              </a:lnSpc>
            </a:pPr>
            <a:r>
              <a:rPr b="0" lang="en" sz="1200" spc="-1" strike="noStrike">
                <a:solidFill>
                  <a:srgbClr val="000000"/>
                </a:solidFill>
                <a:latin typeface="+mn-lt"/>
                <a:ea typeface="+mn-ea"/>
              </a:rPr>
              <a:t>The mutex is similar to the principles of the binary semaphore with one significant difference: the principle of ownership. Ownership is the simple concept that when a task locks (acquires) a mutex only it can unlock (release) it. If a task tries to unlock a mutex it hasn’t locked (thus doesn’t own) then an error condition is encountered and, most importantly, the mutex is not unlocked. If the mutual exclusion object doesn't have ownership then, irrelevant of what it is called, it is not a mutex.</a:t>
            </a:r>
            <a:endParaRPr b="0" lang="en" sz="1200" spc="-1" strike="noStrike">
              <a:latin typeface="Arial"/>
            </a:endParaRPr>
          </a:p>
          <a:p>
            <a:pPr>
              <a:lnSpc>
                <a:spcPct val="100000"/>
              </a:lnSpc>
            </a:pPr>
            <a:r>
              <a:rPr b="0" lang="en" sz="1200" spc="-1" strike="noStrike">
                <a:solidFill>
                  <a:srgbClr val="000000"/>
                </a:solidFill>
                <a:latin typeface="+mn-lt"/>
                <a:ea typeface="+mn-ea"/>
              </a:rPr>
              <a:t>Strictly speaking, </a:t>
            </a:r>
            <a:r>
              <a:rPr b="1" lang="en" sz="1200" spc="-1" strike="noStrike">
                <a:solidFill>
                  <a:srgbClr val="000000"/>
                </a:solidFill>
                <a:latin typeface="+mn-lt"/>
                <a:ea typeface="+mn-ea"/>
              </a:rPr>
              <a:t>a mutex is locking mechanism</a:t>
            </a:r>
            <a:r>
              <a:rPr b="0" lang="en" sz="1200" spc="-1" strike="noStrike">
                <a:solidFill>
                  <a:srgbClr val="000000"/>
                </a:solidFill>
                <a:latin typeface="+mn-lt"/>
                <a:ea typeface="+mn-ea"/>
              </a:rPr>
              <a:t> used to synchronize access to a resource. Only one task (can be a thread or process based on OS abstraction) can acquire the mutex. It means there will be ownership associated with mutex, and only the owner can release the lock (mutex).</a:t>
            </a:r>
            <a:endParaRPr b="0" lang="en" sz="1200" spc="-1" strike="noStrike">
              <a:latin typeface="Arial"/>
            </a:endParaRPr>
          </a:p>
          <a:p>
            <a:pPr>
              <a:lnSpc>
                <a:spcPct val="100000"/>
              </a:lnSpc>
            </a:pPr>
            <a:r>
              <a:rPr b="1" lang="en" sz="1200" spc="-1" strike="noStrike">
                <a:solidFill>
                  <a:srgbClr val="000000"/>
                </a:solidFill>
                <a:latin typeface="+mn-lt"/>
                <a:ea typeface="+mn-ea"/>
              </a:rPr>
              <a:t>Semaphore is signaling mechanism</a:t>
            </a:r>
            <a:r>
              <a:rPr b="0" lang="en" sz="1200" spc="-1" strike="noStrike">
                <a:solidFill>
                  <a:srgbClr val="000000"/>
                </a:solidFill>
                <a:latin typeface="+mn-lt"/>
                <a:ea typeface="+mn-ea"/>
              </a:rPr>
              <a:t> (“I am done, you can carry on” kind of signal). For example, if you are listening songs (assume it as one task) on your mobile and at the same time your friend called you, an interrupt will be triggered upon which an interrupt service routine (ISR) will signal the call processing task to wakeup.</a:t>
            </a:r>
            <a:endParaRPr b="0" lang="en" sz="1200" spc="-1" strike="noStrike">
              <a:latin typeface="Arial"/>
            </a:endParaRPr>
          </a:p>
        </p:txBody>
      </p:sp>
      <p:sp>
        <p:nvSpPr>
          <p:cNvPr id="139" name="TextShape 3"/>
          <p:cNvSpPr txBox="1"/>
          <p:nvPr/>
        </p:nvSpPr>
        <p:spPr>
          <a:xfrm>
            <a:off x="1440" y="8685360"/>
            <a:ext cx="2971440" cy="456840"/>
          </a:xfrm>
          <a:prstGeom prst="rect">
            <a:avLst/>
          </a:prstGeom>
          <a:noFill/>
          <a:ln>
            <a:noFill/>
          </a:ln>
        </p:spPr>
        <p:txBody>
          <a:bodyPr anchor="b"/>
          <a:p>
            <a:pPr rtl="1">
              <a:lnSpc>
                <a:spcPct val="100000"/>
              </a:lnSpc>
            </a:pPr>
            <a:fld id="{8831BA0F-A262-4478-8845-1DAA7826459B}"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685800"/>
            <a:ext cx="548604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הצרכן יכול להוציא את האיבר לפני שהוא הוכנס לתא בכלל וזה אומר לקבל ערך שגוי</a:t>
            </a:r>
            <a:r>
              <a:rPr b="0" lang="en" sz="2000" spc="-1" strike="noStrike">
                <a:latin typeface="Arial"/>
              </a:rPr>
              <a:t>.</a:t>
            </a:r>
            <a:endParaRPr b="0" lang="en" sz="2000" spc="-1" strike="noStrike">
              <a:latin typeface="Arial"/>
            </a:endParaRPr>
          </a:p>
        </p:txBody>
      </p:sp>
      <p:sp>
        <p:nvSpPr>
          <p:cNvPr id="142" name="TextShape 3"/>
          <p:cNvSpPr txBox="1"/>
          <p:nvPr/>
        </p:nvSpPr>
        <p:spPr>
          <a:xfrm>
            <a:off x="1440" y="8685360"/>
            <a:ext cx="2971440" cy="456840"/>
          </a:xfrm>
          <a:prstGeom prst="rect">
            <a:avLst/>
          </a:prstGeom>
          <a:noFill/>
          <a:ln>
            <a:noFill/>
          </a:ln>
        </p:spPr>
        <p:txBody>
          <a:bodyPr anchor="b"/>
          <a:p>
            <a:pPr rtl="1">
              <a:lnSpc>
                <a:spcPct val="100000"/>
              </a:lnSpc>
            </a:pPr>
            <a:fld id="{F2AD2DF2-50F2-4D3C-BDF0-D487EBBD65F2}"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685800"/>
            <a:ext cx="5486040" cy="3428640"/>
          </a:xfrm>
          <a:prstGeom prst="rect">
            <a:avLst/>
          </a:prstGeom>
        </p:spPr>
      </p:sp>
      <p:sp>
        <p:nvSpPr>
          <p:cNvPr id="144"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5" name="TextShape 3"/>
          <p:cNvSpPr txBox="1"/>
          <p:nvPr/>
        </p:nvSpPr>
        <p:spPr>
          <a:xfrm>
            <a:off x="1440" y="8685360"/>
            <a:ext cx="2971440" cy="456840"/>
          </a:xfrm>
          <a:prstGeom prst="rect">
            <a:avLst/>
          </a:prstGeom>
          <a:noFill/>
          <a:ln>
            <a:noFill/>
          </a:ln>
        </p:spPr>
        <p:txBody>
          <a:bodyPr anchor="b"/>
          <a:p>
            <a:pPr rtl="1">
              <a:lnSpc>
                <a:spcPct val="100000"/>
              </a:lnSpc>
            </a:pPr>
            <a:fld id="{25BD724D-B949-44AA-868D-343E30885F8A}"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685800"/>
            <a:ext cx="5486040" cy="342864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48" name="TextShape 3"/>
          <p:cNvSpPr txBox="1"/>
          <p:nvPr/>
        </p:nvSpPr>
        <p:spPr>
          <a:xfrm>
            <a:off x="1440" y="8685360"/>
            <a:ext cx="2971440" cy="456840"/>
          </a:xfrm>
          <a:prstGeom prst="rect">
            <a:avLst/>
          </a:prstGeom>
          <a:noFill/>
          <a:ln>
            <a:noFill/>
          </a:ln>
        </p:spPr>
        <p:txBody>
          <a:bodyPr anchor="b"/>
          <a:p>
            <a:pPr rtl="1">
              <a:lnSpc>
                <a:spcPct val="100000"/>
              </a:lnSpc>
            </a:pPr>
            <a:fld id="{833A1F21-6F96-43AE-AD7C-3B0EA2090A2C}" type="slidenum">
              <a:rPr b="0" lang="en" sz="1200" spc="-1" strike="noStrike">
                <a:solidFill>
                  <a:srgbClr val="000000"/>
                </a:solidFill>
                <a:latin typeface="+mn-lt"/>
                <a:ea typeface="+mn-ea"/>
              </a:rPr>
              <a:t>&lt;number&gt;</a:t>
            </a:fld>
            <a:endParaRPr b="0" lang="e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685800" y="685800"/>
            <a:ext cx="5486040" cy="3428640"/>
          </a:xfrm>
          <a:prstGeom prst="rect">
            <a:avLst/>
          </a:prstGeom>
        </p:spPr>
      </p:sp>
      <p:sp>
        <p:nvSpPr>
          <p:cNvPr id="108"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חזרה מהשיעור שעבר</a:t>
            </a:r>
            <a:endParaRPr b="0" lang="en" sz="2000" spc="-1" strike="noStrike">
              <a:latin typeface="Arial"/>
            </a:endParaRPr>
          </a:p>
        </p:txBody>
      </p:sp>
      <p:sp>
        <p:nvSpPr>
          <p:cNvPr id="109" name="TextShape 3"/>
          <p:cNvSpPr txBox="1"/>
          <p:nvPr/>
        </p:nvSpPr>
        <p:spPr>
          <a:xfrm>
            <a:off x="1440" y="8685360"/>
            <a:ext cx="2971440" cy="456840"/>
          </a:xfrm>
          <a:prstGeom prst="rect">
            <a:avLst/>
          </a:prstGeom>
          <a:noFill/>
          <a:ln>
            <a:noFill/>
          </a:ln>
        </p:spPr>
        <p:txBody>
          <a:bodyPr anchor="b"/>
          <a:p>
            <a:pPr rtl="1">
              <a:lnSpc>
                <a:spcPct val="100000"/>
              </a:lnSpc>
            </a:pPr>
            <a:fld id="{B7D556D8-DC78-420E-92EF-6C27535C3BF1}"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685800" y="685800"/>
            <a:ext cx="5486040" cy="342864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12" name="TextShape 3"/>
          <p:cNvSpPr txBox="1"/>
          <p:nvPr/>
        </p:nvSpPr>
        <p:spPr>
          <a:xfrm>
            <a:off x="1440" y="8685360"/>
            <a:ext cx="2971440" cy="456840"/>
          </a:xfrm>
          <a:prstGeom prst="rect">
            <a:avLst/>
          </a:prstGeom>
          <a:noFill/>
          <a:ln>
            <a:noFill/>
          </a:ln>
        </p:spPr>
        <p:txBody>
          <a:bodyPr anchor="b"/>
          <a:p>
            <a:pPr rtl="1">
              <a:lnSpc>
                <a:spcPct val="100000"/>
              </a:lnSpc>
            </a:pPr>
            <a:fld id="{EEBB00C2-F250-4FEE-9606-538039E416BB}"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685800"/>
            <a:ext cx="5486040" cy="3428640"/>
          </a:xfrm>
          <a:prstGeom prst="rect">
            <a:avLst/>
          </a:prstGeom>
        </p:spPr>
      </p:sp>
      <p:sp>
        <p:nvSpPr>
          <p:cNvPr id="114" name="PlaceHolder 2"/>
          <p:cNvSpPr>
            <a:spLocks noGrp="1"/>
          </p:cNvSpPr>
          <p:nvPr>
            <p:ph type="body"/>
          </p:nvPr>
        </p:nvSpPr>
        <p:spPr>
          <a:xfrm>
            <a:off x="685800" y="4343400"/>
            <a:ext cx="5486040" cy="4114440"/>
          </a:xfrm>
          <a:prstGeom prst="rect">
            <a:avLst/>
          </a:prstGeom>
        </p:spPr>
        <p:txBody>
          <a:bodyPr/>
          <a:p>
            <a:pPr>
              <a:lnSpc>
                <a:spcPct val="100000"/>
              </a:lnSpc>
            </a:pPr>
            <a:r>
              <a:rPr b="0" lang="en" sz="1200" spc="-1" strike="noStrike">
                <a:solidFill>
                  <a:srgbClr val="c00000"/>
                </a:solidFill>
                <a:latin typeface="Arial"/>
              </a:rPr>
              <a:t>Adv</a:t>
            </a:r>
            <a:r>
              <a:rPr b="0" lang="en" sz="1200" spc="-1" strike="noStrike">
                <a:solidFill>
                  <a:srgbClr val="000000"/>
                </a:solidFill>
                <a:latin typeface="Arial"/>
              </a:rPr>
              <a:t>: if S&lt;0, it means there are </a:t>
            </a:r>
            <a:r>
              <a:rPr b="0" lang="en" sz="1200" spc="-1" strike="noStrike">
                <a:solidFill>
                  <a:srgbClr val="000000"/>
                </a:solidFill>
                <a:latin typeface="Courier New"/>
              </a:rPr>
              <a:t>–S </a:t>
            </a:r>
            <a:r>
              <a:rPr b="0" lang="en" sz="1200" spc="-1" strike="noStrike">
                <a:solidFill>
                  <a:srgbClr val="c00000"/>
                </a:solidFill>
                <a:latin typeface="Courier New"/>
              </a:rPr>
              <a:t>blocked processes</a:t>
            </a:r>
            <a:r>
              <a:rPr b="0" lang="en" sz="1200" spc="-1" strike="noStrike">
                <a:solidFill>
                  <a:srgbClr val="000000"/>
                </a:solidFill>
                <a:latin typeface="Courier New"/>
              </a:rPr>
              <a:t>.</a:t>
            </a:r>
            <a:endParaRPr b="0" lang="en" sz="1200" spc="-1" strike="noStrike">
              <a:latin typeface="Arial"/>
            </a:endParaRPr>
          </a:p>
          <a:p>
            <a:pPr>
              <a:lnSpc>
                <a:spcPct val="100000"/>
              </a:lnSpc>
            </a:pPr>
            <a:endParaRPr b="0" lang="en" sz="1200" spc="-1" strike="noStrike">
              <a:latin typeface="Arial"/>
            </a:endParaRPr>
          </a:p>
        </p:txBody>
      </p:sp>
      <p:sp>
        <p:nvSpPr>
          <p:cNvPr id="115" name="TextShape 3"/>
          <p:cNvSpPr txBox="1"/>
          <p:nvPr/>
        </p:nvSpPr>
        <p:spPr>
          <a:xfrm>
            <a:off x="1440" y="8685360"/>
            <a:ext cx="2971440" cy="456840"/>
          </a:xfrm>
          <a:prstGeom prst="rect">
            <a:avLst/>
          </a:prstGeom>
          <a:noFill/>
          <a:ln>
            <a:noFill/>
          </a:ln>
        </p:spPr>
        <p:txBody>
          <a:bodyPr anchor="b"/>
          <a:p>
            <a:pPr rtl="1">
              <a:lnSpc>
                <a:spcPct val="100000"/>
              </a:lnSpc>
            </a:pPr>
            <a:fld id="{C6ADBADA-132C-4951-B0DE-0025E08B9C44}"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685800"/>
            <a:ext cx="548604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a:p>
            <a:endParaRPr b="0" lang="en" sz="2000" spc="-1" strike="noStrike">
              <a:latin typeface="Arial"/>
            </a:endParaRPr>
          </a:p>
        </p:txBody>
      </p:sp>
      <p:sp>
        <p:nvSpPr>
          <p:cNvPr id="118" name="TextShape 3"/>
          <p:cNvSpPr txBox="1"/>
          <p:nvPr/>
        </p:nvSpPr>
        <p:spPr>
          <a:xfrm>
            <a:off x="1440" y="8685360"/>
            <a:ext cx="2971440" cy="456840"/>
          </a:xfrm>
          <a:prstGeom prst="rect">
            <a:avLst/>
          </a:prstGeom>
          <a:noFill/>
          <a:ln>
            <a:noFill/>
          </a:ln>
        </p:spPr>
        <p:txBody>
          <a:bodyPr anchor="b"/>
          <a:p>
            <a:pPr rtl="1">
              <a:lnSpc>
                <a:spcPct val="100000"/>
              </a:lnSpc>
            </a:pPr>
            <a:fld id="{F6DC709F-A690-4D97-A4BB-37A8AE41E359}"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685800" y="685800"/>
            <a:ext cx="5486040" cy="3428640"/>
          </a:xfrm>
          <a:prstGeom prst="rect">
            <a:avLst/>
          </a:prstGeom>
        </p:spPr>
      </p:sp>
      <p:sp>
        <p:nvSpPr>
          <p:cNvPr id="12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Suppose initially N=2 </a:t>
            </a:r>
            <a:r>
              <a:rPr b="0" lang="en" sz="2000" spc="-1" strike="noStrike">
                <a:latin typeface="Wingdings"/>
              </a:rPr>
              <a:t> Sint=2, Sb=1</a:t>
            </a:r>
            <a:endParaRPr b="0" lang="en" sz="2000" spc="-1" strike="noStrike">
              <a:latin typeface="Arial"/>
            </a:endParaRPr>
          </a:p>
          <a:p>
            <a:pPr marL="216000" indent="-216000">
              <a:lnSpc>
                <a:spcPct val="100000"/>
              </a:lnSpc>
            </a:pPr>
            <a:r>
              <a:rPr b="0" lang="en" sz="2000" spc="-1" strike="noStrike">
                <a:latin typeface="Wingdings"/>
              </a:rPr>
              <a:t>Proc 0:</a:t>
            </a:r>
            <a:endParaRPr b="0" lang="en" sz="2000" spc="-1" strike="noStrike">
              <a:latin typeface="Arial"/>
            </a:endParaRPr>
          </a:p>
          <a:p>
            <a:pPr marL="216000" indent="-216000">
              <a:lnSpc>
                <a:spcPct val="100000"/>
              </a:lnSpc>
            </a:pPr>
            <a:r>
              <a:rPr b="0" lang="en" sz="2000" spc="-1" strike="noStrike">
                <a:latin typeface="Wingdings"/>
              </a:rPr>
              <a:t>Sb=0; Sint=1; Sb=1; Enter CS</a:t>
            </a: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latin typeface="Wingdings"/>
              </a:rPr>
              <a:t>Ctxw</a:t>
            </a:r>
            <a:endParaRPr b="0" lang="en" sz="2000" spc="-1" strike="noStrike">
              <a:latin typeface="Arial"/>
            </a:endParaRPr>
          </a:p>
          <a:p>
            <a:pPr>
              <a:lnSpc>
                <a:spcPct val="100000"/>
              </a:lnSpc>
            </a:pPr>
            <a:r>
              <a:rPr b="0" lang="en" sz="2000" spc="-1" strike="noStrike">
                <a:latin typeface="Wingdings"/>
              </a:rPr>
              <a:t>Proc 1:</a:t>
            </a:r>
            <a:endParaRPr b="0" lang="en" sz="2000" spc="-1" strike="noStrike">
              <a:latin typeface="Arial"/>
            </a:endParaRPr>
          </a:p>
          <a:p>
            <a:pPr>
              <a:lnSpc>
                <a:spcPct val="100000"/>
              </a:lnSpc>
            </a:pPr>
            <a:r>
              <a:rPr b="0" lang="en" sz="2000" spc="-1" strike="noStrike">
                <a:latin typeface="Wingdings"/>
              </a:rPr>
              <a:t>Down: Sb=0; Sint=0; Sb=1; Enter CS; Exit CS</a:t>
            </a:r>
            <a:endParaRPr b="0" lang="en" sz="2000" spc="-1" strike="noStrike">
              <a:latin typeface="Arial"/>
            </a:endParaRPr>
          </a:p>
          <a:p>
            <a:pPr>
              <a:lnSpc>
                <a:spcPct val="100000"/>
              </a:lnSpc>
            </a:pPr>
            <a:r>
              <a:rPr b="0" lang="en" sz="2000" spc="-1" strike="noStrike">
                <a:latin typeface="Wingdings"/>
              </a:rPr>
              <a:t>Up: Sint == 0 (for doing Sint++, which is NOT atomic).</a:t>
            </a: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latin typeface="Wingdings"/>
              </a:rPr>
              <a:t>Ctxw</a:t>
            </a:r>
            <a:endParaRPr b="0" lang="en" sz="2000" spc="-1" strike="noStrike">
              <a:latin typeface="Arial"/>
            </a:endParaRPr>
          </a:p>
          <a:p>
            <a:pPr>
              <a:lnSpc>
                <a:spcPct val="100000"/>
              </a:lnSpc>
            </a:pPr>
            <a:r>
              <a:rPr b="0" lang="en" sz="2000" spc="-1" strike="noStrike">
                <a:latin typeface="Wingdings"/>
              </a:rPr>
              <a:t>Porc 0: Exit CS</a:t>
            </a:r>
            <a:endParaRPr b="0" lang="en" sz="2000" spc="-1" strike="noStrike">
              <a:latin typeface="Arial"/>
            </a:endParaRPr>
          </a:p>
          <a:p>
            <a:pPr>
              <a:lnSpc>
                <a:spcPct val="100000"/>
              </a:lnSpc>
            </a:pPr>
            <a:r>
              <a:rPr b="0" lang="en" sz="2000" spc="-1" strike="noStrike">
                <a:latin typeface="Wingdings"/>
              </a:rPr>
              <a:t>Up: Sint == 0 (for doing Sint++, which is NOT atomic). Sint = Sint+1 = 1.</a:t>
            </a:r>
            <a:endParaRPr b="0" lang="en" sz="2000" spc="-1" strike="noStrike">
              <a:latin typeface="Arial"/>
            </a:endParaRPr>
          </a:p>
          <a:p>
            <a:pPr>
              <a:lnSpc>
                <a:spcPct val="100000"/>
              </a:lnSpc>
            </a:pPr>
            <a:r>
              <a:rPr b="0" lang="en" sz="2000" spc="-1" strike="noStrike">
                <a:latin typeface="Wingdings"/>
              </a:rPr>
              <a:t>(…)</a:t>
            </a:r>
            <a:endParaRPr b="0" lang="en" sz="2000" spc="-1" strike="noStrike">
              <a:latin typeface="Arial"/>
            </a:endParaRPr>
          </a:p>
          <a:p>
            <a:pPr>
              <a:lnSpc>
                <a:spcPct val="100000"/>
              </a:lnSpc>
            </a:pPr>
            <a:r>
              <a:rPr b="0" lang="en" sz="2000" spc="-1" strike="noStrike">
                <a:latin typeface="Wingdings"/>
              </a:rPr>
              <a:t>Ctxw</a:t>
            </a:r>
            <a:endParaRPr b="0" lang="en" sz="2000" spc="-1" strike="noStrike">
              <a:latin typeface="Arial"/>
            </a:endParaRPr>
          </a:p>
          <a:p>
            <a:pPr>
              <a:lnSpc>
                <a:spcPct val="100000"/>
              </a:lnSpc>
            </a:pPr>
            <a:r>
              <a:rPr b="0" lang="en" sz="2000" spc="-1" strike="noStrike">
                <a:latin typeface="Wingdings"/>
              </a:rPr>
              <a:t>Proc 1: Sint = Sint+1 = 1</a:t>
            </a:r>
            <a:endParaRPr b="0" lang="en" sz="2000" spc="-1" strike="noStrike">
              <a:latin typeface="Arial"/>
            </a:endParaRPr>
          </a:p>
          <a:p>
            <a:pPr>
              <a:lnSpc>
                <a:spcPct val="100000"/>
              </a:lnSpc>
            </a:pPr>
            <a:r>
              <a:rPr b="0" lang="en" sz="2000" spc="-1" strike="noStrike">
                <a:latin typeface="Wingdings"/>
              </a:rPr>
              <a:t>BANG: Sint is 1, while it should have been 2  one more process should have been enabled access to the CS.</a:t>
            </a:r>
            <a:endParaRPr b="0" lang="en" sz="2000" spc="-1" strike="noStrike">
              <a:latin typeface="Arial"/>
            </a:endParaRPr>
          </a:p>
          <a:p>
            <a:pPr>
              <a:lnSpc>
                <a:spcPct val="100000"/>
              </a:lnSpc>
            </a:pPr>
            <a:endParaRPr b="0" lang="en" sz="2000" spc="-1" strike="noStrike">
              <a:latin typeface="Arial"/>
            </a:endParaRPr>
          </a:p>
        </p:txBody>
      </p:sp>
      <p:sp>
        <p:nvSpPr>
          <p:cNvPr id="121" name="TextShape 3"/>
          <p:cNvSpPr txBox="1"/>
          <p:nvPr/>
        </p:nvSpPr>
        <p:spPr>
          <a:xfrm>
            <a:off x="1440" y="8685360"/>
            <a:ext cx="2971440" cy="456840"/>
          </a:xfrm>
          <a:prstGeom prst="rect">
            <a:avLst/>
          </a:prstGeom>
          <a:noFill/>
          <a:ln>
            <a:noFill/>
          </a:ln>
        </p:spPr>
        <p:txBody>
          <a:bodyPr anchor="b"/>
          <a:p>
            <a:pPr rtl="1">
              <a:lnSpc>
                <a:spcPct val="100000"/>
              </a:lnSpc>
            </a:pPr>
            <a:fld id="{56B89085-D96B-4A7D-91A2-EB6318C3E729}"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685800"/>
            <a:ext cx="5486040" cy="3428640"/>
          </a:xfrm>
          <a:prstGeom prst="rect">
            <a:avLst/>
          </a:prstGeom>
        </p:spPr>
      </p:sp>
      <p:sp>
        <p:nvSpPr>
          <p:cNvPr id="12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 sz="2000" spc="-1" strike="noStrike">
                <a:latin typeface="Arial"/>
              </a:rPr>
              <a:t>Suppose initially N=2 </a:t>
            </a:r>
            <a:r>
              <a:rPr b="0" lang="en" sz="2000" spc="-1" strike="noStrike">
                <a:latin typeface="Wingdings"/>
              </a:rPr>
              <a:t> Sint=2, Sb=1</a:t>
            </a:r>
            <a:endParaRPr b="0" lang="en" sz="2000" spc="-1" strike="noStrike">
              <a:latin typeface="Arial"/>
            </a:endParaRPr>
          </a:p>
          <a:p>
            <a:pPr marL="216000" indent="-216000">
              <a:lnSpc>
                <a:spcPct val="100000"/>
              </a:lnSpc>
            </a:pPr>
            <a:r>
              <a:rPr b="0" lang="en" sz="2000" spc="-1" strike="noStrike">
                <a:latin typeface="Wingdings"/>
              </a:rPr>
              <a:t>Proc 0:</a:t>
            </a:r>
            <a:endParaRPr b="0" lang="en" sz="2000" spc="-1" strike="noStrike">
              <a:latin typeface="Arial"/>
            </a:endParaRPr>
          </a:p>
          <a:p>
            <a:pPr marL="216000" indent="-216000">
              <a:lnSpc>
                <a:spcPct val="100000"/>
              </a:lnSpc>
            </a:pPr>
            <a:r>
              <a:rPr b="0" lang="en" sz="2000" spc="-1" strike="noStrike">
                <a:latin typeface="Wingdings"/>
              </a:rPr>
              <a:t>Sb=0; Sint=1; Sb=1; Enter CS</a:t>
            </a:r>
            <a:endParaRPr b="0" lang="en" sz="2000" spc="-1" strike="noStrike">
              <a:latin typeface="Arial"/>
            </a:endParaRPr>
          </a:p>
          <a:p>
            <a:pPr marL="171360" indent="-171000">
              <a:lnSpc>
                <a:spcPct val="100000"/>
              </a:lnSpc>
              <a:buClr>
                <a:srgbClr val="000000"/>
              </a:buClr>
              <a:buFont typeface="Wingdings" charset="2"/>
              <a:buChar char=""/>
            </a:pPr>
            <a:r>
              <a:rPr b="0" lang="en" sz="2000" spc="-1" strike="noStrike">
                <a:latin typeface="Wingdings"/>
              </a:rPr>
              <a:t>Ctxw</a:t>
            </a:r>
            <a:endParaRPr b="0" lang="en" sz="2000" spc="-1" strike="noStrike">
              <a:latin typeface="Arial"/>
            </a:endParaRPr>
          </a:p>
          <a:p>
            <a:pPr>
              <a:lnSpc>
                <a:spcPct val="100000"/>
              </a:lnSpc>
            </a:pPr>
            <a:r>
              <a:rPr b="0" lang="en" sz="2000" spc="-1" strike="noStrike">
                <a:latin typeface="Wingdings"/>
              </a:rPr>
              <a:t>Proc 1:</a:t>
            </a:r>
            <a:endParaRPr b="0" lang="en" sz="2000" spc="-1" strike="noStrike">
              <a:latin typeface="Arial"/>
            </a:endParaRPr>
          </a:p>
          <a:p>
            <a:pPr>
              <a:lnSpc>
                <a:spcPct val="100000"/>
              </a:lnSpc>
            </a:pPr>
            <a:r>
              <a:rPr b="0" lang="en" sz="2000" spc="-1" strike="noStrike">
                <a:latin typeface="Wingdings"/>
              </a:rPr>
              <a:t>Sb=0; Sint=0; Sb=0; Enter CS</a:t>
            </a:r>
            <a:endParaRPr b="0" lang="en" sz="2000" spc="-1" strike="noStrike">
              <a:latin typeface="Arial"/>
            </a:endParaRPr>
          </a:p>
          <a:p>
            <a:pPr>
              <a:lnSpc>
                <a:spcPct val="100000"/>
              </a:lnSpc>
            </a:pPr>
            <a:endParaRPr b="0" lang="en" sz="2000" spc="-1" strike="noStrike">
              <a:latin typeface="Arial"/>
            </a:endParaRPr>
          </a:p>
          <a:p>
            <a:pPr>
              <a:lnSpc>
                <a:spcPct val="100000"/>
              </a:lnSpc>
            </a:pPr>
            <a:r>
              <a:rPr b="0" lang="en" sz="2000" spc="-1" strike="noStrike">
                <a:latin typeface="Wingdings"/>
              </a:rPr>
              <a:t>As Sb == 0, no process can arrive to Sint++, so its value (and the value of Sb as well) is reset forever!</a:t>
            </a: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a:p>
            <a:pPr>
              <a:lnSpc>
                <a:spcPct val="100000"/>
              </a:lnSpc>
            </a:pPr>
            <a:endParaRPr b="0" lang="en" sz="2000" spc="-1" strike="noStrike">
              <a:latin typeface="Arial"/>
            </a:endParaRPr>
          </a:p>
        </p:txBody>
      </p:sp>
      <p:sp>
        <p:nvSpPr>
          <p:cNvPr id="124" name="TextShape 3"/>
          <p:cNvSpPr txBox="1"/>
          <p:nvPr/>
        </p:nvSpPr>
        <p:spPr>
          <a:xfrm>
            <a:off x="1440" y="8685360"/>
            <a:ext cx="2971440" cy="456840"/>
          </a:xfrm>
          <a:prstGeom prst="rect">
            <a:avLst/>
          </a:prstGeom>
          <a:noFill/>
          <a:ln>
            <a:noFill/>
          </a:ln>
        </p:spPr>
        <p:txBody>
          <a:bodyPr anchor="b"/>
          <a:p>
            <a:pPr rtl="1">
              <a:lnSpc>
                <a:spcPct val="100000"/>
              </a:lnSpc>
            </a:pPr>
            <a:fld id="{9419FD3C-B8AB-4D36-9A2B-C57D52C17991}" type="slidenum">
              <a:rPr b="0" lang="en" sz="1200" spc="-1" strike="noStrike">
                <a:solidFill>
                  <a:srgbClr val="000000"/>
                </a:solidFill>
                <a:latin typeface="+mn-lt"/>
                <a:ea typeface="+mn-ea"/>
              </a:rPr>
              <a:t>1</a:t>
            </a:fld>
            <a:endParaRPr b="0" lang="e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27" name="PlaceHolder 2"/>
          <p:cNvSpPr>
            <a:spLocks noGrp="1"/>
          </p:cNvSpPr>
          <p:nvPr>
            <p:ph type="body"/>
          </p:nvPr>
        </p:nvSpPr>
        <p:spPr>
          <a:xfrm>
            <a:off x="457200" y="133704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8" name="PlaceHolder 3"/>
          <p:cNvSpPr>
            <a:spLocks noGrp="1"/>
          </p:cNvSpPr>
          <p:nvPr>
            <p:ph type="body"/>
          </p:nvPr>
        </p:nvSpPr>
        <p:spPr>
          <a:xfrm>
            <a:off x="457200" y="306828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30"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1"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2" name="PlaceHolder 4"/>
          <p:cNvSpPr>
            <a:spLocks noGrp="1"/>
          </p:cNvSpPr>
          <p:nvPr>
            <p:ph type="body"/>
          </p:nvPr>
        </p:nvSpPr>
        <p:spPr>
          <a:xfrm>
            <a:off x="45720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3" name="PlaceHolder 5"/>
          <p:cNvSpPr>
            <a:spLocks noGrp="1"/>
          </p:cNvSpPr>
          <p:nvPr>
            <p:ph type="body"/>
          </p:nvPr>
        </p:nvSpPr>
        <p:spPr>
          <a:xfrm>
            <a:off x="467424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35" name="PlaceHolder 2"/>
          <p:cNvSpPr>
            <a:spLocks noGrp="1"/>
          </p:cNvSpPr>
          <p:nvPr>
            <p:ph type="body"/>
          </p:nvPr>
        </p:nvSpPr>
        <p:spPr>
          <a:xfrm>
            <a:off x="45720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6" name="PlaceHolder 3"/>
          <p:cNvSpPr>
            <a:spLocks noGrp="1"/>
          </p:cNvSpPr>
          <p:nvPr>
            <p:ph type="body"/>
          </p:nvPr>
        </p:nvSpPr>
        <p:spPr>
          <a:xfrm>
            <a:off x="323964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7" name="PlaceHolder 4"/>
          <p:cNvSpPr>
            <a:spLocks noGrp="1"/>
          </p:cNvSpPr>
          <p:nvPr>
            <p:ph type="body"/>
          </p:nvPr>
        </p:nvSpPr>
        <p:spPr>
          <a:xfrm>
            <a:off x="6022080" y="133704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8" name="PlaceHolder 5"/>
          <p:cNvSpPr>
            <a:spLocks noGrp="1"/>
          </p:cNvSpPr>
          <p:nvPr>
            <p:ph type="body"/>
          </p:nvPr>
        </p:nvSpPr>
        <p:spPr>
          <a:xfrm>
            <a:off x="45720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39" name="PlaceHolder 6"/>
          <p:cNvSpPr>
            <a:spLocks noGrp="1"/>
          </p:cNvSpPr>
          <p:nvPr>
            <p:ph type="body"/>
          </p:nvPr>
        </p:nvSpPr>
        <p:spPr>
          <a:xfrm>
            <a:off x="323964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40" name="PlaceHolder 7"/>
          <p:cNvSpPr>
            <a:spLocks noGrp="1"/>
          </p:cNvSpPr>
          <p:nvPr>
            <p:ph type="body"/>
          </p:nvPr>
        </p:nvSpPr>
        <p:spPr>
          <a:xfrm>
            <a:off x="6022080" y="3068280"/>
            <a:ext cx="26496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6" name="PlaceHolder 2"/>
          <p:cNvSpPr>
            <a:spLocks noGrp="1"/>
          </p:cNvSpPr>
          <p:nvPr>
            <p:ph type="subTitle"/>
          </p:nvPr>
        </p:nvSpPr>
        <p:spPr>
          <a:xfrm>
            <a:off x="457200" y="1337040"/>
            <a:ext cx="8229240" cy="3314160"/>
          </a:xfrm>
          <a:prstGeom prst="rect">
            <a:avLst/>
          </a:prstGeom>
        </p:spPr>
        <p:txBody>
          <a:bodyPr lIns="0" rIns="0" tIns="0" bIns="0" anchor="ctr"/>
          <a:p>
            <a:pPr algn="ctr"/>
            <a:endParaRPr b="0" lang="e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8" name="PlaceHolder 2"/>
          <p:cNvSpPr>
            <a:spLocks noGrp="1"/>
          </p:cNvSpPr>
          <p:nvPr>
            <p:ph type="body"/>
          </p:nvPr>
        </p:nvSpPr>
        <p:spPr>
          <a:xfrm>
            <a:off x="457200" y="1337040"/>
            <a:ext cx="822924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0" name="PlaceHolder 2"/>
          <p:cNvSpPr>
            <a:spLocks noGrp="1"/>
          </p:cNvSpPr>
          <p:nvPr>
            <p:ph type="body"/>
          </p:nvPr>
        </p:nvSpPr>
        <p:spPr>
          <a:xfrm>
            <a:off x="45720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1" name="PlaceHolder 3"/>
          <p:cNvSpPr>
            <a:spLocks noGrp="1"/>
          </p:cNvSpPr>
          <p:nvPr>
            <p:ph type="body"/>
          </p:nvPr>
        </p:nvSpPr>
        <p:spPr>
          <a:xfrm>
            <a:off x="467424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775520"/>
            <a:ext cx="7772040" cy="5678280"/>
          </a:xfrm>
          <a:prstGeom prst="rect">
            <a:avLst/>
          </a:prstGeom>
        </p:spPr>
        <p:txBody>
          <a:bodyPr lIns="0" rIns="0" tIns="0" bIns="0" anchor="ctr"/>
          <a:p>
            <a:pPr algn="ctr"/>
            <a:endParaRPr b="0" lang="e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5"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6" name="PlaceHolder 3"/>
          <p:cNvSpPr>
            <a:spLocks noGrp="1"/>
          </p:cNvSpPr>
          <p:nvPr>
            <p:ph type="body"/>
          </p:nvPr>
        </p:nvSpPr>
        <p:spPr>
          <a:xfrm>
            <a:off x="467424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17" name="PlaceHolder 4"/>
          <p:cNvSpPr>
            <a:spLocks noGrp="1"/>
          </p:cNvSpPr>
          <p:nvPr>
            <p:ph type="body"/>
          </p:nvPr>
        </p:nvSpPr>
        <p:spPr>
          <a:xfrm>
            <a:off x="45720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19" name="PlaceHolder 2"/>
          <p:cNvSpPr>
            <a:spLocks noGrp="1"/>
          </p:cNvSpPr>
          <p:nvPr>
            <p:ph type="body"/>
          </p:nvPr>
        </p:nvSpPr>
        <p:spPr>
          <a:xfrm>
            <a:off x="457200" y="1337040"/>
            <a:ext cx="4015800" cy="33141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0"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1" name="PlaceHolder 4"/>
          <p:cNvSpPr>
            <a:spLocks noGrp="1"/>
          </p:cNvSpPr>
          <p:nvPr>
            <p:ph type="body"/>
          </p:nvPr>
        </p:nvSpPr>
        <p:spPr>
          <a:xfrm>
            <a:off x="4674240" y="306828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775520"/>
            <a:ext cx="7772040" cy="1224720"/>
          </a:xfrm>
          <a:prstGeom prst="rect">
            <a:avLst/>
          </a:prstGeom>
        </p:spPr>
        <p:txBody>
          <a:bodyPr lIns="0" rIns="0" tIns="0" bIns="0" anchor="ctr"/>
          <a:p>
            <a:pPr algn="r" rtl="1"/>
            <a:endParaRPr b="0" lang="he-IL" sz="1800" spc="-1" strike="noStrike">
              <a:solidFill>
                <a:srgbClr val="000000"/>
              </a:solidFill>
              <a:latin typeface="Calibri"/>
            </a:endParaRPr>
          </a:p>
        </p:txBody>
      </p:sp>
      <p:sp>
        <p:nvSpPr>
          <p:cNvPr id="23" name="PlaceHolder 2"/>
          <p:cNvSpPr>
            <a:spLocks noGrp="1"/>
          </p:cNvSpPr>
          <p:nvPr>
            <p:ph type="body"/>
          </p:nvPr>
        </p:nvSpPr>
        <p:spPr>
          <a:xfrm>
            <a:off x="45720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4" name="PlaceHolder 3"/>
          <p:cNvSpPr>
            <a:spLocks noGrp="1"/>
          </p:cNvSpPr>
          <p:nvPr>
            <p:ph type="body"/>
          </p:nvPr>
        </p:nvSpPr>
        <p:spPr>
          <a:xfrm>
            <a:off x="4674240" y="1337040"/>
            <a:ext cx="401580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
        <p:nvSpPr>
          <p:cNvPr id="25" name="PlaceHolder 4"/>
          <p:cNvSpPr>
            <a:spLocks noGrp="1"/>
          </p:cNvSpPr>
          <p:nvPr>
            <p:ph type="body"/>
          </p:nvPr>
        </p:nvSpPr>
        <p:spPr>
          <a:xfrm>
            <a:off x="457200" y="3068280"/>
            <a:ext cx="8229240" cy="1580760"/>
          </a:xfrm>
          <a:prstGeom prst="rect">
            <a:avLst/>
          </a:prstGeom>
        </p:spPr>
        <p:txBody>
          <a:bodyPr lIns="0" rIns="0" tIns="0" bIns="0">
            <a:normAutofit/>
          </a:bodyPr>
          <a:p>
            <a:pPr algn="r" rtl="1">
              <a:spcBef>
                <a:spcPts val="1417"/>
              </a:spcBef>
            </a:pPr>
            <a:endParaRPr b="0" lang="he-IL"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775520"/>
            <a:ext cx="7772040" cy="1224720"/>
          </a:xfrm>
          <a:prstGeom prst="rect">
            <a:avLst/>
          </a:prstGeom>
        </p:spPr>
        <p:txBody>
          <a:bodyPr anchor="ctr"/>
          <a:p>
            <a:pPr algn="ctr" rtl="1">
              <a:lnSpc>
                <a:spcPct val="100000"/>
              </a:lnSpc>
            </a:pPr>
            <a:r>
              <a:rPr b="0" lang="he-IL" sz="4400" spc="-1" strike="noStrike">
                <a:solidFill>
                  <a:srgbClr val="000000"/>
                </a:solidFill>
                <a:latin typeface="Calibri"/>
              </a:rPr>
              <a:t>לחץ כדי לערוך סגנון כותרת של תבנית בסיס</a:t>
            </a:r>
            <a:endParaRPr b="0" lang="he-IL" sz="4400" spc="-1" strike="noStrike">
              <a:solidFill>
                <a:srgbClr val="000000"/>
              </a:solidFill>
              <a:latin typeface="Calibri"/>
            </a:endParaRPr>
          </a:p>
        </p:txBody>
      </p:sp>
      <p:sp>
        <p:nvSpPr>
          <p:cNvPr id="1" name="PlaceHolder 2"/>
          <p:cNvSpPr>
            <a:spLocks noGrp="1"/>
          </p:cNvSpPr>
          <p:nvPr>
            <p:ph type="dt"/>
          </p:nvPr>
        </p:nvSpPr>
        <p:spPr>
          <a:xfrm>
            <a:off x="6553080" y="5297040"/>
            <a:ext cx="2133360" cy="303840"/>
          </a:xfrm>
          <a:prstGeom prst="rect">
            <a:avLst/>
          </a:prstGeom>
        </p:spPr>
        <p:txBody>
          <a:bodyPr anchor="ctr"/>
          <a:p>
            <a:pPr algn="r" rtl="1">
              <a:lnSpc>
                <a:spcPct val="100000"/>
              </a:lnSpc>
            </a:pPr>
            <a:fld id="{F6DBE98C-72CB-4444-A56A-85A3D62C38A2}" type="datetime">
              <a:rPr b="0" lang="en" sz="1200" spc="-1" strike="noStrike">
                <a:solidFill>
                  <a:srgbClr val="8b8b8b"/>
                </a:solidFill>
                <a:latin typeface="Calibri"/>
              </a:rPr>
              <a:t>4/27/21</a:t>
            </a:fld>
            <a:endParaRPr b="0" lang="en" sz="1200" spc="-1" strike="noStrike">
              <a:latin typeface="Times New Roman"/>
            </a:endParaRPr>
          </a:p>
        </p:txBody>
      </p:sp>
      <p:sp>
        <p:nvSpPr>
          <p:cNvPr id="2" name="PlaceHolder 3"/>
          <p:cNvSpPr>
            <a:spLocks noGrp="1"/>
          </p:cNvSpPr>
          <p:nvPr>
            <p:ph type="ftr"/>
          </p:nvPr>
        </p:nvSpPr>
        <p:spPr>
          <a:xfrm>
            <a:off x="3124080" y="5297040"/>
            <a:ext cx="2895120" cy="303840"/>
          </a:xfrm>
          <a:prstGeom prst="rect">
            <a:avLst/>
          </a:prstGeom>
        </p:spPr>
        <p:txBody>
          <a:bodyPr anchor="ctr"/>
          <a:p>
            <a:endParaRPr b="0" lang="en" sz="2400" spc="-1" strike="noStrike">
              <a:latin typeface="Times New Roman"/>
            </a:endParaRPr>
          </a:p>
        </p:txBody>
      </p:sp>
      <p:sp>
        <p:nvSpPr>
          <p:cNvPr id="3" name="PlaceHolder 4"/>
          <p:cNvSpPr>
            <a:spLocks noGrp="1"/>
          </p:cNvSpPr>
          <p:nvPr>
            <p:ph type="sldNum"/>
          </p:nvPr>
        </p:nvSpPr>
        <p:spPr>
          <a:xfrm>
            <a:off x="457200" y="5297040"/>
            <a:ext cx="2133360" cy="303840"/>
          </a:xfrm>
          <a:prstGeom prst="rect">
            <a:avLst/>
          </a:prstGeom>
        </p:spPr>
        <p:txBody>
          <a:bodyPr anchor="ctr"/>
          <a:p>
            <a:pPr rtl="1">
              <a:lnSpc>
                <a:spcPct val="100000"/>
              </a:lnSpc>
            </a:pPr>
            <a:fld id="{2C1FC3E7-4505-4447-9CF5-5B26F33628A8}" type="slidenum">
              <a:rPr b="0" lang="en" sz="1200" spc="-1" strike="noStrike">
                <a:solidFill>
                  <a:srgbClr val="8b8b8b"/>
                </a:solidFill>
                <a:latin typeface="Calibri"/>
              </a:rPr>
              <a:t>&lt;number&gt;</a:t>
            </a:fld>
            <a:endParaRPr b="0" lang="en" sz="1200" spc="-1" strike="noStrike">
              <a:latin typeface="Times New Roman"/>
            </a:endParaRPr>
          </a:p>
        </p:txBody>
      </p:sp>
      <p:sp>
        <p:nvSpPr>
          <p:cNvPr id="4" name="PlaceHolder 5"/>
          <p:cNvSpPr>
            <a:spLocks noGrp="1"/>
          </p:cNvSpPr>
          <p:nvPr>
            <p:ph type="body"/>
          </p:nvPr>
        </p:nvSpPr>
        <p:spPr>
          <a:xfrm>
            <a:off x="457200" y="1337040"/>
            <a:ext cx="8229240" cy="3314160"/>
          </a:xfrm>
          <a:prstGeom prst="rect">
            <a:avLst/>
          </a:prstGeom>
        </p:spPr>
        <p:txBody>
          <a:bodyPr lIns="0" rIns="0" tIns="0" bIns="0">
            <a:normAutofit/>
          </a:bodyPr>
          <a:p>
            <a:pPr marL="432000" indent="-324000" algn="r" rtl="1">
              <a:spcBef>
                <a:spcPts val="1417"/>
              </a:spcBef>
              <a:buClr>
                <a:srgbClr val="000000"/>
              </a:buClr>
              <a:buSzPct val="45000"/>
              <a:buFont typeface="Wingdings" charset="2"/>
              <a:buChar char=""/>
            </a:pPr>
            <a:r>
              <a:rPr b="0" lang="he-IL" sz="3200" spc="-1" strike="noStrike">
                <a:solidFill>
                  <a:srgbClr val="000000"/>
                </a:solidFill>
                <a:latin typeface="Calibri"/>
              </a:rPr>
              <a:t>Click to edit the outline text format</a:t>
            </a:r>
            <a:endParaRPr b="0" lang="he-IL" sz="3200" spc="-1" strike="noStrike">
              <a:solidFill>
                <a:srgbClr val="000000"/>
              </a:solidFill>
              <a:latin typeface="Calibri"/>
            </a:endParaRPr>
          </a:p>
          <a:p>
            <a:pPr lvl="1" marL="864000" indent="-324000" algn="r" rtl="1">
              <a:spcBef>
                <a:spcPts val="1134"/>
              </a:spcBef>
              <a:buClr>
                <a:srgbClr val="000000"/>
              </a:buClr>
              <a:buSzPct val="75000"/>
              <a:buFont typeface="Symbol" charset="2"/>
              <a:buChar char=""/>
            </a:pPr>
            <a:r>
              <a:rPr b="0" lang="he-IL" sz="2400" spc="-1" strike="noStrike">
                <a:solidFill>
                  <a:srgbClr val="000000"/>
                </a:solidFill>
                <a:latin typeface="Calibri"/>
              </a:rPr>
              <a:t>Second Outline Level</a:t>
            </a:r>
            <a:endParaRPr b="0" lang="he-IL" sz="2400" spc="-1" strike="noStrike">
              <a:solidFill>
                <a:srgbClr val="000000"/>
              </a:solidFill>
              <a:latin typeface="Calibri"/>
            </a:endParaRPr>
          </a:p>
          <a:p>
            <a:pPr lvl="2" marL="1296000" indent="-288000" algn="r" rtl="1">
              <a:spcBef>
                <a:spcPts val="850"/>
              </a:spcBef>
              <a:buClr>
                <a:srgbClr val="000000"/>
              </a:buClr>
              <a:buSzPct val="45000"/>
              <a:buFont typeface="Wingdings" charset="2"/>
              <a:buChar char=""/>
            </a:pPr>
            <a:r>
              <a:rPr b="0" lang="he-IL" sz="2000" spc="-1" strike="noStrike">
                <a:solidFill>
                  <a:srgbClr val="000000"/>
                </a:solidFill>
                <a:latin typeface="Calibri"/>
              </a:rPr>
              <a:t>Third Outline Level</a:t>
            </a:r>
            <a:endParaRPr b="0" lang="he-IL" sz="2000" spc="-1" strike="noStrike">
              <a:solidFill>
                <a:srgbClr val="000000"/>
              </a:solidFill>
              <a:latin typeface="Calibri"/>
            </a:endParaRPr>
          </a:p>
          <a:p>
            <a:pPr lvl="3" marL="1728000" indent="-216000" algn="r" rtl="1">
              <a:spcBef>
                <a:spcPts val="567"/>
              </a:spcBef>
              <a:buClr>
                <a:srgbClr val="000000"/>
              </a:buClr>
              <a:buSzPct val="75000"/>
              <a:buFont typeface="Symbol" charset="2"/>
              <a:buChar char=""/>
            </a:pPr>
            <a:r>
              <a:rPr b="0" lang="he-IL" sz="2000" spc="-1" strike="noStrike">
                <a:solidFill>
                  <a:srgbClr val="000000"/>
                </a:solidFill>
                <a:latin typeface="Calibri"/>
              </a:rPr>
              <a:t>Fourth Outline Level</a:t>
            </a:r>
            <a:endParaRPr b="0" lang="he-IL" sz="2000" spc="-1" strike="noStrike">
              <a:solidFill>
                <a:srgbClr val="000000"/>
              </a:solidFill>
              <a:latin typeface="Calibri"/>
            </a:endParaRPr>
          </a:p>
          <a:p>
            <a:pPr lvl="4" marL="2160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Fifth Outline Level</a:t>
            </a:r>
            <a:endParaRPr b="0" lang="he-IL" sz="2000" spc="-1" strike="noStrike">
              <a:solidFill>
                <a:srgbClr val="000000"/>
              </a:solidFill>
              <a:latin typeface="Calibri"/>
            </a:endParaRPr>
          </a:p>
          <a:p>
            <a:pPr lvl="5" marL="2592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Sixth Outline Level</a:t>
            </a:r>
            <a:endParaRPr b="0" lang="he-IL" sz="2000" spc="-1" strike="noStrike">
              <a:solidFill>
                <a:srgbClr val="000000"/>
              </a:solidFill>
              <a:latin typeface="Calibri"/>
            </a:endParaRPr>
          </a:p>
          <a:p>
            <a:pPr lvl="6" marL="3024000" indent="-216000" algn="r" rtl="1">
              <a:spcBef>
                <a:spcPts val="283"/>
              </a:spcBef>
              <a:buClr>
                <a:srgbClr val="000000"/>
              </a:buClr>
              <a:buSzPct val="45000"/>
              <a:buFont typeface="Wingdings" charset="2"/>
              <a:buChar char=""/>
            </a:pPr>
            <a:r>
              <a:rPr b="0" lang="he-IL" sz="2000" spc="-1" strike="noStrike">
                <a:solidFill>
                  <a:srgbClr val="000000"/>
                </a:solidFill>
                <a:latin typeface="Calibri"/>
              </a:rPr>
              <a:t>Seventh Outline Level</a:t>
            </a:r>
            <a:endParaRPr b="0" lang="he-IL"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0" y="888840"/>
            <a:ext cx="9143640" cy="1714320"/>
          </a:xfrm>
          <a:prstGeom prst="rect">
            <a:avLst/>
          </a:prstGeom>
          <a:solidFill>
            <a:srgbClr val="d9d9d9"/>
          </a:solidFill>
          <a:ln>
            <a:noFill/>
          </a:ln>
        </p:spPr>
        <p:txBody>
          <a:bodyPr anchor="ctr">
            <a:normAutofit/>
          </a:bodyPr>
          <a:p>
            <a:pPr algn="ctr">
              <a:lnSpc>
                <a:spcPct val="100000"/>
              </a:lnSpc>
            </a:pPr>
            <a:r>
              <a:rPr b="0" lang="he-IL" sz="4400" spc="-1" strike="noStrike">
                <a:solidFill>
                  <a:srgbClr val="c00000"/>
                </a:solidFill>
                <a:latin typeface="Calibri"/>
              </a:rPr>
              <a:t>Operating Systems</a:t>
            </a:r>
            <a:br/>
            <a:r>
              <a:rPr b="0" lang="he-IL" sz="4400" spc="-1" strike="noStrike">
                <a:solidFill>
                  <a:srgbClr val="c00000"/>
                </a:solidFill>
                <a:latin typeface="Calibri"/>
              </a:rPr>
              <a:t>371-1-1631</a:t>
            </a:r>
            <a:endParaRPr b="0" lang="he-IL" sz="4400" spc="-1" strike="noStrike">
              <a:solidFill>
                <a:srgbClr val="000000"/>
              </a:solidFill>
              <a:latin typeface="Calibri"/>
            </a:endParaRPr>
          </a:p>
        </p:txBody>
      </p:sp>
      <p:sp>
        <p:nvSpPr>
          <p:cNvPr id="48" name="TextShape 2"/>
          <p:cNvSpPr txBox="1"/>
          <p:nvPr/>
        </p:nvSpPr>
        <p:spPr>
          <a:xfrm>
            <a:off x="0" y="3042360"/>
            <a:ext cx="9143640" cy="513360"/>
          </a:xfrm>
          <a:prstGeom prst="rect">
            <a:avLst/>
          </a:prstGeom>
          <a:solidFill>
            <a:srgbClr val="d9d9d9"/>
          </a:solidFill>
          <a:ln>
            <a:noFill/>
          </a:ln>
        </p:spPr>
        <p:txBody>
          <a:bodyPr>
            <a:normAutofit/>
          </a:bodyPr>
          <a:p>
            <a:pPr algn="ctr" rtl="1">
              <a:lnSpc>
                <a:spcPct val="100000"/>
              </a:lnSpc>
              <a:spcBef>
                <a:spcPts val="641"/>
              </a:spcBef>
            </a:pPr>
            <a:r>
              <a:rPr b="0" lang="en" sz="3200" spc="-1" strike="noStrike">
                <a:solidFill>
                  <a:srgbClr val="000000"/>
                </a:solidFill>
                <a:latin typeface="Calibri"/>
                <a:ea typeface="Noto Sans CJK SC"/>
              </a:rPr>
              <a:t>Tutorial 6 – Synchronization II</a:t>
            </a:r>
            <a:br/>
            <a:r>
              <a:rPr b="0" lang="en" sz="3200" spc="-1" strike="noStrike">
                <a:solidFill>
                  <a:srgbClr val="000000"/>
                </a:solidFill>
                <a:latin typeface="Calibri"/>
              </a:rPr>
              <a:t>Thanks to Dr.Itamar Cohen</a:t>
            </a:r>
            <a:endParaRPr b="0" lang="en" sz="3200" spc="-1" strike="noStrike">
              <a:latin typeface="Arial"/>
            </a:endParaRPr>
          </a:p>
        </p:txBody>
      </p:sp>
      <p:pic>
        <p:nvPicPr>
          <p:cNvPr id="49" name="תמונה 5" descr=""/>
          <p:cNvPicPr/>
          <p:nvPr/>
        </p:nvPicPr>
        <p:blipFill>
          <a:blip r:embed="rId1">
            <a:lum bright="18000"/>
          </a:blip>
          <a:stretch/>
        </p:blipFill>
        <p:spPr>
          <a:xfrm>
            <a:off x="4073760" y="4175640"/>
            <a:ext cx="996120" cy="1066320"/>
          </a:xfrm>
          <a:prstGeom prst="rect">
            <a:avLst/>
          </a:prstGeom>
          <a:ln w="9360">
            <a:noFill/>
          </a:ln>
        </p:spPr>
      </p:pic>
      <p:sp>
        <p:nvSpPr>
          <p:cNvPr id="50" name="CustomShape 3"/>
          <p:cNvSpPr/>
          <p:nvPr/>
        </p:nvSpPr>
        <p:spPr>
          <a:xfrm>
            <a:off x="179640" y="5231880"/>
            <a:ext cx="8784720" cy="383040"/>
          </a:xfrm>
          <a:prstGeom prst="rect">
            <a:avLst/>
          </a:prstGeom>
          <a:noFill/>
          <a:ln w="9360">
            <a:noFill/>
          </a:ln>
        </p:spPr>
        <p:style>
          <a:lnRef idx="0"/>
          <a:fillRef idx="0"/>
          <a:effectRef idx="0"/>
          <a:fontRef idx="minor"/>
        </p:style>
        <p:txBody>
          <a:bodyPr anchor="ctr"/>
          <a:p>
            <a:pPr algn="ctr">
              <a:lnSpc>
                <a:spcPct val="100000"/>
              </a:lnSpc>
            </a:pPr>
            <a:r>
              <a:rPr b="0" i="1" lang="en" sz="1400" spc="-1" strike="noStrike">
                <a:solidFill>
                  <a:srgbClr val="000000"/>
                </a:solidFill>
                <a:latin typeface="Calibri"/>
              </a:rPr>
              <a:t>Ben-Gurion University of the Negev</a:t>
            </a:r>
            <a:br/>
            <a:r>
              <a:rPr b="0" i="1" lang="en" sz="1400" spc="-1" strike="noStrike">
                <a:solidFill>
                  <a:srgbClr val="000000"/>
                </a:solidFill>
                <a:latin typeface="Calibri"/>
              </a:rPr>
              <a:t>Communication Systems Engineering Department</a:t>
            </a:r>
            <a:br/>
            <a:endParaRPr b="0" lang="en"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1 : Counting Semaphores – try 3</a:t>
            </a:r>
            <a:endParaRPr b="0" lang="he-IL" sz="3600" spc="-1" strike="noStrike">
              <a:solidFill>
                <a:srgbClr val="000000"/>
              </a:solidFill>
              <a:latin typeface="Calibri"/>
            </a:endParaRPr>
          </a:p>
        </p:txBody>
      </p:sp>
      <p:sp>
        <p:nvSpPr>
          <p:cNvPr id="76"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 sz="2400" spc="-1" strike="noStrike">
                <a:solidFill>
                  <a:srgbClr val="000000"/>
                </a:solidFill>
                <a:latin typeface="Calibri"/>
              </a:rPr>
              <a:t>Create a counting semaphore </a:t>
            </a:r>
            <a:r>
              <a:rPr b="0" lang="en" sz="2400" spc="-1" strike="noStrike">
                <a:solidFill>
                  <a:srgbClr val="c00000"/>
                </a:solidFill>
                <a:latin typeface="Calibri"/>
              </a:rPr>
              <a:t>S</a:t>
            </a:r>
            <a:r>
              <a:rPr b="0" lang="en" sz="2400" spc="-1" strike="noStrike">
                <a:solidFill>
                  <a:srgbClr val="000000"/>
                </a:solidFill>
                <a:latin typeface="Calibri"/>
              </a:rPr>
              <a:t> using:</a:t>
            </a:r>
            <a:endParaRPr b="0" lang="en" sz="24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Sint - an integer </a:t>
            </a:r>
            <a:endParaRPr b="0" lang="en" sz="20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S1 – a binary semaphore, used for protecting Sint</a:t>
            </a:r>
            <a:endParaRPr b="0" lang="en" sz="20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S2 – a binary semaphore, used for protecting the CS</a:t>
            </a:r>
            <a:endParaRPr b="0" lang="en" sz="2000" spc="-1" strike="noStrike">
              <a:latin typeface="Arial"/>
            </a:endParaRPr>
          </a:p>
          <a:p>
            <a:pPr>
              <a:lnSpc>
                <a:spcPct val="100000"/>
              </a:lnSpc>
              <a:spcBef>
                <a:spcPts val="561"/>
              </a:spcBef>
            </a:pPr>
            <a:endParaRPr b="0" lang="en" sz="2000" spc="-1" strike="noStrike">
              <a:latin typeface="Arial"/>
            </a:endParaRPr>
          </a:p>
        </p:txBody>
      </p:sp>
      <p:sp>
        <p:nvSpPr>
          <p:cNvPr id="77" name="CustomShape 3"/>
          <p:cNvSpPr/>
          <p:nvPr/>
        </p:nvSpPr>
        <p:spPr>
          <a:xfrm>
            <a:off x="429840" y="2425320"/>
            <a:ext cx="3971520" cy="2016000"/>
          </a:xfrm>
          <a:prstGeom prst="rect">
            <a:avLst/>
          </a:prstGeom>
          <a:noFill/>
          <a:ln w="38160">
            <a:solidFill>
              <a:srgbClr val="c00000"/>
            </a:solidFill>
            <a:round/>
          </a:ln>
        </p:spPr>
        <p:style>
          <a:lnRef idx="0"/>
          <a:fillRef idx="0"/>
          <a:effectRef idx="0"/>
          <a:fontRef idx="minor"/>
        </p:style>
        <p:txBody>
          <a:bodyPr/>
          <a:p>
            <a:pPr marL="343080" indent="-342720">
              <a:lnSpc>
                <a:spcPct val="100000"/>
              </a:lnSpc>
              <a:spcBef>
                <a:spcPts val="281"/>
              </a:spcBef>
            </a:pPr>
            <a:r>
              <a:rPr b="1" lang="en" sz="1400" spc="-1" strike="noStrike">
                <a:solidFill>
                  <a:srgbClr val="000000"/>
                </a:solidFill>
                <a:latin typeface="Courier New"/>
              </a:rPr>
              <a:t>down</a:t>
            </a:r>
            <a:r>
              <a:rPr b="0" lang="en" sz="1400" spc="-1" strike="noStrike">
                <a:solidFill>
                  <a:srgbClr val="000000"/>
                </a:solidFill>
                <a:latin typeface="Courier New"/>
              </a:rPr>
              <a:t>(</a:t>
            </a:r>
            <a:r>
              <a:rPr b="0" lang="en" sz="1400" spc="-1" strike="noStrike">
                <a:solidFill>
                  <a:srgbClr val="ff0000"/>
                </a:solidFill>
                <a:latin typeface="Courier New"/>
              </a:rPr>
              <a:t>S</a:t>
            </a:r>
            <a:r>
              <a:rPr b="0" lang="en" sz="1400" spc="-1" strike="noStrike">
                <a:solidFill>
                  <a:srgbClr val="000000"/>
                </a:solidFill>
                <a:latin typeface="Courier New"/>
              </a:rPr>
              <a:t>){</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S1</a:t>
            </a:r>
            <a:r>
              <a:rPr b="0" lang="en" sz="1400" spc="-1" strike="noStrike">
                <a:solidFill>
                  <a:srgbClr val="000000"/>
                </a:solidFill>
                <a:latin typeface="Courier New"/>
              </a:rPr>
              <a:t>);</a:t>
            </a:r>
            <a:r>
              <a:rPr b="0" lang="en" sz="1400" spc="-1" strike="noStrike">
                <a:solidFill>
                  <a:srgbClr val="000000"/>
                </a:solidFill>
                <a:latin typeface="Courier New"/>
              </a:rPr>
              <a:t>	</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down(</a:t>
            </a:r>
            <a:r>
              <a:rPr b="0" lang="en" sz="1400" spc="-1" strike="noStrike">
                <a:solidFill>
                  <a:srgbClr val="ff0000"/>
                </a:solidFill>
                <a:latin typeface="Courier New"/>
              </a:rPr>
              <a:t>S2</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200" spc="-1" strike="noStrike">
                <a:solidFill>
                  <a:srgbClr val="000000"/>
                </a:solidFill>
                <a:latin typeface="Courier New"/>
              </a:rPr>
              <a: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if(</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400" spc="-1" strike="noStrike">
                <a:solidFill>
                  <a:srgbClr val="000000"/>
                </a:solidFill>
                <a:latin typeface="Courier New"/>
              </a:rPr>
              <a:t> &gt; 0)</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S2</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78" name="CustomShape 4"/>
          <p:cNvSpPr/>
          <p:nvPr/>
        </p:nvSpPr>
        <p:spPr>
          <a:xfrm>
            <a:off x="4716000" y="2425320"/>
            <a:ext cx="3971520" cy="2016000"/>
          </a:xfrm>
          <a:prstGeom prst="rect">
            <a:avLst/>
          </a:prstGeom>
          <a:noFill/>
          <a:ln w="38160">
            <a:solidFill>
              <a:srgbClr val="c00000"/>
            </a:solidFill>
            <a:miter/>
          </a:ln>
        </p:spPr>
        <p:style>
          <a:lnRef idx="0"/>
          <a:fillRef idx="0"/>
          <a:effectRef idx="0"/>
          <a:fontRef idx="minor"/>
        </p:style>
        <p:txBody>
          <a:bodyPr lIns="90000" rIns="90000" tIns="45000" bIns="45000"/>
          <a:p>
            <a:pPr marL="343080" indent="-342720">
              <a:lnSpc>
                <a:spcPct val="100000"/>
              </a:lnSpc>
              <a:spcBef>
                <a:spcPts val="281"/>
              </a:spcBef>
            </a:pPr>
            <a:r>
              <a:rPr b="1" lang="en" sz="1400" spc="-1" strike="noStrike">
                <a:solidFill>
                  <a:srgbClr val="000000"/>
                </a:solidFill>
                <a:latin typeface="Courier New"/>
              </a:rPr>
              <a:t>up</a:t>
            </a:r>
            <a:r>
              <a:rPr b="0" lang="en" sz="1400" spc="-1" strike="noStrike">
                <a:solidFill>
                  <a:srgbClr val="000000"/>
                </a:solidFill>
                <a:latin typeface="Courier New"/>
              </a:rPr>
              <a:t>(</a:t>
            </a:r>
            <a:r>
              <a:rPr b="0" lang="en" sz="1400" spc="-1" strike="noStrike">
                <a:solidFill>
                  <a:srgbClr val="ff0000"/>
                </a:solidFill>
                <a:latin typeface="Courier New"/>
              </a:rPr>
              <a:t>S</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S2</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79" name="CustomShape 5"/>
          <p:cNvSpPr/>
          <p:nvPr/>
        </p:nvSpPr>
        <p:spPr>
          <a:xfrm>
            <a:off x="683640" y="4657680"/>
            <a:ext cx="7704360" cy="64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 sz="1600" spc="-1" strike="noStrike">
                <a:solidFill>
                  <a:srgbClr val="000000"/>
                </a:solidFill>
                <a:latin typeface="Courier New"/>
              </a:rPr>
              <a:t>What’s the problem here?</a:t>
            </a:r>
            <a:endParaRPr b="0" lang="en" sz="1600" spc="-1" strike="noStrike">
              <a:latin typeface="Arial"/>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1 : Counting Semaphores – try 4</a:t>
            </a:r>
            <a:endParaRPr b="0" lang="he-IL" sz="3600" spc="-1" strike="noStrike">
              <a:solidFill>
                <a:srgbClr val="000000"/>
              </a:solidFill>
              <a:latin typeface="Calibri"/>
            </a:endParaRPr>
          </a:p>
        </p:txBody>
      </p:sp>
      <p:sp>
        <p:nvSpPr>
          <p:cNvPr id="81"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 sz="2400" spc="-1" strike="noStrike">
                <a:solidFill>
                  <a:srgbClr val="000000"/>
                </a:solidFill>
                <a:latin typeface="Calibri"/>
              </a:rPr>
              <a:t>Create a counting semaphore </a:t>
            </a:r>
            <a:r>
              <a:rPr b="0" lang="en" sz="2400" spc="-1" strike="noStrike">
                <a:solidFill>
                  <a:srgbClr val="c00000"/>
                </a:solidFill>
                <a:latin typeface="Calibri"/>
              </a:rPr>
              <a:t>S</a:t>
            </a:r>
            <a:r>
              <a:rPr b="0" lang="en" sz="2400" spc="-1" strike="noStrike">
                <a:solidFill>
                  <a:srgbClr val="000000"/>
                </a:solidFill>
                <a:latin typeface="Calibri"/>
              </a:rPr>
              <a:t> using:</a:t>
            </a:r>
            <a:endParaRPr b="0" lang="en" sz="24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Sint - an integer </a:t>
            </a:r>
            <a:endParaRPr b="0" lang="en" sz="20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S1 – a binary semaphore, used for protecting Sint</a:t>
            </a:r>
            <a:endParaRPr b="0" lang="en" sz="2000" spc="-1" strike="noStrike">
              <a:latin typeface="Arial"/>
            </a:endParaRPr>
          </a:p>
          <a:p>
            <a:pPr lvl="1" marL="800280" indent="-342720">
              <a:lnSpc>
                <a:spcPct val="100000"/>
              </a:lnSpc>
              <a:spcBef>
                <a:spcPts val="400"/>
              </a:spcBef>
              <a:buClr>
                <a:srgbClr val="000000"/>
              </a:buClr>
              <a:buFont typeface="Arial"/>
              <a:buChar char="•"/>
            </a:pPr>
            <a:r>
              <a:rPr b="0" lang="en" sz="2000" spc="-1" strike="noStrike">
                <a:solidFill>
                  <a:srgbClr val="000000"/>
                </a:solidFill>
                <a:latin typeface="Calibri"/>
              </a:rPr>
              <a:t>S2 – a binary semaphore, used for protecting the CS</a:t>
            </a:r>
            <a:endParaRPr b="0" lang="en" sz="2000" spc="-1" strike="noStrike">
              <a:latin typeface="Arial"/>
            </a:endParaRPr>
          </a:p>
          <a:p>
            <a:pPr>
              <a:lnSpc>
                <a:spcPct val="100000"/>
              </a:lnSpc>
              <a:spcBef>
                <a:spcPts val="561"/>
              </a:spcBef>
            </a:pPr>
            <a:endParaRPr b="0" lang="en" sz="2000" spc="-1" strike="noStrike">
              <a:latin typeface="Arial"/>
            </a:endParaRPr>
          </a:p>
        </p:txBody>
      </p:sp>
      <p:sp>
        <p:nvSpPr>
          <p:cNvPr id="82" name="CustomShape 3"/>
          <p:cNvSpPr/>
          <p:nvPr/>
        </p:nvSpPr>
        <p:spPr>
          <a:xfrm>
            <a:off x="429840" y="2425320"/>
            <a:ext cx="3971520" cy="2016000"/>
          </a:xfrm>
          <a:prstGeom prst="rect">
            <a:avLst/>
          </a:prstGeom>
          <a:noFill/>
          <a:ln w="38160">
            <a:solidFill>
              <a:srgbClr val="c00000"/>
            </a:solidFill>
            <a:round/>
          </a:ln>
        </p:spPr>
        <p:style>
          <a:lnRef idx="0"/>
          <a:fillRef idx="0"/>
          <a:effectRef idx="0"/>
          <a:fontRef idx="minor"/>
        </p:style>
        <p:txBody>
          <a:bodyPr/>
          <a:p>
            <a:pPr marL="343080" indent="-342720">
              <a:lnSpc>
                <a:spcPct val="100000"/>
              </a:lnSpc>
              <a:spcBef>
                <a:spcPts val="281"/>
              </a:spcBef>
            </a:pPr>
            <a:r>
              <a:rPr b="1" lang="en" sz="1400" spc="-1" strike="noStrike">
                <a:solidFill>
                  <a:srgbClr val="000000"/>
                </a:solidFill>
                <a:latin typeface="Courier New"/>
              </a:rPr>
              <a:t>down</a:t>
            </a:r>
            <a:r>
              <a:rPr b="0" lang="en" sz="1400" spc="-1" strike="noStrike">
                <a:solidFill>
                  <a:srgbClr val="000000"/>
                </a:solidFill>
                <a:latin typeface="Courier New"/>
              </a:rPr>
              <a:t>(</a:t>
            </a:r>
            <a:r>
              <a:rPr b="0" lang="en" sz="1400" spc="-1" strike="noStrike">
                <a:solidFill>
                  <a:srgbClr val="ff0000"/>
                </a:solidFill>
                <a:latin typeface="Courier New"/>
              </a:rPr>
              <a:t>S</a:t>
            </a:r>
            <a:r>
              <a:rPr b="0" lang="en" sz="1400" spc="-1" strike="noStrike">
                <a:solidFill>
                  <a:srgbClr val="000000"/>
                </a:solidFill>
                <a:latin typeface="Courier New"/>
              </a:rPr>
              <a:t>){</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S2</a:t>
            </a:r>
            <a:r>
              <a:rPr b="0" lang="en" sz="1400" spc="-1" strike="noStrike">
                <a:solidFill>
                  <a:srgbClr val="000000"/>
                </a:solidFill>
                <a:latin typeface="Courier New"/>
              </a:rPr>
              <a:t>);</a:t>
            </a:r>
            <a:r>
              <a:rPr b="0" lang="en" sz="1400" spc="-1" strike="noStrike">
                <a:solidFill>
                  <a:srgbClr val="000000"/>
                </a:solidFill>
                <a:latin typeface="Courier New"/>
              </a:rPr>
              <a:t>	</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down(</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200" spc="-1" strike="noStrike">
                <a:solidFill>
                  <a:srgbClr val="000000"/>
                </a:solidFill>
                <a:latin typeface="Courier New"/>
              </a:rPr>
              <a: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if(</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400" spc="-1" strike="noStrike">
                <a:solidFill>
                  <a:srgbClr val="000000"/>
                </a:solidFill>
                <a:latin typeface="Courier New"/>
              </a:rPr>
              <a:t> &gt; 0)</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S2</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83" name="CustomShape 4"/>
          <p:cNvSpPr/>
          <p:nvPr/>
        </p:nvSpPr>
        <p:spPr>
          <a:xfrm>
            <a:off x="4716000" y="2425320"/>
            <a:ext cx="3971520" cy="2016000"/>
          </a:xfrm>
          <a:prstGeom prst="rect">
            <a:avLst/>
          </a:prstGeom>
          <a:noFill/>
          <a:ln w="38160">
            <a:solidFill>
              <a:srgbClr val="c00000"/>
            </a:solidFill>
            <a:miter/>
          </a:ln>
        </p:spPr>
        <p:style>
          <a:lnRef idx="0"/>
          <a:fillRef idx="0"/>
          <a:effectRef idx="0"/>
          <a:fontRef idx="minor"/>
        </p:style>
        <p:txBody>
          <a:bodyPr lIns="90000" rIns="90000" tIns="45000" bIns="45000"/>
          <a:p>
            <a:pPr marL="343080" indent="-342720">
              <a:lnSpc>
                <a:spcPct val="100000"/>
              </a:lnSpc>
              <a:spcBef>
                <a:spcPts val="281"/>
              </a:spcBef>
            </a:pPr>
            <a:r>
              <a:rPr b="1" lang="en" sz="1400" spc="-1" strike="noStrike">
                <a:solidFill>
                  <a:srgbClr val="000000"/>
                </a:solidFill>
                <a:latin typeface="Courier New"/>
              </a:rPr>
              <a:t>up</a:t>
            </a:r>
            <a:r>
              <a:rPr b="0" lang="en" sz="1400" spc="-1" strike="noStrike">
                <a:solidFill>
                  <a:srgbClr val="000000"/>
                </a:solidFill>
                <a:latin typeface="Courier New"/>
              </a:rPr>
              <a:t>(</a:t>
            </a:r>
            <a:r>
              <a:rPr b="0" lang="en" sz="1400" spc="-1" strike="noStrike">
                <a:solidFill>
                  <a:srgbClr val="ff0000"/>
                </a:solidFill>
                <a:latin typeface="Courier New"/>
              </a:rPr>
              <a:t>S</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a:t>
            </a:r>
            <a:r>
              <a:rPr b="0" lang="en" sz="1200" spc="-1" strike="noStrike">
                <a:solidFill>
                  <a:srgbClr val="ff0000"/>
                </a:solidFill>
                <a:latin typeface="Courier New"/>
              </a:rPr>
              <a:t>int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S2</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S1</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84" name="CustomShape 5"/>
          <p:cNvSpPr/>
          <p:nvPr/>
        </p:nvSpPr>
        <p:spPr>
          <a:xfrm>
            <a:off x="683640" y="4657680"/>
            <a:ext cx="7704360" cy="64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 sz="1600" spc="-1" strike="noStrike">
                <a:solidFill>
                  <a:srgbClr val="000000"/>
                </a:solidFill>
                <a:latin typeface="Courier New"/>
              </a:rPr>
              <a:t>Conclusion</a:t>
            </a:r>
            <a:r>
              <a:rPr b="0" lang="en" sz="1600" spc="-1" strike="noStrike">
                <a:solidFill>
                  <a:srgbClr val="000000"/>
                </a:solidFill>
                <a:latin typeface="Courier New"/>
              </a:rPr>
              <a:t>: semaphores solve the CS problem, </a:t>
            </a:r>
            <a:endParaRPr b="0" lang="en" sz="1600" spc="-1" strike="noStrike">
              <a:latin typeface="Arial"/>
            </a:endParaRPr>
          </a:p>
          <a:p>
            <a:pPr algn="ctr">
              <a:lnSpc>
                <a:spcPct val="100000"/>
              </a:lnSpc>
            </a:pPr>
            <a:r>
              <a:rPr b="0" lang="en" sz="1600" spc="-1" strike="noStrike">
                <a:solidFill>
                  <a:srgbClr val="000000"/>
                </a:solidFill>
                <a:latin typeface="Courier New"/>
              </a:rPr>
              <a:t>but using them may be complex and bug-prone</a:t>
            </a:r>
            <a:endParaRPr b="0" lang="en" sz="1600" spc="-1" strike="noStrike">
              <a:latin typeface="Arial"/>
            </a:endParaRPr>
          </a:p>
        </p:txBody>
      </p:sp>
    </p:spTree>
  </p:cSld>
  <p:timing>
    <p:tnLst>
      <p:par>
        <p:cTn id="71" dur="indefinite" restart="never" nodeType="tmRoot">
          <p:childTnLst>
            <p:seq>
              <p:cTn id="72" dur="indefinite" nodeType="mainSeq">
                <p:childTnLst>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Producer-Consumer Problem</a:t>
            </a:r>
            <a:endParaRPr b="0" lang="he-IL" sz="3600" spc="-1" strike="noStrike">
              <a:solidFill>
                <a:srgbClr val="000000"/>
              </a:solidFill>
              <a:latin typeface="Calibri"/>
            </a:endParaRPr>
          </a:p>
        </p:txBody>
      </p:sp>
      <p:sp>
        <p:nvSpPr>
          <p:cNvPr id="86"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360"/>
              </a:spcBef>
            </a:pPr>
            <a:r>
              <a:rPr b="0" lang="en" sz="1800" spc="-1" strike="noStrike">
                <a:solidFill>
                  <a:srgbClr val="000000"/>
                </a:solidFill>
                <a:latin typeface="Courier New"/>
              </a:rPr>
              <a:t>#define</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800" spc="-1" strike="noStrike">
                <a:solidFill>
                  <a:srgbClr val="000000"/>
                </a:solidFill>
                <a:latin typeface="Courier New"/>
              </a:rPr>
              <a:t>N</a:t>
            </a:r>
            <a:r>
              <a:rPr b="0" lang="en" sz="1800" spc="-1" strike="noStrike">
                <a:solidFill>
                  <a:srgbClr val="000000"/>
                </a:solidFill>
                <a:latin typeface="Courier New"/>
              </a:rPr>
              <a:t>	</a:t>
            </a:r>
            <a:r>
              <a:rPr b="0" lang="en" sz="1800" spc="-1" strike="noStrike">
                <a:solidFill>
                  <a:srgbClr val="ff0000"/>
                </a:solidFill>
                <a:latin typeface="Courier New"/>
              </a:rPr>
              <a:t>100</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500" spc="-1" strike="noStrike">
                <a:solidFill>
                  <a:srgbClr val="c00000"/>
                </a:solidFill>
                <a:latin typeface="Courier New"/>
              </a:rPr>
              <a:t>/* Buffer size */</a:t>
            </a:r>
            <a:endParaRPr b="0" lang="en" sz="15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UseQ = </a:t>
            </a:r>
            <a:r>
              <a:rPr b="0" lang="en" sz="1800" spc="-1" strike="noStrike">
                <a:solidFill>
                  <a:srgbClr val="ff0000"/>
                </a:solidFill>
                <a:latin typeface="Courier New"/>
              </a:rPr>
              <a:t>1</a:t>
            </a:r>
            <a:r>
              <a:rPr b="0" lang="en" sz="1800" spc="-1" strike="noStrike">
                <a:solidFill>
                  <a:srgbClr val="000000"/>
                </a:solidFill>
                <a:latin typeface="Courier New"/>
              </a:rPr>
              <a:t>;</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500" spc="-1" strike="noStrike">
                <a:solidFill>
                  <a:srgbClr val="c00000"/>
                </a:solidFill>
                <a:latin typeface="Courier New"/>
              </a:rPr>
              <a:t>/* access control to CS */</a:t>
            </a:r>
            <a:endParaRPr b="0" lang="en" sz="15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empty = N;</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500" spc="-1" strike="noStrike">
                <a:solidFill>
                  <a:srgbClr val="c00000"/>
                </a:solidFill>
                <a:latin typeface="Courier New"/>
              </a:rPr>
              <a:t>/* counts empty buffer slots */</a:t>
            </a:r>
            <a:endParaRPr b="0" lang="en" sz="15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full = </a:t>
            </a:r>
            <a:r>
              <a:rPr b="0" lang="en" sz="1800" spc="-1" strike="noStrike">
                <a:solidFill>
                  <a:srgbClr val="ff0000"/>
                </a:solidFill>
                <a:latin typeface="Courier New"/>
              </a:rPr>
              <a:t>0</a:t>
            </a:r>
            <a:r>
              <a:rPr b="0" lang="en" sz="1800" spc="-1" strike="noStrike">
                <a:solidFill>
                  <a:srgbClr val="000000"/>
                </a:solidFill>
                <a:latin typeface="Courier New"/>
              </a:rPr>
              <a:t>;</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500" spc="-1" strike="noStrike">
                <a:solidFill>
                  <a:srgbClr val="c00000"/>
                </a:solidFill>
                <a:latin typeface="Courier New"/>
              </a:rPr>
              <a:t>/* counts full buffer slots */</a:t>
            </a:r>
            <a:endParaRPr b="0" lang="en" sz="1500" spc="-1" strike="noStrike">
              <a:latin typeface="Arial"/>
            </a:endParaRPr>
          </a:p>
          <a:p>
            <a:pPr marL="343080" indent="-342720">
              <a:lnSpc>
                <a:spcPct val="100000"/>
              </a:lnSpc>
              <a:spcBef>
                <a:spcPts val="300"/>
              </a:spcBef>
            </a:pPr>
            <a:endParaRPr b="0" lang="en" sz="1500" spc="-1" strike="noStrike">
              <a:latin typeface="Arial"/>
            </a:endParaRPr>
          </a:p>
          <a:p>
            <a:pPr marL="343080" indent="-342720">
              <a:lnSpc>
                <a:spcPct val="100000"/>
              </a:lnSpc>
              <a:spcBef>
                <a:spcPts val="400"/>
              </a:spcBef>
            </a:pPr>
            <a:r>
              <a:rPr b="0" lang="en" sz="2000" spc="-1" strike="noStrike">
                <a:solidFill>
                  <a:srgbClr val="00b050"/>
                </a:solidFill>
                <a:latin typeface="Courier New"/>
              </a:rPr>
              <a:t>void</a:t>
            </a:r>
            <a:r>
              <a:rPr b="0" lang="en" sz="2000" spc="-1" strike="noStrike">
                <a:solidFill>
                  <a:srgbClr val="000000"/>
                </a:solidFill>
                <a:latin typeface="Courier New"/>
              </a:rPr>
              <a:t> </a:t>
            </a:r>
            <a:r>
              <a:rPr b="1" lang="en" sz="2000" spc="-1" strike="noStrike">
                <a:solidFill>
                  <a:srgbClr val="000000"/>
                </a:solidFill>
                <a:latin typeface="Courier New"/>
              </a:rPr>
              <a:t>producer</a:t>
            </a:r>
            <a:r>
              <a:rPr b="0" lang="en" sz="2000" spc="-1" strike="noStrike">
                <a:solidFill>
                  <a:srgbClr val="000000"/>
                </a:solidFill>
                <a:latin typeface="Courier New"/>
              </a:rPr>
              <a:t>(</a:t>
            </a:r>
            <a:r>
              <a:rPr b="0" lang="en" sz="2000" spc="-1" strike="noStrike">
                <a:solidFill>
                  <a:srgbClr val="00b050"/>
                </a:solidFill>
                <a:latin typeface="Courier New"/>
              </a:rPr>
              <a:t>void</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b050"/>
                </a:solidFill>
                <a:latin typeface="Courier New"/>
              </a:rPr>
              <a:t>int</a:t>
            </a:r>
            <a:r>
              <a:rPr b="0" lang="en" sz="2000" spc="-1" strike="noStrike">
                <a:solidFill>
                  <a:srgbClr val="000000"/>
                </a:solidFill>
                <a:latin typeface="Courier New"/>
              </a:rPr>
              <a:t>	</a:t>
            </a:r>
            <a:r>
              <a:rPr b="0" lang="en" sz="2000" spc="-1" strike="noStrike">
                <a:solidFill>
                  <a:srgbClr val="000000"/>
                </a:solidFill>
                <a:latin typeface="Courier New"/>
              </a:rPr>
              <a:t>item;</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4f81bd"/>
                </a:solidFill>
                <a:latin typeface="Courier New"/>
              </a:rPr>
              <a:t>while</a:t>
            </a:r>
            <a:r>
              <a:rPr b="0" lang="en" sz="2000" spc="-1" strike="noStrike">
                <a:solidFill>
                  <a:srgbClr val="000000"/>
                </a:solidFill>
                <a:latin typeface="Courier New"/>
              </a:rPr>
              <a:t>(</a:t>
            </a:r>
            <a:r>
              <a:rPr b="0" lang="en" sz="2000" spc="-1" strike="noStrike">
                <a:solidFill>
                  <a:srgbClr val="ff0000"/>
                </a:solidFill>
                <a:latin typeface="Courier New"/>
              </a:rPr>
              <a:t>1</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produce_item(&amp;item);</a:t>
            </a:r>
            <a:r>
              <a:rPr b="0" lang="en" sz="2000" spc="-1" strike="noStrike">
                <a:solidFill>
                  <a:srgbClr val="000000"/>
                </a:solidFill>
                <a:latin typeface="Courier New"/>
              </a:rPr>
              <a:t>	</a:t>
            </a:r>
            <a:r>
              <a:rPr b="0" lang="en" sz="1500" spc="-1" strike="noStrike">
                <a:solidFill>
                  <a:srgbClr val="c00000"/>
                </a:solidFill>
                <a:latin typeface="Courier New"/>
              </a:rPr>
              <a:t>/* generate something...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down(&amp;empty);</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500" spc="-1" strike="noStrike">
                <a:solidFill>
                  <a:srgbClr val="c00000"/>
                </a:solidFill>
                <a:latin typeface="Courier New"/>
              </a:rPr>
              <a:t>/* decrement count of empty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down(&amp;UseQ);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500" spc="-1" strike="noStrike">
                <a:solidFill>
                  <a:srgbClr val="c00000"/>
                </a:solidFill>
                <a:latin typeface="Courier New"/>
              </a:rPr>
              <a:t>/* enter critical section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enter_item(item);</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500" spc="-1" strike="noStrike">
                <a:solidFill>
                  <a:srgbClr val="c00000"/>
                </a:solidFill>
                <a:latin typeface="Courier New"/>
              </a:rPr>
              <a:t>/* insert into buffer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up(&amp;UseQ);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500" spc="-1" strike="noStrike">
                <a:solidFill>
                  <a:srgbClr val="c00000"/>
                </a:solidFill>
                <a:latin typeface="Courier New"/>
              </a:rPr>
              <a:t>/* leave critical section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up(&amp;full);</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500" spc="-1" strike="noStrike">
                <a:solidFill>
                  <a:srgbClr val="c00000"/>
                </a:solidFill>
                <a:latin typeface="Courier New"/>
              </a:rPr>
              <a:t>/* increment count of full slots */</a:t>
            </a:r>
            <a:endParaRPr b="0" lang="en" sz="15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a:t>
            </a:r>
            <a:endParaRPr b="0" lang="en" sz="20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cont.</a:t>
            </a:r>
            <a:endParaRPr b="0" lang="he-IL" sz="3600" spc="-1" strike="noStrike">
              <a:solidFill>
                <a:srgbClr val="000000"/>
              </a:solidFill>
              <a:latin typeface="Calibri"/>
            </a:endParaRPr>
          </a:p>
        </p:txBody>
      </p:sp>
      <p:sp>
        <p:nvSpPr>
          <p:cNvPr id="88"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400"/>
              </a:spcBef>
            </a:pPr>
            <a:r>
              <a:rPr b="0" lang="en" sz="2000" spc="-1" strike="noStrike">
                <a:solidFill>
                  <a:srgbClr val="00b050"/>
                </a:solidFill>
                <a:latin typeface="Courier New"/>
              </a:rPr>
              <a:t>void</a:t>
            </a:r>
            <a:r>
              <a:rPr b="0" lang="en" sz="2000" spc="-1" strike="noStrike">
                <a:solidFill>
                  <a:srgbClr val="000000"/>
                </a:solidFill>
                <a:latin typeface="Courier New"/>
              </a:rPr>
              <a:t> </a:t>
            </a:r>
            <a:r>
              <a:rPr b="1" lang="en" sz="2000" spc="-1" strike="noStrike">
                <a:solidFill>
                  <a:srgbClr val="000000"/>
                </a:solidFill>
                <a:latin typeface="Courier New"/>
              </a:rPr>
              <a:t>consumer</a:t>
            </a:r>
            <a:r>
              <a:rPr b="0" lang="en" sz="2000" spc="-1" strike="noStrike">
                <a:solidFill>
                  <a:srgbClr val="000000"/>
                </a:solidFill>
                <a:latin typeface="Courier New"/>
              </a:rPr>
              <a:t>(</a:t>
            </a:r>
            <a:r>
              <a:rPr b="0" lang="en" sz="2000" spc="-1" strike="noStrike">
                <a:solidFill>
                  <a:srgbClr val="00b050"/>
                </a:solidFill>
                <a:latin typeface="Courier New"/>
              </a:rPr>
              <a:t>void</a:t>
            </a:r>
            <a:r>
              <a:rPr b="0" lang="en" sz="2000" spc="-1" strike="noStrike">
                <a:solidFill>
                  <a:srgbClr val="000000"/>
                </a:solidFill>
                <a:latin typeface="Courier New"/>
              </a:rPr>
              <a:t>){</a:t>
            </a:r>
            <a:br/>
            <a:r>
              <a:rPr b="0" lang="en" sz="2000" spc="-1" strike="noStrike">
                <a:solidFill>
                  <a:srgbClr val="00b050"/>
                </a:solidFill>
                <a:latin typeface="Courier New"/>
              </a:rPr>
              <a:t>int</a:t>
            </a:r>
            <a:r>
              <a:rPr b="0" lang="en" sz="2000" spc="-1" strike="noStrike">
                <a:solidFill>
                  <a:srgbClr val="000000"/>
                </a:solidFill>
                <a:latin typeface="Courier New"/>
              </a:rPr>
              <a:t>	</a:t>
            </a:r>
            <a:r>
              <a:rPr b="0" lang="en" sz="2000" spc="-1" strike="noStrike">
                <a:solidFill>
                  <a:srgbClr val="000000"/>
                </a:solidFill>
                <a:latin typeface="Courier New"/>
              </a:rPr>
              <a:t>item;</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br/>
            <a:r>
              <a:rPr b="0" lang="en" sz="2000" spc="-1" strike="noStrike">
                <a:solidFill>
                  <a:srgbClr val="4f81bd"/>
                </a:solidFill>
                <a:latin typeface="Courier New"/>
              </a:rPr>
              <a:t>while</a:t>
            </a:r>
            <a:r>
              <a:rPr b="0" lang="en" sz="2000" spc="-1" strike="noStrike">
                <a:solidFill>
                  <a:srgbClr val="000000"/>
                </a:solidFill>
                <a:latin typeface="Courier New"/>
              </a:rPr>
              <a:t>(</a:t>
            </a:r>
            <a:r>
              <a:rPr b="0" lang="en" sz="2000" spc="-1" strike="noStrike">
                <a:solidFill>
                  <a:srgbClr val="ff0000"/>
                </a:solidFill>
                <a:latin typeface="Courier New"/>
              </a:rPr>
              <a:t>1</a:t>
            </a:r>
            <a:r>
              <a:rPr b="0" lang="en" sz="2000" spc="-1" strike="noStrike">
                <a:solidFill>
                  <a:srgbClr val="000000"/>
                </a:solidFill>
                <a:latin typeface="Courier New"/>
              </a:rPr>
              <a:t>){</a:t>
            </a:r>
            <a:br/>
            <a:r>
              <a:rPr b="0" lang="en" sz="2000" spc="-1" strike="noStrike">
                <a:solidFill>
                  <a:srgbClr val="000000"/>
                </a:solidFill>
                <a:latin typeface="Courier New"/>
              </a:rPr>
              <a:t>   down(&amp;full);</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600" spc="-1" strike="noStrike">
                <a:solidFill>
                  <a:srgbClr val="c00000"/>
                </a:solidFill>
                <a:latin typeface="Courier New"/>
              </a:rPr>
              <a:t>/* decrement count of full */</a:t>
            </a:r>
            <a:br/>
            <a:r>
              <a:rPr b="0" lang="en" sz="2000" spc="-1" strike="noStrike">
                <a:solidFill>
                  <a:srgbClr val="000000"/>
                </a:solidFill>
                <a:latin typeface="Courier New"/>
              </a:rPr>
              <a:t>   down(&amp;UseQ);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600" spc="-1" strike="noStrike">
                <a:solidFill>
                  <a:srgbClr val="c00000"/>
                </a:solidFill>
                <a:latin typeface="Courier New"/>
              </a:rPr>
              <a:t>/* enter critical section */</a:t>
            </a:r>
            <a:br/>
            <a:r>
              <a:rPr b="0" lang="en" sz="2000" spc="-1" strike="noStrike">
                <a:solidFill>
                  <a:srgbClr val="000000"/>
                </a:solidFill>
                <a:latin typeface="Courier New"/>
              </a:rPr>
              <a:t>   consume_item(&amp;item);</a:t>
            </a:r>
            <a:r>
              <a:rPr b="0" lang="en" sz="2000" spc="-1" strike="noStrike">
                <a:solidFill>
                  <a:srgbClr val="000000"/>
                </a:solidFill>
                <a:latin typeface="Courier New"/>
              </a:rPr>
              <a:t>	</a:t>
            </a:r>
            <a:r>
              <a:rPr b="0" lang="en" sz="1600" spc="-1" strike="noStrike">
                <a:solidFill>
                  <a:srgbClr val="c00000"/>
                </a:solidFill>
                <a:latin typeface="Courier New"/>
              </a:rPr>
              <a:t>/* take item from buffer */</a:t>
            </a:r>
            <a:br/>
            <a:r>
              <a:rPr b="0" lang="en" sz="2000" spc="-1" strike="noStrike">
                <a:solidFill>
                  <a:srgbClr val="000000"/>
                </a:solidFill>
                <a:latin typeface="Courier New"/>
              </a:rPr>
              <a:t>   up(&amp;UseQ);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600" spc="-1" strike="noStrike">
                <a:solidFill>
                  <a:srgbClr val="c00000"/>
                </a:solidFill>
                <a:latin typeface="Courier New"/>
              </a:rPr>
              <a:t>/* leave critical section */</a:t>
            </a:r>
            <a:br/>
            <a:r>
              <a:rPr b="0" lang="en" sz="2000" spc="-1" strike="noStrike">
                <a:solidFill>
                  <a:srgbClr val="000000"/>
                </a:solidFill>
                <a:latin typeface="Courier New"/>
              </a:rPr>
              <a:t>   up(&amp;empty);</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600" spc="-1" strike="noStrike">
                <a:solidFill>
                  <a:srgbClr val="c00000"/>
                </a:solidFill>
                <a:latin typeface="Courier New"/>
              </a:rPr>
              <a:t>/* update count of empty */</a:t>
            </a:r>
            <a:b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a:t>
            </a:r>
            <a:endParaRPr b="0" lang="en" sz="20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Producer-Consumer Problem</a:t>
            </a:r>
            <a:endParaRPr b="0" lang="he-IL" sz="3600" spc="-1" strike="noStrike">
              <a:solidFill>
                <a:srgbClr val="000000"/>
              </a:solidFill>
              <a:latin typeface="Calibri"/>
            </a:endParaRPr>
          </a:p>
        </p:txBody>
      </p:sp>
      <p:sp>
        <p:nvSpPr>
          <p:cNvPr id="90" name="TextShape 2"/>
          <p:cNvSpPr txBox="1"/>
          <p:nvPr/>
        </p:nvSpPr>
        <p:spPr>
          <a:xfrm>
            <a:off x="107640" y="841320"/>
            <a:ext cx="4968360" cy="4752000"/>
          </a:xfrm>
          <a:prstGeom prst="rect">
            <a:avLst/>
          </a:prstGeom>
          <a:noFill/>
          <a:ln>
            <a:noFill/>
          </a:ln>
        </p:spPr>
        <p:txBody>
          <a:bodyPr>
            <a:normAutofit/>
          </a:bodyPr>
          <a:p>
            <a:pPr marL="343080" indent="-342720">
              <a:lnSpc>
                <a:spcPct val="100000"/>
              </a:lnSpc>
              <a:spcBef>
                <a:spcPts val="360"/>
              </a:spcBef>
            </a:pPr>
            <a:r>
              <a:rPr b="0" lang="en" sz="1800" spc="-1" strike="noStrike">
                <a:solidFill>
                  <a:srgbClr val="000000"/>
                </a:solidFill>
                <a:latin typeface="Courier New"/>
              </a:rPr>
              <a:t>#define</a:t>
            </a:r>
            <a:r>
              <a:rPr b="0" lang="en" sz="1800" spc="-1" strike="noStrike">
                <a:solidFill>
                  <a:srgbClr val="000000"/>
                </a:solidFill>
                <a:latin typeface="Courier New"/>
              </a:rPr>
              <a:t>	</a:t>
            </a:r>
            <a:r>
              <a:rPr b="0" lang="en" sz="1800" spc="-1" strike="noStrike">
                <a:solidFill>
                  <a:srgbClr val="000000"/>
                </a:solidFill>
                <a:latin typeface="Courier New"/>
              </a:rPr>
              <a:t>	</a:t>
            </a:r>
            <a:r>
              <a:rPr b="0" lang="en" sz="1800" spc="-1" strike="noStrike">
                <a:solidFill>
                  <a:srgbClr val="000000"/>
                </a:solidFill>
                <a:latin typeface="Courier New"/>
              </a:rPr>
              <a:t>N</a:t>
            </a:r>
            <a:r>
              <a:rPr b="0" lang="en" sz="1800" spc="-1" strike="noStrike">
                <a:solidFill>
                  <a:srgbClr val="000000"/>
                </a:solidFill>
                <a:latin typeface="Courier New"/>
              </a:rPr>
              <a:t>	</a:t>
            </a:r>
            <a:r>
              <a:rPr b="0" lang="en" sz="1800" spc="-1" strike="noStrike">
                <a:solidFill>
                  <a:srgbClr val="ff0000"/>
                </a:solidFill>
                <a:latin typeface="Courier New"/>
              </a:rPr>
              <a:t>100</a:t>
            </a:r>
            <a:r>
              <a:rPr b="0" lang="en" sz="1800" spc="-1" strike="noStrike">
                <a:solidFill>
                  <a:srgbClr val="000000"/>
                </a:solidFill>
                <a:latin typeface="Courier New"/>
              </a:rPr>
              <a:t>	</a:t>
            </a:r>
            <a:r>
              <a:rPr b="0" lang="en" sz="1800" spc="-1" strike="noStrike">
                <a:solidFill>
                  <a:srgbClr val="000000"/>
                </a:solidFill>
                <a:latin typeface="Courier New"/>
              </a:rPr>
              <a:t>	</a:t>
            </a:r>
            <a:endParaRPr b="0" lang="en" sz="18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UseQ = </a:t>
            </a:r>
            <a:r>
              <a:rPr b="0" lang="en" sz="1800" spc="-1" strike="noStrike">
                <a:solidFill>
                  <a:srgbClr val="ff0000"/>
                </a:solidFill>
                <a:latin typeface="Courier New"/>
              </a:rPr>
              <a:t>1</a:t>
            </a:r>
            <a:r>
              <a:rPr b="0" lang="en" sz="1800" spc="-1" strike="noStrike">
                <a:solidFill>
                  <a:srgbClr val="000000"/>
                </a:solidFill>
                <a:latin typeface="Courier New"/>
              </a:rPr>
              <a:t>;</a:t>
            </a:r>
            <a:r>
              <a:rPr b="0" lang="en" sz="1800" spc="-1" strike="noStrike">
                <a:solidFill>
                  <a:srgbClr val="000000"/>
                </a:solidFill>
                <a:latin typeface="Courier New"/>
              </a:rPr>
              <a:t>	</a:t>
            </a:r>
            <a:r>
              <a:rPr b="0" lang="en" sz="1800" spc="-1" strike="noStrike">
                <a:solidFill>
                  <a:srgbClr val="000000"/>
                </a:solidFill>
                <a:latin typeface="Courier New"/>
              </a:rPr>
              <a:t>	</a:t>
            </a:r>
            <a:endParaRPr b="0" lang="en" sz="18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empty = N;</a:t>
            </a:r>
            <a:r>
              <a:rPr b="0" lang="en" sz="1800" spc="-1" strike="noStrike">
                <a:solidFill>
                  <a:srgbClr val="000000"/>
                </a:solidFill>
                <a:latin typeface="Courier New"/>
              </a:rPr>
              <a:t>	</a:t>
            </a:r>
            <a:r>
              <a:rPr b="0" lang="en" sz="1800" spc="-1" strike="noStrike">
                <a:solidFill>
                  <a:srgbClr val="000000"/>
                </a:solidFill>
                <a:latin typeface="Courier New"/>
              </a:rPr>
              <a:t>	</a:t>
            </a:r>
            <a:endParaRPr b="0" lang="en" sz="1800" spc="-1" strike="noStrike">
              <a:latin typeface="Arial"/>
            </a:endParaRPr>
          </a:p>
          <a:p>
            <a:pPr marL="343080" indent="-342720">
              <a:lnSpc>
                <a:spcPct val="100000"/>
              </a:lnSpc>
              <a:spcBef>
                <a:spcPts val="360"/>
              </a:spcBef>
            </a:pPr>
            <a:r>
              <a:rPr b="0" lang="en" sz="1800" spc="-1" strike="noStrike">
                <a:solidFill>
                  <a:srgbClr val="00b050"/>
                </a:solidFill>
                <a:latin typeface="Courier New"/>
              </a:rPr>
              <a:t>semaphore</a:t>
            </a:r>
            <a:r>
              <a:rPr b="0" lang="en" sz="1800" spc="-1" strike="noStrike">
                <a:solidFill>
                  <a:srgbClr val="000000"/>
                </a:solidFill>
                <a:latin typeface="Courier New"/>
              </a:rPr>
              <a:t>	</a:t>
            </a:r>
            <a:r>
              <a:rPr b="0" lang="en" sz="1800" spc="-1" strike="noStrike">
                <a:solidFill>
                  <a:srgbClr val="000000"/>
                </a:solidFill>
                <a:latin typeface="Courier New"/>
              </a:rPr>
              <a:t>full = </a:t>
            </a:r>
            <a:r>
              <a:rPr b="0" lang="en" sz="1800" spc="-1" strike="noStrike">
                <a:solidFill>
                  <a:srgbClr val="ff0000"/>
                </a:solidFill>
                <a:latin typeface="Courier New"/>
              </a:rPr>
              <a:t>0</a:t>
            </a:r>
            <a:r>
              <a:rPr b="0" lang="en" sz="1800" spc="-1" strike="noStrike">
                <a:solidFill>
                  <a:srgbClr val="000000"/>
                </a:solidFill>
                <a:latin typeface="Courier New"/>
              </a:rPr>
              <a:t>;</a:t>
            </a:r>
            <a:r>
              <a:rPr b="0" lang="en" sz="1800" spc="-1" strike="noStrike">
                <a:solidFill>
                  <a:srgbClr val="000000"/>
                </a:solidFill>
                <a:latin typeface="Courier New"/>
              </a:rPr>
              <a:t>	</a:t>
            </a:r>
            <a:r>
              <a:rPr b="0" lang="en" sz="1800" spc="-1" strike="noStrike">
                <a:solidFill>
                  <a:srgbClr val="000000"/>
                </a:solidFill>
                <a:latin typeface="Courier New"/>
              </a:rPr>
              <a:t>	</a:t>
            </a:r>
            <a:endParaRPr b="0" lang="en" sz="1800" spc="-1" strike="noStrike">
              <a:latin typeface="Arial"/>
            </a:endParaRPr>
          </a:p>
          <a:p>
            <a:pPr marL="343080" indent="-342720">
              <a:lnSpc>
                <a:spcPct val="100000"/>
              </a:lnSpc>
              <a:spcBef>
                <a:spcPts val="300"/>
              </a:spcBef>
            </a:pPr>
            <a:endParaRPr b="0" lang="en" sz="1800" spc="-1" strike="noStrike">
              <a:latin typeface="Arial"/>
            </a:endParaRPr>
          </a:p>
          <a:p>
            <a:pPr marL="343080" indent="-342720">
              <a:lnSpc>
                <a:spcPct val="100000"/>
              </a:lnSpc>
              <a:spcBef>
                <a:spcPts val="400"/>
              </a:spcBef>
            </a:pPr>
            <a:r>
              <a:rPr b="0" lang="en" sz="2000" spc="-1" strike="noStrike">
                <a:solidFill>
                  <a:srgbClr val="00b050"/>
                </a:solidFill>
                <a:latin typeface="Courier New"/>
              </a:rPr>
              <a:t>void</a:t>
            </a:r>
            <a:r>
              <a:rPr b="0" lang="en" sz="2000" spc="-1" strike="noStrike">
                <a:solidFill>
                  <a:srgbClr val="000000"/>
                </a:solidFill>
                <a:latin typeface="Courier New"/>
              </a:rPr>
              <a:t> </a:t>
            </a:r>
            <a:r>
              <a:rPr b="1" lang="en" sz="2000" spc="-1" strike="noStrike">
                <a:solidFill>
                  <a:srgbClr val="000000"/>
                </a:solidFill>
                <a:latin typeface="Courier New"/>
              </a:rPr>
              <a:t>producer</a:t>
            </a:r>
            <a:r>
              <a:rPr b="0" lang="en" sz="2000" spc="-1" strike="noStrike">
                <a:solidFill>
                  <a:srgbClr val="000000"/>
                </a:solidFill>
                <a:latin typeface="Courier New"/>
              </a:rPr>
              <a:t>(</a:t>
            </a:r>
            <a:r>
              <a:rPr b="0" lang="en" sz="2000" spc="-1" strike="noStrike">
                <a:solidFill>
                  <a:srgbClr val="00b050"/>
                </a:solidFill>
                <a:latin typeface="Courier New"/>
              </a:rPr>
              <a:t>void</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b050"/>
                </a:solidFill>
                <a:latin typeface="Courier New"/>
              </a:rPr>
              <a:t>int</a:t>
            </a:r>
            <a:r>
              <a:rPr b="0" lang="en" sz="2000" spc="-1" strike="noStrike">
                <a:solidFill>
                  <a:srgbClr val="000000"/>
                </a:solidFill>
                <a:latin typeface="Courier New"/>
              </a:rPr>
              <a:t>	</a:t>
            </a:r>
            <a:r>
              <a:rPr b="0" lang="en" sz="2000" spc="-1" strike="noStrike">
                <a:solidFill>
                  <a:srgbClr val="000000"/>
                </a:solidFill>
                <a:latin typeface="Courier New"/>
              </a:rPr>
              <a:t>item;</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4f81bd"/>
                </a:solidFill>
                <a:latin typeface="Courier New"/>
              </a:rPr>
              <a:t>while</a:t>
            </a:r>
            <a:r>
              <a:rPr b="0" lang="en" sz="2000" spc="-1" strike="noStrike">
                <a:solidFill>
                  <a:srgbClr val="000000"/>
                </a:solidFill>
                <a:latin typeface="Courier New"/>
              </a:rPr>
              <a:t>(</a:t>
            </a:r>
            <a:r>
              <a:rPr b="0" lang="en" sz="2000" spc="-1" strike="noStrike">
                <a:solidFill>
                  <a:srgbClr val="ff0000"/>
                </a:solidFill>
                <a:latin typeface="Courier New"/>
              </a:rPr>
              <a:t>1</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produce_item(&amp;item);</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down(&amp;empty);</a:t>
            </a:r>
            <a:r>
              <a:rPr b="0" lang="en" sz="2000" spc="-1" strike="noStrike">
                <a:solidFill>
                  <a:srgbClr val="000000"/>
                </a:solidFill>
                <a:latin typeface="Courier New"/>
              </a:rPr>
              <a:t>	</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down(&amp;UseQ);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enter_item(item);</a:t>
            </a:r>
            <a:r>
              <a:rPr b="0" lang="en" sz="2000" spc="-1" strike="noStrike">
                <a:solidFill>
                  <a:srgbClr val="000000"/>
                </a:solidFill>
                <a:latin typeface="Courier New"/>
              </a:rPr>
              <a:t>	</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up(&amp;UseQ);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up(&amp;full);</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a:t>
            </a:r>
            <a:endParaRPr b="0" lang="en" sz="2000" spc="-1" strike="noStrike">
              <a:latin typeface="Arial"/>
            </a:endParaRPr>
          </a:p>
        </p:txBody>
      </p:sp>
      <p:sp>
        <p:nvSpPr>
          <p:cNvPr id="91" name="CustomShape 3"/>
          <p:cNvSpPr/>
          <p:nvPr/>
        </p:nvSpPr>
        <p:spPr>
          <a:xfrm>
            <a:off x="4500000" y="736920"/>
            <a:ext cx="4968360" cy="4752000"/>
          </a:xfrm>
          <a:prstGeom prst="rect">
            <a:avLst/>
          </a:prstGeom>
          <a:noFill/>
          <a:ln>
            <a:noFill/>
          </a:ln>
        </p:spPr>
        <p:style>
          <a:lnRef idx="0"/>
          <a:fillRef idx="0"/>
          <a:effectRef idx="0"/>
          <a:fontRef idx="minor"/>
        </p:style>
        <p:txBody>
          <a:bodyPr>
            <a:normAutofit/>
          </a:bodyPr>
          <a:p>
            <a:pPr marL="343080" indent="-342720">
              <a:lnSpc>
                <a:spcPct val="100000"/>
              </a:lnSpc>
              <a:spcBef>
                <a:spcPts val="400"/>
              </a:spcBef>
            </a:pPr>
            <a:endParaRPr b="0" lang="en" sz="3200" spc="-1" strike="noStrike">
              <a:latin typeface="Arial"/>
            </a:endParaRPr>
          </a:p>
          <a:p>
            <a:pPr marL="343080" indent="-342720">
              <a:lnSpc>
                <a:spcPct val="100000"/>
              </a:lnSpc>
              <a:spcBef>
                <a:spcPts val="400"/>
              </a:spcBef>
            </a:pPr>
            <a:endParaRPr b="0" lang="en" sz="3200" spc="-1" strike="noStrike">
              <a:latin typeface="Arial"/>
            </a:endParaRPr>
          </a:p>
          <a:p>
            <a:pPr marL="343080" indent="-342720">
              <a:lnSpc>
                <a:spcPct val="100000"/>
              </a:lnSpc>
              <a:spcBef>
                <a:spcPts val="400"/>
              </a:spcBef>
            </a:pPr>
            <a:endParaRPr b="0" lang="en" sz="3200" spc="-1" strike="noStrike">
              <a:latin typeface="Arial"/>
            </a:endParaRPr>
          </a:p>
          <a:p>
            <a:pPr marL="343080" indent="-342720">
              <a:lnSpc>
                <a:spcPct val="100000"/>
              </a:lnSpc>
              <a:spcBef>
                <a:spcPts val="400"/>
              </a:spcBef>
            </a:pPr>
            <a:endParaRPr b="0" lang="en" sz="3200" spc="-1" strike="noStrike">
              <a:latin typeface="Arial"/>
            </a:endParaRPr>
          </a:p>
          <a:p>
            <a:pPr marL="343080" indent="-342720">
              <a:lnSpc>
                <a:spcPct val="100000"/>
              </a:lnSpc>
              <a:spcBef>
                <a:spcPts val="400"/>
              </a:spcBef>
            </a:pPr>
            <a:r>
              <a:rPr b="0" lang="en" sz="2000" spc="-1" strike="noStrike">
                <a:solidFill>
                  <a:srgbClr val="00b050"/>
                </a:solidFill>
                <a:latin typeface="Courier New"/>
              </a:rPr>
              <a:t>void</a:t>
            </a:r>
            <a:r>
              <a:rPr b="0" lang="en" sz="2000" spc="-1" strike="noStrike">
                <a:solidFill>
                  <a:srgbClr val="000000"/>
                </a:solidFill>
                <a:latin typeface="Courier New"/>
              </a:rPr>
              <a:t> </a:t>
            </a:r>
            <a:r>
              <a:rPr b="1" lang="en" sz="2000" spc="-1" strike="noStrike">
                <a:solidFill>
                  <a:srgbClr val="000000"/>
                </a:solidFill>
                <a:latin typeface="Courier New"/>
              </a:rPr>
              <a:t>consumer</a:t>
            </a:r>
            <a:r>
              <a:rPr b="0" lang="en" sz="2000" spc="-1" strike="noStrike">
                <a:solidFill>
                  <a:srgbClr val="000000"/>
                </a:solidFill>
                <a:latin typeface="Courier New"/>
              </a:rPr>
              <a:t>(</a:t>
            </a:r>
            <a:r>
              <a:rPr b="0" lang="en" sz="2000" spc="-1" strike="noStrike">
                <a:solidFill>
                  <a:srgbClr val="00b050"/>
                </a:solidFill>
                <a:latin typeface="Courier New"/>
              </a:rPr>
              <a:t>void</a:t>
            </a:r>
            <a:r>
              <a:rPr b="0" lang="en" sz="2000" spc="-1" strike="noStrike">
                <a:solidFill>
                  <a:srgbClr val="000000"/>
                </a:solidFill>
                <a:latin typeface="Courier New"/>
              </a:rPr>
              <a:t>){</a:t>
            </a:r>
            <a:br/>
            <a:r>
              <a:rPr b="0" lang="en" sz="2000" spc="-1" strike="noStrike">
                <a:solidFill>
                  <a:srgbClr val="00b050"/>
                </a:solidFill>
                <a:latin typeface="Courier New"/>
              </a:rPr>
              <a:t>int</a:t>
            </a:r>
            <a:r>
              <a:rPr b="0" lang="en" sz="2000" spc="-1" strike="noStrike">
                <a:solidFill>
                  <a:srgbClr val="000000"/>
                </a:solidFill>
                <a:latin typeface="Courier New"/>
              </a:rPr>
              <a:t>	</a:t>
            </a:r>
            <a:r>
              <a:rPr b="0" lang="en" sz="2000" spc="-1" strike="noStrike">
                <a:solidFill>
                  <a:srgbClr val="000000"/>
                </a:solidFill>
                <a:latin typeface="Courier New"/>
              </a:rPr>
              <a:t>item;</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	</a:t>
            </a:r>
            <a:br/>
            <a:r>
              <a:rPr b="0" lang="en" sz="2000" spc="-1" strike="noStrike">
                <a:solidFill>
                  <a:srgbClr val="4f81bd"/>
                </a:solidFill>
                <a:latin typeface="Courier New"/>
              </a:rPr>
              <a:t>while</a:t>
            </a:r>
            <a:r>
              <a:rPr b="0" lang="en" sz="2000" spc="-1" strike="noStrike">
                <a:solidFill>
                  <a:srgbClr val="000000"/>
                </a:solidFill>
                <a:latin typeface="Courier New"/>
              </a:rPr>
              <a:t>(</a:t>
            </a:r>
            <a:r>
              <a:rPr b="0" lang="en" sz="2000" spc="-1" strike="noStrike">
                <a:solidFill>
                  <a:srgbClr val="ff0000"/>
                </a:solidFill>
                <a:latin typeface="Courier New"/>
              </a:rPr>
              <a:t>1</a:t>
            </a:r>
            <a:r>
              <a:rPr b="0" lang="en" sz="2000" spc="-1" strike="noStrike">
                <a:solidFill>
                  <a:srgbClr val="000000"/>
                </a:solidFill>
                <a:latin typeface="Courier New"/>
              </a:rPr>
              <a:t>){</a:t>
            </a:r>
            <a:br/>
            <a:r>
              <a:rPr b="0" lang="en" sz="2000" spc="-1" strike="noStrike">
                <a:solidFill>
                  <a:srgbClr val="000000"/>
                </a:solidFill>
                <a:latin typeface="Courier New"/>
              </a:rPr>
              <a:t>   down(&amp;full);</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br/>
            <a:r>
              <a:rPr b="0" lang="en" sz="2000" spc="-1" strike="noStrike">
                <a:solidFill>
                  <a:srgbClr val="000000"/>
                </a:solidFill>
                <a:latin typeface="Courier New"/>
              </a:rPr>
              <a:t>   down(&amp;UseQ);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br/>
            <a:r>
              <a:rPr b="0" lang="en" sz="2000" spc="-1" strike="noStrike">
                <a:solidFill>
                  <a:srgbClr val="000000"/>
                </a:solidFill>
                <a:latin typeface="Courier New"/>
              </a:rPr>
              <a:t>   consume_item(&amp;item);</a:t>
            </a:r>
            <a:r>
              <a:rPr b="0" lang="en" sz="2000" spc="-1" strike="noStrike">
                <a:solidFill>
                  <a:srgbClr val="000000"/>
                </a:solidFill>
                <a:latin typeface="Courier New"/>
              </a:rPr>
              <a:t>	</a:t>
            </a:r>
            <a:br/>
            <a:r>
              <a:rPr b="0" lang="en" sz="2000" spc="-1" strike="noStrike">
                <a:solidFill>
                  <a:srgbClr val="000000"/>
                </a:solidFill>
                <a:latin typeface="Courier New"/>
              </a:rPr>
              <a:t>   up(&amp;UseQ);</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br/>
            <a:r>
              <a:rPr b="0" lang="en" sz="2000" spc="-1" strike="noStrike">
                <a:solidFill>
                  <a:srgbClr val="000000"/>
                </a:solidFill>
                <a:latin typeface="Courier New"/>
              </a:rPr>
              <a:t>   up(&amp;empty);</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br/>
            <a:r>
              <a:rPr b="0" lang="en" sz="2000" spc="-1" strike="noStrike">
                <a:solidFill>
                  <a:srgbClr val="000000"/>
                </a:solidFill>
                <a:latin typeface="Courier New"/>
              </a:rPr>
              <a:t>}</a:t>
            </a:r>
            <a:endParaRPr b="0" lang="en" sz="2000" spc="-1" strike="noStrike">
              <a:latin typeface="Arial"/>
            </a:endParaRPr>
          </a:p>
          <a:p>
            <a:pPr marL="343080" indent="-342720">
              <a:lnSpc>
                <a:spcPct val="100000"/>
              </a:lnSpc>
              <a:spcBef>
                <a:spcPts val="400"/>
              </a:spcBef>
            </a:pPr>
            <a:r>
              <a:rPr b="0" lang="en" sz="2000" spc="-1" strike="noStrike">
                <a:solidFill>
                  <a:srgbClr val="000000"/>
                </a:solidFill>
                <a:latin typeface="Courier New"/>
              </a:rPr>
              <a:t>}</a:t>
            </a:r>
            <a:endParaRPr b="0" lang="en" sz="20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cont.</a:t>
            </a:r>
            <a:endParaRPr b="0" lang="he-IL" sz="3600" spc="-1" strike="noStrike">
              <a:solidFill>
                <a:srgbClr val="000000"/>
              </a:solidFill>
              <a:latin typeface="Calibri"/>
            </a:endParaRPr>
          </a:p>
        </p:txBody>
      </p:sp>
      <p:sp>
        <p:nvSpPr>
          <p:cNvPr id="93"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What would happen if the following change will take place?</a:t>
            </a:r>
            <a:endParaRPr b="0" lang="en" sz="2800" spc="-1" strike="noStrike">
              <a:latin typeface="Arial"/>
            </a:endParaRPr>
          </a:p>
          <a:p>
            <a:pPr marL="343080" indent="-342720">
              <a:lnSpc>
                <a:spcPct val="100000"/>
              </a:lnSpc>
              <a:spcBef>
                <a:spcPts val="479"/>
              </a:spcBef>
            </a:pPr>
            <a:endParaRPr b="0" lang="en" sz="2800" spc="-1" strike="noStrike">
              <a:latin typeface="Arial"/>
            </a:endParaRPr>
          </a:p>
          <a:p>
            <a:pPr marL="343080" indent="-342720">
              <a:lnSpc>
                <a:spcPct val="100000"/>
              </a:lnSpc>
              <a:spcBef>
                <a:spcPts val="479"/>
              </a:spcBef>
            </a:pPr>
            <a:r>
              <a:rPr b="0" lang="en" sz="2400" spc="-1" strike="noStrike">
                <a:solidFill>
                  <a:srgbClr val="00b050"/>
                </a:solidFill>
                <a:latin typeface="Courier New"/>
              </a:rPr>
              <a:t>void</a:t>
            </a:r>
            <a:r>
              <a:rPr b="0" lang="en" sz="2400" spc="-1" strike="noStrike">
                <a:solidFill>
                  <a:srgbClr val="000000"/>
                </a:solidFill>
                <a:latin typeface="Courier New"/>
              </a:rPr>
              <a:t> </a:t>
            </a:r>
            <a:r>
              <a:rPr b="1" lang="en" sz="2400" spc="-1" strike="noStrike">
                <a:solidFill>
                  <a:srgbClr val="000000"/>
                </a:solidFill>
                <a:latin typeface="Courier New"/>
              </a:rPr>
              <a:t>producer</a:t>
            </a:r>
            <a:r>
              <a:rPr b="0" lang="en" sz="2400" spc="-1" strike="noStrike">
                <a:solidFill>
                  <a:srgbClr val="000000"/>
                </a:solidFill>
                <a:latin typeface="Courier New"/>
              </a:rPr>
              <a:t>(</a:t>
            </a:r>
            <a:r>
              <a:rPr b="0" lang="en" sz="2400" spc="-1" strike="noStrike">
                <a:solidFill>
                  <a:srgbClr val="00b050"/>
                </a:solidFill>
                <a:latin typeface="Courier New"/>
              </a:rPr>
              <a:t>void</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b050"/>
                </a:solidFill>
                <a:latin typeface="Courier New"/>
              </a:rPr>
              <a:t>int</a:t>
            </a:r>
            <a:r>
              <a:rPr b="0" lang="en" sz="2400" spc="-1" strike="noStrike">
                <a:solidFill>
                  <a:srgbClr val="000000"/>
                </a:solidFill>
                <a:latin typeface="Courier New"/>
              </a:rPr>
              <a:t>	</a:t>
            </a:r>
            <a:r>
              <a:rPr b="0" lang="en" sz="2400" spc="-1" strike="noStrike">
                <a:solidFill>
                  <a:srgbClr val="000000"/>
                </a:solidFill>
                <a:latin typeface="Courier New"/>
              </a:rPr>
              <a:t>item;</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4f81bd"/>
                </a:solidFill>
                <a:latin typeface="Courier New"/>
              </a:rPr>
              <a:t>while</a:t>
            </a:r>
            <a:r>
              <a:rPr b="0" lang="en" sz="2400" spc="-1" strike="noStrike">
                <a:solidFill>
                  <a:srgbClr val="000000"/>
                </a:solidFill>
                <a:latin typeface="Courier New"/>
              </a:rPr>
              <a:t>(</a:t>
            </a:r>
            <a:r>
              <a:rPr b="0" lang="en" sz="2400" spc="-1" strike="noStrike">
                <a:solidFill>
                  <a:srgbClr val="ff0000"/>
                </a:solidFill>
                <a:latin typeface="Courier New"/>
              </a:rPr>
              <a:t>1</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produce_item(&amp;item);</a:t>
            </a:r>
            <a:r>
              <a:rPr b="0" lang="en" sz="2400" spc="-1" strike="noStrike">
                <a:solidFill>
                  <a:srgbClr val="000000"/>
                </a:solidFill>
                <a:latin typeface="Courier New"/>
              </a:rPr>
              <a:t>	</a:t>
            </a:r>
            <a:r>
              <a:rPr b="0" lang="en" sz="1800" spc="-1" strike="noStrike">
                <a:solidFill>
                  <a:srgbClr val="c00000"/>
                </a:solidFill>
                <a:latin typeface="Courier New"/>
              </a:rPr>
              <a:t>/* generate something...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down(&amp;empty);</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decrement count of empty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down(&amp;UseQ);</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enter critical section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1" lang="en" sz="2400" spc="-1" strike="noStrike">
                <a:solidFill>
                  <a:srgbClr val="ff0000"/>
                </a:solidFill>
                <a:latin typeface="Courier New"/>
              </a:rPr>
              <a:t>up(&amp;UseQ);</a:t>
            </a:r>
            <a:r>
              <a:rPr b="0" lang="en" sz="2400" spc="-1" strike="noStrike">
                <a:solidFill>
                  <a:srgbClr val="ff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leave critical section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1" lang="en" sz="2400" spc="-1" strike="noStrike">
                <a:solidFill>
                  <a:srgbClr val="ff0000"/>
                </a:solidFill>
                <a:latin typeface="Courier New"/>
              </a:rPr>
              <a:t>enter_item(item);</a:t>
            </a:r>
            <a:r>
              <a:rPr b="0" lang="en" sz="2400" spc="-1" strike="noStrike">
                <a:solidFill>
                  <a:srgbClr val="000000"/>
                </a:solidFill>
                <a:latin typeface="Courier New"/>
              </a:rPr>
              <a:t>	</a:t>
            </a:r>
            <a:r>
              <a:rPr b="0" lang="en" sz="1800" spc="-1" strike="noStrike">
                <a:solidFill>
                  <a:srgbClr val="c00000"/>
                </a:solidFill>
                <a:latin typeface="Courier New"/>
              </a:rPr>
              <a:t>/* insert into buffer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up(&amp;full);</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increment count of full slots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a:t>
            </a:r>
            <a:endParaRPr b="0" lang="en" sz="2400" spc="-1" strike="noStrike">
              <a:latin typeface="Arial"/>
            </a:endParaRPr>
          </a:p>
        </p:txBody>
      </p:sp>
      <p:sp>
        <p:nvSpPr>
          <p:cNvPr id="94" name="CustomShape 3"/>
          <p:cNvSpPr/>
          <p:nvPr/>
        </p:nvSpPr>
        <p:spPr>
          <a:xfrm>
            <a:off x="671400" y="3577680"/>
            <a:ext cx="287640" cy="607680"/>
          </a:xfrm>
          <a:prstGeom prst="curvedRightArrow">
            <a:avLst>
              <a:gd name="adj1" fmla="val 25000"/>
              <a:gd name="adj2" fmla="val 50000"/>
              <a:gd name="adj3" fmla="val 25000"/>
            </a:avLst>
          </a:prstGeom>
          <a:solidFill>
            <a:schemeClr val="bg1">
              <a:lumMod val="8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95" name="CustomShape 4"/>
          <p:cNvSpPr/>
          <p:nvPr/>
        </p:nvSpPr>
        <p:spPr>
          <a:xfrm>
            <a:off x="539640" y="5161680"/>
            <a:ext cx="7992360" cy="28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 sz="1600" spc="-1" strike="noStrike">
                <a:solidFill>
                  <a:srgbClr val="c00000"/>
                </a:solidFill>
                <a:latin typeface="Courier New"/>
              </a:rPr>
              <a:t>No mutual exclusion : addition to buffer is out of “safe code”.</a:t>
            </a:r>
            <a:endParaRPr b="0" lang="en" sz="1600" spc="-1" strike="noStrike">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45">
                                  <p:stCondLst>
                                    <p:cond delay="0"/>
                                  </p:stCondLst>
                                  <p:childTnLst>
                                    <p:set>
                                      <p:cBhvr>
                                        <p:cTn id="82" dur="1" fill="hold">
                                          <p:stCondLst>
                                            <p:cond delay="0"/>
                                          </p:stCondLst>
                                        </p:cTn>
                                        <p:tgtEl>
                                          <p:spTgt spid="95"/>
                                        </p:tgtEl>
                                        <p:attrNameLst>
                                          <p:attrName>style.visibility</p:attrName>
                                        </p:attrNameLst>
                                      </p:cBhvr>
                                      <p:to>
                                        <p:strVal val="visible"/>
                                      </p:to>
                                    </p:set>
                                    <p:animEffect filter="fade" transition="in">
                                      <p:cBhvr additive="repl">
                                        <p:cTn id="83" dur="2000"/>
                                        <p:tgtEl>
                                          <p:spTgt spid="95"/>
                                        </p:tgtEl>
                                      </p:cBhvr>
                                    </p:animEffect>
                                    <p:anim calcmode="lin" valueType="num">
                                      <p:cBhvr additive="repl">
                                        <p:cTn id="84" dur="2000" fill="hold"/>
                                        <p:tgtEl>
                                          <p:spTgt spid="95"/>
                                        </p:tgtEl>
                                        <p:attrNameLst>
                                          <p:attrName>ppt_w</p:attrName>
                                        </p:attrNameLst>
                                      </p:cBhvr>
                                      <p:tavLst>
                                        <p:tav tm="0">
                                          <p:val>
                                            <p:fltVal val="0"/>
                                          </p:val>
                                        </p:tav>
                                        <p:tav tm="100000">
                                          <p:val>
                                            <p:fltVal val="1"/>
                                          </p:val>
                                        </p:tav>
                                      </p:tavLst>
                                    </p:anim>
                                    <p:anim calcmode="lin" valueType="num">
                                      <p:cBhvr additive="repl">
                                        <p:cTn id="85" dur="2000" fill="hold"/>
                                        <p:tgtEl>
                                          <p:spTgt spid="95"/>
                                        </p:tgtEl>
                                        <p:attrNameLst>
                                          <p:attrName>ppt_h</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cont.</a:t>
            </a:r>
            <a:endParaRPr b="0" lang="he-IL" sz="3600" spc="-1" strike="noStrike">
              <a:solidFill>
                <a:srgbClr val="000000"/>
              </a:solidFill>
              <a:latin typeface="Calibri"/>
            </a:endParaRPr>
          </a:p>
        </p:txBody>
      </p:sp>
      <p:sp>
        <p:nvSpPr>
          <p:cNvPr id="97"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What would happen if the following change will take place?</a:t>
            </a:r>
            <a:endParaRPr b="0" lang="en" sz="2800" spc="-1" strike="noStrike">
              <a:latin typeface="Arial"/>
            </a:endParaRPr>
          </a:p>
          <a:p>
            <a:pPr marL="343080" indent="-342720">
              <a:lnSpc>
                <a:spcPct val="100000"/>
              </a:lnSpc>
              <a:spcBef>
                <a:spcPts val="479"/>
              </a:spcBef>
            </a:pPr>
            <a:endParaRPr b="0" lang="en" sz="2800" spc="-1" strike="noStrike">
              <a:latin typeface="Arial"/>
            </a:endParaRPr>
          </a:p>
          <a:p>
            <a:pPr marL="343080" indent="-342720">
              <a:lnSpc>
                <a:spcPct val="100000"/>
              </a:lnSpc>
              <a:spcBef>
                <a:spcPts val="479"/>
              </a:spcBef>
            </a:pPr>
            <a:r>
              <a:rPr b="0" lang="en" sz="2400" spc="-1" strike="noStrike">
                <a:solidFill>
                  <a:srgbClr val="00b050"/>
                </a:solidFill>
                <a:latin typeface="Courier New"/>
              </a:rPr>
              <a:t>void</a:t>
            </a:r>
            <a:r>
              <a:rPr b="0" lang="en" sz="2400" spc="-1" strike="noStrike">
                <a:solidFill>
                  <a:srgbClr val="000000"/>
                </a:solidFill>
                <a:latin typeface="Courier New"/>
              </a:rPr>
              <a:t> </a:t>
            </a:r>
            <a:r>
              <a:rPr b="1" lang="en" sz="2400" spc="-1" strike="noStrike">
                <a:solidFill>
                  <a:srgbClr val="000000"/>
                </a:solidFill>
                <a:latin typeface="Courier New"/>
              </a:rPr>
              <a:t>producer</a:t>
            </a:r>
            <a:r>
              <a:rPr b="0" lang="en" sz="2400" spc="-1" strike="noStrike">
                <a:solidFill>
                  <a:srgbClr val="000000"/>
                </a:solidFill>
                <a:latin typeface="Courier New"/>
              </a:rPr>
              <a:t>(</a:t>
            </a:r>
            <a:r>
              <a:rPr b="0" lang="en" sz="2400" spc="-1" strike="noStrike">
                <a:solidFill>
                  <a:srgbClr val="00b050"/>
                </a:solidFill>
                <a:latin typeface="Courier New"/>
              </a:rPr>
              <a:t>void</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b050"/>
                </a:solidFill>
                <a:latin typeface="Courier New"/>
              </a:rPr>
              <a:t>int</a:t>
            </a:r>
            <a:r>
              <a:rPr b="0" lang="en" sz="2400" spc="-1" strike="noStrike">
                <a:solidFill>
                  <a:srgbClr val="000000"/>
                </a:solidFill>
                <a:latin typeface="Courier New"/>
              </a:rPr>
              <a:t>	</a:t>
            </a:r>
            <a:r>
              <a:rPr b="0" lang="en" sz="2400" spc="-1" strike="noStrike">
                <a:solidFill>
                  <a:srgbClr val="000000"/>
                </a:solidFill>
                <a:latin typeface="Courier New"/>
              </a:rPr>
              <a:t>item;</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4f81bd"/>
                </a:solidFill>
                <a:latin typeface="Courier New"/>
              </a:rPr>
              <a:t>while</a:t>
            </a:r>
            <a:r>
              <a:rPr b="0" lang="en" sz="2400" spc="-1" strike="noStrike">
                <a:solidFill>
                  <a:srgbClr val="000000"/>
                </a:solidFill>
                <a:latin typeface="Courier New"/>
              </a:rPr>
              <a:t>(</a:t>
            </a:r>
            <a:r>
              <a:rPr b="0" lang="en" sz="2400" spc="-1" strike="noStrike">
                <a:solidFill>
                  <a:srgbClr val="ff0000"/>
                </a:solidFill>
                <a:latin typeface="Courier New"/>
              </a:rPr>
              <a:t>1</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produce_item(&amp;item);</a:t>
            </a:r>
            <a:r>
              <a:rPr b="0" lang="en" sz="2400" spc="-1" strike="noStrike">
                <a:solidFill>
                  <a:srgbClr val="000000"/>
                </a:solidFill>
                <a:latin typeface="Courier New"/>
              </a:rPr>
              <a:t>	</a:t>
            </a:r>
            <a:r>
              <a:rPr b="0" lang="en" sz="1800" spc="-1" strike="noStrike">
                <a:solidFill>
                  <a:srgbClr val="c00000"/>
                </a:solidFill>
                <a:latin typeface="Courier New"/>
              </a:rPr>
              <a:t>/* generate something...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down(&amp;empty);</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decrement count of empty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down(&amp;UseQ);</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enter critical section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enter_item(item);</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insert into buffer */</a:t>
            </a:r>
            <a:endParaRPr b="0" lang="en" sz="1800" spc="-1" strike="noStrike">
              <a:latin typeface="Arial"/>
            </a:endParaRPr>
          </a:p>
          <a:p>
            <a:pPr marL="343080" indent="-342720">
              <a:lnSpc>
                <a:spcPct val="100000"/>
              </a:lnSpc>
              <a:spcBef>
                <a:spcPts val="479"/>
              </a:spcBef>
            </a:pPr>
            <a:r>
              <a:rPr b="0" lang="en" sz="2000" spc="-1" strike="noStrike">
                <a:solidFill>
                  <a:srgbClr val="000000"/>
                </a:solidFill>
                <a:latin typeface="Courier New"/>
              </a:rPr>
              <a:t>	</a:t>
            </a:r>
            <a:r>
              <a:rPr b="0" lang="en" sz="2000" spc="-1" strike="noStrike">
                <a:solidFill>
                  <a:srgbClr val="000000"/>
                </a:solidFill>
                <a:latin typeface="Courier New"/>
              </a:rPr>
              <a:t>	</a:t>
            </a:r>
            <a:r>
              <a:rPr b="1" lang="en" sz="2400" spc="-1" strike="noStrike">
                <a:solidFill>
                  <a:srgbClr val="ff0000"/>
                </a:solidFill>
                <a:latin typeface="Courier New"/>
              </a:rPr>
              <a:t>up(&amp;full);</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2000" spc="-1" strike="noStrike">
                <a:solidFill>
                  <a:srgbClr val="000000"/>
                </a:solidFill>
                <a:latin typeface="Courier New"/>
              </a:rPr>
              <a:t>   </a:t>
            </a:r>
            <a:r>
              <a:rPr b="0" lang="en" sz="1800" spc="-1" strike="noStrike">
                <a:solidFill>
                  <a:srgbClr val="c00000"/>
                </a:solidFill>
                <a:latin typeface="Courier New"/>
              </a:rPr>
              <a:t>/* increment count of full slots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1" lang="en" sz="2400" spc="-1" strike="noStrike">
                <a:solidFill>
                  <a:srgbClr val="ff0000"/>
                </a:solidFill>
                <a:latin typeface="Courier New"/>
              </a:rPr>
              <a:t>up(&amp;UseQ);</a:t>
            </a:r>
            <a:r>
              <a:rPr b="0" lang="en" sz="2400" spc="-1" strike="noStrike">
                <a:solidFill>
                  <a:srgbClr val="ff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800" spc="-1" strike="noStrike">
                <a:solidFill>
                  <a:srgbClr val="c00000"/>
                </a:solidFill>
                <a:latin typeface="Courier New"/>
              </a:rPr>
              <a:t>/* leave critical section */</a:t>
            </a:r>
            <a:endParaRPr b="0" lang="en" sz="18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a:t>
            </a:r>
            <a:endParaRPr b="0" lang="en" sz="2400" spc="-1" strike="noStrike">
              <a:latin typeface="Arial"/>
            </a:endParaRPr>
          </a:p>
        </p:txBody>
      </p:sp>
      <p:sp>
        <p:nvSpPr>
          <p:cNvPr id="98" name="CustomShape 3"/>
          <p:cNvSpPr/>
          <p:nvPr/>
        </p:nvSpPr>
        <p:spPr>
          <a:xfrm>
            <a:off x="671400" y="3865680"/>
            <a:ext cx="287640" cy="607680"/>
          </a:xfrm>
          <a:prstGeom prst="curvedRightArrow">
            <a:avLst>
              <a:gd name="adj1" fmla="val 25000"/>
              <a:gd name="adj2" fmla="val 50000"/>
              <a:gd name="adj3" fmla="val 25000"/>
            </a:avLst>
          </a:prstGeom>
          <a:solidFill>
            <a:schemeClr val="bg1">
              <a:lumMod val="8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a:off x="1259640" y="5161680"/>
            <a:ext cx="6552360" cy="28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 sz="1600" spc="-1" strike="noStrike">
                <a:solidFill>
                  <a:srgbClr val="c00000"/>
                </a:solidFill>
                <a:latin typeface="Courier New"/>
              </a:rPr>
              <a:t>No Problem : Just does non-critical actions in CS.</a:t>
            </a:r>
            <a:endParaRPr b="0" lang="en" sz="1600" spc="-1" strike="noStrike">
              <a:latin typeface="Arial"/>
            </a:endParaRPr>
          </a:p>
        </p:txBody>
      </p:sp>
    </p:spTree>
  </p:cSld>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45">
                                  <p:stCondLst>
                                    <p:cond delay="0"/>
                                  </p:stCondLst>
                                  <p:childTnLst>
                                    <p:set>
                                      <p:cBhvr>
                                        <p:cTn id="91" dur="1" fill="hold">
                                          <p:stCondLst>
                                            <p:cond delay="0"/>
                                          </p:stCondLst>
                                        </p:cTn>
                                        <p:tgtEl>
                                          <p:spTgt spid="99"/>
                                        </p:tgtEl>
                                        <p:attrNameLst>
                                          <p:attrName>style.visibility</p:attrName>
                                        </p:attrNameLst>
                                      </p:cBhvr>
                                      <p:to>
                                        <p:strVal val="visible"/>
                                      </p:to>
                                    </p:set>
                                    <p:animEffect filter="fade" transition="in">
                                      <p:cBhvr additive="repl">
                                        <p:cTn id="92" dur="2000"/>
                                        <p:tgtEl>
                                          <p:spTgt spid="99"/>
                                        </p:tgtEl>
                                      </p:cBhvr>
                                    </p:animEffect>
                                    <p:anim calcmode="lin" valueType="num">
                                      <p:cBhvr additive="repl">
                                        <p:cTn id="93" dur="2000" fill="hold"/>
                                        <p:tgtEl>
                                          <p:spTgt spid="99"/>
                                        </p:tgtEl>
                                        <p:attrNameLst>
                                          <p:attrName>ppt_w</p:attrName>
                                        </p:attrNameLst>
                                      </p:cBhvr>
                                      <p:tavLst>
                                        <p:tav tm="0">
                                          <p:val>
                                            <p:fltVal val="0"/>
                                          </p:val>
                                        </p:tav>
                                        <p:tav tm="100000">
                                          <p:val>
                                            <p:fltVal val="1"/>
                                          </p:val>
                                        </p:tav>
                                      </p:tavLst>
                                    </p:anim>
                                    <p:anim calcmode="lin" valueType="num">
                                      <p:cBhvr additive="repl">
                                        <p:cTn id="94" dur="2000" fill="hold"/>
                                        <p:tgtEl>
                                          <p:spTgt spid="99"/>
                                        </p:tgtEl>
                                        <p:attrNameLst>
                                          <p:attrName>ppt_h</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2 – cont.</a:t>
            </a:r>
            <a:endParaRPr b="0" lang="he-IL" sz="3600" spc="-1" strike="noStrike">
              <a:solidFill>
                <a:srgbClr val="000000"/>
              </a:solidFill>
              <a:latin typeface="Calibri"/>
            </a:endParaRPr>
          </a:p>
        </p:txBody>
      </p:sp>
      <p:sp>
        <p:nvSpPr>
          <p:cNvPr id="101"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What would happen if the following change will take place?</a:t>
            </a:r>
            <a:endParaRPr b="0" lang="en" sz="2800" spc="-1" strike="noStrike">
              <a:latin typeface="Arial"/>
            </a:endParaRPr>
          </a:p>
          <a:p>
            <a:pPr marL="343080" indent="-342720">
              <a:lnSpc>
                <a:spcPct val="100000"/>
              </a:lnSpc>
              <a:spcBef>
                <a:spcPts val="479"/>
              </a:spcBef>
            </a:pPr>
            <a:endParaRPr b="0" lang="en" sz="2800" spc="-1" strike="noStrike">
              <a:latin typeface="Arial"/>
            </a:endParaRPr>
          </a:p>
          <a:p>
            <a:pPr marL="343080" indent="-342720">
              <a:lnSpc>
                <a:spcPct val="100000"/>
              </a:lnSpc>
              <a:spcBef>
                <a:spcPts val="479"/>
              </a:spcBef>
            </a:pPr>
            <a:r>
              <a:rPr b="0" lang="en" sz="2400" spc="-1" strike="noStrike">
                <a:solidFill>
                  <a:srgbClr val="00b050"/>
                </a:solidFill>
                <a:latin typeface="Courier New"/>
              </a:rPr>
              <a:t>void</a:t>
            </a:r>
            <a:r>
              <a:rPr b="0" lang="en" sz="2400" spc="-1" strike="noStrike">
                <a:solidFill>
                  <a:srgbClr val="000000"/>
                </a:solidFill>
                <a:latin typeface="Courier New"/>
              </a:rPr>
              <a:t> </a:t>
            </a:r>
            <a:r>
              <a:rPr b="1" lang="en" sz="2400" spc="-1" strike="noStrike">
                <a:solidFill>
                  <a:srgbClr val="000000"/>
                </a:solidFill>
                <a:latin typeface="Courier New"/>
              </a:rPr>
              <a:t>consumer</a:t>
            </a:r>
            <a:r>
              <a:rPr b="0" lang="en" sz="2400" spc="-1" strike="noStrike">
                <a:solidFill>
                  <a:srgbClr val="000000"/>
                </a:solidFill>
                <a:latin typeface="Courier New"/>
              </a:rPr>
              <a:t>(</a:t>
            </a:r>
            <a:r>
              <a:rPr b="0" lang="en" sz="2400" spc="-1" strike="noStrike">
                <a:solidFill>
                  <a:srgbClr val="00b050"/>
                </a:solidFill>
                <a:latin typeface="Courier New"/>
              </a:rPr>
              <a:t>void</a:t>
            </a:r>
            <a:r>
              <a:rPr b="0" lang="en" sz="2400" spc="-1" strike="noStrike">
                <a:solidFill>
                  <a:srgbClr val="000000"/>
                </a:solidFill>
                <a:latin typeface="Courier New"/>
              </a:rPr>
              <a:t>){</a:t>
            </a:r>
            <a:br/>
            <a:r>
              <a:rPr b="0" lang="en" sz="2400" spc="-1" strike="noStrike">
                <a:solidFill>
                  <a:srgbClr val="00b050"/>
                </a:solidFill>
                <a:latin typeface="Courier New"/>
              </a:rPr>
              <a:t>int</a:t>
            </a:r>
            <a:r>
              <a:rPr b="0" lang="en" sz="2400" spc="-1" strike="noStrike">
                <a:solidFill>
                  <a:srgbClr val="000000"/>
                </a:solidFill>
                <a:latin typeface="Courier New"/>
              </a:rPr>
              <a:t>	</a:t>
            </a:r>
            <a:r>
              <a:rPr b="0" lang="en" sz="2400" spc="-1" strike="noStrike">
                <a:solidFill>
                  <a:srgbClr val="000000"/>
                </a:solidFill>
                <a:latin typeface="Courier New"/>
              </a:rPr>
              <a:t>item;</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4f81bd"/>
                </a:solidFill>
                <a:latin typeface="Courier New"/>
              </a:rPr>
              <a:t>while</a:t>
            </a:r>
            <a:r>
              <a:rPr b="0" lang="en" sz="2400" spc="-1" strike="noStrike">
                <a:solidFill>
                  <a:srgbClr val="000000"/>
                </a:solidFill>
                <a:latin typeface="Courier New"/>
              </a:rPr>
              <a:t>(</a:t>
            </a:r>
            <a:r>
              <a:rPr b="0" lang="en" sz="2400" spc="-1" strike="noStrike">
                <a:solidFill>
                  <a:srgbClr val="ff0000"/>
                </a:solidFill>
                <a:latin typeface="Courier New"/>
              </a:rPr>
              <a:t>TRUE</a:t>
            </a:r>
            <a:r>
              <a:rPr b="0" lang="en" sz="2400" spc="-1" strike="noStrike">
                <a:solidFill>
                  <a:srgbClr val="000000"/>
                </a:solidFill>
                <a:latin typeface="Courier New"/>
              </a:rPr>
              <a:t>){</a:t>
            </a:r>
            <a:br/>
            <a:r>
              <a:rPr b="0" lang="en" sz="2400" spc="-1" strike="noStrike">
                <a:solidFill>
                  <a:srgbClr val="000000"/>
                </a:solidFill>
                <a:latin typeface="Courier New"/>
              </a:rPr>
              <a:t>	</a:t>
            </a:r>
            <a:r>
              <a:rPr b="1" lang="en" sz="2400" spc="-1" strike="noStrike">
                <a:solidFill>
                  <a:srgbClr val="ff0000"/>
                </a:solidFill>
                <a:latin typeface="Courier New"/>
              </a:rPr>
              <a:t>down(&amp;UseQ);</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900" spc="-1" strike="noStrike">
                <a:solidFill>
                  <a:srgbClr val="c00000"/>
                </a:solidFill>
                <a:latin typeface="Courier New"/>
              </a:rPr>
              <a:t>/* enter critical section */</a:t>
            </a:r>
            <a:endParaRPr b="0" lang="en" sz="1900" spc="-1" strike="noStrike">
              <a:latin typeface="Arial"/>
            </a:endParaRPr>
          </a:p>
          <a:p>
            <a:pPr marL="343080" indent="-342720">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	</a:t>
            </a:r>
            <a:r>
              <a:rPr b="1" lang="en" sz="2400" spc="-1" strike="noStrike">
                <a:solidFill>
                  <a:srgbClr val="ff0000"/>
                </a:solidFill>
                <a:latin typeface="Courier New"/>
              </a:rPr>
              <a:t>down(&amp;full);</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900" spc="-1" strike="noStrike">
                <a:solidFill>
                  <a:srgbClr val="c00000"/>
                </a:solidFill>
                <a:latin typeface="Courier New"/>
              </a:rPr>
              <a:t>/* decrement count of full */</a:t>
            </a:r>
            <a:b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remove_item(&amp;item);</a:t>
            </a:r>
            <a:r>
              <a:rPr b="0" lang="en" sz="2400" spc="-1" strike="noStrike">
                <a:solidFill>
                  <a:srgbClr val="000000"/>
                </a:solidFill>
                <a:latin typeface="Courier New"/>
              </a:rPr>
              <a:t>	</a:t>
            </a:r>
            <a:r>
              <a:rPr b="0" lang="en" sz="1900" spc="-1" strike="noStrike">
                <a:solidFill>
                  <a:srgbClr val="c00000"/>
                </a:solidFill>
                <a:latin typeface="Courier New"/>
              </a:rPr>
              <a:t>/* take item from buffer */</a:t>
            </a:r>
            <a:b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up(&amp;UseQ);</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900" spc="-1" strike="noStrike">
                <a:solidFill>
                  <a:srgbClr val="c00000"/>
                </a:solidFill>
                <a:latin typeface="Courier New"/>
              </a:rPr>
              <a:t>/* leave critical section */</a:t>
            </a:r>
            <a:b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up(&amp;empty);</a:t>
            </a:r>
            <a:r>
              <a:rPr b="0" lang="en" sz="2400" spc="-1" strike="noStrike">
                <a:solidFill>
                  <a:srgbClr val="000000"/>
                </a:solidFill>
                <a:latin typeface="Courier New"/>
              </a:rPr>
              <a:t>	</a:t>
            </a:r>
            <a:r>
              <a:rPr b="0" lang="en" sz="2400" spc="-1" strike="noStrike">
                <a:solidFill>
                  <a:srgbClr val="000000"/>
                </a:solidFill>
                <a:latin typeface="Courier New"/>
              </a:rPr>
              <a:t>	</a:t>
            </a:r>
            <a:r>
              <a:rPr b="0" lang="en" sz="1900" spc="-1" strike="noStrike">
                <a:solidFill>
                  <a:srgbClr val="c00000"/>
                </a:solidFill>
                <a:latin typeface="Courier New"/>
              </a:rPr>
              <a:t>/* update count of empty */</a:t>
            </a:r>
            <a:br/>
            <a:r>
              <a:rPr b="0" lang="en" sz="2400" spc="-1" strike="noStrike">
                <a:solidFill>
                  <a:srgbClr val="000000"/>
                </a:solidFill>
                <a:latin typeface="Courier New"/>
              </a:rPr>
              <a:t> </a:t>
            </a:r>
            <a:r>
              <a:rPr b="0" lang="en" sz="2400" spc="-1" strike="noStrike">
                <a:solidFill>
                  <a:srgbClr val="000000"/>
                </a:solidFill>
                <a:latin typeface="Courier New"/>
              </a:rPr>
              <a:t>	</a:t>
            </a:r>
            <a:r>
              <a:rPr b="0" lang="en" sz="2400" spc="-1" strike="noStrike">
                <a:solidFill>
                  <a:srgbClr val="000000"/>
                </a:solidFill>
                <a:latin typeface="Courier New"/>
              </a:rPr>
              <a:t>consume_item(item);</a:t>
            </a:r>
            <a:r>
              <a:rPr b="0" lang="en" sz="2400" spc="-1" strike="noStrike">
                <a:solidFill>
                  <a:srgbClr val="000000"/>
                </a:solidFill>
                <a:latin typeface="Courier New"/>
              </a:rPr>
              <a:t>	</a:t>
            </a:r>
            <a:r>
              <a:rPr b="0" lang="en" sz="1900" spc="-1" strike="noStrike">
                <a:solidFill>
                  <a:srgbClr val="c00000"/>
                </a:solidFill>
                <a:latin typeface="Courier New"/>
              </a:rPr>
              <a:t>/* do something... */</a:t>
            </a:r>
            <a:br/>
            <a:r>
              <a:rPr b="0" lang="en" sz="2400" spc="-1" strike="noStrike">
                <a:solidFill>
                  <a:srgbClr val="000000"/>
                </a:solidFill>
                <a:latin typeface="Courier New"/>
              </a:rPr>
              <a:t>}</a:t>
            </a:r>
            <a:endParaRPr b="0" lang="en" sz="2400" spc="-1" strike="noStrike">
              <a:latin typeface="Arial"/>
            </a:endParaRPr>
          </a:p>
          <a:p>
            <a:pPr marL="343080" indent="-342720">
              <a:lnSpc>
                <a:spcPct val="100000"/>
              </a:lnSpc>
              <a:spcBef>
                <a:spcPts val="479"/>
              </a:spcBef>
            </a:pPr>
            <a:r>
              <a:rPr b="0" lang="en" sz="2400" spc="-1" strike="noStrike">
                <a:solidFill>
                  <a:srgbClr val="000000"/>
                </a:solidFill>
                <a:latin typeface="Courier New"/>
              </a:rPr>
              <a:t>}</a:t>
            </a:r>
            <a:endParaRPr b="0" lang="en" sz="2400" spc="-1" strike="noStrike">
              <a:latin typeface="Arial"/>
            </a:endParaRPr>
          </a:p>
        </p:txBody>
      </p:sp>
      <p:sp>
        <p:nvSpPr>
          <p:cNvPr id="102" name="CustomShape 3"/>
          <p:cNvSpPr/>
          <p:nvPr/>
        </p:nvSpPr>
        <p:spPr>
          <a:xfrm flipV="1">
            <a:off x="755640" y="2897640"/>
            <a:ext cx="287640" cy="607680"/>
          </a:xfrm>
          <a:prstGeom prst="curvedRightArrow">
            <a:avLst>
              <a:gd name="adj1" fmla="val 25000"/>
              <a:gd name="adj2" fmla="val 50000"/>
              <a:gd name="adj3" fmla="val 25000"/>
            </a:avLst>
          </a:prstGeom>
          <a:solidFill>
            <a:schemeClr val="bg1">
              <a:lumMod val="8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03" name="CustomShape 4"/>
          <p:cNvSpPr/>
          <p:nvPr/>
        </p:nvSpPr>
        <p:spPr>
          <a:xfrm>
            <a:off x="899640" y="4801680"/>
            <a:ext cx="7272360" cy="575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 sz="1600" spc="-1" strike="noStrike">
                <a:solidFill>
                  <a:srgbClr val="c00000"/>
                </a:solidFill>
                <a:latin typeface="Courier New"/>
              </a:rPr>
              <a:t>Deadlock : Empty buffer, consumer blocked at down(&amp;full), producer blocked at down(&amp;UseQ) </a:t>
            </a:r>
            <a:r>
              <a:rPr b="1" lang="en" sz="1600" spc="-1" strike="noStrike">
                <a:solidFill>
                  <a:srgbClr val="c00000"/>
                </a:solidFill>
                <a:latin typeface="Wingdings"/>
              </a:rPr>
              <a:t></a:t>
            </a:r>
            <a:r>
              <a:rPr b="1" lang="en" sz="1600" spc="-1" strike="noStrike">
                <a:solidFill>
                  <a:srgbClr val="c00000"/>
                </a:solidFill>
                <a:latin typeface="Courier New"/>
              </a:rPr>
              <a:t> both processes sleep.</a:t>
            </a:r>
            <a:endParaRPr b="0" lang="en" sz="1600" spc="-1" strike="noStrike">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45">
                                  <p:stCondLst>
                                    <p:cond delay="0"/>
                                  </p:stCondLst>
                                  <p:childTnLst>
                                    <p:set>
                                      <p:cBhvr>
                                        <p:cTn id="100" dur="1" fill="hold">
                                          <p:stCondLst>
                                            <p:cond delay="0"/>
                                          </p:stCondLst>
                                        </p:cTn>
                                        <p:tgtEl>
                                          <p:spTgt spid="103"/>
                                        </p:tgtEl>
                                        <p:attrNameLst>
                                          <p:attrName>style.visibility</p:attrName>
                                        </p:attrNameLst>
                                      </p:cBhvr>
                                      <p:to>
                                        <p:strVal val="visible"/>
                                      </p:to>
                                    </p:set>
                                    <p:animEffect filter="fade" transition="in">
                                      <p:cBhvr additive="repl">
                                        <p:cTn id="101" dur="2000"/>
                                        <p:tgtEl>
                                          <p:spTgt spid="103"/>
                                        </p:tgtEl>
                                      </p:cBhvr>
                                    </p:animEffect>
                                    <p:anim calcmode="lin" valueType="num">
                                      <p:cBhvr additive="repl">
                                        <p:cTn id="102" dur="2000" fill="hold"/>
                                        <p:tgtEl>
                                          <p:spTgt spid="103"/>
                                        </p:tgtEl>
                                        <p:attrNameLst>
                                          <p:attrName>ppt_w</p:attrName>
                                        </p:attrNameLst>
                                      </p:cBhvr>
                                      <p:tavLst>
                                        <p:tav tm="0">
                                          <p:val>
                                            <p:fltVal val="0"/>
                                          </p:val>
                                        </p:tav>
                                        <p:tav tm="100000">
                                          <p:val>
                                            <p:fltVal val="1"/>
                                          </p:val>
                                        </p:tav>
                                      </p:tavLst>
                                    </p:anim>
                                    <p:anim calcmode="lin" valueType="num">
                                      <p:cBhvr additive="repl">
                                        <p:cTn id="103" dur="2000" fill="hold"/>
                                        <p:tgtEl>
                                          <p:spTgt spid="103"/>
                                        </p:tgtEl>
                                        <p:attrNameLst>
                                          <p:attrName>ppt_h</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6200" y="0"/>
            <a:ext cx="9159840" cy="696960"/>
          </a:xfrm>
          <a:prstGeom prst="rect">
            <a:avLst/>
          </a:prstGeom>
          <a:solidFill>
            <a:srgbClr val="d9d9d9"/>
          </a:solidFill>
          <a:ln>
            <a:noFill/>
          </a:ln>
        </p:spPr>
        <p:txBody>
          <a:bodyPr anchor="ctr"/>
          <a:p>
            <a:pPr algn="just">
              <a:lnSpc>
                <a:spcPct val="100000"/>
              </a:lnSpc>
            </a:pPr>
            <a:r>
              <a:rPr b="0" lang="he-IL" sz="3600" spc="-1" strike="noStrike">
                <a:solidFill>
                  <a:srgbClr val="c00000"/>
                </a:solidFill>
                <a:latin typeface="Calibri"/>
              </a:rPr>
              <a:t>Motivation - reminder</a:t>
            </a:r>
            <a:endParaRPr b="0" lang="he-IL" sz="3600" spc="-1" strike="noStrike">
              <a:solidFill>
                <a:srgbClr val="000000"/>
              </a:solidFill>
              <a:latin typeface="Calibri"/>
            </a:endParaRPr>
          </a:p>
        </p:txBody>
      </p:sp>
      <p:sp>
        <p:nvSpPr>
          <p:cNvPr id="52"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Multiprocessing needs some tools for managing shared resources. For example:</a:t>
            </a:r>
            <a:endParaRPr b="0" lang="en" sz="28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Printers.</a:t>
            </a:r>
            <a:endParaRPr b="0" lang="en" sz="24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Files.</a:t>
            </a:r>
            <a:endParaRPr b="0" lang="en" sz="24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Data Bases.</a:t>
            </a:r>
            <a:endParaRPr b="0" lang="en" sz="2400" spc="-1" strike="noStrike">
              <a:latin typeface="Arial"/>
            </a:endParaRPr>
          </a:p>
          <a:p>
            <a:pPr marL="457200" indent="-456840">
              <a:lnSpc>
                <a:spcPct val="100000"/>
              </a:lnSpc>
              <a:spcBef>
                <a:spcPts val="641"/>
              </a:spcBef>
              <a:buClr>
                <a:srgbClr val="000000"/>
              </a:buClr>
              <a:buFont typeface="Arial"/>
              <a:buChar char="•"/>
            </a:pPr>
            <a:r>
              <a:rPr b="0" lang="en" sz="3200" spc="-1" strike="noStrike">
                <a:solidFill>
                  <a:srgbClr val="000000"/>
                </a:solidFill>
                <a:latin typeface="Calibri"/>
              </a:rPr>
              <a:t>Previous solutions we saw are </a:t>
            </a:r>
            <a:endParaRPr b="0" lang="en" sz="3200" spc="-1" strike="noStrike">
              <a:latin typeface="Arial"/>
            </a:endParaRPr>
          </a:p>
          <a:p>
            <a:pPr lvl="1" marL="914400" indent="-456840">
              <a:lnSpc>
                <a:spcPct val="100000"/>
              </a:lnSpc>
              <a:spcBef>
                <a:spcPts val="561"/>
              </a:spcBef>
              <a:buClr>
                <a:srgbClr val="000000"/>
              </a:buClr>
              <a:buFont typeface="Arial"/>
              <a:buChar char="•"/>
            </a:pPr>
            <a:r>
              <a:rPr b="0" lang="en" sz="2800" spc="-1" strike="noStrike">
                <a:solidFill>
                  <a:srgbClr val="000000"/>
                </a:solidFill>
                <a:latin typeface="Calibri"/>
              </a:rPr>
              <a:t>Wasteful: require busy waiting</a:t>
            </a:r>
            <a:endParaRPr b="0" lang="en" sz="2800" spc="-1" strike="noStrike">
              <a:latin typeface="Arial"/>
            </a:endParaRPr>
          </a:p>
          <a:p>
            <a:pPr lvl="1" marL="914400" indent="-456840">
              <a:lnSpc>
                <a:spcPct val="100000"/>
              </a:lnSpc>
              <a:spcBef>
                <a:spcPts val="561"/>
              </a:spcBef>
              <a:buClr>
                <a:srgbClr val="000000"/>
              </a:buClr>
              <a:buFont typeface="Arial"/>
              <a:buChar char="•"/>
            </a:pPr>
            <a:r>
              <a:rPr b="0" lang="en" sz="2800" spc="-1" strike="noStrike">
                <a:solidFill>
                  <a:srgbClr val="000000"/>
                </a:solidFill>
                <a:latin typeface="Calibri"/>
              </a:rPr>
              <a:t>Costly: use too many shared variables / C instructions</a:t>
            </a:r>
            <a:endParaRPr b="0" lang="en" sz="2800" spc="-1" strike="noStrike">
              <a:latin typeface="Arial"/>
            </a:endParaRPr>
          </a:p>
          <a:p>
            <a:pPr marL="457200" indent="-456840">
              <a:lnSpc>
                <a:spcPct val="100000"/>
              </a:lnSpc>
              <a:spcBef>
                <a:spcPts val="641"/>
              </a:spcBef>
              <a:buClr>
                <a:srgbClr val="00b050"/>
              </a:buClr>
              <a:buFont typeface="Wingdings" charset="2"/>
              <a:buChar char=""/>
            </a:pPr>
            <a:r>
              <a:rPr b="0" lang="en" sz="3200" spc="-1" strike="noStrike">
                <a:solidFill>
                  <a:srgbClr val="00b050"/>
                </a:solidFill>
                <a:latin typeface="Calibri"/>
              </a:rPr>
              <a:t>Solution: HW support – atomic instructions</a:t>
            </a:r>
            <a:endParaRPr b="0" lang="en" sz="3200" spc="-1" strike="noStrike">
              <a:latin typeface="Arial"/>
            </a:endParaRPr>
          </a:p>
          <a:p>
            <a:pPr marL="457200">
              <a:lnSpc>
                <a:spcPct val="100000"/>
              </a:lnSpc>
              <a:spcBef>
                <a:spcPts val="561"/>
              </a:spcBef>
            </a:pPr>
            <a:r>
              <a:rPr b="0" lang="en" sz="2800" spc="-1" strike="noStrike">
                <a:solidFill>
                  <a:srgbClr val="00b050"/>
                </a:solidFill>
                <a:latin typeface="Wingdings"/>
              </a:rPr>
              <a:t></a:t>
            </a:r>
            <a:r>
              <a:rPr b="0" lang="en" sz="2800" spc="-1" strike="noStrike">
                <a:solidFill>
                  <a:srgbClr val="00b050"/>
                </a:solidFill>
                <a:latin typeface="Calibri"/>
              </a:rPr>
              <a:t> </a:t>
            </a:r>
            <a:r>
              <a:rPr b="0" lang="en" sz="2800" spc="-1" strike="noStrike">
                <a:solidFill>
                  <a:srgbClr val="00b050"/>
                </a:solidFill>
                <a:latin typeface="Calibri"/>
              </a:rPr>
              <a:t>Cheap, fast and simple</a:t>
            </a:r>
            <a:endParaRPr b="0" lang="en"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52">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Binary Semaphores</a:t>
            </a:r>
            <a:endParaRPr b="0" lang="he-IL" sz="3600" spc="-1" strike="noStrike">
              <a:solidFill>
                <a:srgbClr val="000000"/>
              </a:solidFill>
              <a:latin typeface="Calibri"/>
            </a:endParaRPr>
          </a:p>
        </p:txBody>
      </p:sp>
      <p:pic>
        <p:nvPicPr>
          <p:cNvPr id="54" name="Picture 10" descr=""/>
          <p:cNvPicPr/>
          <p:nvPr/>
        </p:nvPicPr>
        <p:blipFill>
          <a:blip r:embed="rId1"/>
          <a:stretch/>
        </p:blipFill>
        <p:spPr>
          <a:xfrm>
            <a:off x="4572000" y="2353320"/>
            <a:ext cx="2232000" cy="1859760"/>
          </a:xfrm>
          <a:prstGeom prst="rect">
            <a:avLst/>
          </a:prstGeom>
          <a:ln>
            <a:noFill/>
          </a:ln>
        </p:spPr>
      </p:pic>
      <p:pic>
        <p:nvPicPr>
          <p:cNvPr id="55" name="Picture 2" descr=""/>
          <p:cNvPicPr/>
          <p:nvPr/>
        </p:nvPicPr>
        <p:blipFill>
          <a:blip r:embed="rId2"/>
          <a:stretch/>
        </p:blipFill>
        <p:spPr>
          <a:xfrm>
            <a:off x="899640" y="1417320"/>
            <a:ext cx="2381040" cy="31716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Binary Semaphores</a:t>
            </a:r>
            <a:endParaRPr b="0" lang="he-IL" sz="3600" spc="-1" strike="noStrike">
              <a:solidFill>
                <a:srgbClr val="000000"/>
              </a:solidFill>
              <a:latin typeface="Calibri"/>
            </a:endParaRPr>
          </a:p>
        </p:txBody>
      </p:sp>
      <p:sp>
        <p:nvSpPr>
          <p:cNvPr id="57"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400"/>
              </a:spcBef>
              <a:buClr>
                <a:srgbClr val="000000"/>
              </a:buClr>
              <a:buFont typeface="Arial"/>
              <a:buChar char="•"/>
            </a:pPr>
            <a:r>
              <a:rPr b="0" lang="en" sz="2000" spc="-1" strike="noStrike">
                <a:solidFill>
                  <a:srgbClr val="000000"/>
                </a:solidFill>
                <a:latin typeface="Calibri"/>
              </a:rPr>
              <a:t>Has two </a:t>
            </a:r>
            <a:r>
              <a:rPr b="1" lang="en" sz="2000" spc="-1" strike="noStrike">
                <a:solidFill>
                  <a:srgbClr val="000000"/>
                </a:solidFill>
                <a:latin typeface="Calibri"/>
              </a:rPr>
              <a:t>atomic </a:t>
            </a:r>
            <a:r>
              <a:rPr b="0" lang="en" sz="2000" spc="-1" strike="noStrike">
                <a:solidFill>
                  <a:srgbClr val="000000"/>
                </a:solidFill>
                <a:latin typeface="Calibri"/>
              </a:rPr>
              <a:t>operations:</a:t>
            </a:r>
            <a:endParaRPr b="0" lang="en" sz="20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Up.</a:t>
            </a:r>
            <a:endParaRPr b="0" lang="en" sz="1800" spc="-1" strike="noStrike">
              <a:latin typeface="Arial"/>
            </a:endParaRPr>
          </a:p>
          <a:p>
            <a:pPr lvl="1" marL="914400" indent="-456840">
              <a:lnSpc>
                <a:spcPct val="100000"/>
              </a:lnSpc>
              <a:spcBef>
                <a:spcPts val="360"/>
              </a:spcBef>
              <a:buClr>
                <a:srgbClr val="000000"/>
              </a:buClr>
              <a:buFont typeface="Arial"/>
              <a:buChar char="•"/>
            </a:pPr>
            <a:r>
              <a:rPr b="0" lang="en" sz="1800" spc="-1" strike="noStrike">
                <a:solidFill>
                  <a:srgbClr val="000000"/>
                </a:solidFill>
                <a:latin typeface="Calibri"/>
              </a:rPr>
              <a:t>Down.</a:t>
            </a:r>
            <a:endParaRPr b="0" lang="en" sz="1800" spc="-1" strike="noStrike">
              <a:latin typeface="Arial"/>
            </a:endParaRPr>
          </a:p>
          <a:p>
            <a:pPr>
              <a:lnSpc>
                <a:spcPct val="100000"/>
              </a:lnSpc>
              <a:spcBef>
                <a:spcPts val="400"/>
              </a:spcBef>
            </a:pPr>
            <a:endParaRPr b="0" lang="en" sz="1800" spc="-1" strike="noStrike">
              <a:latin typeface="Arial"/>
            </a:endParaRPr>
          </a:p>
          <a:p>
            <a:pPr>
              <a:lnSpc>
                <a:spcPct val="100000"/>
              </a:lnSpc>
              <a:spcBef>
                <a:spcPts val="320"/>
              </a:spcBef>
            </a:pPr>
            <a:r>
              <a:rPr b="0" lang="en" sz="1600" spc="-1" strike="noStrike">
                <a:solidFill>
                  <a:srgbClr val="000000"/>
                </a:solidFill>
                <a:latin typeface="Courier New"/>
              </a:rPr>
              <a:t>init(S) {</a:t>
            </a: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   </a:t>
            </a:r>
            <a:r>
              <a:rPr b="0" lang="en" sz="1600" spc="-1" strike="noStrike">
                <a:solidFill>
                  <a:srgbClr val="000000"/>
                </a:solidFill>
                <a:latin typeface="Courier New"/>
              </a:rPr>
              <a:t>S=1; }</a:t>
            </a:r>
            <a:endParaRPr b="0" lang="en" sz="1600" spc="-1" strike="noStrike">
              <a:latin typeface="Arial"/>
            </a:endParaRPr>
          </a:p>
          <a:p>
            <a:pPr>
              <a:lnSpc>
                <a:spcPct val="100000"/>
              </a:lnSpc>
              <a:spcBef>
                <a:spcPts val="320"/>
              </a:spcBef>
            </a:pP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down(S) {</a:t>
            </a: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 </a:t>
            </a:r>
            <a:r>
              <a:rPr b="1" lang="en" sz="1600" spc="-1" strike="noStrike">
                <a:solidFill>
                  <a:srgbClr val="000000"/>
                </a:solidFill>
                <a:latin typeface="Courier New"/>
              </a:rPr>
              <a:t>if</a:t>
            </a:r>
            <a:r>
              <a:rPr b="0" lang="en" sz="1600" spc="-1" strike="noStrike">
                <a:solidFill>
                  <a:srgbClr val="000000"/>
                </a:solidFill>
                <a:latin typeface="Courier New"/>
              </a:rPr>
              <a:t> (S==0) block process; </a:t>
            </a:r>
            <a:r>
              <a:rPr b="0" lang="en" sz="1600" spc="-1" strike="noStrike">
                <a:solidFill>
                  <a:srgbClr val="00b050"/>
                </a:solidFill>
                <a:latin typeface="Courier New"/>
              </a:rPr>
              <a:t>//or: while (s==0); What’s the difference?</a:t>
            </a:r>
            <a:r>
              <a:rPr b="0" lang="en" sz="1600" spc="-1" strike="noStrike">
                <a:solidFill>
                  <a:srgbClr val="000000"/>
                </a:solidFill>
                <a:latin typeface="Courier New"/>
              </a:rPr>
              <a:t>   S=0; }</a:t>
            </a:r>
            <a:endParaRPr b="0" lang="en" sz="1600" spc="-1" strike="noStrike">
              <a:latin typeface="Arial"/>
            </a:endParaRPr>
          </a:p>
          <a:p>
            <a:pPr>
              <a:lnSpc>
                <a:spcPct val="100000"/>
              </a:lnSpc>
              <a:spcBef>
                <a:spcPts val="320"/>
              </a:spcBef>
            </a:pP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up(S) {</a:t>
            </a: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   </a:t>
            </a:r>
            <a:r>
              <a:rPr b="0" lang="en" sz="1600" spc="-1" strike="noStrike">
                <a:solidFill>
                  <a:srgbClr val="000000"/>
                </a:solidFill>
                <a:latin typeface="Courier New"/>
              </a:rPr>
              <a:t>S=1;</a:t>
            </a:r>
            <a:endParaRPr b="0" lang="en" sz="1600" spc="-1" strike="noStrike">
              <a:latin typeface="Arial"/>
            </a:endParaRPr>
          </a:p>
          <a:p>
            <a:pPr>
              <a:lnSpc>
                <a:spcPct val="100000"/>
              </a:lnSpc>
              <a:spcBef>
                <a:spcPts val="320"/>
              </a:spcBef>
            </a:pPr>
            <a:r>
              <a:rPr b="0" lang="en" sz="1600" spc="-1" strike="noStrike">
                <a:solidFill>
                  <a:srgbClr val="000000"/>
                </a:solidFill>
                <a:latin typeface="Courier New"/>
              </a:rPr>
              <a:t>   </a:t>
            </a:r>
            <a:r>
              <a:rPr b="1" lang="en" sz="1600" spc="-1" strike="noStrike">
                <a:solidFill>
                  <a:srgbClr val="000000"/>
                </a:solidFill>
                <a:latin typeface="Courier New"/>
              </a:rPr>
              <a:t>if</a:t>
            </a:r>
            <a:r>
              <a:rPr b="0" lang="en" sz="1600" spc="-1" strike="noStrike">
                <a:solidFill>
                  <a:srgbClr val="000000"/>
                </a:solidFill>
                <a:latin typeface="Courier New"/>
              </a:rPr>
              <a:t> (there are blocked processes) wake one up; }</a:t>
            </a:r>
            <a:endParaRPr b="0" lang="en"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Counting Semaphores</a:t>
            </a:r>
            <a:endParaRPr b="0" lang="he-IL" sz="3600" spc="-1" strike="noStrike">
              <a:solidFill>
                <a:srgbClr val="000000"/>
              </a:solidFill>
              <a:latin typeface="Calibri"/>
            </a:endParaRPr>
          </a:p>
        </p:txBody>
      </p:sp>
      <p:sp>
        <p:nvSpPr>
          <p:cNvPr id="59"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Has two atomic operations:</a:t>
            </a:r>
            <a:endParaRPr b="0" lang="en" sz="28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Up.</a:t>
            </a:r>
            <a:endParaRPr b="0" lang="en" sz="24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Down.</a:t>
            </a:r>
            <a:endParaRPr b="0" lang="en" sz="2400" spc="-1" strike="noStrike">
              <a:latin typeface="Arial"/>
            </a:endParaRPr>
          </a:p>
          <a:p>
            <a:pPr>
              <a:lnSpc>
                <a:spcPct val="100000"/>
              </a:lnSpc>
              <a:spcBef>
                <a:spcPts val="561"/>
              </a:spcBef>
            </a:pP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init(S)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S=N; }</a:t>
            </a:r>
            <a:r>
              <a:rPr b="0" lang="en" sz="2400" spc="-1" strike="noStrike">
                <a:solidFill>
                  <a:srgbClr val="000000"/>
                </a:solidFill>
                <a:latin typeface="Courier New"/>
              </a:rPr>
              <a:t>	</a:t>
            </a:r>
            <a:r>
              <a:rPr b="0" lang="en" sz="2000" spc="-1" strike="noStrike">
                <a:solidFill>
                  <a:srgbClr val="00b050"/>
                </a:solidFill>
                <a:latin typeface="Courier New"/>
              </a:rPr>
              <a:t>// N=number of simultaneously allowed processes in CS</a:t>
            </a:r>
            <a:endParaRPr b="0" lang="en" sz="2000" spc="-1" strike="noStrike">
              <a:latin typeface="Arial"/>
            </a:endParaRPr>
          </a:p>
          <a:p>
            <a:pPr>
              <a:lnSpc>
                <a:spcPct val="100000"/>
              </a:lnSpc>
              <a:spcBef>
                <a:spcPts val="479"/>
              </a:spcBef>
            </a:pPr>
            <a:endParaRPr b="0" lang="en" sz="2000" spc="-1" strike="noStrike">
              <a:latin typeface="Arial"/>
            </a:endParaRPr>
          </a:p>
          <a:p>
            <a:pPr>
              <a:lnSpc>
                <a:spcPct val="100000"/>
              </a:lnSpc>
              <a:spcBef>
                <a:spcPts val="479"/>
              </a:spcBef>
            </a:pPr>
            <a:r>
              <a:rPr b="0" lang="en" sz="2400" spc="-1" strike="noStrike">
                <a:solidFill>
                  <a:srgbClr val="000000"/>
                </a:solidFill>
                <a:latin typeface="Courier New"/>
              </a:rPr>
              <a:t>down(S)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1" lang="en" sz="2400" spc="-1" strike="noStrike">
                <a:solidFill>
                  <a:srgbClr val="000000"/>
                </a:solidFill>
                <a:latin typeface="Courier New"/>
              </a:rPr>
              <a:t>if</a:t>
            </a:r>
            <a:r>
              <a:rPr b="0" lang="en" sz="2400" spc="-1" strike="noStrike">
                <a:solidFill>
                  <a:srgbClr val="000000"/>
                </a:solidFill>
                <a:latin typeface="Courier New"/>
              </a:rPr>
              <a:t> (S==0) block process;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S--; }</a:t>
            </a:r>
            <a:endParaRPr b="0" lang="en" sz="2400" spc="-1" strike="noStrike">
              <a:latin typeface="Arial"/>
            </a:endParaRPr>
          </a:p>
          <a:p>
            <a:pPr>
              <a:lnSpc>
                <a:spcPct val="100000"/>
              </a:lnSpc>
              <a:spcBef>
                <a:spcPts val="479"/>
              </a:spcBef>
            </a:pP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up(S)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S++;</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1" lang="en" sz="2400" spc="-1" strike="noStrike">
                <a:solidFill>
                  <a:srgbClr val="000000"/>
                </a:solidFill>
                <a:latin typeface="Courier New"/>
              </a:rPr>
              <a:t>if</a:t>
            </a:r>
            <a:r>
              <a:rPr b="0" lang="en" sz="2400" spc="-1" strike="noStrike">
                <a:solidFill>
                  <a:srgbClr val="000000"/>
                </a:solidFill>
                <a:latin typeface="Courier New"/>
              </a:rPr>
              <a:t> (there are blocked processes) wake one up; }</a:t>
            </a:r>
            <a:endParaRPr b="0" lang="en" sz="2400" spc="-1" strike="noStrike">
              <a:latin typeface="Arial"/>
            </a:endParaRPr>
          </a:p>
          <a:p>
            <a:pPr>
              <a:lnSpc>
                <a:spcPct val="100000"/>
              </a:lnSpc>
              <a:spcBef>
                <a:spcPts val="561"/>
              </a:spcBef>
            </a:pPr>
            <a:endParaRPr b="0" lang="en" sz="2400" spc="-1" strike="noStrike">
              <a:latin typeface="Arial"/>
            </a:endParaRPr>
          </a:p>
          <a:p>
            <a:pPr marL="457200" indent="-456840">
              <a:lnSpc>
                <a:spcPct val="100000"/>
              </a:lnSpc>
              <a:spcBef>
                <a:spcPts val="581"/>
              </a:spcBef>
              <a:buClr>
                <a:srgbClr val="000000"/>
              </a:buClr>
              <a:buFont typeface="Arial"/>
              <a:buChar char="•"/>
            </a:pPr>
            <a:r>
              <a:rPr b="0" lang="en" sz="2800" spc="-1" strike="noStrike">
                <a:solidFill>
                  <a:srgbClr val="000000"/>
                </a:solidFill>
                <a:latin typeface="Calibri"/>
              </a:rPr>
              <a:t>Semaphore’s interface doesn’t </a:t>
            </a:r>
            <a:r>
              <a:rPr b="0" lang="en" sz="2900" spc="-1" strike="noStrike">
                <a:solidFill>
                  <a:srgbClr val="000000"/>
                </a:solidFill>
                <a:latin typeface="Calibri"/>
              </a:rPr>
              <a:t>guarantee starvation freedom. </a:t>
            </a:r>
            <a:endParaRPr b="0" lang="en" sz="2900" spc="-1" strike="noStrike">
              <a:latin typeface="Arial"/>
            </a:endParaRPr>
          </a:p>
          <a:p>
            <a:pPr marL="457200" indent="-456840">
              <a:lnSpc>
                <a:spcPct val="100000"/>
              </a:lnSpc>
              <a:spcBef>
                <a:spcPts val="581"/>
              </a:spcBef>
              <a:buClr>
                <a:srgbClr val="000000"/>
              </a:buClr>
              <a:buFont typeface="Arial"/>
              <a:buChar char="•"/>
            </a:pPr>
            <a:r>
              <a:rPr b="0" lang="en" sz="2900" spc="-1" strike="noStrike">
                <a:solidFill>
                  <a:srgbClr val="000000"/>
                </a:solidFill>
                <a:latin typeface="Calibri"/>
              </a:rPr>
              <a:t>Not all implementations prevent busy waiting. </a:t>
            </a:r>
            <a:endParaRPr b="0" lang="en" sz="2900" spc="-1" strike="noStrike">
              <a:latin typeface="Arial"/>
            </a:endParaRPr>
          </a:p>
          <a:p>
            <a:pPr>
              <a:lnSpc>
                <a:spcPct val="100000"/>
              </a:lnSpc>
              <a:spcBef>
                <a:spcPts val="561"/>
              </a:spcBef>
            </a:pPr>
            <a:endParaRPr b="0" lang="en" sz="29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Negative-Valued Semaphores</a:t>
            </a:r>
            <a:endParaRPr b="0" lang="he-IL" sz="3600" spc="-1" strike="noStrike">
              <a:solidFill>
                <a:srgbClr val="000000"/>
              </a:solidFill>
              <a:latin typeface="Calibri"/>
            </a:endParaRPr>
          </a:p>
        </p:txBody>
      </p:sp>
      <p:sp>
        <p:nvSpPr>
          <p:cNvPr id="61" name="TextShape 2"/>
          <p:cNvSpPr txBox="1"/>
          <p:nvPr/>
        </p:nvSpPr>
        <p:spPr>
          <a:xfrm>
            <a:off x="107640" y="841320"/>
            <a:ext cx="8928720" cy="4752000"/>
          </a:xfrm>
          <a:prstGeom prst="rect">
            <a:avLst/>
          </a:prstGeom>
          <a:noFill/>
          <a:ln>
            <a:noFill/>
          </a:ln>
        </p:spPr>
        <p:txBody>
          <a:bodyPr>
            <a:normAutofit/>
          </a:bodyPr>
          <a:p>
            <a:pPr marL="457200" indent="-456840">
              <a:lnSpc>
                <a:spcPct val="100000"/>
              </a:lnSpc>
              <a:spcBef>
                <a:spcPts val="561"/>
              </a:spcBef>
              <a:buClr>
                <a:srgbClr val="000000"/>
              </a:buClr>
              <a:buFont typeface="Arial"/>
              <a:buChar char="•"/>
            </a:pPr>
            <a:r>
              <a:rPr b="0" lang="en" sz="2800" spc="-1" strike="noStrike">
                <a:solidFill>
                  <a:srgbClr val="000000"/>
                </a:solidFill>
                <a:latin typeface="Calibri"/>
              </a:rPr>
              <a:t>Has two atomic operations:</a:t>
            </a:r>
            <a:endParaRPr b="0" lang="en" sz="28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Up.</a:t>
            </a:r>
            <a:endParaRPr b="0" lang="en" sz="2400" spc="-1" strike="noStrike">
              <a:latin typeface="Arial"/>
            </a:endParaRPr>
          </a:p>
          <a:p>
            <a:pPr lvl="1" marL="914400" indent="-456840">
              <a:lnSpc>
                <a:spcPct val="100000"/>
              </a:lnSpc>
              <a:spcBef>
                <a:spcPts val="479"/>
              </a:spcBef>
              <a:buClr>
                <a:srgbClr val="000000"/>
              </a:buClr>
              <a:buFont typeface="Arial"/>
              <a:buChar char="•"/>
            </a:pPr>
            <a:r>
              <a:rPr b="0" lang="en" sz="2400" spc="-1" strike="noStrike">
                <a:solidFill>
                  <a:srgbClr val="000000"/>
                </a:solidFill>
                <a:latin typeface="Calibri"/>
              </a:rPr>
              <a:t>Down.</a:t>
            </a:r>
            <a:endParaRPr b="0" lang="en" sz="2400" spc="-1" strike="noStrike">
              <a:latin typeface="Arial"/>
            </a:endParaRPr>
          </a:p>
          <a:p>
            <a:pPr>
              <a:lnSpc>
                <a:spcPct val="100000"/>
              </a:lnSpc>
              <a:spcBef>
                <a:spcPts val="561"/>
              </a:spcBef>
            </a:pP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init(S)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S=N; }</a:t>
            </a:r>
            <a:r>
              <a:rPr b="0" lang="en" sz="2000" spc="-1" strike="noStrike">
                <a:solidFill>
                  <a:srgbClr val="00b050"/>
                </a:solidFill>
                <a:latin typeface="Courier New"/>
              </a:rPr>
              <a:t>/* N=number of simultaneously allowed processes in CS*/</a:t>
            </a:r>
            <a:endParaRPr b="0" lang="en" sz="2000" spc="-1" strike="noStrike">
              <a:latin typeface="Arial"/>
            </a:endParaRPr>
          </a:p>
          <a:p>
            <a:pPr>
              <a:lnSpc>
                <a:spcPct val="100000"/>
              </a:lnSpc>
              <a:spcBef>
                <a:spcPts val="479"/>
              </a:spcBef>
            </a:pPr>
            <a:endParaRPr b="0" lang="en" sz="2000" spc="-1" strike="noStrike">
              <a:latin typeface="Arial"/>
            </a:endParaRPr>
          </a:p>
          <a:p>
            <a:pPr>
              <a:lnSpc>
                <a:spcPct val="100000"/>
              </a:lnSpc>
              <a:spcBef>
                <a:spcPts val="479"/>
              </a:spcBef>
            </a:pPr>
            <a:r>
              <a:rPr b="0" lang="en" sz="2400" spc="-1" strike="noStrike">
                <a:solidFill>
                  <a:srgbClr val="000000"/>
                </a:solidFill>
                <a:latin typeface="Courier New"/>
              </a:rPr>
              <a:t>down(S)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S--;</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1" lang="en" sz="2400" spc="-1" strike="noStrike">
                <a:solidFill>
                  <a:srgbClr val="000000"/>
                </a:solidFill>
                <a:latin typeface="Courier New"/>
              </a:rPr>
              <a:t>if</a:t>
            </a:r>
            <a:r>
              <a:rPr b="0" lang="en" sz="2400" spc="-1" strike="noStrike">
                <a:solidFill>
                  <a:srgbClr val="000000"/>
                </a:solidFill>
                <a:latin typeface="Courier New"/>
              </a:rPr>
              <a:t> (S&lt;0) block process; }</a:t>
            </a:r>
            <a:endParaRPr b="0" lang="en" sz="2400" spc="-1" strike="noStrike">
              <a:latin typeface="Arial"/>
            </a:endParaRPr>
          </a:p>
          <a:p>
            <a:pPr>
              <a:lnSpc>
                <a:spcPct val="100000"/>
              </a:lnSpc>
              <a:spcBef>
                <a:spcPts val="479"/>
              </a:spcBef>
            </a:pP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up(S) {</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0" lang="en" sz="2400" spc="-1" strike="noStrike">
                <a:solidFill>
                  <a:srgbClr val="000000"/>
                </a:solidFill>
                <a:latin typeface="Courier New"/>
              </a:rPr>
              <a:t>S++;</a:t>
            </a:r>
            <a:endParaRPr b="0" lang="en" sz="2400" spc="-1" strike="noStrike">
              <a:latin typeface="Arial"/>
            </a:endParaRPr>
          </a:p>
          <a:p>
            <a:pPr>
              <a:lnSpc>
                <a:spcPct val="100000"/>
              </a:lnSpc>
              <a:spcBef>
                <a:spcPts val="479"/>
              </a:spcBef>
            </a:pPr>
            <a:r>
              <a:rPr b="0" lang="en" sz="2400" spc="-1" strike="noStrike">
                <a:solidFill>
                  <a:srgbClr val="000000"/>
                </a:solidFill>
                <a:latin typeface="Courier New"/>
              </a:rPr>
              <a:t>   </a:t>
            </a:r>
            <a:r>
              <a:rPr b="1" lang="en" sz="2400" spc="-1" strike="noStrike">
                <a:solidFill>
                  <a:srgbClr val="000000"/>
                </a:solidFill>
                <a:latin typeface="Courier New"/>
              </a:rPr>
              <a:t>if</a:t>
            </a:r>
            <a:r>
              <a:rPr b="0" lang="en" sz="2400" spc="-1" strike="noStrike">
                <a:solidFill>
                  <a:srgbClr val="000000"/>
                </a:solidFill>
                <a:latin typeface="Courier New"/>
              </a:rPr>
              <a:t> (S≤0) wake up a process; }</a:t>
            </a:r>
            <a:endParaRPr b="0" lang="en" sz="2400" spc="-1" strike="noStrike">
              <a:latin typeface="Arial"/>
            </a:endParaRPr>
          </a:p>
          <a:p>
            <a:pPr>
              <a:lnSpc>
                <a:spcPct val="100000"/>
              </a:lnSpc>
              <a:spcBef>
                <a:spcPts val="561"/>
              </a:spcBef>
            </a:pPr>
            <a:endParaRPr b="0" lang="en" sz="2400" spc="-1" strike="noStrike">
              <a:latin typeface="Arial"/>
            </a:endParaRPr>
          </a:p>
          <a:p>
            <a:pPr marL="457200" indent="-456840">
              <a:lnSpc>
                <a:spcPct val="100000"/>
              </a:lnSpc>
              <a:spcBef>
                <a:spcPts val="561"/>
              </a:spcBef>
              <a:buClr>
                <a:srgbClr val="e46c0a"/>
              </a:buClr>
              <a:buFont typeface="Arial"/>
              <a:buChar char="•"/>
            </a:pPr>
            <a:r>
              <a:rPr b="0" lang="en" sz="2800" spc="-1" strike="noStrike">
                <a:solidFill>
                  <a:srgbClr val="e46c0a"/>
                </a:solidFill>
                <a:latin typeface="Calibri"/>
              </a:rPr>
              <a:t>What is the advantage of negative semaphores?</a:t>
            </a:r>
            <a:endParaRPr b="0" lang="en" sz="2800" spc="-1" strike="noStrike">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61">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1 : Counting Semaphores</a:t>
            </a:r>
            <a:endParaRPr b="0" lang="he-IL" sz="3600" spc="-1" strike="noStrike">
              <a:solidFill>
                <a:srgbClr val="000000"/>
              </a:solidFill>
              <a:latin typeface="Calibri"/>
            </a:endParaRPr>
          </a:p>
        </p:txBody>
      </p:sp>
      <p:sp>
        <p:nvSpPr>
          <p:cNvPr id="63"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 sz="2800" spc="-1" strike="noStrike">
                <a:solidFill>
                  <a:srgbClr val="000000"/>
                </a:solidFill>
                <a:latin typeface="Calibri"/>
              </a:rPr>
              <a:t>Try to create a counting semaphore, </a:t>
            </a:r>
            <a:r>
              <a:rPr b="1" lang="en" sz="2800" spc="-1" strike="noStrike">
                <a:solidFill>
                  <a:srgbClr val="c00000"/>
                </a:solidFill>
                <a:latin typeface="Calibri"/>
              </a:rPr>
              <a:t>S</a:t>
            </a:r>
            <a:r>
              <a:rPr b="0" lang="en" sz="2800" spc="-1" strike="noStrike">
                <a:solidFill>
                  <a:srgbClr val="000000"/>
                </a:solidFill>
                <a:latin typeface="Calibri"/>
              </a:rPr>
              <a:t>, by using a binary semaphore (named S</a:t>
            </a:r>
            <a:r>
              <a:rPr b="0" lang="en" sz="2000" spc="-1" strike="noStrike">
                <a:solidFill>
                  <a:srgbClr val="000000"/>
                </a:solidFill>
                <a:latin typeface="Calibri"/>
              </a:rPr>
              <a:t>b</a:t>
            </a:r>
            <a:r>
              <a:rPr b="0" lang="en" sz="2800" spc="-1" strike="noStrike">
                <a:solidFill>
                  <a:srgbClr val="000000"/>
                </a:solidFill>
                <a:latin typeface="Calibri"/>
              </a:rPr>
              <a:t>) and an integer (named S</a:t>
            </a:r>
            <a:r>
              <a:rPr b="0" lang="en" sz="2000" spc="-1" strike="noStrike">
                <a:solidFill>
                  <a:srgbClr val="000000"/>
                </a:solidFill>
                <a:latin typeface="Calibri"/>
              </a:rPr>
              <a:t>int</a:t>
            </a:r>
            <a:r>
              <a:rPr b="0" lang="en" sz="2800" spc="-1" strike="noStrike">
                <a:solidFill>
                  <a:srgbClr val="000000"/>
                </a:solidFill>
                <a:latin typeface="Calibri"/>
              </a:rPr>
              <a:t>)</a:t>
            </a:r>
            <a:endParaRPr b="0" lang="en"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1 : Counting Semaphores – try 1</a:t>
            </a:r>
            <a:endParaRPr b="0" lang="he-IL" sz="3600" spc="-1" strike="noStrike">
              <a:solidFill>
                <a:srgbClr val="000000"/>
              </a:solidFill>
              <a:latin typeface="Calibri"/>
            </a:endParaRPr>
          </a:p>
        </p:txBody>
      </p:sp>
      <p:sp>
        <p:nvSpPr>
          <p:cNvPr id="65"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 sz="2800" spc="-1" strike="noStrike">
                <a:solidFill>
                  <a:srgbClr val="000000"/>
                </a:solidFill>
                <a:latin typeface="Calibri"/>
              </a:rPr>
              <a:t>Try to create a counting semaphore, </a:t>
            </a:r>
            <a:r>
              <a:rPr b="1" lang="en" sz="2800" spc="-1" strike="noStrike">
                <a:solidFill>
                  <a:srgbClr val="c00000"/>
                </a:solidFill>
                <a:latin typeface="Calibri"/>
              </a:rPr>
              <a:t>S</a:t>
            </a:r>
            <a:r>
              <a:rPr b="0" lang="en" sz="2800" spc="-1" strike="noStrike">
                <a:solidFill>
                  <a:srgbClr val="000000"/>
                </a:solidFill>
                <a:latin typeface="Calibri"/>
              </a:rPr>
              <a:t>, by using a binary semaphore (named S</a:t>
            </a:r>
            <a:r>
              <a:rPr b="0" lang="en" sz="2000" spc="-1" strike="noStrike">
                <a:solidFill>
                  <a:srgbClr val="000000"/>
                </a:solidFill>
                <a:latin typeface="Calibri"/>
              </a:rPr>
              <a:t>b</a:t>
            </a:r>
            <a:r>
              <a:rPr b="0" lang="en" sz="2800" spc="-1" strike="noStrike">
                <a:solidFill>
                  <a:srgbClr val="000000"/>
                </a:solidFill>
                <a:latin typeface="Calibri"/>
              </a:rPr>
              <a:t>) and an integer (named S</a:t>
            </a:r>
            <a:r>
              <a:rPr b="0" lang="en" sz="2000" spc="-1" strike="noStrike">
                <a:solidFill>
                  <a:srgbClr val="000000"/>
                </a:solidFill>
                <a:latin typeface="Calibri"/>
              </a:rPr>
              <a:t>int</a:t>
            </a:r>
            <a:r>
              <a:rPr b="0" lang="en" sz="2800" spc="-1" strike="noStrike">
                <a:solidFill>
                  <a:srgbClr val="000000"/>
                </a:solidFill>
                <a:latin typeface="Calibri"/>
              </a:rPr>
              <a:t>)</a:t>
            </a:r>
            <a:endParaRPr b="0" lang="en" sz="2800" spc="-1" strike="noStrike">
              <a:latin typeface="Arial"/>
            </a:endParaRPr>
          </a:p>
        </p:txBody>
      </p:sp>
      <p:sp>
        <p:nvSpPr>
          <p:cNvPr id="66" name="CustomShape 3"/>
          <p:cNvSpPr/>
          <p:nvPr/>
        </p:nvSpPr>
        <p:spPr>
          <a:xfrm>
            <a:off x="428760" y="2425320"/>
            <a:ext cx="3971520" cy="2016000"/>
          </a:xfrm>
          <a:prstGeom prst="rect">
            <a:avLst/>
          </a:prstGeom>
          <a:noFill/>
          <a:ln w="38160">
            <a:solidFill>
              <a:srgbClr val="c00000"/>
            </a:solidFill>
            <a:round/>
          </a:ln>
        </p:spPr>
        <p:style>
          <a:lnRef idx="0"/>
          <a:fillRef idx="0"/>
          <a:effectRef idx="0"/>
          <a:fontRef idx="minor"/>
        </p:style>
        <p:txBody>
          <a:bodyPr/>
          <a:p>
            <a:pPr marL="343080" indent="-342720">
              <a:lnSpc>
                <a:spcPct val="100000"/>
              </a:lnSpc>
              <a:spcBef>
                <a:spcPts val="320"/>
              </a:spcBef>
            </a:pPr>
            <a:r>
              <a:rPr b="1" lang="en" sz="1600" spc="-1" strike="noStrike">
                <a:solidFill>
                  <a:srgbClr val="000000"/>
                </a:solidFill>
                <a:latin typeface="Courier New"/>
              </a:rPr>
              <a:t>down</a:t>
            </a:r>
            <a:r>
              <a:rPr b="0" lang="en" sz="1600" spc="-1" strike="noStrike">
                <a:solidFill>
                  <a:srgbClr val="000000"/>
                </a:solidFill>
                <a:latin typeface="Courier New"/>
              </a:rPr>
              <a:t>(</a:t>
            </a:r>
            <a:r>
              <a:rPr b="0" lang="en" sz="1600" spc="-1" strike="noStrike">
                <a:solidFill>
                  <a:srgbClr val="ff0000"/>
                </a:solidFill>
                <a:latin typeface="Courier New"/>
              </a:rPr>
              <a:t>S</a:t>
            </a:r>
            <a:r>
              <a:rPr b="0" lang="en" sz="1400" spc="-1" strike="noStrike">
                <a:solidFill>
                  <a:srgbClr val="ff0000"/>
                </a:solidFill>
                <a:latin typeface="Courier New"/>
              </a:rPr>
              <a:t>int</a:t>
            </a:r>
            <a:r>
              <a:rPr b="0" lang="en" sz="1600" spc="-1" strike="noStrike">
                <a:solidFill>
                  <a:srgbClr val="000000"/>
                </a:solidFill>
                <a:latin typeface="Courier New"/>
              </a:rPr>
              <a:t>){</a:t>
            </a:r>
            <a:r>
              <a:rPr b="0" lang="en" sz="1600" spc="-1" strike="noStrike">
                <a:solidFill>
                  <a:srgbClr val="000000"/>
                </a:solidFill>
                <a:latin typeface="Courier New"/>
              </a:rPr>
              <a:t>	</a:t>
            </a:r>
            <a:br/>
            <a:r>
              <a:rPr b="0" lang="en" sz="1600" spc="-1" strike="noStrike">
                <a:solidFill>
                  <a:srgbClr val="000000"/>
                </a:solidFill>
                <a:latin typeface="Courier New"/>
              </a:rPr>
              <a:t>down(</a:t>
            </a:r>
            <a:r>
              <a:rPr b="0" lang="en" sz="1600" spc="-1" strike="noStrike">
                <a:solidFill>
                  <a:srgbClr val="ff0000"/>
                </a:solidFill>
                <a:latin typeface="Courier New"/>
              </a:rPr>
              <a:t>S</a:t>
            </a:r>
            <a:r>
              <a:rPr b="0" lang="en" sz="1400" spc="-1" strike="noStrike">
                <a:solidFill>
                  <a:srgbClr val="ff0000"/>
                </a:solidFill>
                <a:latin typeface="Courier New"/>
              </a:rPr>
              <a:t>b</a:t>
            </a:r>
            <a:r>
              <a:rPr b="0" lang="en" sz="1600" spc="-1" strike="noStrike">
                <a:solidFill>
                  <a:srgbClr val="000000"/>
                </a:solidFill>
                <a:latin typeface="Courier New"/>
              </a:rPr>
              <a:t>);</a:t>
            </a:r>
            <a:r>
              <a:rPr b="0" lang="en" sz="1600" spc="-1" strike="noStrike">
                <a:solidFill>
                  <a:srgbClr val="000000"/>
                </a:solidFill>
                <a:latin typeface="Courier New"/>
              </a:rPr>
              <a:t>	</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	</a:t>
            </a:r>
            <a:r>
              <a:rPr b="0" lang="en" sz="1600" spc="-1" strike="noStrike">
                <a:solidFill>
                  <a:srgbClr val="ff0000"/>
                </a:solidFill>
                <a:latin typeface="Courier New"/>
              </a:rPr>
              <a:t>S</a:t>
            </a:r>
            <a:r>
              <a:rPr b="0" lang="en" sz="1400" spc="-1" strike="noStrike">
                <a:solidFill>
                  <a:srgbClr val="ff0000"/>
                </a:solidFill>
                <a:latin typeface="Courier New"/>
              </a:rPr>
              <a:t>int</a:t>
            </a:r>
            <a:r>
              <a:rPr b="0" lang="en" sz="1600" spc="-1" strike="noStrike">
                <a:solidFill>
                  <a:srgbClr val="000000"/>
                </a:solidFill>
                <a:latin typeface="Courier New"/>
              </a:rPr>
              <a:t>--;</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	</a:t>
            </a:r>
            <a:r>
              <a:rPr b="0" lang="en" sz="1600" spc="-1" strike="noStrike">
                <a:solidFill>
                  <a:srgbClr val="000000"/>
                </a:solidFill>
                <a:latin typeface="Courier New"/>
              </a:rPr>
              <a:t>if(</a:t>
            </a:r>
            <a:r>
              <a:rPr b="0" lang="en" sz="1600" spc="-1" strike="noStrike">
                <a:solidFill>
                  <a:srgbClr val="ff0000"/>
                </a:solidFill>
                <a:latin typeface="Courier New"/>
              </a:rPr>
              <a:t>S</a:t>
            </a:r>
            <a:r>
              <a:rPr b="0" lang="en" sz="1400" spc="-1" strike="noStrike">
                <a:solidFill>
                  <a:srgbClr val="ff0000"/>
                </a:solidFill>
                <a:latin typeface="Courier New"/>
              </a:rPr>
              <a:t>int</a:t>
            </a:r>
            <a:r>
              <a:rPr b="0" lang="en" sz="1600" spc="-1" strike="noStrike">
                <a:solidFill>
                  <a:srgbClr val="000000"/>
                </a:solidFill>
                <a:latin typeface="Courier New"/>
              </a:rPr>
              <a:t> &gt; 0)</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	</a:t>
            </a:r>
            <a:r>
              <a:rPr b="0" lang="en" sz="1600" spc="-1" strike="noStrike">
                <a:solidFill>
                  <a:srgbClr val="000000"/>
                </a:solidFill>
                <a:latin typeface="Courier New"/>
              </a:rPr>
              <a:t>	</a:t>
            </a:r>
            <a:r>
              <a:rPr b="0" lang="en" sz="1600" spc="-1" strike="noStrike">
                <a:solidFill>
                  <a:srgbClr val="000000"/>
                </a:solidFill>
                <a:latin typeface="Courier New"/>
              </a:rPr>
              <a:t>up(</a:t>
            </a:r>
            <a:r>
              <a:rPr b="0" lang="en" sz="1600" spc="-1" strike="noStrike">
                <a:solidFill>
                  <a:srgbClr val="ff0000"/>
                </a:solidFill>
                <a:latin typeface="Courier New"/>
              </a:rPr>
              <a:t>S</a:t>
            </a:r>
            <a:r>
              <a:rPr b="0" lang="en" sz="1400" spc="-1" strike="noStrike">
                <a:solidFill>
                  <a:srgbClr val="ff0000"/>
                </a:solidFill>
                <a:latin typeface="Courier New"/>
              </a:rPr>
              <a:t>b</a:t>
            </a:r>
            <a:r>
              <a:rPr b="0" lang="en" sz="1600" spc="-1" strike="noStrike">
                <a:solidFill>
                  <a:srgbClr val="000000"/>
                </a:solidFill>
                <a:latin typeface="Courier New"/>
              </a:rPr>
              <a:t>);</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a:t>
            </a:r>
            <a:endParaRPr b="0" lang="en" sz="1600" spc="-1" strike="noStrike">
              <a:latin typeface="Arial"/>
            </a:endParaRPr>
          </a:p>
        </p:txBody>
      </p:sp>
      <p:sp>
        <p:nvSpPr>
          <p:cNvPr id="67" name="CustomShape 4"/>
          <p:cNvSpPr/>
          <p:nvPr/>
        </p:nvSpPr>
        <p:spPr>
          <a:xfrm>
            <a:off x="4714920" y="2425320"/>
            <a:ext cx="3971520" cy="2016000"/>
          </a:xfrm>
          <a:prstGeom prst="rect">
            <a:avLst/>
          </a:prstGeom>
          <a:noFill/>
          <a:ln w="38160">
            <a:solidFill>
              <a:srgbClr val="c00000"/>
            </a:solidFill>
            <a:miter/>
          </a:ln>
        </p:spPr>
        <p:style>
          <a:lnRef idx="0"/>
          <a:fillRef idx="0"/>
          <a:effectRef idx="0"/>
          <a:fontRef idx="minor"/>
        </p:style>
        <p:txBody>
          <a:bodyPr lIns="90000" rIns="90000" tIns="45000" bIns="45000"/>
          <a:p>
            <a:pPr marL="343080" indent="-342720">
              <a:lnSpc>
                <a:spcPct val="100000"/>
              </a:lnSpc>
              <a:spcBef>
                <a:spcPts val="320"/>
              </a:spcBef>
            </a:pPr>
            <a:r>
              <a:rPr b="1" lang="en" sz="1600" spc="-1" strike="noStrike">
                <a:solidFill>
                  <a:srgbClr val="000000"/>
                </a:solidFill>
                <a:latin typeface="Courier New"/>
              </a:rPr>
              <a:t>up</a:t>
            </a:r>
            <a:r>
              <a:rPr b="0" lang="en" sz="1600" spc="-1" strike="noStrike">
                <a:solidFill>
                  <a:srgbClr val="000000"/>
                </a:solidFill>
                <a:latin typeface="Courier New"/>
              </a:rPr>
              <a:t>(</a:t>
            </a:r>
            <a:r>
              <a:rPr b="0" lang="en" sz="1600" spc="-1" strike="noStrike">
                <a:solidFill>
                  <a:srgbClr val="ff0000"/>
                </a:solidFill>
                <a:latin typeface="Courier New"/>
              </a:rPr>
              <a:t>S</a:t>
            </a:r>
            <a:r>
              <a:rPr b="0" lang="en" sz="1400" spc="-1" strike="noStrike">
                <a:solidFill>
                  <a:srgbClr val="ff0000"/>
                </a:solidFill>
                <a:latin typeface="Courier New"/>
              </a:rPr>
              <a:t>int</a:t>
            </a:r>
            <a:r>
              <a:rPr b="0" lang="en" sz="1600" spc="-1" strike="noStrike">
                <a:solidFill>
                  <a:srgbClr val="000000"/>
                </a:solidFill>
                <a:latin typeface="Courier New"/>
              </a:rPr>
              <a:t>){   </a:t>
            </a:r>
            <a:br/>
            <a:r>
              <a:rPr b="0" lang="en" sz="1600" spc="-1" strike="noStrike">
                <a:solidFill>
                  <a:srgbClr val="ff0000"/>
                </a:solidFill>
                <a:latin typeface="Courier New"/>
              </a:rPr>
              <a:t>S</a:t>
            </a:r>
            <a:r>
              <a:rPr b="0" lang="en" sz="1400" spc="-1" strike="noStrike">
                <a:solidFill>
                  <a:srgbClr val="ff0000"/>
                </a:solidFill>
                <a:latin typeface="Courier New"/>
              </a:rPr>
              <a:t>int</a:t>
            </a:r>
            <a:r>
              <a:rPr b="0" lang="en" sz="1600" spc="-1" strike="noStrike">
                <a:solidFill>
                  <a:srgbClr val="000000"/>
                </a:solidFill>
                <a:latin typeface="Courier New"/>
              </a:rPr>
              <a:t>++;</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	</a:t>
            </a:r>
            <a:r>
              <a:rPr b="0" lang="en" sz="1600" spc="-1" strike="noStrike">
                <a:solidFill>
                  <a:srgbClr val="000000"/>
                </a:solidFill>
                <a:latin typeface="Courier New"/>
              </a:rPr>
              <a:t>up(</a:t>
            </a:r>
            <a:r>
              <a:rPr b="0" lang="en" sz="1600" spc="-1" strike="noStrike">
                <a:solidFill>
                  <a:srgbClr val="ff0000"/>
                </a:solidFill>
                <a:latin typeface="Courier New"/>
              </a:rPr>
              <a:t>S</a:t>
            </a:r>
            <a:r>
              <a:rPr b="0" lang="en" sz="1400" spc="-1" strike="noStrike">
                <a:solidFill>
                  <a:srgbClr val="ff0000"/>
                </a:solidFill>
                <a:latin typeface="Courier New"/>
              </a:rPr>
              <a:t>b</a:t>
            </a:r>
            <a:r>
              <a:rPr b="0" lang="en" sz="1600" spc="-1" strike="noStrike">
                <a:solidFill>
                  <a:srgbClr val="000000"/>
                </a:solidFill>
                <a:latin typeface="Courier New"/>
              </a:rPr>
              <a:t>);</a:t>
            </a:r>
            <a:endParaRPr b="0" lang="en" sz="1600" spc="-1" strike="noStrike">
              <a:latin typeface="Arial"/>
            </a:endParaRPr>
          </a:p>
          <a:p>
            <a:pPr marL="343080" indent="-342720">
              <a:lnSpc>
                <a:spcPct val="100000"/>
              </a:lnSpc>
              <a:spcBef>
                <a:spcPts val="320"/>
              </a:spcBef>
            </a:pPr>
            <a:r>
              <a:rPr b="0" lang="en" sz="1600" spc="-1" strike="noStrike">
                <a:solidFill>
                  <a:srgbClr val="000000"/>
                </a:solidFill>
                <a:latin typeface="Courier New"/>
              </a:rPr>
              <a:t>}</a:t>
            </a:r>
            <a:endParaRPr b="0" lang="en" sz="1600" spc="-1" strike="noStrike">
              <a:latin typeface="Arial"/>
            </a:endParaRPr>
          </a:p>
        </p:txBody>
      </p:sp>
      <p:sp>
        <p:nvSpPr>
          <p:cNvPr id="68" name="CustomShape 5"/>
          <p:cNvSpPr/>
          <p:nvPr/>
        </p:nvSpPr>
        <p:spPr>
          <a:xfrm>
            <a:off x="683640" y="4729680"/>
            <a:ext cx="7704360" cy="791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ff0000"/>
                </a:solidFill>
                <a:latin typeface="Courier New"/>
              </a:rPr>
              <a:t>What’s the problem with this solution?</a:t>
            </a:r>
            <a:endParaRPr b="0" lang="en" sz="1600" spc="-1" strike="noStrike">
              <a:latin typeface="Arial"/>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16200" y="0"/>
            <a:ext cx="9159840" cy="696960"/>
          </a:xfrm>
          <a:prstGeom prst="rect">
            <a:avLst/>
          </a:prstGeom>
          <a:solidFill>
            <a:srgbClr val="d9d9d9"/>
          </a:solidFill>
          <a:ln>
            <a:noFill/>
          </a:ln>
        </p:spPr>
        <p:txBody>
          <a:bodyPr anchor="ctr"/>
          <a:p>
            <a:pPr>
              <a:lnSpc>
                <a:spcPct val="100000"/>
              </a:lnSpc>
            </a:pPr>
            <a:r>
              <a:rPr b="0" lang="he-IL" sz="3600" spc="-1" strike="noStrike">
                <a:solidFill>
                  <a:srgbClr val="c00000"/>
                </a:solidFill>
                <a:latin typeface="Calibri"/>
              </a:rPr>
              <a:t>Question 1 : Counting Semaphores – try 2</a:t>
            </a:r>
            <a:endParaRPr b="0" lang="he-IL" sz="3600" spc="-1" strike="noStrike">
              <a:solidFill>
                <a:srgbClr val="000000"/>
              </a:solidFill>
              <a:latin typeface="Calibri"/>
            </a:endParaRPr>
          </a:p>
        </p:txBody>
      </p:sp>
      <p:sp>
        <p:nvSpPr>
          <p:cNvPr id="70" name="TextShape 2"/>
          <p:cNvSpPr txBox="1"/>
          <p:nvPr/>
        </p:nvSpPr>
        <p:spPr>
          <a:xfrm>
            <a:off x="107640" y="841320"/>
            <a:ext cx="8928720" cy="475200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 sz="2800" spc="-1" strike="noStrike">
                <a:solidFill>
                  <a:srgbClr val="000000"/>
                </a:solidFill>
                <a:latin typeface="Calibri"/>
              </a:rPr>
              <a:t>Try to create a counting semaphore, </a:t>
            </a:r>
            <a:r>
              <a:rPr b="1" lang="en" sz="2800" spc="-1" strike="noStrike">
                <a:solidFill>
                  <a:srgbClr val="c00000"/>
                </a:solidFill>
                <a:latin typeface="Calibri"/>
              </a:rPr>
              <a:t>S</a:t>
            </a:r>
            <a:r>
              <a:rPr b="0" lang="en" sz="2800" spc="-1" strike="noStrike">
                <a:solidFill>
                  <a:srgbClr val="000000"/>
                </a:solidFill>
                <a:latin typeface="Calibri"/>
              </a:rPr>
              <a:t>, by using a binary semaphore (named S</a:t>
            </a:r>
            <a:r>
              <a:rPr b="0" lang="en" sz="2000" spc="-1" strike="noStrike">
                <a:solidFill>
                  <a:srgbClr val="000000"/>
                </a:solidFill>
                <a:latin typeface="Calibri"/>
              </a:rPr>
              <a:t>b</a:t>
            </a:r>
            <a:r>
              <a:rPr b="0" lang="en" sz="2800" spc="-1" strike="noStrike">
                <a:solidFill>
                  <a:srgbClr val="000000"/>
                </a:solidFill>
                <a:latin typeface="Calibri"/>
              </a:rPr>
              <a:t>) and an integer (named S</a:t>
            </a:r>
            <a:r>
              <a:rPr b="0" lang="en" sz="2000" spc="-1" strike="noStrike">
                <a:solidFill>
                  <a:srgbClr val="000000"/>
                </a:solidFill>
                <a:latin typeface="Calibri"/>
              </a:rPr>
              <a:t>int</a:t>
            </a:r>
            <a:r>
              <a:rPr b="0" lang="en" sz="2800" spc="-1" strike="noStrike">
                <a:solidFill>
                  <a:srgbClr val="000000"/>
                </a:solidFill>
                <a:latin typeface="Calibri"/>
              </a:rPr>
              <a:t>)</a:t>
            </a:r>
            <a:endParaRPr b="0" lang="en" sz="2800" spc="-1" strike="noStrike">
              <a:latin typeface="Arial"/>
            </a:endParaRPr>
          </a:p>
        </p:txBody>
      </p:sp>
      <p:sp>
        <p:nvSpPr>
          <p:cNvPr id="71" name="CustomShape 3"/>
          <p:cNvSpPr/>
          <p:nvPr/>
        </p:nvSpPr>
        <p:spPr>
          <a:xfrm>
            <a:off x="428760" y="1849320"/>
            <a:ext cx="3971520" cy="1649160"/>
          </a:xfrm>
          <a:prstGeom prst="rect">
            <a:avLst/>
          </a:prstGeom>
          <a:noFill/>
          <a:ln w="38160">
            <a:solidFill>
              <a:srgbClr val="c00000"/>
            </a:solidFill>
            <a:round/>
          </a:ln>
        </p:spPr>
        <p:style>
          <a:lnRef idx="0"/>
          <a:fillRef idx="0"/>
          <a:effectRef idx="0"/>
          <a:fontRef idx="minor"/>
        </p:style>
        <p:txBody>
          <a:bodyPr/>
          <a:p>
            <a:pPr marL="343080" indent="-342720">
              <a:lnSpc>
                <a:spcPct val="100000"/>
              </a:lnSpc>
              <a:spcBef>
                <a:spcPts val="281"/>
              </a:spcBef>
            </a:pPr>
            <a:r>
              <a:rPr b="1" lang="en" sz="1400" spc="-1" strike="noStrike">
                <a:solidFill>
                  <a:srgbClr val="000000"/>
                </a:solidFill>
                <a:latin typeface="Courier New"/>
              </a:rPr>
              <a:t>down</a:t>
            </a:r>
            <a:r>
              <a:rPr b="0" lang="en" sz="1400" spc="-1" strike="noStrike">
                <a:solidFill>
                  <a:srgbClr val="000000"/>
                </a:solidFill>
                <a:latin typeface="Courier New"/>
              </a:rPr>
              <a:t>(</a:t>
            </a:r>
            <a:r>
              <a:rPr b="0" lang="en" sz="1400" spc="-1" strike="noStrike">
                <a:solidFill>
                  <a:srgbClr val="ff0000"/>
                </a:solidFill>
                <a:latin typeface="Courier New"/>
              </a:rPr>
              <a:t>S</a:t>
            </a:r>
            <a:r>
              <a:rPr b="0" lang="en" sz="1100" spc="-1" strike="noStrike">
                <a:solidFill>
                  <a:srgbClr val="ff0000"/>
                </a:solidFill>
                <a:latin typeface="Courier New"/>
              </a:rPr>
              <a:t>int</a:t>
            </a:r>
            <a:r>
              <a:rPr b="0" lang="en" sz="1400" spc="-1" strike="noStrike">
                <a:solidFill>
                  <a:srgbClr val="000000"/>
                </a:solidFill>
                <a:latin typeface="Courier New"/>
              </a:rPr>
              <a:t>){</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a:t>
            </a:r>
            <a:r>
              <a:rPr b="0" lang="en" sz="1100" spc="-1" strike="noStrike">
                <a:solidFill>
                  <a:srgbClr val="ff0000"/>
                </a:solidFill>
                <a:latin typeface="Courier New"/>
              </a:rPr>
              <a:t>b</a:t>
            </a:r>
            <a:r>
              <a:rPr b="0" lang="en" sz="1400" spc="-1" strike="noStrike">
                <a:solidFill>
                  <a:srgbClr val="000000"/>
                </a:solidFill>
                <a:latin typeface="Courier New"/>
              </a:rPr>
              <a:t>);</a:t>
            </a:r>
            <a:r>
              <a:rPr b="0" lang="en" sz="1400" spc="-1" strike="noStrike">
                <a:solidFill>
                  <a:srgbClr val="000000"/>
                </a:solidFill>
                <a:latin typeface="Courier New"/>
              </a:rPr>
              <a:t>	</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a:t>
            </a:r>
            <a:r>
              <a:rPr b="0" lang="en" sz="1100" spc="-1" strike="noStrike">
                <a:solidFill>
                  <a:srgbClr val="ff0000"/>
                </a:solidFill>
                <a:latin typeface="Courier New"/>
              </a:rPr>
              <a:t>int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360"/>
              </a:spcBef>
            </a:pPr>
            <a:r>
              <a:rPr b="0" lang="en" sz="1400" spc="-1" strike="noStrike">
                <a:solidFill>
                  <a:srgbClr val="000000"/>
                </a:solidFill>
                <a:latin typeface="Courier New"/>
              </a:rPr>
              <a:t>	</a:t>
            </a:r>
            <a:r>
              <a:rPr b="0" lang="en" sz="1400" spc="-1" strike="noStrike">
                <a:solidFill>
                  <a:srgbClr val="000000"/>
                </a:solidFill>
                <a:latin typeface="Courier New"/>
              </a:rPr>
              <a:t>if(</a:t>
            </a:r>
            <a:r>
              <a:rPr b="0" lang="en" sz="1800" spc="-1" strike="noStrike">
                <a:solidFill>
                  <a:srgbClr val="ff0000"/>
                </a:solidFill>
                <a:latin typeface="Courier New"/>
              </a:rPr>
              <a:t>S</a:t>
            </a:r>
            <a:r>
              <a:rPr b="0" lang="en" sz="1400" spc="-1" strike="noStrike">
                <a:solidFill>
                  <a:srgbClr val="ff0000"/>
                </a:solidFill>
                <a:latin typeface="Courier New"/>
              </a:rPr>
              <a:t>int</a:t>
            </a:r>
            <a:r>
              <a:rPr b="0" lang="en" sz="1400" spc="-1" strike="noStrike">
                <a:solidFill>
                  <a:srgbClr val="000000"/>
                </a:solidFill>
                <a:latin typeface="Courier New"/>
              </a:rPr>
              <a:t> &gt; 0)</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Sb</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72" name="CustomShape 4"/>
          <p:cNvSpPr/>
          <p:nvPr/>
        </p:nvSpPr>
        <p:spPr>
          <a:xfrm>
            <a:off x="4714920" y="1849320"/>
            <a:ext cx="3971520" cy="1649160"/>
          </a:xfrm>
          <a:prstGeom prst="rect">
            <a:avLst/>
          </a:prstGeom>
          <a:noFill/>
          <a:ln w="38160">
            <a:solidFill>
              <a:srgbClr val="c00000"/>
            </a:solidFill>
            <a:miter/>
          </a:ln>
        </p:spPr>
        <p:style>
          <a:lnRef idx="0"/>
          <a:fillRef idx="0"/>
          <a:effectRef idx="0"/>
          <a:fontRef idx="minor"/>
        </p:style>
        <p:txBody>
          <a:bodyPr lIns="90000" rIns="90000" tIns="45000" bIns="45000"/>
          <a:p>
            <a:pPr marL="343080" indent="-342720">
              <a:lnSpc>
                <a:spcPct val="100000"/>
              </a:lnSpc>
              <a:spcBef>
                <a:spcPts val="281"/>
              </a:spcBef>
            </a:pPr>
            <a:r>
              <a:rPr b="1" lang="en" sz="1400" spc="-1" strike="noStrike">
                <a:solidFill>
                  <a:srgbClr val="000000"/>
                </a:solidFill>
                <a:latin typeface="Courier New"/>
              </a:rPr>
              <a:t>up</a:t>
            </a:r>
            <a:r>
              <a:rPr b="0" lang="en" sz="1400" spc="-1" strike="noStrike">
                <a:solidFill>
                  <a:srgbClr val="000000"/>
                </a:solidFill>
                <a:latin typeface="Courier New"/>
              </a:rPr>
              <a:t>(</a:t>
            </a:r>
            <a:r>
              <a:rPr b="0" lang="en" sz="1400" spc="-1" strike="noStrike">
                <a:solidFill>
                  <a:srgbClr val="ff0000"/>
                </a:solidFill>
                <a:latin typeface="Courier New"/>
              </a:rPr>
              <a:t>Sint</a:t>
            </a:r>
            <a:r>
              <a:rPr b="0" lang="en" sz="1400" spc="-1" strike="noStrike">
                <a:solidFill>
                  <a:srgbClr val="000000"/>
                </a:solidFill>
                <a:latin typeface="Courier New"/>
              </a:rPr>
              <a:t>){   </a:t>
            </a:r>
            <a:br/>
            <a:r>
              <a:rPr b="0" lang="en" sz="1400" spc="-1" strike="noStrike">
                <a:solidFill>
                  <a:srgbClr val="000000"/>
                </a:solidFill>
                <a:latin typeface="Courier New"/>
              </a:rPr>
              <a:t>down(</a:t>
            </a:r>
            <a:r>
              <a:rPr b="0" lang="en" sz="1400" spc="-1" strike="noStrike">
                <a:solidFill>
                  <a:srgbClr val="ff0000"/>
                </a:solidFill>
                <a:latin typeface="Courier New"/>
              </a:rPr>
              <a:t>S</a:t>
            </a:r>
            <a:r>
              <a:rPr b="0" lang="en" sz="1100" spc="-1" strike="noStrike">
                <a:solidFill>
                  <a:srgbClr val="ff0000"/>
                </a:solidFill>
                <a:latin typeface="Courier New"/>
              </a:rPr>
              <a:t>b</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ff0000"/>
                </a:solidFill>
                <a:latin typeface="Courier New"/>
              </a:rPr>
              <a:t>Sint</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	</a:t>
            </a:r>
            <a:r>
              <a:rPr b="0" lang="en" sz="1400" spc="-1" strike="noStrike">
                <a:solidFill>
                  <a:srgbClr val="000000"/>
                </a:solidFill>
                <a:latin typeface="Courier New"/>
              </a:rPr>
              <a:t>up(</a:t>
            </a:r>
            <a:r>
              <a:rPr b="0" lang="en" sz="1400" spc="-1" strike="noStrike">
                <a:solidFill>
                  <a:srgbClr val="ff0000"/>
                </a:solidFill>
                <a:latin typeface="Courier New"/>
              </a:rPr>
              <a:t>S</a:t>
            </a:r>
            <a:r>
              <a:rPr b="0" lang="en" sz="1100" spc="-1" strike="noStrike">
                <a:solidFill>
                  <a:srgbClr val="ff0000"/>
                </a:solidFill>
                <a:latin typeface="Courier New"/>
              </a:rPr>
              <a:t>b</a:t>
            </a:r>
            <a:r>
              <a:rPr b="0" lang="en" sz="1400" spc="-1" strike="noStrike">
                <a:solidFill>
                  <a:srgbClr val="000000"/>
                </a:solidFill>
                <a:latin typeface="Courier New"/>
              </a:rPr>
              <a:t>);</a:t>
            </a:r>
            <a:endParaRPr b="0" lang="en" sz="1400" spc="-1" strike="noStrike">
              <a:latin typeface="Arial"/>
            </a:endParaRPr>
          </a:p>
          <a:p>
            <a:pPr marL="343080" indent="-342720">
              <a:lnSpc>
                <a:spcPct val="100000"/>
              </a:lnSpc>
              <a:spcBef>
                <a:spcPts val="281"/>
              </a:spcBef>
            </a:pPr>
            <a:r>
              <a:rPr b="0" lang="en" sz="1400" spc="-1" strike="noStrike">
                <a:solidFill>
                  <a:srgbClr val="000000"/>
                </a:solidFill>
                <a:latin typeface="Courier New"/>
              </a:rPr>
              <a:t>}</a:t>
            </a:r>
            <a:endParaRPr b="0" lang="en" sz="1400" spc="-1" strike="noStrike">
              <a:latin typeface="Arial"/>
            </a:endParaRPr>
          </a:p>
        </p:txBody>
      </p:sp>
      <p:sp>
        <p:nvSpPr>
          <p:cNvPr id="73" name="CustomShape 5"/>
          <p:cNvSpPr/>
          <p:nvPr/>
        </p:nvSpPr>
        <p:spPr>
          <a:xfrm>
            <a:off x="611640" y="3721680"/>
            <a:ext cx="7704360" cy="64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ff0000"/>
                </a:solidFill>
                <a:latin typeface="Courier New"/>
              </a:rPr>
              <a:t>What’s the problem with this solution?</a:t>
            </a:r>
            <a:endParaRPr b="0" lang="en" sz="1600" spc="-1" strike="noStrike">
              <a:latin typeface="Arial"/>
            </a:endParaRPr>
          </a:p>
        </p:txBody>
      </p:sp>
      <p:sp>
        <p:nvSpPr>
          <p:cNvPr id="74" name="CustomShape 6"/>
          <p:cNvSpPr/>
          <p:nvPr/>
        </p:nvSpPr>
        <p:spPr>
          <a:xfrm>
            <a:off x="611640" y="4513680"/>
            <a:ext cx="7704360" cy="647640"/>
          </a:xfrm>
          <a:prstGeom prst="roundRect">
            <a:avLst>
              <a:gd name="adj" fmla="val 16667"/>
            </a:avLst>
          </a:prstGeom>
          <a:solidFill>
            <a:schemeClr val="bg1">
              <a:lumMod val="95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 sz="1600" spc="-1" strike="noStrike">
                <a:solidFill>
                  <a:srgbClr val="ff0000"/>
                </a:solidFill>
                <a:latin typeface="Courier New"/>
              </a:rPr>
              <a:t>Conclusion: we need </a:t>
            </a:r>
            <a:r>
              <a:rPr b="1" lang="en" sz="1600" spc="-1" strike="noStrike">
                <a:solidFill>
                  <a:srgbClr val="ff0000"/>
                </a:solidFill>
                <a:latin typeface="Courier New"/>
              </a:rPr>
              <a:t>two </a:t>
            </a:r>
            <a:r>
              <a:rPr b="0" lang="en" sz="1600" spc="-1" strike="noStrike">
                <a:solidFill>
                  <a:srgbClr val="ff0000"/>
                </a:solidFill>
                <a:latin typeface="Courier New"/>
              </a:rPr>
              <a:t>binary sempahores:</a:t>
            </a:r>
            <a:endParaRPr b="0" lang="en" sz="1600" spc="-1" strike="noStrike">
              <a:latin typeface="Arial"/>
            </a:endParaRPr>
          </a:p>
          <a:p>
            <a:pPr algn="ctr">
              <a:lnSpc>
                <a:spcPct val="100000"/>
              </a:lnSpc>
            </a:pPr>
            <a:r>
              <a:rPr b="0" lang="en" sz="1600" spc="-1" strike="noStrike">
                <a:solidFill>
                  <a:srgbClr val="ff0000"/>
                </a:solidFill>
                <a:latin typeface="Courier New"/>
              </a:rPr>
              <a:t>S</a:t>
            </a:r>
            <a:r>
              <a:rPr b="0" lang="en" sz="1200" spc="-1" strike="noStrike">
                <a:solidFill>
                  <a:srgbClr val="ff0000"/>
                </a:solidFill>
                <a:latin typeface="Courier New"/>
              </a:rPr>
              <a:t>1</a:t>
            </a:r>
            <a:r>
              <a:rPr b="0" lang="en" sz="1600" spc="-1" strike="noStrike">
                <a:solidFill>
                  <a:srgbClr val="ff0000"/>
                </a:solidFill>
                <a:latin typeface="Courier New"/>
              </a:rPr>
              <a:t> to protect S</a:t>
            </a:r>
            <a:r>
              <a:rPr b="0" lang="en" sz="1200" spc="-1" strike="noStrike">
                <a:solidFill>
                  <a:srgbClr val="ff0000"/>
                </a:solidFill>
                <a:latin typeface="Courier New"/>
              </a:rPr>
              <a:t>int</a:t>
            </a:r>
            <a:r>
              <a:rPr b="0" lang="en" sz="1600" spc="-1" strike="noStrike">
                <a:solidFill>
                  <a:srgbClr val="ff0000"/>
                </a:solidFill>
                <a:latin typeface="Courier New"/>
              </a:rPr>
              <a:t>, and S</a:t>
            </a:r>
            <a:r>
              <a:rPr b="0" lang="en" sz="1200" spc="-1" strike="noStrike">
                <a:solidFill>
                  <a:srgbClr val="ff0000"/>
                </a:solidFill>
                <a:latin typeface="Courier New"/>
              </a:rPr>
              <a:t>2</a:t>
            </a:r>
            <a:r>
              <a:rPr b="0" lang="en" sz="1600" spc="-1" strike="noStrike">
                <a:solidFill>
                  <a:srgbClr val="ff0000"/>
                </a:solidFill>
                <a:latin typeface="Courier New"/>
              </a:rPr>
              <a:t> to protecting the CS</a:t>
            </a:r>
            <a:endParaRPr b="0" lang="en" sz="1600" spc="-1" strike="noStrike">
              <a:latin typeface="Arial"/>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1183</TotalTime>
  <Application>LibreOffice/6.0.7.3$Linux_X86_64 LibreOffice_project/00m0$Build-3</Application>
  <Words>904</Words>
  <Paragraphs>299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2012-11-09T20:05:31Z</dcterms:created>
  <dc:creator>Yehiel</dc:creator>
  <dc:description/>
  <dc:language>en</dc:language>
  <cp:lastModifiedBy/>
  <dcterms:modified xsi:type="dcterms:W3CDTF">2021-04-27T16:59:57Z</dcterms:modified>
  <cp:revision>306</cp:revision>
  <dc:subject/>
  <dc:title>Operating Systems 371-1-1631 Fall 2011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On-screen Show (16:10)</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