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715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p>
            <a:pPr algn="r" rtl="1"/>
            <a:r>
              <a:rPr b="0" lang="he-IL" sz="1800" spc="-1" strike="noStrike">
                <a:solidFill>
                  <a:srgbClr val="000000"/>
                </a:solidFill>
                <a:latin typeface="Calibri"/>
              </a:rPr>
              <a:t>Click to move the slide</a:t>
            </a:r>
            <a:endParaRPr b="0" lang="he-IL" sz="1800" spc="-1" strike="noStrike">
              <a:solidFill>
                <a:srgbClr val="000000"/>
              </a:solidFill>
              <a:latin typeface="Calibri"/>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p>
            <a:r>
              <a:rPr b="0" lang="en" sz="2000" spc="-1" strike="noStrike">
                <a:latin typeface="Arial"/>
              </a:rPr>
              <a:t>Click to edit the notes format</a:t>
            </a:r>
            <a:endParaRPr b="0" lang="en"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p>
            <a:r>
              <a:rPr b="0" lang="en" sz="1400" spc="-1" strike="noStrike">
                <a:latin typeface="Times New Roman"/>
              </a:rPr>
              <a:t>&lt;header&gt;</a:t>
            </a:r>
            <a:endParaRPr b="0" lang="en"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p>
            <a:pPr algn="r"/>
            <a:r>
              <a:rPr b="0" lang="en" sz="1400" spc="-1" strike="noStrike">
                <a:latin typeface="Times New Roman"/>
              </a:rPr>
              <a:t>&lt;date/time&gt;</a:t>
            </a:r>
            <a:endParaRPr b="0" lang="en"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p>
            <a:r>
              <a:rPr b="0" lang="en" sz="1400" spc="-1" strike="noStrike">
                <a:latin typeface="Times New Roman"/>
              </a:rPr>
              <a:t>&lt;footer&gt;</a:t>
            </a:r>
            <a:endParaRPr b="0" lang="en"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p>
            <a:pPr algn="r"/>
            <a:fld id="{C976EF71-18DC-43A2-8EF9-529E25E9B4FF}" type="slidenum">
              <a:rPr b="0" lang="en" sz="1400" spc="-1" strike="noStrike">
                <a:latin typeface="Times New Roman"/>
              </a:rPr>
              <a:t>&lt;number&gt;</a:t>
            </a:fld>
            <a:endParaRPr b="0" lang="e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685800"/>
            <a:ext cx="5486040" cy="342864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52" name="TextShape 3"/>
          <p:cNvSpPr txBox="1"/>
          <p:nvPr/>
        </p:nvSpPr>
        <p:spPr>
          <a:xfrm>
            <a:off x="1440" y="8685360"/>
            <a:ext cx="2971440" cy="456840"/>
          </a:xfrm>
          <a:prstGeom prst="rect">
            <a:avLst/>
          </a:prstGeom>
          <a:noFill/>
          <a:ln>
            <a:noFill/>
          </a:ln>
        </p:spPr>
        <p:txBody>
          <a:bodyPr anchor="b"/>
          <a:p>
            <a:pPr rtl="1">
              <a:lnSpc>
                <a:spcPct val="100000"/>
              </a:lnSpc>
            </a:pPr>
            <a:fld id="{AFD27FB3-EEB9-427E-A494-0119A2D7B1E7}"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685800" y="685800"/>
            <a:ext cx="54860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55" name="TextShape 3"/>
          <p:cNvSpPr txBox="1"/>
          <p:nvPr/>
        </p:nvSpPr>
        <p:spPr>
          <a:xfrm>
            <a:off x="1440" y="8685360"/>
            <a:ext cx="2971440" cy="456840"/>
          </a:xfrm>
          <a:prstGeom prst="rect">
            <a:avLst/>
          </a:prstGeom>
          <a:noFill/>
          <a:ln>
            <a:noFill/>
          </a:ln>
        </p:spPr>
        <p:txBody>
          <a:bodyPr anchor="b"/>
          <a:p>
            <a:pPr rtl="1">
              <a:lnSpc>
                <a:spcPct val="100000"/>
              </a:lnSpc>
            </a:pPr>
            <a:fld id="{01A9A7B3-C04D-4124-BC12-D268F2EE804B}"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685800" y="685800"/>
            <a:ext cx="5486040" cy="3428640"/>
          </a:xfrm>
          <a:prstGeom prst="rect">
            <a:avLst/>
          </a:prstGeom>
        </p:spPr>
      </p:sp>
      <p:sp>
        <p:nvSpPr>
          <p:cNvPr id="157"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58" name="TextShape 3"/>
          <p:cNvSpPr txBox="1"/>
          <p:nvPr/>
        </p:nvSpPr>
        <p:spPr>
          <a:xfrm>
            <a:off x="1440" y="8685360"/>
            <a:ext cx="2971440" cy="456840"/>
          </a:xfrm>
          <a:prstGeom prst="rect">
            <a:avLst/>
          </a:prstGeom>
          <a:noFill/>
          <a:ln>
            <a:noFill/>
          </a:ln>
        </p:spPr>
        <p:txBody>
          <a:bodyPr anchor="b"/>
          <a:p>
            <a:pPr rtl="1">
              <a:lnSpc>
                <a:spcPct val="100000"/>
              </a:lnSpc>
            </a:pPr>
            <a:fld id="{C80B70DD-B9D3-4CF1-A0E2-73F8C425ACE8}"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685800"/>
            <a:ext cx="5486040" cy="3428640"/>
          </a:xfrm>
          <a:prstGeom prst="rect">
            <a:avLst/>
          </a:prstGeom>
        </p:spPr>
      </p:sp>
      <p:sp>
        <p:nvSpPr>
          <p:cNvPr id="160"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61" name="TextShape 3"/>
          <p:cNvSpPr txBox="1"/>
          <p:nvPr/>
        </p:nvSpPr>
        <p:spPr>
          <a:xfrm>
            <a:off x="1440" y="8685360"/>
            <a:ext cx="2971440" cy="456840"/>
          </a:xfrm>
          <a:prstGeom prst="rect">
            <a:avLst/>
          </a:prstGeom>
          <a:noFill/>
          <a:ln>
            <a:noFill/>
          </a:ln>
        </p:spPr>
        <p:txBody>
          <a:bodyPr anchor="b"/>
          <a:p>
            <a:pPr rtl="1">
              <a:lnSpc>
                <a:spcPct val="100000"/>
              </a:lnSpc>
            </a:pPr>
            <a:fld id="{31577677-DEC1-46A2-AF4E-692741C18CC8}"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685800"/>
            <a:ext cx="5486040" cy="3428640"/>
          </a:xfrm>
          <a:prstGeom prst="rect">
            <a:avLst/>
          </a:prstGeom>
        </p:spPr>
      </p:sp>
      <p:sp>
        <p:nvSpPr>
          <p:cNvPr id="163"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64" name="TextShape 3"/>
          <p:cNvSpPr txBox="1"/>
          <p:nvPr/>
        </p:nvSpPr>
        <p:spPr>
          <a:xfrm>
            <a:off x="1440" y="8685360"/>
            <a:ext cx="2971440" cy="456840"/>
          </a:xfrm>
          <a:prstGeom prst="rect">
            <a:avLst/>
          </a:prstGeom>
          <a:noFill/>
          <a:ln>
            <a:noFill/>
          </a:ln>
        </p:spPr>
        <p:txBody>
          <a:bodyPr anchor="b"/>
          <a:p>
            <a:pPr rtl="1">
              <a:lnSpc>
                <a:spcPct val="100000"/>
              </a:lnSpc>
            </a:pPr>
            <a:fld id="{DB02A235-058C-44F3-91F0-42A7F5B7ABCF}"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685800"/>
            <a:ext cx="5486040" cy="3428640"/>
          </a:xfrm>
          <a:prstGeom prst="rect">
            <a:avLst/>
          </a:prstGeom>
        </p:spPr>
      </p:sp>
      <p:sp>
        <p:nvSpPr>
          <p:cNvPr id="166"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67" name="TextShape 3"/>
          <p:cNvSpPr txBox="1"/>
          <p:nvPr/>
        </p:nvSpPr>
        <p:spPr>
          <a:xfrm>
            <a:off x="1440" y="8685360"/>
            <a:ext cx="2971440" cy="456840"/>
          </a:xfrm>
          <a:prstGeom prst="rect">
            <a:avLst/>
          </a:prstGeom>
          <a:noFill/>
          <a:ln>
            <a:noFill/>
          </a:ln>
        </p:spPr>
        <p:txBody>
          <a:bodyPr anchor="b"/>
          <a:p>
            <a:pPr rtl="1">
              <a:lnSpc>
                <a:spcPct val="100000"/>
              </a:lnSpc>
            </a:pPr>
            <a:fld id="{FBB86C5C-0CF2-43CB-8728-24B07CD170D3}"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685800"/>
            <a:ext cx="5486040" cy="3428640"/>
          </a:xfrm>
          <a:prstGeom prst="rect">
            <a:avLst/>
          </a:prstGeom>
        </p:spPr>
      </p:sp>
      <p:sp>
        <p:nvSpPr>
          <p:cNvPr id="169"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70" name="TextShape 3"/>
          <p:cNvSpPr txBox="1"/>
          <p:nvPr/>
        </p:nvSpPr>
        <p:spPr>
          <a:xfrm>
            <a:off x="1440" y="8685360"/>
            <a:ext cx="2971440" cy="456840"/>
          </a:xfrm>
          <a:prstGeom prst="rect">
            <a:avLst/>
          </a:prstGeom>
          <a:noFill/>
          <a:ln>
            <a:noFill/>
          </a:ln>
        </p:spPr>
        <p:txBody>
          <a:bodyPr anchor="b"/>
          <a:p>
            <a:pPr rtl="1">
              <a:lnSpc>
                <a:spcPct val="100000"/>
              </a:lnSpc>
            </a:pPr>
            <a:fld id="{836A1DB3-D1D6-4C0E-867C-9F354F31C7B6}"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685800"/>
            <a:ext cx="5486040" cy="3428640"/>
          </a:xfrm>
          <a:prstGeom prst="rect">
            <a:avLst/>
          </a:prstGeom>
        </p:spPr>
      </p:sp>
      <p:sp>
        <p:nvSpPr>
          <p:cNvPr id="172"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73" name="TextShape 3"/>
          <p:cNvSpPr txBox="1"/>
          <p:nvPr/>
        </p:nvSpPr>
        <p:spPr>
          <a:xfrm>
            <a:off x="1440" y="8685360"/>
            <a:ext cx="2971440" cy="456840"/>
          </a:xfrm>
          <a:prstGeom prst="rect">
            <a:avLst/>
          </a:prstGeom>
          <a:noFill/>
          <a:ln>
            <a:noFill/>
          </a:ln>
        </p:spPr>
        <p:txBody>
          <a:bodyPr anchor="b"/>
          <a:p>
            <a:pPr rtl="1">
              <a:lnSpc>
                <a:spcPct val="100000"/>
              </a:lnSpc>
            </a:pPr>
            <a:fld id="{13467161-851D-4E8D-94B5-89BFFA9FA7A8}"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685800"/>
            <a:ext cx="5486040" cy="3428640"/>
          </a:xfrm>
          <a:prstGeom prst="rect">
            <a:avLst/>
          </a:prstGeom>
        </p:spPr>
      </p:sp>
      <p:sp>
        <p:nvSpPr>
          <p:cNvPr id="12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 sz="2000" spc="-1" strike="noStrike">
                <a:latin typeface="Arial"/>
              </a:rPr>
              <a:t>Mutex</a:t>
            </a:r>
            <a:r>
              <a:rPr b="0" lang="en" sz="2000" spc="-1" strike="noStrike">
                <a:latin typeface="Arial"/>
              </a:rPr>
              <a:t>: eg, use printer spooling (daemon); minimize the mutex code.</a:t>
            </a:r>
            <a:endParaRPr b="0" lang="en" sz="2000" spc="-1" strike="noStrike">
              <a:latin typeface="Arial"/>
            </a:endParaRPr>
          </a:p>
          <a:p>
            <a:pPr marL="216000" indent="-216000">
              <a:lnSpc>
                <a:spcPct val="100000"/>
              </a:lnSpc>
            </a:pPr>
            <a:r>
              <a:rPr b="1" lang="en" sz="2000" spc="-1" strike="noStrike">
                <a:latin typeface="Arial"/>
              </a:rPr>
              <a:t>Hold &amp; wait: </a:t>
            </a:r>
            <a:endParaRPr b="0" lang="en" sz="2000" spc="-1" strike="noStrike">
              <a:latin typeface="Arial"/>
            </a:endParaRPr>
          </a:p>
          <a:p>
            <a:pPr marL="216000" indent="-216000">
              <a:lnSpc>
                <a:spcPct val="100000"/>
              </a:lnSpc>
            </a:pPr>
            <a:r>
              <a:rPr b="0" lang="en" sz="2000" spc="-1" strike="noStrike">
                <a:latin typeface="Arial"/>
              </a:rPr>
              <a:t>* Let a proc run only after it declares, and rcvs, all the rsrcs. Prob’: rsrcs are not always known in advance. Another prob’: this isn’t optimal – it causes much more mutexes.</a:t>
            </a:r>
            <a:endParaRPr b="0" lang="en" sz="2000" spc="-1" strike="noStrike">
              <a:latin typeface="Arial"/>
            </a:endParaRPr>
          </a:p>
          <a:p>
            <a:pPr marL="216000" indent="-216000">
              <a:lnSpc>
                <a:spcPct val="100000"/>
              </a:lnSpc>
            </a:pPr>
            <a:r>
              <a:rPr b="0" lang="en" sz="2000" spc="-1" strike="noStrike">
                <a:latin typeface="Arial"/>
              </a:rPr>
              <a:t>*reading from mem to printer, using (small) buff. </a:t>
            </a:r>
            <a:endParaRPr b="0" lang="en" sz="2000" spc="-1" strike="noStrike">
              <a:latin typeface="Arial"/>
            </a:endParaRPr>
          </a:p>
          <a:p>
            <a:pPr marL="216000" indent="-216000">
              <a:lnSpc>
                <a:spcPct val="100000"/>
              </a:lnSpc>
            </a:pPr>
            <a:r>
              <a:rPr b="1" lang="en" sz="2000" spc="-1" strike="noStrike">
                <a:latin typeface="Arial"/>
              </a:rPr>
              <a:t>Preemption: </a:t>
            </a:r>
            <a:r>
              <a:rPr b="0" lang="en" sz="2000" spc="-1" strike="noStrike">
                <a:latin typeface="Arial"/>
              </a:rPr>
              <a:t>virtualization. Eg, again, printer spooling over disk.</a:t>
            </a:r>
            <a:endParaRPr b="0" lang="en" sz="2000" spc="-1" strike="noStrike">
              <a:latin typeface="Arial"/>
            </a:endParaRPr>
          </a:p>
          <a:p>
            <a:pPr marL="216000" indent="-216000">
              <a:lnSpc>
                <a:spcPct val="100000"/>
              </a:lnSpc>
            </a:pPr>
            <a:r>
              <a:rPr b="1" lang="en" sz="2000" spc="-1" strike="noStrike">
                <a:latin typeface="Arial"/>
              </a:rPr>
              <a:t>Circular wait: </a:t>
            </a:r>
            <a:r>
              <a:rPr b="0" lang="en" sz="2000" spc="-1" strike="noStrike">
                <a:latin typeface="Arial"/>
              </a:rPr>
              <a:t>Eg, </a:t>
            </a:r>
            <a:r>
              <a:rPr b="1" lang="en" sz="2000" spc="-1" strike="noStrike">
                <a:latin typeface="Arial"/>
              </a:rPr>
              <a:t>order</a:t>
            </a:r>
            <a:r>
              <a:rPr b="0" lang="en" sz="2000" spc="-1" strike="noStrike">
                <a:latin typeface="Arial"/>
              </a:rPr>
              <a:t> the rsrcs / legitimate requests in some way. The problem: not always feasible for all processes – some processes may not be able to run at all.</a:t>
            </a:r>
            <a:endParaRPr b="0" lang="en" sz="2000" spc="-1" strike="noStrike">
              <a:latin typeface="Arial"/>
            </a:endParaRPr>
          </a:p>
          <a:p>
            <a:pPr marL="216000" indent="-216000">
              <a:lnSpc>
                <a:spcPct val="100000"/>
              </a:lnSpc>
            </a:pPr>
            <a:endParaRPr b="0" lang="en" sz="2000" spc="-1" strike="noStrike">
              <a:latin typeface="Arial"/>
            </a:endParaRPr>
          </a:p>
        </p:txBody>
      </p:sp>
      <p:sp>
        <p:nvSpPr>
          <p:cNvPr id="128" name="TextShape 3"/>
          <p:cNvSpPr txBox="1"/>
          <p:nvPr/>
        </p:nvSpPr>
        <p:spPr>
          <a:xfrm>
            <a:off x="1440" y="8685360"/>
            <a:ext cx="2971440" cy="456840"/>
          </a:xfrm>
          <a:prstGeom prst="rect">
            <a:avLst/>
          </a:prstGeom>
          <a:noFill/>
          <a:ln>
            <a:noFill/>
          </a:ln>
        </p:spPr>
        <p:txBody>
          <a:bodyPr anchor="b"/>
          <a:p>
            <a:pPr rtl="1">
              <a:lnSpc>
                <a:spcPct val="100000"/>
              </a:lnSpc>
            </a:pPr>
            <a:fld id="{F20997E3-B912-43BC-97D8-F5A5E8828E44}"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685800"/>
            <a:ext cx="5486040" cy="3428640"/>
          </a:xfrm>
          <a:prstGeom prst="rect">
            <a:avLst/>
          </a:prstGeom>
        </p:spPr>
      </p:sp>
      <p:sp>
        <p:nvSpPr>
          <p:cNvPr id="130"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31" name="TextShape 3"/>
          <p:cNvSpPr txBox="1"/>
          <p:nvPr/>
        </p:nvSpPr>
        <p:spPr>
          <a:xfrm>
            <a:off x="1440" y="8685360"/>
            <a:ext cx="2971440" cy="456840"/>
          </a:xfrm>
          <a:prstGeom prst="rect">
            <a:avLst/>
          </a:prstGeom>
          <a:noFill/>
          <a:ln>
            <a:noFill/>
          </a:ln>
        </p:spPr>
        <p:txBody>
          <a:bodyPr anchor="b"/>
          <a:p>
            <a:pPr rtl="1">
              <a:lnSpc>
                <a:spcPct val="100000"/>
              </a:lnSpc>
            </a:pPr>
            <a:fld id="{A5E22CA6-94FB-40D2-8D65-8DC5E820505A}"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685800"/>
            <a:ext cx="5486040" cy="3428640"/>
          </a:xfrm>
          <a:prstGeom prst="rect">
            <a:avLst/>
          </a:prstGeom>
        </p:spPr>
      </p:sp>
      <p:sp>
        <p:nvSpPr>
          <p:cNvPr id="133"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34" name="TextShape 3"/>
          <p:cNvSpPr txBox="1"/>
          <p:nvPr/>
        </p:nvSpPr>
        <p:spPr>
          <a:xfrm>
            <a:off x="1440" y="8685360"/>
            <a:ext cx="2971440" cy="456840"/>
          </a:xfrm>
          <a:prstGeom prst="rect">
            <a:avLst/>
          </a:prstGeom>
          <a:noFill/>
          <a:ln>
            <a:noFill/>
          </a:ln>
        </p:spPr>
        <p:txBody>
          <a:bodyPr anchor="b"/>
          <a:p>
            <a:pPr rtl="1">
              <a:lnSpc>
                <a:spcPct val="100000"/>
              </a:lnSpc>
            </a:pPr>
            <a:fld id="{557EC401-91AB-43C6-9FF8-93BC6AC740A7}"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685800"/>
            <a:ext cx="5486040" cy="3428640"/>
          </a:xfrm>
          <a:prstGeom prst="rect">
            <a:avLst/>
          </a:prstGeom>
        </p:spPr>
      </p:sp>
      <p:sp>
        <p:nvSpPr>
          <p:cNvPr id="136"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37" name="TextShape 3"/>
          <p:cNvSpPr txBox="1"/>
          <p:nvPr/>
        </p:nvSpPr>
        <p:spPr>
          <a:xfrm>
            <a:off x="1440" y="8685360"/>
            <a:ext cx="2971440" cy="456840"/>
          </a:xfrm>
          <a:prstGeom prst="rect">
            <a:avLst/>
          </a:prstGeom>
          <a:noFill/>
          <a:ln>
            <a:noFill/>
          </a:ln>
        </p:spPr>
        <p:txBody>
          <a:bodyPr anchor="b"/>
          <a:p>
            <a:pPr rtl="1">
              <a:lnSpc>
                <a:spcPct val="100000"/>
              </a:lnSpc>
            </a:pPr>
            <a:fld id="{EDEE8C73-C7DD-4D68-B76D-CEDFC5788AEE}"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685800"/>
            <a:ext cx="5486040" cy="3428640"/>
          </a:xfrm>
          <a:prstGeom prst="rect">
            <a:avLst/>
          </a:prstGeom>
        </p:spPr>
      </p:sp>
      <p:sp>
        <p:nvSpPr>
          <p:cNvPr id="139"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0" name="TextShape 3"/>
          <p:cNvSpPr txBox="1"/>
          <p:nvPr/>
        </p:nvSpPr>
        <p:spPr>
          <a:xfrm>
            <a:off x="1440" y="8685360"/>
            <a:ext cx="2971440" cy="456840"/>
          </a:xfrm>
          <a:prstGeom prst="rect">
            <a:avLst/>
          </a:prstGeom>
          <a:noFill/>
          <a:ln>
            <a:noFill/>
          </a:ln>
        </p:spPr>
        <p:txBody>
          <a:bodyPr anchor="b"/>
          <a:p>
            <a:pPr rtl="1">
              <a:lnSpc>
                <a:spcPct val="100000"/>
              </a:lnSpc>
            </a:pPr>
            <a:fld id="{7BD11725-06D9-41A2-AC84-111E3F974E9F}"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685800" y="685800"/>
            <a:ext cx="5486040" cy="3428640"/>
          </a:xfrm>
          <a:prstGeom prst="rect">
            <a:avLst/>
          </a:prstGeom>
        </p:spPr>
      </p:sp>
      <p:sp>
        <p:nvSpPr>
          <p:cNvPr id="142"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3" name="TextShape 3"/>
          <p:cNvSpPr txBox="1"/>
          <p:nvPr/>
        </p:nvSpPr>
        <p:spPr>
          <a:xfrm>
            <a:off x="1440" y="8685360"/>
            <a:ext cx="2971440" cy="456840"/>
          </a:xfrm>
          <a:prstGeom prst="rect">
            <a:avLst/>
          </a:prstGeom>
          <a:noFill/>
          <a:ln>
            <a:noFill/>
          </a:ln>
        </p:spPr>
        <p:txBody>
          <a:bodyPr anchor="b"/>
          <a:p>
            <a:pPr rtl="1">
              <a:lnSpc>
                <a:spcPct val="100000"/>
              </a:lnSpc>
            </a:pPr>
            <a:fld id="{9ACCF3E8-A164-471C-966A-5F77E7D1196C}"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685800" y="685800"/>
            <a:ext cx="5486040" cy="3428640"/>
          </a:xfrm>
          <a:prstGeom prst="rect">
            <a:avLst/>
          </a:prstGeom>
        </p:spPr>
      </p:sp>
      <p:sp>
        <p:nvSpPr>
          <p:cNvPr id="145"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6" name="TextShape 3"/>
          <p:cNvSpPr txBox="1"/>
          <p:nvPr/>
        </p:nvSpPr>
        <p:spPr>
          <a:xfrm>
            <a:off x="1440" y="8685360"/>
            <a:ext cx="2971440" cy="456840"/>
          </a:xfrm>
          <a:prstGeom prst="rect">
            <a:avLst/>
          </a:prstGeom>
          <a:noFill/>
          <a:ln>
            <a:noFill/>
          </a:ln>
        </p:spPr>
        <p:txBody>
          <a:bodyPr anchor="b"/>
          <a:p>
            <a:pPr rtl="1">
              <a:lnSpc>
                <a:spcPct val="100000"/>
              </a:lnSpc>
            </a:pPr>
            <a:fld id="{EC8268F4-D89D-4EAB-AEFF-25577BF101CB}"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685800" y="685800"/>
            <a:ext cx="548604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9" name="TextShape 3"/>
          <p:cNvSpPr txBox="1"/>
          <p:nvPr/>
        </p:nvSpPr>
        <p:spPr>
          <a:xfrm>
            <a:off x="1440" y="8685360"/>
            <a:ext cx="2971440" cy="456840"/>
          </a:xfrm>
          <a:prstGeom prst="rect">
            <a:avLst/>
          </a:prstGeom>
          <a:noFill/>
          <a:ln>
            <a:noFill/>
          </a:ln>
        </p:spPr>
        <p:txBody>
          <a:bodyPr anchor="b"/>
          <a:p>
            <a:pPr rtl="1">
              <a:lnSpc>
                <a:spcPct val="100000"/>
              </a:lnSpc>
            </a:pPr>
            <a:fld id="{1C61E79C-0BF5-4F70-AF0C-8637AACF40A8}"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27" name="PlaceHolder 2"/>
          <p:cNvSpPr>
            <a:spLocks noGrp="1"/>
          </p:cNvSpPr>
          <p:nvPr>
            <p:ph type="body"/>
          </p:nvPr>
        </p:nvSpPr>
        <p:spPr>
          <a:xfrm>
            <a:off x="457200" y="133704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8" name="PlaceHolder 3"/>
          <p:cNvSpPr>
            <a:spLocks noGrp="1"/>
          </p:cNvSpPr>
          <p:nvPr>
            <p:ph type="body"/>
          </p:nvPr>
        </p:nvSpPr>
        <p:spPr>
          <a:xfrm>
            <a:off x="457200" y="306828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30"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1"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2" name="PlaceHolder 4"/>
          <p:cNvSpPr>
            <a:spLocks noGrp="1"/>
          </p:cNvSpPr>
          <p:nvPr>
            <p:ph type="body"/>
          </p:nvPr>
        </p:nvSpPr>
        <p:spPr>
          <a:xfrm>
            <a:off x="45720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3" name="PlaceHolder 5"/>
          <p:cNvSpPr>
            <a:spLocks noGrp="1"/>
          </p:cNvSpPr>
          <p:nvPr>
            <p:ph type="body"/>
          </p:nvPr>
        </p:nvSpPr>
        <p:spPr>
          <a:xfrm>
            <a:off x="467424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35" name="PlaceHolder 2"/>
          <p:cNvSpPr>
            <a:spLocks noGrp="1"/>
          </p:cNvSpPr>
          <p:nvPr>
            <p:ph type="body"/>
          </p:nvPr>
        </p:nvSpPr>
        <p:spPr>
          <a:xfrm>
            <a:off x="45720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6" name="PlaceHolder 3"/>
          <p:cNvSpPr>
            <a:spLocks noGrp="1"/>
          </p:cNvSpPr>
          <p:nvPr>
            <p:ph type="body"/>
          </p:nvPr>
        </p:nvSpPr>
        <p:spPr>
          <a:xfrm>
            <a:off x="323964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7" name="PlaceHolder 4"/>
          <p:cNvSpPr>
            <a:spLocks noGrp="1"/>
          </p:cNvSpPr>
          <p:nvPr>
            <p:ph type="body"/>
          </p:nvPr>
        </p:nvSpPr>
        <p:spPr>
          <a:xfrm>
            <a:off x="602208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8" name="PlaceHolder 5"/>
          <p:cNvSpPr>
            <a:spLocks noGrp="1"/>
          </p:cNvSpPr>
          <p:nvPr>
            <p:ph type="body"/>
          </p:nvPr>
        </p:nvSpPr>
        <p:spPr>
          <a:xfrm>
            <a:off x="45720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9" name="PlaceHolder 6"/>
          <p:cNvSpPr>
            <a:spLocks noGrp="1"/>
          </p:cNvSpPr>
          <p:nvPr>
            <p:ph type="body"/>
          </p:nvPr>
        </p:nvSpPr>
        <p:spPr>
          <a:xfrm>
            <a:off x="323964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40" name="PlaceHolder 7"/>
          <p:cNvSpPr>
            <a:spLocks noGrp="1"/>
          </p:cNvSpPr>
          <p:nvPr>
            <p:ph type="body"/>
          </p:nvPr>
        </p:nvSpPr>
        <p:spPr>
          <a:xfrm>
            <a:off x="602208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6" name="PlaceHolder 2"/>
          <p:cNvSpPr>
            <a:spLocks noGrp="1"/>
          </p:cNvSpPr>
          <p:nvPr>
            <p:ph type="subTitle"/>
          </p:nvPr>
        </p:nvSpPr>
        <p:spPr>
          <a:xfrm>
            <a:off x="457200" y="1337040"/>
            <a:ext cx="8229240" cy="3314160"/>
          </a:xfrm>
          <a:prstGeom prst="rect">
            <a:avLst/>
          </a:prstGeom>
        </p:spPr>
        <p:txBody>
          <a:bodyPr lIns="0" rIns="0" tIns="0" bIns="0" anchor="ctr"/>
          <a:p>
            <a:pPr algn="ctr"/>
            <a:endParaRPr b="0" lang="e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8" name="PlaceHolder 2"/>
          <p:cNvSpPr>
            <a:spLocks noGrp="1"/>
          </p:cNvSpPr>
          <p:nvPr>
            <p:ph type="body"/>
          </p:nvPr>
        </p:nvSpPr>
        <p:spPr>
          <a:xfrm>
            <a:off x="457200" y="1337040"/>
            <a:ext cx="822924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0" name="PlaceHolder 2"/>
          <p:cNvSpPr>
            <a:spLocks noGrp="1"/>
          </p:cNvSpPr>
          <p:nvPr>
            <p:ph type="body"/>
          </p:nvPr>
        </p:nvSpPr>
        <p:spPr>
          <a:xfrm>
            <a:off x="45720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1" name="PlaceHolder 3"/>
          <p:cNvSpPr>
            <a:spLocks noGrp="1"/>
          </p:cNvSpPr>
          <p:nvPr>
            <p:ph type="body"/>
          </p:nvPr>
        </p:nvSpPr>
        <p:spPr>
          <a:xfrm>
            <a:off x="467424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775520"/>
            <a:ext cx="7772040" cy="5678280"/>
          </a:xfrm>
          <a:prstGeom prst="rect">
            <a:avLst/>
          </a:prstGeom>
        </p:spPr>
        <p:txBody>
          <a:bodyPr lIns="0" rIns="0" tIns="0" bIns="0" anchor="ctr"/>
          <a:p>
            <a:pPr algn="ctr"/>
            <a:endParaRPr b="0" lang="e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5"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6" name="PlaceHolder 3"/>
          <p:cNvSpPr>
            <a:spLocks noGrp="1"/>
          </p:cNvSpPr>
          <p:nvPr>
            <p:ph type="body"/>
          </p:nvPr>
        </p:nvSpPr>
        <p:spPr>
          <a:xfrm>
            <a:off x="467424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7" name="PlaceHolder 4"/>
          <p:cNvSpPr>
            <a:spLocks noGrp="1"/>
          </p:cNvSpPr>
          <p:nvPr>
            <p:ph type="body"/>
          </p:nvPr>
        </p:nvSpPr>
        <p:spPr>
          <a:xfrm>
            <a:off x="45720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9" name="PlaceHolder 2"/>
          <p:cNvSpPr>
            <a:spLocks noGrp="1"/>
          </p:cNvSpPr>
          <p:nvPr>
            <p:ph type="body"/>
          </p:nvPr>
        </p:nvSpPr>
        <p:spPr>
          <a:xfrm>
            <a:off x="45720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0"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1" name="PlaceHolder 4"/>
          <p:cNvSpPr>
            <a:spLocks noGrp="1"/>
          </p:cNvSpPr>
          <p:nvPr>
            <p:ph type="body"/>
          </p:nvPr>
        </p:nvSpPr>
        <p:spPr>
          <a:xfrm>
            <a:off x="467424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23"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4"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5" name="PlaceHolder 4"/>
          <p:cNvSpPr>
            <a:spLocks noGrp="1"/>
          </p:cNvSpPr>
          <p:nvPr>
            <p:ph type="body"/>
          </p:nvPr>
        </p:nvSpPr>
        <p:spPr>
          <a:xfrm>
            <a:off x="457200" y="306828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775520"/>
            <a:ext cx="7772040" cy="1224720"/>
          </a:xfrm>
          <a:prstGeom prst="rect">
            <a:avLst/>
          </a:prstGeom>
        </p:spPr>
        <p:txBody>
          <a:bodyPr anchor="ctr"/>
          <a:p>
            <a:pPr algn="ctr" rtl="1">
              <a:lnSpc>
                <a:spcPct val="100000"/>
              </a:lnSpc>
            </a:pPr>
            <a:r>
              <a:rPr b="0" lang="he-IL" sz="4400" spc="-1" strike="noStrike">
                <a:solidFill>
                  <a:srgbClr val="000000"/>
                </a:solidFill>
                <a:latin typeface="Calibri"/>
              </a:rPr>
              <a:t>ל</a:t>
            </a:r>
            <a:r>
              <a:rPr b="0" lang="he-IL" sz="4400" spc="-1" strike="noStrike">
                <a:solidFill>
                  <a:srgbClr val="000000"/>
                </a:solidFill>
                <a:latin typeface="Calibri"/>
              </a:rPr>
              <a:t>ח</a:t>
            </a:r>
            <a:r>
              <a:rPr b="0" lang="he-IL" sz="4400" spc="-1" strike="noStrike">
                <a:solidFill>
                  <a:srgbClr val="000000"/>
                </a:solidFill>
                <a:latin typeface="Calibri"/>
              </a:rPr>
              <a:t>ץ </a:t>
            </a:r>
            <a:r>
              <a:rPr b="0" lang="he-IL" sz="4400" spc="-1" strike="noStrike">
                <a:solidFill>
                  <a:srgbClr val="000000"/>
                </a:solidFill>
                <a:latin typeface="Calibri"/>
              </a:rPr>
              <a:t>כד</a:t>
            </a:r>
            <a:r>
              <a:rPr b="0" lang="he-IL" sz="4400" spc="-1" strike="noStrike">
                <a:solidFill>
                  <a:srgbClr val="000000"/>
                </a:solidFill>
                <a:latin typeface="Calibri"/>
              </a:rPr>
              <a:t>י </a:t>
            </a:r>
            <a:r>
              <a:rPr b="0" lang="he-IL" sz="4400" spc="-1" strike="noStrike">
                <a:solidFill>
                  <a:srgbClr val="000000"/>
                </a:solidFill>
                <a:latin typeface="Calibri"/>
              </a:rPr>
              <a:t>לע</a:t>
            </a:r>
            <a:r>
              <a:rPr b="0" lang="he-IL" sz="4400" spc="-1" strike="noStrike">
                <a:solidFill>
                  <a:srgbClr val="000000"/>
                </a:solidFill>
                <a:latin typeface="Calibri"/>
              </a:rPr>
              <a:t>רו</a:t>
            </a:r>
            <a:r>
              <a:rPr b="0" lang="he-IL" sz="4400" spc="-1" strike="noStrike">
                <a:solidFill>
                  <a:srgbClr val="000000"/>
                </a:solidFill>
                <a:latin typeface="Calibri"/>
              </a:rPr>
              <a:t>ך </a:t>
            </a:r>
            <a:r>
              <a:rPr b="0" lang="he-IL" sz="4400" spc="-1" strike="noStrike">
                <a:solidFill>
                  <a:srgbClr val="000000"/>
                </a:solidFill>
                <a:latin typeface="Calibri"/>
              </a:rPr>
              <a:t>סג</a:t>
            </a:r>
            <a:r>
              <a:rPr b="0" lang="he-IL" sz="4400" spc="-1" strike="noStrike">
                <a:solidFill>
                  <a:srgbClr val="000000"/>
                </a:solidFill>
                <a:latin typeface="Calibri"/>
              </a:rPr>
              <a:t>נון </a:t>
            </a:r>
            <a:r>
              <a:rPr b="0" lang="he-IL" sz="4400" spc="-1" strike="noStrike">
                <a:solidFill>
                  <a:srgbClr val="000000"/>
                </a:solidFill>
                <a:latin typeface="Calibri"/>
              </a:rPr>
              <a:t>כו</a:t>
            </a:r>
            <a:r>
              <a:rPr b="0" lang="he-IL" sz="4400" spc="-1" strike="noStrike">
                <a:solidFill>
                  <a:srgbClr val="000000"/>
                </a:solidFill>
                <a:latin typeface="Calibri"/>
              </a:rPr>
              <a:t>ת</a:t>
            </a:r>
            <a:r>
              <a:rPr b="0" lang="he-IL" sz="4400" spc="-1" strike="noStrike">
                <a:solidFill>
                  <a:srgbClr val="000000"/>
                </a:solidFill>
                <a:latin typeface="Calibri"/>
              </a:rPr>
              <a:t>ר</a:t>
            </a:r>
            <a:r>
              <a:rPr b="0" lang="he-IL" sz="4400" spc="-1" strike="noStrike">
                <a:solidFill>
                  <a:srgbClr val="000000"/>
                </a:solidFill>
                <a:latin typeface="Calibri"/>
              </a:rPr>
              <a:t>ת </a:t>
            </a:r>
            <a:r>
              <a:rPr b="0" lang="he-IL" sz="4400" spc="-1" strike="noStrike">
                <a:solidFill>
                  <a:srgbClr val="000000"/>
                </a:solidFill>
                <a:latin typeface="Calibri"/>
              </a:rPr>
              <a:t>ש</a:t>
            </a:r>
            <a:r>
              <a:rPr b="0" lang="he-IL" sz="4400" spc="-1" strike="noStrike">
                <a:solidFill>
                  <a:srgbClr val="000000"/>
                </a:solidFill>
                <a:latin typeface="Calibri"/>
              </a:rPr>
              <a:t>ל </a:t>
            </a:r>
            <a:r>
              <a:rPr b="0" lang="he-IL" sz="4400" spc="-1" strike="noStrike">
                <a:solidFill>
                  <a:srgbClr val="000000"/>
                </a:solidFill>
                <a:latin typeface="Calibri"/>
              </a:rPr>
              <a:t>ת</a:t>
            </a:r>
            <a:r>
              <a:rPr b="0" lang="he-IL" sz="4400" spc="-1" strike="noStrike">
                <a:solidFill>
                  <a:srgbClr val="000000"/>
                </a:solidFill>
                <a:latin typeface="Calibri"/>
              </a:rPr>
              <a:t>בנ</a:t>
            </a:r>
            <a:r>
              <a:rPr b="0" lang="he-IL" sz="4400" spc="-1" strike="noStrike">
                <a:solidFill>
                  <a:srgbClr val="000000"/>
                </a:solidFill>
                <a:latin typeface="Calibri"/>
              </a:rPr>
              <a:t>ית </a:t>
            </a:r>
            <a:r>
              <a:rPr b="0" lang="he-IL" sz="4400" spc="-1" strike="noStrike">
                <a:solidFill>
                  <a:srgbClr val="000000"/>
                </a:solidFill>
                <a:latin typeface="Calibri"/>
              </a:rPr>
              <a:t>ב</a:t>
            </a:r>
            <a:r>
              <a:rPr b="0" lang="he-IL" sz="4400" spc="-1" strike="noStrike">
                <a:solidFill>
                  <a:srgbClr val="000000"/>
                </a:solidFill>
                <a:latin typeface="Calibri"/>
              </a:rPr>
              <a:t>סי</a:t>
            </a:r>
            <a:r>
              <a:rPr b="0" lang="he-IL" sz="4400" spc="-1" strike="noStrike">
                <a:solidFill>
                  <a:srgbClr val="000000"/>
                </a:solidFill>
                <a:latin typeface="Calibri"/>
              </a:rPr>
              <a:t>ס</a:t>
            </a:r>
            <a:endParaRPr b="0" lang="he-IL" sz="4400" spc="-1" strike="noStrike">
              <a:solidFill>
                <a:srgbClr val="000000"/>
              </a:solidFill>
              <a:latin typeface="Calibri"/>
            </a:endParaRPr>
          </a:p>
        </p:txBody>
      </p:sp>
      <p:sp>
        <p:nvSpPr>
          <p:cNvPr id="1" name="PlaceHolder 2"/>
          <p:cNvSpPr>
            <a:spLocks noGrp="1"/>
          </p:cNvSpPr>
          <p:nvPr>
            <p:ph type="dt"/>
          </p:nvPr>
        </p:nvSpPr>
        <p:spPr>
          <a:xfrm>
            <a:off x="6553080" y="5297040"/>
            <a:ext cx="2133360" cy="303840"/>
          </a:xfrm>
          <a:prstGeom prst="rect">
            <a:avLst/>
          </a:prstGeom>
        </p:spPr>
        <p:txBody>
          <a:bodyPr anchor="ctr"/>
          <a:p>
            <a:pPr algn="r" rtl="1">
              <a:lnSpc>
                <a:spcPct val="100000"/>
              </a:lnSpc>
            </a:pPr>
            <a:fld id="{7BA2A1BA-5621-45DE-8B3A-0524D0770880}" type="datetime">
              <a:rPr b="0" lang="en" sz="1200" spc="-1" strike="noStrike">
                <a:solidFill>
                  <a:srgbClr val="8b8b8b"/>
                </a:solidFill>
                <a:latin typeface="Calibri"/>
              </a:rPr>
              <a:t>5/11/21</a:t>
            </a:fld>
            <a:endParaRPr b="0" lang="en" sz="1200" spc="-1" strike="noStrike">
              <a:latin typeface="Times New Roman"/>
            </a:endParaRPr>
          </a:p>
        </p:txBody>
      </p:sp>
      <p:sp>
        <p:nvSpPr>
          <p:cNvPr id="2" name="PlaceHolder 3"/>
          <p:cNvSpPr>
            <a:spLocks noGrp="1"/>
          </p:cNvSpPr>
          <p:nvPr>
            <p:ph type="ftr"/>
          </p:nvPr>
        </p:nvSpPr>
        <p:spPr>
          <a:xfrm>
            <a:off x="3124080" y="5297040"/>
            <a:ext cx="2895120" cy="303840"/>
          </a:xfrm>
          <a:prstGeom prst="rect">
            <a:avLst/>
          </a:prstGeom>
        </p:spPr>
        <p:txBody>
          <a:bodyPr anchor="ctr"/>
          <a:p>
            <a:endParaRPr b="0" lang="en" sz="2400" spc="-1" strike="noStrike">
              <a:latin typeface="Times New Roman"/>
            </a:endParaRPr>
          </a:p>
        </p:txBody>
      </p:sp>
      <p:sp>
        <p:nvSpPr>
          <p:cNvPr id="3" name="PlaceHolder 4"/>
          <p:cNvSpPr>
            <a:spLocks noGrp="1"/>
          </p:cNvSpPr>
          <p:nvPr>
            <p:ph type="sldNum"/>
          </p:nvPr>
        </p:nvSpPr>
        <p:spPr>
          <a:xfrm>
            <a:off x="457200" y="5297040"/>
            <a:ext cx="2133360" cy="303840"/>
          </a:xfrm>
          <a:prstGeom prst="rect">
            <a:avLst/>
          </a:prstGeom>
        </p:spPr>
        <p:txBody>
          <a:bodyPr anchor="ctr"/>
          <a:p>
            <a:pPr rtl="1">
              <a:lnSpc>
                <a:spcPct val="100000"/>
              </a:lnSpc>
            </a:pPr>
            <a:fld id="{76606BCF-9110-4D05-A443-A45581A15390}" type="slidenum">
              <a:rPr b="0" lang="en" sz="1200" spc="-1" strike="noStrike">
                <a:solidFill>
                  <a:srgbClr val="8b8b8b"/>
                </a:solidFill>
                <a:latin typeface="Calibri"/>
              </a:rPr>
              <a:t>&lt;number&gt;</a:t>
            </a:fld>
            <a:endParaRPr b="0" lang="en" sz="1200" spc="-1" strike="noStrike">
              <a:latin typeface="Times New Roman"/>
            </a:endParaRPr>
          </a:p>
        </p:txBody>
      </p:sp>
      <p:sp>
        <p:nvSpPr>
          <p:cNvPr id="4" name="PlaceHolder 5"/>
          <p:cNvSpPr>
            <a:spLocks noGrp="1"/>
          </p:cNvSpPr>
          <p:nvPr>
            <p:ph type="body"/>
          </p:nvPr>
        </p:nvSpPr>
        <p:spPr>
          <a:xfrm>
            <a:off x="457200" y="1337040"/>
            <a:ext cx="8229240" cy="3314160"/>
          </a:xfrm>
          <a:prstGeom prst="rect">
            <a:avLst/>
          </a:prstGeom>
        </p:spPr>
        <p:txBody>
          <a:bodyPr lIns="0" rIns="0" tIns="0" bIns="0">
            <a:normAutofit/>
          </a:bodyPr>
          <a:p>
            <a:pPr marL="432000" indent="-324000" algn="r" rtl="1">
              <a:spcBef>
                <a:spcPts val="1417"/>
              </a:spcBef>
              <a:buClr>
                <a:srgbClr val="000000"/>
              </a:buClr>
              <a:buSzPct val="45000"/>
              <a:buFont typeface="Wingdings" charset="2"/>
              <a:buChar char=""/>
            </a:pPr>
            <a:r>
              <a:rPr b="0" lang="he-IL" sz="3200" spc="-1" strike="noStrike">
                <a:solidFill>
                  <a:srgbClr val="000000"/>
                </a:solidFill>
                <a:latin typeface="Calibri"/>
              </a:rPr>
              <a:t>Click to edit the outline text format</a:t>
            </a:r>
            <a:endParaRPr b="0" lang="he-IL" sz="3200" spc="-1" strike="noStrike">
              <a:solidFill>
                <a:srgbClr val="000000"/>
              </a:solidFill>
              <a:latin typeface="Calibri"/>
            </a:endParaRPr>
          </a:p>
          <a:p>
            <a:pPr lvl="1" marL="864000" indent="-324000" algn="r" rtl="1">
              <a:spcBef>
                <a:spcPts val="1134"/>
              </a:spcBef>
              <a:buClr>
                <a:srgbClr val="000000"/>
              </a:buClr>
              <a:buSzPct val="75000"/>
              <a:buFont typeface="Symbol" charset="2"/>
              <a:buChar char=""/>
            </a:pPr>
            <a:r>
              <a:rPr b="0" lang="he-IL" sz="2400" spc="-1" strike="noStrike">
                <a:solidFill>
                  <a:srgbClr val="000000"/>
                </a:solidFill>
                <a:latin typeface="Calibri"/>
              </a:rPr>
              <a:t>Second Outline Level</a:t>
            </a:r>
            <a:endParaRPr b="0" lang="he-IL" sz="2400" spc="-1" strike="noStrike">
              <a:solidFill>
                <a:srgbClr val="000000"/>
              </a:solidFill>
              <a:latin typeface="Calibri"/>
            </a:endParaRPr>
          </a:p>
          <a:p>
            <a:pPr lvl="2" marL="1296000" indent="-288000" algn="r" rtl="1">
              <a:spcBef>
                <a:spcPts val="850"/>
              </a:spcBef>
              <a:buClr>
                <a:srgbClr val="000000"/>
              </a:buClr>
              <a:buSzPct val="45000"/>
              <a:buFont typeface="Wingdings" charset="2"/>
              <a:buChar char=""/>
            </a:pPr>
            <a:r>
              <a:rPr b="0" lang="he-IL" sz="2000" spc="-1" strike="noStrike">
                <a:solidFill>
                  <a:srgbClr val="000000"/>
                </a:solidFill>
                <a:latin typeface="Calibri"/>
              </a:rPr>
              <a:t>Third Outline Level</a:t>
            </a:r>
            <a:endParaRPr b="0" lang="he-IL" sz="2000" spc="-1" strike="noStrike">
              <a:solidFill>
                <a:srgbClr val="000000"/>
              </a:solidFill>
              <a:latin typeface="Calibri"/>
            </a:endParaRPr>
          </a:p>
          <a:p>
            <a:pPr lvl="3" marL="1728000" indent="-216000" algn="r" rtl="1">
              <a:spcBef>
                <a:spcPts val="567"/>
              </a:spcBef>
              <a:buClr>
                <a:srgbClr val="000000"/>
              </a:buClr>
              <a:buSzPct val="75000"/>
              <a:buFont typeface="Symbol" charset="2"/>
              <a:buChar char=""/>
            </a:pPr>
            <a:r>
              <a:rPr b="0" lang="he-IL" sz="2000" spc="-1" strike="noStrike">
                <a:solidFill>
                  <a:srgbClr val="000000"/>
                </a:solidFill>
                <a:latin typeface="Calibri"/>
              </a:rPr>
              <a:t>Fourth Outline Level</a:t>
            </a:r>
            <a:endParaRPr b="0" lang="he-IL" sz="2000" spc="-1" strike="noStrike">
              <a:solidFill>
                <a:srgbClr val="000000"/>
              </a:solidFill>
              <a:latin typeface="Calibri"/>
            </a:endParaRPr>
          </a:p>
          <a:p>
            <a:pPr lvl="4" marL="2160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Fifth Outline Level</a:t>
            </a:r>
            <a:endParaRPr b="0" lang="he-IL" sz="2000" spc="-1" strike="noStrike">
              <a:solidFill>
                <a:srgbClr val="000000"/>
              </a:solidFill>
              <a:latin typeface="Calibri"/>
            </a:endParaRPr>
          </a:p>
          <a:p>
            <a:pPr lvl="5" marL="2592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Sixth Outline Level</a:t>
            </a:r>
            <a:endParaRPr b="0" lang="he-IL" sz="2000" spc="-1" strike="noStrike">
              <a:solidFill>
                <a:srgbClr val="000000"/>
              </a:solidFill>
              <a:latin typeface="Calibri"/>
            </a:endParaRPr>
          </a:p>
          <a:p>
            <a:pPr lvl="6" marL="3024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Seventh Outline Level</a:t>
            </a:r>
            <a:endParaRPr b="0" lang="he-IL"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0" y="888840"/>
            <a:ext cx="9143640" cy="1714320"/>
          </a:xfrm>
          <a:prstGeom prst="rect">
            <a:avLst/>
          </a:prstGeom>
          <a:solidFill>
            <a:srgbClr val="d9d9d9"/>
          </a:solidFill>
          <a:ln>
            <a:noFill/>
          </a:ln>
        </p:spPr>
        <p:txBody>
          <a:bodyPr anchor="ctr">
            <a:normAutofit/>
          </a:bodyPr>
          <a:p>
            <a:pPr algn="ctr" rtl="1">
              <a:lnSpc>
                <a:spcPct val="100000"/>
              </a:lnSpc>
            </a:pPr>
            <a:r>
              <a:rPr b="0" lang="he-IL" sz="4400" spc="-1" strike="noStrike">
                <a:solidFill>
                  <a:srgbClr val="c00000"/>
                </a:solidFill>
                <a:latin typeface="Calibri"/>
              </a:rPr>
              <a:t>Operating Systems</a:t>
            </a:r>
            <a:br/>
            <a:r>
              <a:rPr b="0" lang="he-IL" sz="4400" spc="-1" strike="noStrike">
                <a:solidFill>
                  <a:srgbClr val="c00000"/>
                </a:solidFill>
                <a:latin typeface="Calibri"/>
              </a:rPr>
              <a:t>371-1-1631</a:t>
            </a:r>
            <a:endParaRPr b="0" lang="he-IL" sz="4400" spc="-1" strike="noStrike">
              <a:solidFill>
                <a:srgbClr val="000000"/>
              </a:solidFill>
              <a:latin typeface="Calibri"/>
            </a:endParaRPr>
          </a:p>
        </p:txBody>
      </p:sp>
      <p:sp>
        <p:nvSpPr>
          <p:cNvPr id="48" name="TextShape 2"/>
          <p:cNvSpPr txBox="1"/>
          <p:nvPr/>
        </p:nvSpPr>
        <p:spPr>
          <a:xfrm>
            <a:off x="0" y="3042360"/>
            <a:ext cx="9143640" cy="513360"/>
          </a:xfrm>
          <a:prstGeom prst="rect">
            <a:avLst/>
          </a:prstGeom>
          <a:solidFill>
            <a:srgbClr val="d9d9d9"/>
          </a:solidFill>
          <a:ln>
            <a:noFill/>
          </a:ln>
        </p:spPr>
        <p:txBody>
          <a:bodyPr>
            <a:normAutofit/>
          </a:bodyPr>
          <a:p>
            <a:pPr algn="ctr">
              <a:lnSpc>
                <a:spcPct val="100000"/>
              </a:lnSpc>
              <a:spcBef>
                <a:spcPts val="641"/>
              </a:spcBef>
            </a:pPr>
            <a:r>
              <a:rPr b="0" lang="en" sz="3200" spc="-1" strike="noStrike">
                <a:solidFill>
                  <a:srgbClr val="000000"/>
                </a:solidFill>
                <a:latin typeface="Calibri"/>
              </a:rPr>
              <a:t>Tutorial 8 – Deadlocks Thanks to Dr.Itamar Cohen</a:t>
            </a:r>
            <a:endParaRPr b="0" lang="en" sz="3200" spc="-1" strike="noStrike">
              <a:latin typeface="Arial"/>
            </a:endParaRPr>
          </a:p>
        </p:txBody>
      </p:sp>
      <p:pic>
        <p:nvPicPr>
          <p:cNvPr id="49" name="תמונה 5" descr=""/>
          <p:cNvPicPr/>
          <p:nvPr/>
        </p:nvPicPr>
        <p:blipFill>
          <a:blip r:embed="rId1">
            <a:lum bright="18000"/>
          </a:blip>
          <a:stretch/>
        </p:blipFill>
        <p:spPr>
          <a:xfrm>
            <a:off x="4073760" y="4175640"/>
            <a:ext cx="996120" cy="1066320"/>
          </a:xfrm>
          <a:prstGeom prst="rect">
            <a:avLst/>
          </a:prstGeom>
          <a:ln w="9360">
            <a:noFill/>
          </a:ln>
        </p:spPr>
      </p:pic>
      <p:sp>
        <p:nvSpPr>
          <p:cNvPr id="50" name="CustomShape 3"/>
          <p:cNvSpPr/>
          <p:nvPr/>
        </p:nvSpPr>
        <p:spPr>
          <a:xfrm>
            <a:off x="179640" y="5231880"/>
            <a:ext cx="8784720" cy="383040"/>
          </a:xfrm>
          <a:prstGeom prst="rect">
            <a:avLst/>
          </a:prstGeom>
          <a:noFill/>
          <a:ln w="9360">
            <a:noFill/>
          </a:ln>
        </p:spPr>
        <p:style>
          <a:lnRef idx="0"/>
          <a:fillRef idx="0"/>
          <a:effectRef idx="0"/>
          <a:fontRef idx="minor"/>
        </p:style>
        <p:txBody>
          <a:bodyPr anchor="ctr"/>
          <a:p>
            <a:pPr algn="ctr">
              <a:lnSpc>
                <a:spcPct val="100000"/>
              </a:lnSpc>
            </a:pPr>
            <a:r>
              <a:rPr b="0" i="1" lang="en" sz="1400" spc="-1" strike="noStrike">
                <a:solidFill>
                  <a:srgbClr val="000000"/>
                </a:solidFill>
                <a:latin typeface="Calibri"/>
              </a:rPr>
              <a:t>Ben-Gurion University of the Negev</a:t>
            </a:r>
            <a:br/>
            <a:r>
              <a:rPr b="0" i="1" lang="en" sz="1400" spc="-1" strike="noStrike">
                <a:solidFill>
                  <a:srgbClr val="000000"/>
                </a:solidFill>
                <a:latin typeface="Calibri"/>
              </a:rPr>
              <a:t>Communication Systems Engineering Department</a:t>
            </a:r>
            <a:br/>
            <a:endParaRPr b="0" lang="en"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The Banker’s Algorithm</a:t>
            </a:r>
            <a:endParaRPr b="0" lang="he-IL" sz="3600" spc="-1" strike="noStrike">
              <a:solidFill>
                <a:srgbClr val="000000"/>
              </a:solidFill>
              <a:latin typeface="Calibri"/>
            </a:endParaRPr>
          </a:p>
        </p:txBody>
      </p:sp>
      <p:sp>
        <p:nvSpPr>
          <p:cNvPr id="74" name="TextShape 2"/>
          <p:cNvSpPr txBox="1"/>
          <p:nvPr/>
        </p:nvSpPr>
        <p:spPr>
          <a:xfrm>
            <a:off x="107640" y="841320"/>
            <a:ext cx="8928720" cy="4752000"/>
          </a:xfrm>
          <a:prstGeom prst="rect">
            <a:avLst/>
          </a:prstGeom>
          <a:noFill/>
          <a:ln>
            <a:noFill/>
          </a:ln>
        </p:spPr>
        <p:txBody>
          <a:bodyPr>
            <a:normAutofit/>
          </a:bodyPr>
          <a:p>
            <a:pPr marL="514440" indent="-514080">
              <a:lnSpc>
                <a:spcPct val="100000"/>
              </a:lnSpc>
              <a:spcBef>
                <a:spcPts val="561"/>
              </a:spcBef>
              <a:buClr>
                <a:srgbClr val="000000"/>
              </a:buClr>
              <a:buFont typeface="Calibri"/>
              <a:buAutoNum type="arabicParenR"/>
            </a:pPr>
            <a:r>
              <a:rPr b="0" lang="en" sz="2800" spc="-1" strike="noStrike">
                <a:solidFill>
                  <a:srgbClr val="000000"/>
                </a:solidFill>
                <a:latin typeface="Calibri"/>
              </a:rPr>
              <a:t>Look for a row in matrix </a:t>
            </a:r>
            <a:r>
              <a:rPr b="0" lang="en" sz="2800" spc="-1" strike="noStrike">
                <a:solidFill>
                  <a:srgbClr val="c00000"/>
                </a:solidFill>
                <a:latin typeface="Calibri"/>
              </a:rPr>
              <a:t>R</a:t>
            </a:r>
            <a:r>
              <a:rPr b="0" lang="en" sz="2800" spc="-1" strike="noStrike">
                <a:solidFill>
                  <a:srgbClr val="000000"/>
                </a:solidFill>
                <a:latin typeface="Calibri"/>
              </a:rPr>
              <a:t> whose </a:t>
            </a:r>
            <a:r>
              <a:rPr b="0" lang="en" sz="2800" spc="-1" strike="noStrike" u="sng">
                <a:solidFill>
                  <a:srgbClr val="000000"/>
                </a:solidFill>
                <a:uFillTx/>
                <a:latin typeface="Calibri"/>
              </a:rPr>
              <a:t>unmet</a:t>
            </a:r>
            <a:r>
              <a:rPr b="0" lang="en" sz="2800" spc="-1" strike="noStrike">
                <a:solidFill>
                  <a:srgbClr val="000000"/>
                </a:solidFill>
                <a:latin typeface="Calibri"/>
              </a:rPr>
              <a:t> resource needs are all smaller than or equal to </a:t>
            </a:r>
            <a:r>
              <a:rPr b="0" lang="en" sz="2800" spc="-1" strike="noStrike">
                <a:solidFill>
                  <a:srgbClr val="c00000"/>
                </a:solidFill>
                <a:latin typeface="Calibri"/>
              </a:rPr>
              <a:t>A</a:t>
            </a:r>
            <a:r>
              <a:rPr b="0" lang="en" sz="2800" spc="-1" strike="noStrike">
                <a:solidFill>
                  <a:srgbClr val="000000"/>
                </a:solidFill>
                <a:latin typeface="Calibri"/>
              </a:rPr>
              <a:t>. If no such row exists, the system may eventually deadlock.</a:t>
            </a:r>
            <a:endParaRPr b="0" lang="en" sz="2800" spc="-1" strike="noStrike">
              <a:latin typeface="Arial"/>
            </a:endParaRPr>
          </a:p>
          <a:p>
            <a:pPr marL="514440" indent="-514080">
              <a:lnSpc>
                <a:spcPct val="100000"/>
              </a:lnSpc>
              <a:spcBef>
                <a:spcPts val="561"/>
              </a:spcBef>
              <a:buClr>
                <a:srgbClr val="000000"/>
              </a:buClr>
              <a:buFont typeface="Calibri"/>
              <a:buAutoNum type="arabicParenR"/>
            </a:pPr>
            <a:r>
              <a:rPr b="0" lang="en" sz="2800" spc="-1" strike="noStrike">
                <a:solidFill>
                  <a:srgbClr val="000000"/>
                </a:solidFill>
                <a:latin typeface="Calibri"/>
              </a:rPr>
              <a:t>Assume the process of the row chosen finishes (which is possible). Mark that process as terminated and add all its resources to the </a:t>
            </a:r>
            <a:r>
              <a:rPr b="0" lang="en" sz="2800" spc="-1" strike="noStrike">
                <a:solidFill>
                  <a:srgbClr val="c00000"/>
                </a:solidFill>
                <a:latin typeface="Calibri"/>
              </a:rPr>
              <a:t>A</a:t>
            </a:r>
            <a:r>
              <a:rPr b="0" lang="en" sz="2800" spc="-1" strike="noStrike">
                <a:solidFill>
                  <a:srgbClr val="000000"/>
                </a:solidFill>
                <a:latin typeface="Calibri"/>
              </a:rPr>
              <a:t> vector.</a:t>
            </a:r>
            <a:endParaRPr b="0" lang="en" sz="2800" spc="-1" strike="noStrike">
              <a:latin typeface="Arial"/>
            </a:endParaRPr>
          </a:p>
          <a:p>
            <a:pPr marL="514440" indent="-514080">
              <a:lnSpc>
                <a:spcPct val="100000"/>
              </a:lnSpc>
              <a:spcBef>
                <a:spcPts val="561"/>
              </a:spcBef>
              <a:buClr>
                <a:srgbClr val="000000"/>
              </a:buClr>
              <a:buFont typeface="Calibri"/>
              <a:buAutoNum type="arabicParenR"/>
            </a:pPr>
            <a:r>
              <a:rPr b="0" lang="en" sz="2800" spc="-1" strike="noStrike">
                <a:solidFill>
                  <a:srgbClr val="000000"/>
                </a:solidFill>
                <a:latin typeface="Calibri"/>
              </a:rPr>
              <a:t>Repeat steps </a:t>
            </a:r>
            <a:r>
              <a:rPr b="0" lang="en" sz="2800" spc="-1" strike="noStrike">
                <a:solidFill>
                  <a:srgbClr val="c00000"/>
                </a:solidFill>
                <a:latin typeface="Calibri"/>
              </a:rPr>
              <a:t>1</a:t>
            </a:r>
            <a:r>
              <a:rPr b="0" lang="en" sz="2800" spc="-1" strike="noStrike">
                <a:solidFill>
                  <a:srgbClr val="000000"/>
                </a:solidFill>
                <a:latin typeface="Calibri"/>
              </a:rPr>
              <a:t> and </a:t>
            </a:r>
            <a:r>
              <a:rPr b="0" lang="en" sz="2800" spc="-1" strike="noStrike">
                <a:solidFill>
                  <a:srgbClr val="c00000"/>
                </a:solidFill>
                <a:latin typeface="Calibri"/>
              </a:rPr>
              <a:t>2</a:t>
            </a:r>
            <a:r>
              <a:rPr b="0" lang="en" sz="2800" spc="-1" strike="noStrike">
                <a:solidFill>
                  <a:srgbClr val="000000"/>
                </a:solidFill>
                <a:latin typeface="Calibri"/>
              </a:rPr>
              <a:t> until either all processes are marked as terminated, which means the system is </a:t>
            </a:r>
            <a:r>
              <a:rPr b="0" lang="en" sz="2800" spc="-1" strike="noStrike">
                <a:solidFill>
                  <a:srgbClr val="c00000"/>
                </a:solidFill>
                <a:latin typeface="Calibri"/>
              </a:rPr>
              <a:t>safe</a:t>
            </a:r>
            <a:r>
              <a:rPr b="0" lang="en" sz="2800" spc="-1" strike="noStrike">
                <a:solidFill>
                  <a:srgbClr val="000000"/>
                </a:solidFill>
                <a:latin typeface="Calibri"/>
              </a:rPr>
              <a:t>, or until a deadlock occurs, which means the system is </a:t>
            </a:r>
            <a:r>
              <a:rPr b="0" lang="en" sz="2800" spc="-1" strike="noStrike">
                <a:solidFill>
                  <a:srgbClr val="c00000"/>
                </a:solidFill>
                <a:latin typeface="Calibri"/>
              </a:rPr>
              <a:t>unsafe</a:t>
            </a:r>
            <a:r>
              <a:rPr b="0" lang="en" sz="2800" spc="-1" strike="noStrike">
                <a:solidFill>
                  <a:srgbClr val="000000"/>
                </a:solidFill>
                <a:latin typeface="Calibri"/>
              </a:rPr>
              <a:t>.</a:t>
            </a:r>
            <a:endParaRPr b="0" lang="en" sz="2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2 : The Banker’s Algorithm</a:t>
            </a:r>
            <a:endParaRPr b="0" lang="he-IL" sz="3600" spc="-1" strike="noStrike">
              <a:solidFill>
                <a:srgbClr val="000000"/>
              </a:solidFill>
              <a:latin typeface="Calibri"/>
            </a:endParaRPr>
          </a:p>
        </p:txBody>
      </p:sp>
      <p:sp>
        <p:nvSpPr>
          <p:cNvPr id="76"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Consider the following snapshot of a system with processes  and resources .</a:t>
            </a:r>
            <a:endParaRPr b="0" lang="en" sz="2800" spc="-1" strike="noStrike">
              <a:latin typeface="Arial"/>
            </a:endParaRPr>
          </a:p>
          <a:p>
            <a:pPr marL="457200" indent="-456840">
              <a:lnSpc>
                <a:spcPct val="100000"/>
              </a:lnSpc>
              <a:spcBef>
                <a:spcPts val="479"/>
              </a:spcBef>
              <a:buClr>
                <a:srgbClr val="000000"/>
              </a:buClr>
              <a:buFont typeface="Arial"/>
              <a:buChar char="•"/>
            </a:pPr>
            <a:r>
              <a:rPr b="0" lang="en" sz="2400" spc="-1" strike="noStrike">
                <a:solidFill>
                  <a:srgbClr val="000000"/>
                </a:solidFill>
                <a:latin typeface="Calibri"/>
              </a:rPr>
              <a:t>A=</a:t>
            </a:r>
            <a:r>
              <a:rPr b="0" lang="en" sz="2400" spc="-1" strike="noStrike">
                <a:solidFill>
                  <a:srgbClr val="000000"/>
                </a:solidFill>
                <a:latin typeface="Calibri"/>
              </a:rPr>
              <a:t>	</a:t>
            </a:r>
            <a:r>
              <a:rPr b="0" lang="en" sz="2400" spc="-1" strike="noStrike">
                <a:solidFill>
                  <a:srgbClr val="000000"/>
                </a:solidFill>
                <a:latin typeface="Calibri"/>
              </a:rPr>
              <a:t>	</a:t>
            </a:r>
            <a:r>
              <a:rPr b="0" lang="en" sz="2400" spc="-1" strike="noStrike">
                <a:solidFill>
                  <a:srgbClr val="000000"/>
                </a:solidFill>
                <a:latin typeface="Calibri"/>
              </a:rPr>
              <a:t>	</a:t>
            </a:r>
            <a:r>
              <a:rPr b="0" lang="en" sz="2400" spc="-1" strike="noStrike">
                <a:solidFill>
                  <a:srgbClr val="000000"/>
                </a:solidFill>
                <a:latin typeface="Calibri"/>
              </a:rPr>
              <a:t>              </a:t>
            </a:r>
            <a:r>
              <a:rPr b="0" lang="en" sz="2400" spc="-1" strike="noStrike">
                <a:solidFill>
                  <a:srgbClr val="c00000"/>
                </a:solidFill>
                <a:latin typeface="Calibri"/>
              </a:rPr>
              <a:t>Is this system currently, </a:t>
            </a:r>
            <a:r>
              <a:rPr b="0" lang="en" sz="2400" spc="-1" strike="noStrike">
                <a:solidFill>
                  <a:srgbClr val="c00000"/>
                </a:solidFill>
                <a:latin typeface="Calibri"/>
              </a:rPr>
              <a:t>	</a:t>
            </a:r>
            <a:r>
              <a:rPr b="0" lang="en" sz="2400" spc="-1" strike="noStrike">
                <a:solidFill>
                  <a:srgbClr val="c00000"/>
                </a:solidFill>
                <a:latin typeface="Calibri"/>
              </a:rPr>
              <a:t>	</a:t>
            </a:r>
            <a:r>
              <a:rPr b="0" lang="en" sz="2400" spc="-1" strike="noStrike">
                <a:solidFill>
                  <a:srgbClr val="c00000"/>
                </a:solidFill>
                <a:latin typeface="Calibri"/>
              </a:rPr>
              <a:t>	</a:t>
            </a:r>
            <a:r>
              <a:rPr b="0" lang="en" sz="2400" spc="-1" strike="noStrike">
                <a:solidFill>
                  <a:srgbClr val="c00000"/>
                </a:solidFill>
                <a:latin typeface="Calibri"/>
              </a:rPr>
              <a:t>	</a:t>
            </a:r>
            <a:r>
              <a:rPr b="0" lang="en" sz="2400" spc="-1" strike="noStrike">
                <a:solidFill>
                  <a:srgbClr val="c00000"/>
                </a:solidFill>
                <a:latin typeface="Calibri"/>
              </a:rPr>
              <a:t>                          </a:t>
            </a:r>
            <a:r>
              <a:rPr b="0" lang="en" sz="2400" spc="-1" strike="noStrike">
                <a:solidFill>
                  <a:srgbClr val="c00000"/>
                </a:solidFill>
                <a:latin typeface="Calibri"/>
              </a:rPr>
              <a:t>	</a:t>
            </a:r>
            <a:r>
              <a:rPr b="0" lang="en" sz="2400" spc="-1" strike="noStrike">
                <a:solidFill>
                  <a:srgbClr val="c00000"/>
                </a:solidFill>
                <a:latin typeface="Calibri"/>
              </a:rPr>
              <a:t>may become deadlocked? </a:t>
            </a:r>
            <a:endParaRPr b="0" lang="en" sz="2400" spc="-1" strike="noStrike">
              <a:latin typeface="Arial"/>
            </a:endParaRPr>
          </a:p>
          <a:p>
            <a:pPr>
              <a:lnSpc>
                <a:spcPct val="100000"/>
              </a:lnSpc>
              <a:spcBef>
                <a:spcPts val="561"/>
              </a:spcBef>
            </a:pPr>
            <a:r>
              <a:rPr b="0" lang="en" sz="2800" spc="-1" strike="noStrike">
                <a:solidFill>
                  <a:srgbClr val="000000"/>
                </a:solidFill>
                <a:latin typeface="Calibri"/>
              </a:rPr>
              <a:t>	</a:t>
            </a:r>
            <a:r>
              <a:rPr b="0" lang="en" sz="2800" spc="-1" strike="noStrike">
                <a:solidFill>
                  <a:srgbClr val="000000"/>
                </a:solidFill>
                <a:latin typeface="Calibri"/>
              </a:rPr>
              <a:t>	</a:t>
            </a:r>
            <a:r>
              <a:rPr b="0" lang="en" sz="2800" spc="-1" strike="noStrike">
                <a:solidFill>
                  <a:srgbClr val="000000"/>
                </a:solidFill>
                <a:latin typeface="Calibri"/>
              </a:rPr>
              <a:t>       </a:t>
            </a:r>
            <a:endParaRPr b="0" lang="en" sz="2800" spc="-1" strike="noStrike">
              <a:latin typeface="Arial"/>
            </a:endParaRPr>
          </a:p>
        </p:txBody>
      </p:sp>
      <p:graphicFrame>
        <p:nvGraphicFramePr>
          <p:cNvPr id="77" name="Table 3"/>
          <p:cNvGraphicFramePr/>
          <p:nvPr/>
        </p:nvGraphicFramePr>
        <p:xfrm>
          <a:off x="1187640" y="186444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78" name="Table 4"/>
          <p:cNvGraphicFramePr/>
          <p:nvPr/>
        </p:nvGraphicFramePr>
        <p:xfrm>
          <a:off x="1172520" y="2641320"/>
          <a:ext cx="7143480" cy="2360160"/>
        </p:xfrm>
        <a:graphic>
          <a:graphicData uri="http://schemas.openxmlformats.org/drawingml/2006/table">
            <a:tbl>
              <a:tblPr/>
              <a:tblGrid>
                <a:gridCol w="749160"/>
                <a:gridCol w="531720"/>
                <a:gridCol w="531720"/>
                <a:gridCol w="533160"/>
                <a:gridCol w="533160"/>
                <a:gridCol w="531720"/>
                <a:gridCol w="533160"/>
                <a:gridCol w="533160"/>
                <a:gridCol w="533160"/>
                <a:gridCol w="533160"/>
                <a:gridCol w="531720"/>
                <a:gridCol w="533160"/>
                <a:gridCol w="535320"/>
              </a:tblGrid>
              <a:tr h="591480">
                <a:tc>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gridSpan="4">
                  <a:txBody>
                    <a:bodyPr lIns="68400" rIns="68400" tIns="0" bIns="0"/>
                    <a:p>
                      <a:pPr algn="ctr">
                        <a:lnSpc>
                          <a:spcPct val="100000"/>
                        </a:lnSpc>
                      </a:pPr>
                      <a:r>
                        <a:rPr b="0" lang="en" sz="2000" spc="-1" strike="noStrike">
                          <a:solidFill>
                            <a:srgbClr val="000000"/>
                          </a:solidFill>
                          <a:latin typeface="Calibri"/>
                        </a:rPr>
                        <a:t>current allocation</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max demand</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still needs</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417960">
                <a:tc>
                  <a:txBody>
                    <a:bodyPr lIns="68400" rIns="68400" tIns="0" bIns="0"/>
                    <a:p>
                      <a:pPr algn="ctr">
                        <a:lnSpc>
                          <a:spcPct val="100000"/>
                        </a:lnSpc>
                      </a:pPr>
                      <a:r>
                        <a:rPr b="0" lang="en" sz="1400" spc="-1" strike="noStrike">
                          <a:solidFill>
                            <a:srgbClr val="000000"/>
                          </a:solidFill>
                          <a:latin typeface="Calibri"/>
                        </a:rPr>
                        <a:t>Process</a:t>
                      </a:r>
                      <a:endParaRPr b="0" lang="en" sz="14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cPr marL="68400" marR="68400">
                    <a:lnL w="12240">
                      <a:solidFill>
                        <a:srgbClr val="000000"/>
                      </a:solidFill>
                    </a:lnL>
                    <a:lnR w="12240">
                      <a:solidFill>
                        <a:srgbClr val="000000"/>
                      </a:solidFill>
                    </a:lnR>
                    <a:lnT w="3816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7</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5</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2 – Solution</a:t>
            </a:r>
            <a:endParaRPr b="0" lang="he-IL" sz="3600" spc="-1" strike="noStrike">
              <a:solidFill>
                <a:srgbClr val="000000"/>
              </a:solidFill>
              <a:latin typeface="Calibri"/>
            </a:endParaRPr>
          </a:p>
        </p:txBody>
      </p:sp>
      <p:sp>
        <p:nvSpPr>
          <p:cNvPr id="80"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c00000"/>
              </a:buClr>
              <a:buFont typeface="Arial"/>
              <a:buChar char="•"/>
            </a:pPr>
            <a:r>
              <a:rPr b="0" lang="en" sz="2800" spc="-1" strike="noStrike">
                <a:solidFill>
                  <a:srgbClr val="c00000"/>
                </a:solidFill>
                <a:latin typeface="Calibri"/>
              </a:rPr>
              <a:t>Is this system currently deadlocked, may become deadlocked? </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p:txBody>
      </p:sp>
      <p:graphicFrame>
        <p:nvGraphicFramePr>
          <p:cNvPr id="81" name="Table 3"/>
          <p:cNvGraphicFramePr/>
          <p:nvPr/>
        </p:nvGraphicFramePr>
        <p:xfrm>
          <a:off x="1187640" y="3017160"/>
          <a:ext cx="7143480" cy="2360160"/>
        </p:xfrm>
        <a:graphic>
          <a:graphicData uri="http://schemas.openxmlformats.org/drawingml/2006/table">
            <a:tbl>
              <a:tblPr/>
              <a:tblGrid>
                <a:gridCol w="749160"/>
                <a:gridCol w="531720"/>
                <a:gridCol w="531720"/>
                <a:gridCol w="533160"/>
                <a:gridCol w="533160"/>
                <a:gridCol w="531720"/>
                <a:gridCol w="533160"/>
                <a:gridCol w="533160"/>
                <a:gridCol w="533160"/>
                <a:gridCol w="533160"/>
                <a:gridCol w="531720"/>
                <a:gridCol w="533160"/>
                <a:gridCol w="535320"/>
              </a:tblGrid>
              <a:tr h="591480">
                <a:tc>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gridSpan="4">
                  <a:txBody>
                    <a:bodyPr lIns="68400" rIns="68400" tIns="0" bIns="0"/>
                    <a:p>
                      <a:pPr algn="ctr">
                        <a:lnSpc>
                          <a:spcPct val="100000"/>
                        </a:lnSpc>
                      </a:pPr>
                      <a:r>
                        <a:rPr b="0" lang="en" sz="2000" spc="-1" strike="noStrike">
                          <a:solidFill>
                            <a:srgbClr val="000000"/>
                          </a:solidFill>
                          <a:latin typeface="Calibri"/>
                        </a:rPr>
                        <a:t>current allocation</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max demand</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still needs</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417960">
                <a:tc>
                  <a:txBody>
                    <a:bodyPr lIns="68400" rIns="68400" tIns="0" bIns="0"/>
                    <a:p>
                      <a:pPr algn="ctr">
                        <a:lnSpc>
                          <a:spcPct val="100000"/>
                        </a:lnSpc>
                      </a:pPr>
                      <a:r>
                        <a:rPr b="0" lang="en" sz="1400" spc="-1" strike="noStrike">
                          <a:solidFill>
                            <a:srgbClr val="000000"/>
                          </a:solidFill>
                          <a:latin typeface="Calibri"/>
                        </a:rPr>
                        <a:t>Process</a:t>
                      </a:r>
                      <a:endParaRPr b="0" lang="en" sz="14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7</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5</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3</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82" name="Table 4"/>
          <p:cNvGraphicFramePr/>
          <p:nvPr/>
        </p:nvGraphicFramePr>
        <p:xfrm>
          <a:off x="1187640" y="22813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2 – Solution</a:t>
            </a:r>
            <a:endParaRPr b="0" lang="he-IL" sz="3600" spc="-1" strike="noStrike">
              <a:solidFill>
                <a:srgbClr val="000000"/>
              </a:solidFill>
              <a:latin typeface="Calibri"/>
            </a:endParaRPr>
          </a:p>
        </p:txBody>
      </p:sp>
      <p:sp>
        <p:nvSpPr>
          <p:cNvPr id="84"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p:txBody>
      </p:sp>
      <p:graphicFrame>
        <p:nvGraphicFramePr>
          <p:cNvPr id="85" name="Table 3"/>
          <p:cNvGraphicFramePr/>
          <p:nvPr/>
        </p:nvGraphicFramePr>
        <p:xfrm>
          <a:off x="3852000" y="1921320"/>
          <a:ext cx="5011200" cy="2360160"/>
        </p:xfrm>
        <a:graphic>
          <a:graphicData uri="http://schemas.openxmlformats.org/drawingml/2006/table">
            <a:tbl>
              <a:tblPr/>
              <a:tblGrid>
                <a:gridCol w="749160"/>
                <a:gridCol w="531720"/>
                <a:gridCol w="531720"/>
                <a:gridCol w="533160"/>
                <a:gridCol w="533160"/>
                <a:gridCol w="533160"/>
                <a:gridCol w="531720"/>
                <a:gridCol w="533160"/>
                <a:gridCol w="534240"/>
              </a:tblGrid>
              <a:tr h="591480">
                <a:tc>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gridSpan="4">
                  <a:txBody>
                    <a:bodyPr lIns="68400" rIns="68400" tIns="0" bIns="0"/>
                    <a:p>
                      <a:pPr algn="ctr">
                        <a:lnSpc>
                          <a:spcPct val="100000"/>
                        </a:lnSpc>
                      </a:pPr>
                      <a:r>
                        <a:rPr b="0" lang="en" sz="2000" spc="-1" strike="noStrike">
                          <a:solidFill>
                            <a:srgbClr val="000000"/>
                          </a:solidFill>
                          <a:latin typeface="Calibri"/>
                        </a:rPr>
                        <a:t>current allocation</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still needs</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417960">
                <a:tc>
                  <a:txBody>
                    <a:bodyPr lIns="68400" rIns="68400" tIns="0" bIns="0"/>
                    <a:p>
                      <a:pPr algn="ctr">
                        <a:lnSpc>
                          <a:spcPct val="100000"/>
                        </a:lnSpc>
                      </a:pPr>
                      <a:r>
                        <a:rPr b="0" lang="en" sz="1400" spc="-1" strike="noStrike">
                          <a:solidFill>
                            <a:srgbClr val="000000"/>
                          </a:solidFill>
                          <a:latin typeface="Calibri"/>
                        </a:rPr>
                        <a:t>Process</a:t>
                      </a:r>
                      <a:endParaRPr b="0" lang="en" sz="14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5</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3</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86" name="Table 4"/>
          <p:cNvGraphicFramePr/>
          <p:nvPr/>
        </p:nvGraphicFramePr>
        <p:xfrm>
          <a:off x="1115640" y="9133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87" name="Table 5"/>
          <p:cNvGraphicFramePr/>
          <p:nvPr/>
        </p:nvGraphicFramePr>
        <p:xfrm>
          <a:off x="1115640" y="16909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88" name="Table 6"/>
          <p:cNvGraphicFramePr/>
          <p:nvPr/>
        </p:nvGraphicFramePr>
        <p:xfrm>
          <a:off x="1115640" y="24685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4</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4</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89" name="Table 7"/>
          <p:cNvGraphicFramePr/>
          <p:nvPr/>
        </p:nvGraphicFramePr>
        <p:xfrm>
          <a:off x="1115640" y="324648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4</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9</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8</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90" name="Table 8"/>
          <p:cNvGraphicFramePr/>
          <p:nvPr/>
        </p:nvGraphicFramePr>
        <p:xfrm>
          <a:off x="1115640" y="402408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9</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8</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91" name="Table 9"/>
          <p:cNvGraphicFramePr/>
          <p:nvPr/>
        </p:nvGraphicFramePr>
        <p:xfrm>
          <a:off x="1115640" y="480168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92" name="CustomShape 10"/>
          <p:cNvSpPr/>
          <p:nvPr/>
        </p:nvSpPr>
        <p:spPr>
          <a:xfrm>
            <a:off x="3852000" y="260784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3" name="CustomShape 11"/>
          <p:cNvSpPr/>
          <p:nvPr/>
        </p:nvSpPr>
        <p:spPr>
          <a:xfrm>
            <a:off x="3852000" y="294048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4" name="CustomShape 12"/>
          <p:cNvSpPr/>
          <p:nvPr/>
        </p:nvSpPr>
        <p:spPr>
          <a:xfrm>
            <a:off x="3852000" y="327276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5" name="CustomShape 13"/>
          <p:cNvSpPr/>
          <p:nvPr/>
        </p:nvSpPr>
        <p:spPr>
          <a:xfrm>
            <a:off x="3852000" y="360504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6" name="CustomShape 14"/>
          <p:cNvSpPr/>
          <p:nvPr/>
        </p:nvSpPr>
        <p:spPr>
          <a:xfrm>
            <a:off x="3852000" y="393768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1115640" y="913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8" name="CustomShape 16"/>
          <p:cNvSpPr/>
          <p:nvPr/>
        </p:nvSpPr>
        <p:spPr>
          <a:xfrm>
            <a:off x="1115640" y="1705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99" name="CustomShape 17"/>
          <p:cNvSpPr/>
          <p:nvPr/>
        </p:nvSpPr>
        <p:spPr>
          <a:xfrm>
            <a:off x="1115640" y="2497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00" name="CustomShape 18"/>
          <p:cNvSpPr/>
          <p:nvPr/>
        </p:nvSpPr>
        <p:spPr>
          <a:xfrm>
            <a:off x="1115640" y="321768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01" name="CustomShape 19"/>
          <p:cNvSpPr/>
          <p:nvPr/>
        </p:nvSpPr>
        <p:spPr>
          <a:xfrm>
            <a:off x="1115640" y="400968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02" name="CustomShape 20"/>
          <p:cNvSpPr/>
          <p:nvPr/>
        </p:nvSpPr>
        <p:spPr>
          <a:xfrm>
            <a:off x="3564000" y="4801680"/>
            <a:ext cx="3600000" cy="575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This is the total amount of resources of the system.</a:t>
            </a:r>
            <a:endParaRPr b="0" lang="en" sz="1600" spc="-1" strike="noStrike">
              <a:latin typeface="Arial"/>
            </a:endParaRPr>
          </a:p>
        </p:txBody>
      </p:sp>
    </p:spTree>
  </p:cSld>
  <p:timing>
    <p:tnLst>
      <p:par>
        <p:cTn id="119" dur="indefinite" restart="never" nodeType="tmRoot">
          <p:childTnLst>
            <p:seq>
              <p:cTn id="120" dur="indefinite" nodeType="mainSeq">
                <p:childTnLst>
                  <p:par>
                    <p:cTn id="121" fill="hold">
                      <p:stCondLst>
                        <p:cond delay="0"/>
                      </p:stCondLst>
                      <p:childTnLst>
                        <p:par>
                          <p:cTn id="122" fill="hold">
                            <p:stCondLst>
                              <p:cond delay="0"/>
                            </p:stCondLst>
                            <p:childTnLst>
                              <p:par>
                                <p:cTn id="123" nodeType="withEffect" fill="hold" presetClass="entr" presetID="1">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97"/>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9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88"/>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98"/>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9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89"/>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99"/>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9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0"/>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100"/>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9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0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3</a:t>
            </a:r>
            <a:endParaRPr b="0" lang="he-IL" sz="3600" spc="-1" strike="noStrike">
              <a:solidFill>
                <a:srgbClr val="000000"/>
              </a:solidFill>
              <a:latin typeface="Calibri"/>
            </a:endParaRPr>
          </a:p>
        </p:txBody>
      </p:sp>
      <p:sp>
        <p:nvSpPr>
          <p:cNvPr id="104"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If a request for (0, 1, 0, 0) arrives from , can that request be safely granted immediately? In what state (deadlocked, safe, unsafe) would immediately granting the whole request leave the system? Which processes, if any, are or may become deadlocked if this whole request is granted immediately?</a:t>
            </a:r>
            <a:endParaRPr b="0" lang="en" sz="2800" spc="-1" strike="noStrike">
              <a:latin typeface="Arial"/>
            </a:endParaRPr>
          </a:p>
          <a:p>
            <a:pPr>
              <a:lnSpc>
                <a:spcPct val="100000"/>
              </a:lnSpc>
              <a:spcBef>
                <a:spcPts val="479"/>
              </a:spcBef>
            </a:pPr>
            <a:endParaRPr b="0" lang="en" sz="2800" spc="-1" strike="noStrike">
              <a:latin typeface="Arial"/>
            </a:endParaRPr>
          </a:p>
        </p:txBody>
      </p:sp>
      <p:sp>
        <p:nvSpPr>
          <p:cNvPr id="105" name="TextShape 3"/>
          <p:cNvSpPr txBox="1"/>
          <p:nvPr/>
        </p:nvSpPr>
        <p:spPr>
          <a:xfrm>
            <a:off x="107640" y="84132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3 – Solution</a:t>
            </a:r>
            <a:endParaRPr b="0" lang="he-IL" sz="3600" spc="-1" strike="noStrike">
              <a:solidFill>
                <a:srgbClr val="000000"/>
              </a:solidFill>
              <a:latin typeface="Calibri"/>
            </a:endParaRPr>
          </a:p>
        </p:txBody>
      </p:sp>
      <p:sp>
        <p:nvSpPr>
          <p:cNvPr id="107" name="TextShape 2"/>
          <p:cNvSpPr txBox="1"/>
          <p:nvPr/>
        </p:nvSpPr>
        <p:spPr>
          <a:xfrm>
            <a:off x="91440" y="82296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graphicFrame>
        <p:nvGraphicFramePr>
          <p:cNvPr id="108" name="Table 3"/>
          <p:cNvGraphicFramePr/>
          <p:nvPr/>
        </p:nvGraphicFramePr>
        <p:xfrm>
          <a:off x="1187640" y="2585160"/>
          <a:ext cx="7143480" cy="2360160"/>
        </p:xfrm>
        <a:graphic>
          <a:graphicData uri="http://schemas.openxmlformats.org/drawingml/2006/table">
            <a:tbl>
              <a:tblPr/>
              <a:tblGrid>
                <a:gridCol w="749160"/>
                <a:gridCol w="531720"/>
                <a:gridCol w="531720"/>
                <a:gridCol w="533160"/>
                <a:gridCol w="533160"/>
                <a:gridCol w="531720"/>
                <a:gridCol w="533160"/>
                <a:gridCol w="533160"/>
                <a:gridCol w="533160"/>
                <a:gridCol w="533160"/>
                <a:gridCol w="531720"/>
                <a:gridCol w="533160"/>
                <a:gridCol w="535320"/>
              </a:tblGrid>
              <a:tr h="591480">
                <a:tc>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gridSpan="4">
                  <a:txBody>
                    <a:bodyPr lIns="68400" rIns="68400" tIns="0" bIns="0"/>
                    <a:p>
                      <a:pPr algn="ctr">
                        <a:lnSpc>
                          <a:spcPct val="100000"/>
                        </a:lnSpc>
                      </a:pPr>
                      <a:r>
                        <a:rPr b="0" lang="en" sz="2000" spc="-1" strike="noStrike">
                          <a:solidFill>
                            <a:srgbClr val="000000"/>
                          </a:solidFill>
                          <a:latin typeface="Calibri"/>
                        </a:rPr>
                        <a:t>current allocation</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max demand</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still needs</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417960">
                <a:tc>
                  <a:txBody>
                    <a:bodyPr lIns="68400" rIns="68400" tIns="0" bIns="0"/>
                    <a:p>
                      <a:pPr algn="ctr">
                        <a:lnSpc>
                          <a:spcPct val="100000"/>
                        </a:lnSpc>
                      </a:pPr>
                      <a:r>
                        <a:rPr b="0" lang="en" sz="1400" spc="-1" strike="noStrike">
                          <a:solidFill>
                            <a:srgbClr val="000000"/>
                          </a:solidFill>
                          <a:latin typeface="Calibri"/>
                        </a:rPr>
                        <a:t>Process</a:t>
                      </a:r>
                      <a:endParaRPr b="0" lang="en" sz="14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7</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ffffff"/>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c00000"/>
                    </a:solid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5</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6</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3</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09" name="Table 4"/>
          <p:cNvGraphicFramePr/>
          <p:nvPr/>
        </p:nvGraphicFramePr>
        <p:xfrm>
          <a:off x="1187640" y="18493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ffffff"/>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c00000"/>
                    </a:solid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3 – Solution</a:t>
            </a:r>
            <a:endParaRPr b="0" lang="he-IL" sz="3600" spc="-1" strike="noStrike">
              <a:solidFill>
                <a:srgbClr val="000000"/>
              </a:solidFill>
              <a:latin typeface="Calibri"/>
            </a:endParaRPr>
          </a:p>
        </p:txBody>
      </p:sp>
      <p:sp>
        <p:nvSpPr>
          <p:cNvPr id="111"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ffffff"/>
              </a:buClr>
              <a:buFont typeface="Arial"/>
              <a:buChar char="•"/>
            </a:pPr>
            <a:r>
              <a:rPr b="0" lang="en" sz="2800" spc="-1" strike="noStrike">
                <a:solidFill>
                  <a:srgbClr val="ffffff"/>
                </a:solidFill>
                <a:latin typeface="Calibri"/>
              </a:rPr>
              <a:t>A=</a:t>
            </a:r>
            <a:endParaRPr b="0" lang="en" sz="2800" spc="-1" strike="noStrike">
              <a:latin typeface="Arial"/>
            </a:endParaRPr>
          </a:p>
          <a:p>
            <a:pPr>
              <a:lnSpc>
                <a:spcPct val="100000"/>
              </a:lnSpc>
              <a:spcBef>
                <a:spcPts val="561"/>
              </a:spcBef>
            </a:pPr>
            <a:endParaRPr b="0" lang="en" sz="2800" spc="-1" strike="noStrike">
              <a:latin typeface="Arial"/>
            </a:endParaRPr>
          </a:p>
          <a:p>
            <a:pPr marL="457200" indent="-456840">
              <a:lnSpc>
                <a:spcPct val="100000"/>
              </a:lnSpc>
              <a:spcBef>
                <a:spcPts val="561"/>
              </a:spcBef>
              <a:buClr>
                <a:srgbClr val="ffffff"/>
              </a:buClr>
              <a:buFont typeface="Arial"/>
              <a:buChar char="•"/>
            </a:pPr>
            <a:r>
              <a:rPr b="0" lang="en" sz="2800" spc="-1" strike="noStrike">
                <a:solidFill>
                  <a:srgbClr val="ffffff"/>
                </a:solidFill>
                <a:latin typeface="Calibri"/>
              </a:rPr>
              <a:t>A=</a:t>
            </a:r>
            <a:endParaRPr b="0" lang="en" sz="2800" spc="-1" strike="noStrike">
              <a:latin typeface="Arial"/>
            </a:endParaRPr>
          </a:p>
        </p:txBody>
      </p:sp>
      <p:graphicFrame>
        <p:nvGraphicFramePr>
          <p:cNvPr id="112" name="Table 3"/>
          <p:cNvGraphicFramePr/>
          <p:nvPr/>
        </p:nvGraphicFramePr>
        <p:xfrm>
          <a:off x="3852000" y="1921320"/>
          <a:ext cx="5011200" cy="2360160"/>
        </p:xfrm>
        <a:graphic>
          <a:graphicData uri="http://schemas.openxmlformats.org/drawingml/2006/table">
            <a:tbl>
              <a:tblPr/>
              <a:tblGrid>
                <a:gridCol w="749160"/>
                <a:gridCol w="531720"/>
                <a:gridCol w="531720"/>
                <a:gridCol w="533160"/>
                <a:gridCol w="533160"/>
                <a:gridCol w="533160"/>
                <a:gridCol w="531720"/>
                <a:gridCol w="533160"/>
                <a:gridCol w="534240"/>
              </a:tblGrid>
              <a:tr h="591480">
                <a:tc>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gridSpan="4">
                  <a:txBody>
                    <a:bodyPr lIns="68400" rIns="68400" tIns="0" bIns="0"/>
                    <a:p>
                      <a:pPr algn="ctr">
                        <a:lnSpc>
                          <a:spcPct val="100000"/>
                        </a:lnSpc>
                      </a:pPr>
                      <a:r>
                        <a:rPr b="0" lang="en" sz="2000" spc="-1" strike="noStrike">
                          <a:solidFill>
                            <a:srgbClr val="000000"/>
                          </a:solidFill>
                          <a:latin typeface="Calibri"/>
                        </a:rPr>
                        <a:t>current allocation</a:t>
                      </a:r>
                      <a:endParaRPr b="0" lang="en" sz="2000" spc="-1" strike="noStrike">
                        <a:latin typeface="Arial"/>
                      </a:endParaRPr>
                    </a:p>
                  </a:txBody>
                  <a:tcPr marL="68400" marR="68400">
                    <a:lnL w="38160">
                      <a:solidFill>
                        <a:srgbClr val="000000"/>
                      </a:solidFill>
                    </a:lnL>
                    <a:lnR w="3816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gridSpan="4">
                  <a:txBody>
                    <a:bodyPr lIns="68400" rIns="68400" tIns="0" bIns="0"/>
                    <a:p>
                      <a:pPr algn="ctr">
                        <a:lnSpc>
                          <a:spcPct val="100000"/>
                        </a:lnSpc>
                      </a:pPr>
                      <a:r>
                        <a:rPr b="0" lang="en" sz="2000" spc="-1" strike="noStrike">
                          <a:solidFill>
                            <a:srgbClr val="000000"/>
                          </a:solidFill>
                          <a:latin typeface="Calibri"/>
                        </a:rPr>
                        <a:t>still needs</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417960">
                <a:tc>
                  <a:txBody>
                    <a:bodyPr lIns="68400" rIns="68400" tIns="0" bIns="0"/>
                    <a:p>
                      <a:pPr algn="ctr">
                        <a:lnSpc>
                          <a:spcPct val="100000"/>
                        </a:lnSpc>
                      </a:pPr>
                      <a:r>
                        <a:rPr b="0" lang="en" sz="1400" spc="-1" strike="noStrike">
                          <a:solidFill>
                            <a:srgbClr val="000000"/>
                          </a:solidFill>
                          <a:latin typeface="Calibri"/>
                        </a:rPr>
                        <a:t>Process</a:t>
                      </a:r>
                      <a:endParaRPr b="0" lang="en" sz="14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3816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3816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7</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6</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5</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5</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4</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34080">
                <a:tc>
                  <a:txBody>
                    <a:bodyPr lIns="68400" rIns="68400" tIns="0" bIns="0"/>
                    <a:p>
                      <a:pPr algn="ctr">
                        <a:lnSpc>
                          <a:spcPct val="100000"/>
                        </a:lnSpc>
                      </a:pPr>
                      <a:r>
                        <a:rPr b="0" lang="en" sz="2000" spc="-1" strike="noStrike">
                          <a:solidFill>
                            <a:srgbClr val="000000"/>
                          </a:solidFill>
                          <a:latin typeface="Calibri"/>
                        </a:rPr>
                        <a:t>P</a:t>
                      </a:r>
                      <a:r>
                        <a:rPr b="0" lang="en" sz="2000" spc="-1" strike="noStrike" baseline="-25000">
                          <a:solidFill>
                            <a:srgbClr val="000000"/>
                          </a:solidFill>
                          <a:latin typeface="Calibri"/>
                        </a:rPr>
                        <a:t>5</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0</a:t>
                      </a:r>
                      <a:endParaRPr b="0" lang="en" sz="20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2</a:t>
                      </a:r>
                      <a:endParaRPr b="0" lang="en" sz="2000" spc="-1" strike="noStrike">
                        <a:latin typeface="Arial"/>
                      </a:endParaRPr>
                    </a:p>
                  </a:txBody>
                  <a:tcPr marL="68400" marR="68400">
                    <a:lnL w="12240">
                      <a:solidFill>
                        <a:srgbClr val="000000"/>
                      </a:solidFill>
                    </a:lnL>
                    <a:lnR w="3816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3816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3</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p>
                      <a:pPr algn="ctr">
                        <a:lnSpc>
                          <a:spcPct val="100000"/>
                        </a:lnSpc>
                      </a:pPr>
                      <a:r>
                        <a:rPr b="0" lang="en" sz="2200" spc="-1" strike="noStrike">
                          <a:solidFill>
                            <a:srgbClr val="c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3" name="Table 4"/>
          <p:cNvGraphicFramePr/>
          <p:nvPr/>
        </p:nvGraphicFramePr>
        <p:xfrm>
          <a:off x="1115640" y="9133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4" name="Table 5"/>
          <p:cNvGraphicFramePr/>
          <p:nvPr/>
        </p:nvGraphicFramePr>
        <p:xfrm>
          <a:off x="1115640" y="16909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0</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1</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2</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5" name="Table 6"/>
          <p:cNvGraphicFramePr/>
          <p:nvPr/>
        </p:nvGraphicFramePr>
        <p:xfrm>
          <a:off x="1115640" y="246852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4</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3</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16" name="Table 7"/>
          <p:cNvGraphicFramePr/>
          <p:nvPr/>
        </p:nvGraphicFramePr>
        <p:xfrm>
          <a:off x="1115640" y="3246480"/>
          <a:ext cx="2205000" cy="632880"/>
        </p:xfrm>
        <a:graphic>
          <a:graphicData uri="http://schemas.openxmlformats.org/drawingml/2006/table">
            <a:tbl>
              <a:tblPr/>
              <a:tblGrid>
                <a:gridCol w="520200"/>
                <a:gridCol w="582840"/>
                <a:gridCol w="550440"/>
                <a:gridCol w="551520"/>
              </a:tblGrid>
              <a:tr h="334080">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1</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2</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3</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000" spc="-1" strike="noStrike">
                          <a:solidFill>
                            <a:srgbClr val="000000"/>
                          </a:solidFill>
                          <a:latin typeface="Calibri"/>
                        </a:rPr>
                        <a:t>R</a:t>
                      </a:r>
                      <a:r>
                        <a:rPr b="0" lang="en" sz="2000" spc="-1" strike="noStrike" baseline="-25000">
                          <a:solidFill>
                            <a:srgbClr val="000000"/>
                          </a:solidFill>
                          <a:latin typeface="Calibri"/>
                        </a:rPr>
                        <a:t>4</a:t>
                      </a:r>
                      <a:endParaRPr b="0" lang="en" sz="20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68400" rIns="68400" tIns="0" bIns="0"/>
                    <a:p>
                      <a:pPr algn="ctr">
                        <a:lnSpc>
                          <a:spcPct val="100000"/>
                        </a:lnSpc>
                      </a:pPr>
                      <a:r>
                        <a:rPr b="0" lang="en" sz="2200" spc="-1" strike="noStrike">
                          <a:solidFill>
                            <a:srgbClr val="000000"/>
                          </a:solidFill>
                          <a:latin typeface="Calibri"/>
                        </a:rPr>
                        <a:t>4</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6</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9</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p>
                      <a:pPr algn="ctr">
                        <a:lnSpc>
                          <a:spcPct val="100000"/>
                        </a:lnSpc>
                      </a:pPr>
                      <a:r>
                        <a:rPr b="0" lang="en" sz="2200" spc="-1" strike="noStrike">
                          <a:solidFill>
                            <a:srgbClr val="000000"/>
                          </a:solidFill>
                          <a:latin typeface="Calibri"/>
                        </a:rPr>
                        <a:t>8</a:t>
                      </a:r>
                      <a:endParaRPr b="0" lang="en" sz="2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17" name="CustomShape 8"/>
          <p:cNvSpPr/>
          <p:nvPr/>
        </p:nvSpPr>
        <p:spPr>
          <a:xfrm>
            <a:off x="3852000" y="260784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18" name="CustomShape 9"/>
          <p:cNvSpPr/>
          <p:nvPr/>
        </p:nvSpPr>
        <p:spPr>
          <a:xfrm>
            <a:off x="3852000" y="360504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19" name="CustomShape 10"/>
          <p:cNvSpPr/>
          <p:nvPr/>
        </p:nvSpPr>
        <p:spPr>
          <a:xfrm>
            <a:off x="3852000" y="3937680"/>
            <a:ext cx="4968360" cy="359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20" name="CustomShape 11"/>
          <p:cNvSpPr/>
          <p:nvPr/>
        </p:nvSpPr>
        <p:spPr>
          <a:xfrm>
            <a:off x="1115640" y="913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21" name="CustomShape 12"/>
          <p:cNvSpPr/>
          <p:nvPr/>
        </p:nvSpPr>
        <p:spPr>
          <a:xfrm>
            <a:off x="1115640" y="1705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
        <p:nvSpPr>
          <p:cNvPr id="122" name="CustomShape 13"/>
          <p:cNvSpPr/>
          <p:nvPr/>
        </p:nvSpPr>
        <p:spPr>
          <a:xfrm>
            <a:off x="1115640" y="2497320"/>
            <a:ext cx="2160000" cy="6476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p:style>
      </p:sp>
    </p:spTree>
  </p:cSld>
  <p:timing>
    <p:tnLst>
      <p:par>
        <p:cTn id="175" dur="indefinite" restart="never" nodeType="tmRoot">
          <p:childTnLst>
            <p:seq>
              <p:cTn id="176" dur="indefinite" nodeType="mainSeq">
                <p:childTnLst>
                  <p:par>
                    <p:cTn id="177" fill="hold">
                      <p:stCondLst>
                        <p:cond delay="0"/>
                      </p:stCondLst>
                      <p:childTnLst>
                        <p:par>
                          <p:cTn id="178" fill="hold">
                            <p:stCondLst>
                              <p:cond delay="0"/>
                            </p:stCondLst>
                            <p:childTnLst>
                              <p:par>
                                <p:cTn id="179" nodeType="withEffect" fill="hold" presetClass="entr" presetID="1">
                                  <p:stCondLst>
                                    <p:cond delay="0"/>
                                  </p:stCondLst>
                                  <p:childTnLst>
                                    <p:set>
                                      <p:cBhvr>
                                        <p:cTn id="180" dur="1" fill="hold">
                                          <p:stCondLst>
                                            <p:cond delay="0"/>
                                          </p:stCondLst>
                                        </p:cTn>
                                        <p:tgtEl>
                                          <p:spTgt spid="11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14"/>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20"/>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11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15"/>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121"/>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118"/>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16"/>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122"/>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3 – Solution</a:t>
            </a:r>
            <a:endParaRPr b="0" lang="he-IL" sz="3600" spc="-1" strike="noStrike">
              <a:solidFill>
                <a:srgbClr val="000000"/>
              </a:solidFill>
              <a:latin typeface="Calibri"/>
            </a:endParaRPr>
          </a:p>
        </p:txBody>
      </p:sp>
      <p:sp>
        <p:nvSpPr>
          <p:cNvPr id="124"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We’ve changed </a:t>
            </a:r>
            <a:r>
              <a:rPr b="0" lang="en" sz="2800" spc="-1" strike="noStrike">
                <a:solidFill>
                  <a:srgbClr val="c00000"/>
                </a:solidFill>
                <a:latin typeface="Calibri"/>
              </a:rPr>
              <a:t>A</a:t>
            </a:r>
            <a:r>
              <a:rPr b="0" lang="en" sz="2800" spc="-1" strike="noStrike">
                <a:solidFill>
                  <a:srgbClr val="000000"/>
                </a:solidFill>
                <a:latin typeface="Calibri"/>
              </a:rPr>
              <a:t> to (2, 0, 0, 0) and ’s row of “still needs” to (6, 5, 2, 2). Now , , and  can finish. </a:t>
            </a: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Vector </a:t>
            </a:r>
            <a:r>
              <a:rPr b="0" lang="en" sz="2800" spc="-1" strike="noStrike">
                <a:solidFill>
                  <a:srgbClr val="c00000"/>
                </a:solidFill>
                <a:latin typeface="Calibri"/>
              </a:rPr>
              <a:t>A</a:t>
            </a:r>
            <a:r>
              <a:rPr b="0" lang="en" sz="2800" spc="-1" strike="noStrike">
                <a:solidFill>
                  <a:srgbClr val="000000"/>
                </a:solidFill>
                <a:latin typeface="Calibri"/>
              </a:rPr>
              <a:t> will now become (4, 6, 9, 8), meaning that neither  nor ’s “still needs” can be satisfied.</a:t>
            </a: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So, it is not safe to grant ’s request.</a:t>
            </a: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Processes  and  may deadlock.</a:t>
            </a:r>
            <a:endParaRPr b="0" lang="en" sz="2800" spc="-1" strike="noStrike">
              <a:latin typeface="Arial"/>
            </a:endParaRPr>
          </a:p>
        </p:txBody>
      </p:sp>
      <p:sp>
        <p:nvSpPr>
          <p:cNvPr id="125" name="TextShape 3"/>
          <p:cNvSpPr txBox="1"/>
          <p:nvPr/>
        </p:nvSpPr>
        <p:spPr>
          <a:xfrm>
            <a:off x="107640" y="84132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200" spc="-1" strike="noStrike">
                <a:solidFill>
                  <a:srgbClr val="c00000"/>
                </a:solidFill>
                <a:latin typeface="Calibri"/>
              </a:rPr>
              <a:t>4 necessary conditions for deadlock</a:t>
            </a:r>
            <a:endParaRPr b="0" lang="he-IL" sz="3200" spc="-1" strike="noStrike">
              <a:solidFill>
                <a:srgbClr val="000000"/>
              </a:solidFill>
              <a:latin typeface="Calibri"/>
            </a:endParaRPr>
          </a:p>
        </p:txBody>
      </p:sp>
      <p:sp>
        <p:nvSpPr>
          <p:cNvPr id="52"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c00000"/>
              </a:buClr>
              <a:buFont typeface="Arial"/>
              <a:buChar char="•"/>
            </a:pPr>
            <a:r>
              <a:rPr b="0" lang="en" sz="2800" spc="-1" strike="noStrike">
                <a:solidFill>
                  <a:srgbClr val="c00000"/>
                </a:solidFill>
                <a:latin typeface="Calibri"/>
              </a:rPr>
              <a:t>Mutual exclusion:</a:t>
            </a:r>
            <a:endParaRPr b="0" lang="en" sz="2800" spc="-1" strike="noStrike">
              <a:latin typeface="Arial"/>
            </a:endParaRPr>
          </a:p>
          <a:p>
            <a:pPr marL="457200">
              <a:lnSpc>
                <a:spcPct val="100000"/>
              </a:lnSpc>
              <a:spcBef>
                <a:spcPts val="479"/>
              </a:spcBef>
            </a:pPr>
            <a:r>
              <a:rPr b="0" lang="en" sz="2400" spc="-1" strike="noStrike">
                <a:solidFill>
                  <a:srgbClr val="000000"/>
                </a:solidFill>
                <a:latin typeface="Calibri"/>
              </a:rPr>
              <a:t>Resource is used by only one process at any given time.</a:t>
            </a:r>
            <a:endParaRPr b="0" lang="en" sz="2400" spc="-1" strike="noStrike">
              <a:latin typeface="Arial"/>
            </a:endParaRPr>
          </a:p>
          <a:p>
            <a:pPr marL="457200" indent="-456840">
              <a:lnSpc>
                <a:spcPct val="100000"/>
              </a:lnSpc>
              <a:spcBef>
                <a:spcPts val="561"/>
              </a:spcBef>
              <a:buClr>
                <a:srgbClr val="c00000"/>
              </a:buClr>
              <a:buFont typeface="Arial"/>
              <a:buChar char="•"/>
            </a:pPr>
            <a:r>
              <a:rPr b="0" lang="en" sz="2800" spc="-1" strike="noStrike">
                <a:solidFill>
                  <a:srgbClr val="c00000"/>
                </a:solidFill>
                <a:latin typeface="Calibri"/>
              </a:rPr>
              <a:t>Hold and wait:</a:t>
            </a:r>
            <a:endParaRPr b="0" lang="en" sz="2800" spc="-1" strike="noStrike">
              <a:latin typeface="Arial"/>
            </a:endParaRPr>
          </a:p>
          <a:p>
            <a:pPr marL="457200">
              <a:lnSpc>
                <a:spcPct val="100000"/>
              </a:lnSpc>
              <a:spcBef>
                <a:spcPts val="479"/>
              </a:spcBef>
            </a:pPr>
            <a:r>
              <a:rPr b="0" lang="en" sz="2400" spc="-1" strike="noStrike">
                <a:solidFill>
                  <a:srgbClr val="000000"/>
                </a:solidFill>
                <a:latin typeface="Calibri"/>
              </a:rPr>
              <a:t>Process can request resource while holding another resource.</a:t>
            </a:r>
            <a:endParaRPr b="0" lang="en" sz="2400" spc="-1" strike="noStrike">
              <a:latin typeface="Arial"/>
            </a:endParaRPr>
          </a:p>
          <a:p>
            <a:pPr marL="457200" indent="-456840">
              <a:lnSpc>
                <a:spcPct val="100000"/>
              </a:lnSpc>
              <a:spcBef>
                <a:spcPts val="561"/>
              </a:spcBef>
              <a:buClr>
                <a:srgbClr val="c00000"/>
              </a:buClr>
              <a:buFont typeface="Arial"/>
              <a:buChar char="•"/>
            </a:pPr>
            <a:r>
              <a:rPr b="0" lang="en" sz="2800" spc="-1" strike="noStrike">
                <a:solidFill>
                  <a:srgbClr val="c00000"/>
                </a:solidFill>
                <a:latin typeface="Calibri"/>
              </a:rPr>
              <a:t>No preemption:</a:t>
            </a:r>
            <a:endParaRPr b="0" lang="en" sz="2800" spc="-1" strike="noStrike">
              <a:latin typeface="Arial"/>
            </a:endParaRPr>
          </a:p>
          <a:p>
            <a:pPr marL="457200">
              <a:lnSpc>
                <a:spcPct val="100000"/>
              </a:lnSpc>
              <a:spcBef>
                <a:spcPts val="479"/>
              </a:spcBef>
            </a:pPr>
            <a:r>
              <a:rPr b="0" lang="en" sz="2400" spc="-1" strike="noStrike">
                <a:solidFill>
                  <a:srgbClr val="000000"/>
                </a:solidFill>
                <a:latin typeface="Calibri"/>
              </a:rPr>
              <a:t>Only a process can release a resource it holds.</a:t>
            </a:r>
            <a:endParaRPr b="0" lang="en" sz="2400" spc="-1" strike="noStrike">
              <a:latin typeface="Arial"/>
            </a:endParaRPr>
          </a:p>
          <a:p>
            <a:pPr marL="457200" indent="-456840">
              <a:lnSpc>
                <a:spcPct val="100000"/>
              </a:lnSpc>
              <a:spcBef>
                <a:spcPts val="561"/>
              </a:spcBef>
              <a:buClr>
                <a:srgbClr val="c00000"/>
              </a:buClr>
              <a:buFont typeface="Arial"/>
              <a:buChar char="•"/>
            </a:pPr>
            <a:r>
              <a:rPr b="0" lang="en" sz="2800" spc="-1" strike="noStrike">
                <a:solidFill>
                  <a:srgbClr val="c00000"/>
                </a:solidFill>
                <a:latin typeface="Calibri"/>
              </a:rPr>
              <a:t>Circular wait:</a:t>
            </a:r>
            <a:endParaRPr b="0" lang="en" sz="2800" spc="-1" strike="noStrike">
              <a:latin typeface="Arial"/>
            </a:endParaRPr>
          </a:p>
          <a:p>
            <a:pPr marL="457200">
              <a:lnSpc>
                <a:spcPct val="100000"/>
              </a:lnSpc>
              <a:spcBef>
                <a:spcPts val="479"/>
              </a:spcBef>
            </a:pPr>
            <a:r>
              <a:rPr b="0" lang="en" sz="2400" spc="-1" strike="noStrike">
                <a:solidFill>
                  <a:srgbClr val="000000"/>
                </a:solidFill>
                <a:latin typeface="Calibri"/>
              </a:rPr>
              <a:t>Two or more processes waiting for resources held by other (waiting) processes.</a:t>
            </a:r>
            <a:endParaRPr b="0" lang="en" sz="2400" spc="-1" strike="noStrike">
              <a:latin typeface="Arial"/>
            </a:endParaRPr>
          </a:p>
          <a:p>
            <a:pPr>
              <a:lnSpc>
                <a:spcPct val="100000"/>
              </a:lnSpc>
              <a:spcBef>
                <a:spcPts val="479"/>
              </a:spcBef>
            </a:pPr>
            <a:endParaRPr b="0" lang="en" sz="2400" spc="-1" strike="noStrike">
              <a:latin typeface="Arial"/>
            </a:endParaRPr>
          </a:p>
        </p:txBody>
      </p:sp>
      <p:sp>
        <p:nvSpPr>
          <p:cNvPr id="53" name="CustomShape 3"/>
          <p:cNvSpPr/>
          <p:nvPr/>
        </p:nvSpPr>
        <p:spPr>
          <a:xfrm>
            <a:off x="1743480" y="5439960"/>
            <a:ext cx="6120360" cy="503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000000"/>
                </a:solidFill>
                <a:latin typeface="Courier New"/>
              </a:rPr>
              <a:t>So, we can “easily” avoid deadlock by avoiding one of these conditions…</a:t>
            </a:r>
            <a:endParaRPr b="0" lang="en" sz="1600" spc="-1" strike="noStrike">
              <a:latin typeface="Arial"/>
            </a:endParaRPr>
          </a:p>
        </p:txBody>
      </p:sp>
      <p:sp>
        <p:nvSpPr>
          <p:cNvPr id="54" name="CustomShape 4"/>
          <p:cNvSpPr/>
          <p:nvPr/>
        </p:nvSpPr>
        <p:spPr>
          <a:xfrm>
            <a:off x="4216680" y="798480"/>
            <a:ext cx="4824000" cy="503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Absence can cause loss of control of resources and harmful violations.</a:t>
            </a:r>
            <a:endParaRPr b="0" lang="en" sz="1600" spc="-1" strike="noStrike">
              <a:latin typeface="Arial"/>
            </a:endParaRPr>
          </a:p>
        </p:txBody>
      </p:sp>
      <p:sp>
        <p:nvSpPr>
          <p:cNvPr id="55" name="CustomShape 5"/>
          <p:cNvSpPr/>
          <p:nvPr/>
        </p:nvSpPr>
        <p:spPr>
          <a:xfrm>
            <a:off x="4212000" y="1849320"/>
            <a:ext cx="4824000" cy="503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Absence can make programs run for longer times with more waiting time.</a:t>
            </a:r>
            <a:endParaRPr b="0" lang="en" sz="1600" spc="-1" strike="noStrike">
              <a:latin typeface="Arial"/>
            </a:endParaRPr>
          </a:p>
        </p:txBody>
      </p:sp>
      <p:sp>
        <p:nvSpPr>
          <p:cNvPr id="56" name="CustomShape 6"/>
          <p:cNvSpPr/>
          <p:nvPr/>
        </p:nvSpPr>
        <p:spPr>
          <a:xfrm>
            <a:off x="4137120" y="2971080"/>
            <a:ext cx="4824000" cy="503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Absence can cause loss of important data that was not backed-up.</a:t>
            </a:r>
            <a:endParaRPr b="0" lang="en" sz="1600" spc="-1" strike="noStrike">
              <a:latin typeface="Arial"/>
            </a:endParaRPr>
          </a:p>
        </p:txBody>
      </p:sp>
      <p:sp>
        <p:nvSpPr>
          <p:cNvPr id="57" name="CustomShape 7"/>
          <p:cNvSpPr/>
          <p:nvPr/>
        </p:nvSpPr>
        <p:spPr>
          <a:xfrm>
            <a:off x="4137120" y="4389120"/>
            <a:ext cx="4824000" cy="503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Almost impossible to implement, and if so, not scalable.</a:t>
            </a:r>
            <a:endParaRPr b="0" lang="en" sz="16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52">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52">
                                            <p:txEl>
                                              <p:pRg st="4" end="4"/>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52">
                                            <p:txEl>
                                              <p:pRg st="6" end="6"/>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2">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repl">
                                        <p:cTn id="37" dur="500" fill="hold"/>
                                        <p:tgtEl>
                                          <p:spTgt spid="54"/>
                                        </p:tgtEl>
                                        <p:attrNameLst>
                                          <p:attrName>ppt_x</p:attrName>
                                        </p:attrNameLst>
                                      </p:cBhvr>
                                      <p:tavLst>
                                        <p:tav tm="0">
                                          <p:val>
                                            <p:strVal val="1+#ppt_w/2"/>
                                          </p:val>
                                        </p:tav>
                                        <p:tav tm="100000">
                                          <p:val>
                                            <p:strVal val="#ppt_x"/>
                                          </p:val>
                                        </p:tav>
                                      </p:tavLst>
                                    </p:anim>
                                    <p:anim calcmode="lin" valueType="num">
                                      <p:cBhvr additive="repl">
                                        <p:cTn id="3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 presetSubtype="2">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repl">
                                        <p:cTn id="43" dur="500" fill="hold"/>
                                        <p:tgtEl>
                                          <p:spTgt spid="55"/>
                                        </p:tgtEl>
                                        <p:attrNameLst>
                                          <p:attrName>ppt_x</p:attrName>
                                        </p:attrNameLst>
                                      </p:cBhvr>
                                      <p:tavLst>
                                        <p:tav tm="0">
                                          <p:val>
                                            <p:strVal val="1+#ppt_w/2"/>
                                          </p:val>
                                        </p:tav>
                                        <p:tav tm="100000">
                                          <p:val>
                                            <p:strVal val="#ppt_x"/>
                                          </p:val>
                                        </p:tav>
                                      </p:tavLst>
                                    </p:anim>
                                    <p:anim calcmode="lin" valueType="num">
                                      <p:cBhvr additive="repl">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2" presetSubtype="2">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repl">
                                        <p:cTn id="49" dur="500" fill="hold"/>
                                        <p:tgtEl>
                                          <p:spTgt spid="56"/>
                                        </p:tgtEl>
                                        <p:attrNameLst>
                                          <p:attrName>ppt_x</p:attrName>
                                        </p:attrNameLst>
                                      </p:cBhvr>
                                      <p:tavLst>
                                        <p:tav tm="0">
                                          <p:val>
                                            <p:strVal val="1+#ppt_w/2"/>
                                          </p:val>
                                        </p:tav>
                                        <p:tav tm="100000">
                                          <p:val>
                                            <p:strVal val="#ppt_x"/>
                                          </p:val>
                                        </p:tav>
                                      </p:tavLst>
                                    </p:anim>
                                    <p:anim calcmode="lin" valueType="num">
                                      <p:cBhvr additive="repl">
                                        <p:cTn id="50"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2" presetSubtype="2">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repl">
                                        <p:cTn id="55" dur="500" fill="hold"/>
                                        <p:tgtEl>
                                          <p:spTgt spid="57"/>
                                        </p:tgtEl>
                                        <p:attrNameLst>
                                          <p:attrName>ppt_x</p:attrName>
                                        </p:attrNameLst>
                                      </p:cBhvr>
                                      <p:tavLst>
                                        <p:tav tm="0">
                                          <p:val>
                                            <p:strVal val="1+#ppt_w/2"/>
                                          </p:val>
                                        </p:tav>
                                        <p:tav tm="100000">
                                          <p:val>
                                            <p:strVal val="#ppt_x"/>
                                          </p:val>
                                        </p:tav>
                                      </p:tavLst>
                                    </p:anim>
                                    <p:anim calcmode="lin" valueType="num">
                                      <p:cBhvr additive="repl">
                                        <p:cTn id="56"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Solving Deadlock</a:t>
            </a:r>
            <a:endParaRPr b="0" lang="he-IL" sz="3600" spc="-1" strike="noStrike">
              <a:solidFill>
                <a:srgbClr val="000000"/>
              </a:solidFill>
              <a:latin typeface="Calibri"/>
            </a:endParaRPr>
          </a:p>
        </p:txBody>
      </p:sp>
      <p:sp>
        <p:nvSpPr>
          <p:cNvPr id="59" name="TextShape 2"/>
          <p:cNvSpPr txBox="1"/>
          <p:nvPr/>
        </p:nvSpPr>
        <p:spPr>
          <a:xfrm>
            <a:off x="107640" y="841320"/>
            <a:ext cx="8928720" cy="4752000"/>
          </a:xfrm>
          <a:prstGeom prst="rect">
            <a:avLst/>
          </a:prstGeom>
          <a:noFill/>
          <a:ln>
            <a:noFill/>
          </a:ln>
        </p:spPr>
        <p:txBody>
          <a:bodyPr/>
          <a:p>
            <a:pPr marL="457200" indent="-456840">
              <a:lnSpc>
                <a:spcPct val="100000"/>
              </a:lnSpc>
              <a:spcBef>
                <a:spcPts val="400"/>
              </a:spcBef>
              <a:buClr>
                <a:srgbClr val="c00000"/>
              </a:buClr>
              <a:buFont typeface="Arial"/>
              <a:buChar char="•"/>
            </a:pPr>
            <a:r>
              <a:rPr b="0" lang="en" sz="2000" spc="-1" strike="noStrike">
                <a:solidFill>
                  <a:srgbClr val="c00000"/>
                </a:solidFill>
                <a:latin typeface="Calibri"/>
              </a:rPr>
              <a:t>Prevent</a:t>
            </a:r>
            <a:endParaRPr b="0" lang="en" sz="20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Ensure that always at least one of the four conditions for a deadlock is not satisfied</a:t>
            </a:r>
            <a:endParaRPr b="0" lang="en" sz="1800" spc="-1" strike="noStrike">
              <a:latin typeface="Arial"/>
            </a:endParaRPr>
          </a:p>
          <a:p>
            <a:pPr marL="457200" indent="-456840">
              <a:lnSpc>
                <a:spcPct val="100000"/>
              </a:lnSpc>
              <a:spcBef>
                <a:spcPts val="400"/>
              </a:spcBef>
              <a:buClr>
                <a:srgbClr val="c00000"/>
              </a:buClr>
              <a:buFont typeface="Arial"/>
              <a:buChar char="•"/>
            </a:pPr>
            <a:r>
              <a:rPr b="0" lang="en" sz="2000" spc="-1" strike="noStrike">
                <a:solidFill>
                  <a:srgbClr val="c00000"/>
                </a:solidFill>
                <a:latin typeface="Calibri"/>
              </a:rPr>
              <a:t>Avoid</a:t>
            </a:r>
            <a:endParaRPr b="0" lang="en" sz="20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Allocate resources only after assuring it is “safe”</a:t>
            </a:r>
            <a:endParaRPr b="0" lang="en" sz="1800" spc="-1" strike="noStrike">
              <a:latin typeface="Arial"/>
            </a:endParaRPr>
          </a:p>
          <a:p>
            <a:pPr lvl="2" marL="1371600" indent="-456840">
              <a:lnSpc>
                <a:spcPct val="100000"/>
              </a:lnSpc>
              <a:spcBef>
                <a:spcPts val="320"/>
              </a:spcBef>
              <a:buClr>
                <a:srgbClr val="000000"/>
              </a:buClr>
              <a:buFont typeface="Arial"/>
              <a:buChar char="•"/>
            </a:pPr>
            <a:r>
              <a:rPr b="0" lang="en" sz="1600" spc="-1" strike="noStrike">
                <a:solidFill>
                  <a:srgbClr val="000000"/>
                </a:solidFill>
                <a:latin typeface="Calibri"/>
              </a:rPr>
              <a:t>Namely, cannot lead to a deadlock</a:t>
            </a:r>
            <a:endParaRPr b="0" lang="en" sz="1600" spc="-1" strike="noStrike">
              <a:latin typeface="Arial"/>
            </a:endParaRPr>
          </a:p>
          <a:p>
            <a:pPr marL="457200" indent="-456840">
              <a:lnSpc>
                <a:spcPct val="100000"/>
              </a:lnSpc>
              <a:spcBef>
                <a:spcPts val="400"/>
              </a:spcBef>
              <a:buClr>
                <a:srgbClr val="c00000"/>
              </a:buClr>
              <a:buFont typeface="Arial"/>
              <a:buChar char="•"/>
            </a:pPr>
            <a:r>
              <a:rPr b="0" lang="en" sz="2000" spc="-1" strike="noStrike">
                <a:solidFill>
                  <a:srgbClr val="c00000"/>
                </a:solidFill>
                <a:latin typeface="Calibri"/>
              </a:rPr>
              <a:t>Detect &amp; recover</a:t>
            </a:r>
            <a:endParaRPr b="0" lang="en" sz="20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Find a cyclic graph of processes and resources </a:t>
            </a:r>
            <a:endParaRPr b="0" lang="en" sz="18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Recover, by either</a:t>
            </a:r>
            <a:endParaRPr b="0" lang="en" sz="1800" spc="-1" strike="noStrike">
              <a:latin typeface="Arial"/>
            </a:endParaRPr>
          </a:p>
          <a:p>
            <a:pPr lvl="2" marL="1371600" indent="-456840">
              <a:lnSpc>
                <a:spcPct val="100000"/>
              </a:lnSpc>
              <a:spcBef>
                <a:spcPts val="320"/>
              </a:spcBef>
              <a:buClr>
                <a:srgbClr val="000000"/>
              </a:buClr>
              <a:buFont typeface="Arial"/>
              <a:buChar char="•"/>
            </a:pPr>
            <a:r>
              <a:rPr b="0" lang="en" sz="1600" spc="-1" strike="noStrike">
                <a:solidFill>
                  <a:srgbClr val="000000"/>
                </a:solidFill>
                <a:latin typeface="Calibri"/>
              </a:rPr>
              <a:t>Killing </a:t>
            </a:r>
            <a:endParaRPr b="0" lang="en" sz="1600" spc="-1" strike="noStrike">
              <a:latin typeface="Arial"/>
            </a:endParaRPr>
          </a:p>
          <a:p>
            <a:pPr lvl="2" marL="1371600" indent="-456840">
              <a:lnSpc>
                <a:spcPct val="100000"/>
              </a:lnSpc>
              <a:spcBef>
                <a:spcPts val="320"/>
              </a:spcBef>
              <a:buClr>
                <a:srgbClr val="000000"/>
              </a:buClr>
              <a:buFont typeface="Arial"/>
              <a:buChar char="•"/>
            </a:pPr>
            <a:r>
              <a:rPr b="0" lang="en" sz="1600" spc="-1" strike="noStrike">
                <a:solidFill>
                  <a:srgbClr val="000000"/>
                </a:solidFill>
                <a:latin typeface="Calibri"/>
              </a:rPr>
              <a:t>Preempt a resource from a process</a:t>
            </a:r>
            <a:endParaRPr b="0" lang="en" sz="1600" spc="-1" strike="noStrike">
              <a:latin typeface="Arial"/>
            </a:endParaRPr>
          </a:p>
          <a:p>
            <a:pPr lvl="2" marL="1371600" indent="-456840">
              <a:lnSpc>
                <a:spcPct val="100000"/>
              </a:lnSpc>
              <a:spcBef>
                <a:spcPts val="320"/>
              </a:spcBef>
              <a:buClr>
                <a:srgbClr val="000000"/>
              </a:buClr>
              <a:buFont typeface="Arial"/>
              <a:buChar char="•"/>
            </a:pPr>
            <a:r>
              <a:rPr b="0" lang="en" sz="1600" spc="-1" strike="noStrike">
                <a:solidFill>
                  <a:srgbClr val="000000"/>
                </a:solidFill>
                <a:latin typeface="Calibri"/>
              </a:rPr>
              <a:t>Restart / enroll a process to a stored checkpoint</a:t>
            </a:r>
            <a:endParaRPr b="0" lang="en" sz="1600" spc="-1" strike="noStrike">
              <a:latin typeface="Arial"/>
            </a:endParaRPr>
          </a:p>
          <a:p>
            <a:pPr marL="457200" indent="-456840">
              <a:lnSpc>
                <a:spcPct val="100000"/>
              </a:lnSpc>
              <a:spcBef>
                <a:spcPts val="400"/>
              </a:spcBef>
              <a:buClr>
                <a:srgbClr val="c00000"/>
              </a:buClr>
              <a:buFont typeface="Arial"/>
              <a:buChar char="•"/>
            </a:pPr>
            <a:r>
              <a:rPr b="0" lang="en" sz="2000" spc="-1" strike="noStrike">
                <a:solidFill>
                  <a:srgbClr val="c00000"/>
                </a:solidFill>
                <a:latin typeface="Calibri"/>
              </a:rPr>
              <a:t>Ignore</a:t>
            </a:r>
            <a:endParaRPr b="0" lang="en" sz="20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Probabilistic analysis (MTBF)</a:t>
            </a:r>
            <a:endParaRPr b="0" lang="en" sz="18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Drivers</a:t>
            </a:r>
            <a:endParaRPr b="0" lang="en" sz="1800" spc="-1" strike="noStrike">
              <a:latin typeface="Arial"/>
            </a:endParaRPr>
          </a:p>
          <a:p>
            <a:pPr>
              <a:lnSpc>
                <a:spcPct val="100000"/>
              </a:lnSpc>
              <a:spcBef>
                <a:spcPts val="320"/>
              </a:spcBef>
            </a:pPr>
            <a:endParaRPr b="0" lang="en" sz="1800" spc="-1" strike="noStrike">
              <a:latin typeface="Arial"/>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59">
                                            <p:txEl>
                                              <p:pRg st="2" end="2"/>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59">
                                            <p:txEl>
                                              <p:pRg st="3" end="3"/>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59">
                                            <p:txEl>
                                              <p:pRg st="5" end="5"/>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59">
                                            <p:txEl>
                                              <p:pRg st="6" end="6"/>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59">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59">
                                            <p:txEl>
                                              <p:pRg st="8" end="8"/>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59">
                                            <p:txEl>
                                              <p:pRg st="9" end="9"/>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59">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59">
                                            <p:txEl>
                                              <p:pRg st="11" end="11"/>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59">
                                            <p:txEl>
                                              <p:pRg st="12" end="12"/>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59">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1</a:t>
            </a:r>
            <a:endParaRPr b="0" lang="he-IL" sz="3600" spc="-1" strike="noStrike">
              <a:solidFill>
                <a:srgbClr val="000000"/>
              </a:solidFill>
              <a:latin typeface="Calibri"/>
            </a:endParaRPr>
          </a:p>
        </p:txBody>
      </p:sp>
      <p:sp>
        <p:nvSpPr>
          <p:cNvPr id="61" name="TextShape 2"/>
          <p:cNvSpPr txBox="1"/>
          <p:nvPr/>
        </p:nvSpPr>
        <p:spPr>
          <a:xfrm>
            <a:off x="32400" y="82584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1 – Intuitive Solution</a:t>
            </a:r>
            <a:endParaRPr b="0" lang="he-IL" sz="3600" spc="-1" strike="noStrike">
              <a:solidFill>
                <a:srgbClr val="000000"/>
              </a:solidFill>
              <a:latin typeface="Calibri"/>
            </a:endParaRPr>
          </a:p>
        </p:txBody>
      </p:sp>
      <p:sp>
        <p:nvSpPr>
          <p:cNvPr id="63" name="TextShape 2"/>
          <p:cNvSpPr txBox="1"/>
          <p:nvPr/>
        </p:nvSpPr>
        <p:spPr>
          <a:xfrm>
            <a:off x="107640" y="84132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
        <p:nvSpPr>
          <p:cNvPr id="64" name="CustomShape 3"/>
          <p:cNvSpPr/>
          <p:nvPr/>
        </p:nvSpPr>
        <p:spPr>
          <a:xfrm>
            <a:off x="1851840" y="4729680"/>
            <a:ext cx="5256360" cy="575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 sz="1600" spc="-1" strike="noStrike">
                <a:solidFill>
                  <a:srgbClr val="000000"/>
                </a:solidFill>
                <a:latin typeface="Courier New"/>
              </a:rPr>
              <a:t>Which one of the conditions is prevented?</a:t>
            </a:r>
            <a:endParaRPr b="0" lang="en" sz="1600" spc="-1" strike="noStrike">
              <a:latin typeface="Arial"/>
            </a:endParaRPr>
          </a:p>
          <a:p>
            <a:pPr algn="ctr">
              <a:lnSpc>
                <a:spcPct val="100000"/>
              </a:lnSpc>
            </a:pPr>
            <a:r>
              <a:rPr b="1" lang="en" sz="1600" spc="-1" strike="noStrike">
                <a:solidFill>
                  <a:srgbClr val="000000"/>
                </a:solidFill>
                <a:latin typeface="Courier New"/>
              </a:rPr>
              <a:t>Condition 4 : Circular Wait</a:t>
            </a:r>
            <a:endParaRPr b="0" lang="en" sz="1600" spc="-1" strike="noStrike">
              <a:latin typeface="Arial"/>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1 – Formal Solution</a:t>
            </a:r>
            <a:endParaRPr b="0" lang="he-IL" sz="3600" spc="-1" strike="noStrike">
              <a:solidFill>
                <a:srgbClr val="000000"/>
              </a:solidFill>
              <a:latin typeface="Calibri"/>
            </a:endParaRPr>
          </a:p>
        </p:txBody>
      </p:sp>
      <p:sp>
        <p:nvSpPr>
          <p:cNvPr id="66" name="TextShape 2"/>
          <p:cNvSpPr txBox="1"/>
          <p:nvPr/>
        </p:nvSpPr>
        <p:spPr>
          <a:xfrm>
            <a:off x="107640" y="84132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Question 1 – Formal Solution</a:t>
            </a:r>
            <a:endParaRPr b="0" lang="he-IL" sz="3600" spc="-1" strike="noStrike">
              <a:solidFill>
                <a:srgbClr val="000000"/>
              </a:solidFill>
              <a:latin typeface="Calibri"/>
            </a:endParaRPr>
          </a:p>
        </p:txBody>
      </p:sp>
      <p:sp>
        <p:nvSpPr>
          <p:cNvPr id="68" name="TextShape 2"/>
          <p:cNvSpPr txBox="1"/>
          <p:nvPr/>
        </p:nvSpPr>
        <p:spPr>
          <a:xfrm>
            <a:off x="107640" y="841320"/>
            <a:ext cx="8928720" cy="4752000"/>
          </a:xfrm>
          <a:prstGeom prst="rect">
            <a:avLst/>
          </a:prstGeom>
          <a:blipFill rotWithShape="0">
            <a:blip r:embed="rId1"/>
            <a:stretch>
              <a:fillRect/>
            </a:stretch>
          </a:blipFill>
          <a:ln>
            <a:noFill/>
          </a:ln>
        </p:spPr>
        <p:txBody>
          <a:bodyPr/>
          <a:p>
            <a:pPr algn="ctr" rtl="1">
              <a:lnSpc>
                <a:spcPct val="100000"/>
              </a:lnSpc>
              <a:spcBef>
                <a:spcPts val="641"/>
              </a:spcBef>
            </a:pPr>
            <a:r>
              <a:rPr b="0" lang="en" sz="3200" spc="-1" strike="noStrike">
                <a:latin typeface="Calibri"/>
              </a:rPr>
              <a:t> </a:t>
            </a:r>
            <a:endParaRPr b="0" lang="en" sz="32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The Banker’s Algorithm</a:t>
            </a:r>
            <a:endParaRPr b="0" lang="he-IL" sz="3600" spc="-1" strike="noStrike">
              <a:solidFill>
                <a:srgbClr val="000000"/>
              </a:solidFill>
              <a:latin typeface="Calibri"/>
            </a:endParaRPr>
          </a:p>
        </p:txBody>
      </p:sp>
      <p:sp>
        <p:nvSpPr>
          <p:cNvPr id="70"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A </a:t>
            </a:r>
            <a:r>
              <a:rPr b="0" i="1" lang="en" sz="2800" spc="-1" strike="noStrike">
                <a:solidFill>
                  <a:srgbClr val="000000"/>
                </a:solidFill>
                <a:latin typeface="Calibri"/>
              </a:rPr>
              <a:t>deadlock avoidance</a:t>
            </a:r>
            <a:r>
              <a:rPr b="0" lang="en" sz="2800" spc="-1" strike="noStrike">
                <a:solidFill>
                  <a:srgbClr val="000000"/>
                </a:solidFill>
                <a:latin typeface="Calibri"/>
              </a:rPr>
              <a:t> algorithm</a:t>
            </a:r>
            <a:endParaRPr b="0" lang="en" sz="2800" spc="-1" strike="noStrike">
              <a:latin typeface="Arial"/>
            </a:endParaRPr>
          </a:p>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The system state is either:</a:t>
            </a:r>
            <a:endParaRPr b="0" lang="en" sz="28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Safe</a:t>
            </a:r>
            <a:endParaRPr b="0" lang="en" sz="2400" spc="-1" strike="noStrike">
              <a:latin typeface="Arial"/>
            </a:endParaRPr>
          </a:p>
          <a:p>
            <a:pPr lvl="2" marL="1371600" indent="-456840">
              <a:lnSpc>
                <a:spcPct val="100000"/>
              </a:lnSpc>
              <a:spcBef>
                <a:spcPts val="400"/>
              </a:spcBef>
              <a:buClr>
                <a:srgbClr val="000000"/>
              </a:buClr>
              <a:buFont typeface="Arial"/>
              <a:buChar char="•"/>
            </a:pPr>
            <a:r>
              <a:rPr b="0" lang="en" sz="2000" spc="-1" strike="noStrike">
                <a:solidFill>
                  <a:srgbClr val="000000"/>
                </a:solidFill>
                <a:latin typeface="Calibri"/>
              </a:rPr>
              <a:t>Not deadlocked.</a:t>
            </a:r>
            <a:endParaRPr b="0" lang="en" sz="2000" spc="-1" strike="noStrike">
              <a:latin typeface="Arial"/>
            </a:endParaRPr>
          </a:p>
          <a:p>
            <a:pPr lvl="2" marL="1371600" indent="-456840">
              <a:lnSpc>
                <a:spcPct val="100000"/>
              </a:lnSpc>
              <a:spcBef>
                <a:spcPts val="400"/>
              </a:spcBef>
              <a:buClr>
                <a:srgbClr val="000000"/>
              </a:buClr>
              <a:buFont typeface="Arial"/>
              <a:buChar char="•"/>
            </a:pPr>
            <a:r>
              <a:rPr b="0" lang="en" sz="2000" spc="-1" strike="noStrike">
                <a:solidFill>
                  <a:srgbClr val="000000"/>
                </a:solidFill>
                <a:latin typeface="Calibri"/>
              </a:rPr>
              <a:t>There is some scheduling order in which every process can run to completion, even if all of them suddenly request their maximum number of resources immediately.</a:t>
            </a:r>
            <a:endParaRPr b="0" lang="en" sz="20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Unsafe</a:t>
            </a:r>
            <a:endParaRPr b="0" lang="en" sz="24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The Banker’s Algorithm</a:t>
            </a:r>
            <a:endParaRPr b="0" lang="he-IL" sz="3600" spc="-1" strike="noStrike">
              <a:solidFill>
                <a:srgbClr val="000000"/>
              </a:solidFill>
              <a:latin typeface="Calibri"/>
            </a:endParaRPr>
          </a:p>
        </p:txBody>
      </p:sp>
      <p:sp>
        <p:nvSpPr>
          <p:cNvPr id="72"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Resources:</a:t>
            </a:r>
            <a:endParaRPr b="0" lang="en" sz="2800" spc="-1" strike="noStrike">
              <a:latin typeface="Arial"/>
            </a:endParaRPr>
          </a:p>
          <a:p>
            <a:pPr marL="457200">
              <a:lnSpc>
                <a:spcPct val="100000"/>
              </a:lnSpc>
              <a:spcBef>
                <a:spcPts val="479"/>
              </a:spcBef>
            </a:pPr>
            <a:r>
              <a:rPr b="0" lang="en" sz="2400" spc="-1" strike="noStrike">
                <a:solidFill>
                  <a:srgbClr val="000000"/>
                </a:solidFill>
                <a:latin typeface="Calibri"/>
              </a:rPr>
              <a:t>Vectors:</a:t>
            </a:r>
            <a:endParaRPr b="0" lang="en" sz="24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E</a:t>
            </a:r>
            <a:r>
              <a:rPr b="0" lang="en" sz="2400" spc="-1" strike="noStrike">
                <a:solidFill>
                  <a:srgbClr val="000000"/>
                </a:solidFill>
                <a:latin typeface="Calibri"/>
              </a:rPr>
              <a:t>	</a:t>
            </a:r>
            <a:r>
              <a:rPr b="0" lang="en" sz="2400" spc="-1" strike="noStrike">
                <a:solidFill>
                  <a:srgbClr val="000000"/>
                </a:solidFill>
                <a:latin typeface="Calibri"/>
              </a:rPr>
              <a:t>Number of </a:t>
            </a:r>
            <a:r>
              <a:rPr b="0" lang="en" sz="2400" spc="-1" strike="noStrike" u="sng">
                <a:solidFill>
                  <a:srgbClr val="000000"/>
                </a:solidFill>
                <a:uFillTx/>
                <a:latin typeface="Calibri"/>
              </a:rPr>
              <a:t>Existing</a:t>
            </a:r>
            <a:r>
              <a:rPr b="0" lang="en" sz="2400" spc="-1" strike="noStrike">
                <a:solidFill>
                  <a:srgbClr val="000000"/>
                </a:solidFill>
                <a:latin typeface="Calibri"/>
              </a:rPr>
              <a:t> resources of each type.</a:t>
            </a:r>
            <a:endParaRPr b="0" lang="en" sz="24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P</a:t>
            </a:r>
            <a:r>
              <a:rPr b="0" lang="en" sz="2400" spc="-1" strike="noStrike">
                <a:solidFill>
                  <a:srgbClr val="000000"/>
                </a:solidFill>
                <a:latin typeface="Calibri"/>
              </a:rPr>
              <a:t>	</a:t>
            </a:r>
            <a:r>
              <a:rPr b="0" lang="en" sz="2400" spc="-1" strike="noStrike">
                <a:solidFill>
                  <a:srgbClr val="000000"/>
                </a:solidFill>
                <a:latin typeface="Calibri"/>
              </a:rPr>
              <a:t>Number of resources of each type </a:t>
            </a:r>
            <a:r>
              <a:rPr b="0" lang="en" sz="2400" spc="-1" strike="noStrike" u="sng">
                <a:solidFill>
                  <a:srgbClr val="000000"/>
                </a:solidFill>
                <a:uFillTx/>
                <a:latin typeface="Calibri"/>
              </a:rPr>
              <a:t>in Possession</a:t>
            </a:r>
            <a:r>
              <a:rPr b="0" lang="en" sz="2400" spc="-1" strike="noStrike">
                <a:solidFill>
                  <a:srgbClr val="000000"/>
                </a:solidFill>
                <a:latin typeface="Calibri"/>
              </a:rPr>
              <a:t> by the </a:t>
            </a:r>
            <a:r>
              <a:rPr b="0" lang="en" sz="2400" spc="-1" strike="noStrike">
                <a:solidFill>
                  <a:srgbClr val="000000"/>
                </a:solidFill>
                <a:latin typeface="Calibri"/>
              </a:rPr>
              <a:t>	</a:t>
            </a:r>
            <a:r>
              <a:rPr b="0" lang="en" sz="2400" spc="-1" strike="noStrike">
                <a:solidFill>
                  <a:srgbClr val="000000"/>
                </a:solidFill>
                <a:latin typeface="Calibri"/>
              </a:rPr>
              <a:t>processes.</a:t>
            </a:r>
            <a:endParaRPr b="0" lang="en" sz="24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A</a:t>
            </a:r>
            <a:r>
              <a:rPr b="0" lang="en" sz="2400" spc="-1" strike="noStrike">
                <a:solidFill>
                  <a:srgbClr val="000000"/>
                </a:solidFill>
                <a:latin typeface="Calibri"/>
              </a:rPr>
              <a:t>	</a:t>
            </a:r>
            <a:r>
              <a:rPr b="0" lang="en" sz="2400" spc="-1" strike="noStrike">
                <a:solidFill>
                  <a:srgbClr val="000000"/>
                </a:solidFill>
                <a:latin typeface="Calibri"/>
              </a:rPr>
              <a:t>Number of </a:t>
            </a:r>
            <a:r>
              <a:rPr b="0" lang="en" sz="2400" spc="-1" strike="noStrike" u="sng">
                <a:solidFill>
                  <a:srgbClr val="000000"/>
                </a:solidFill>
                <a:uFillTx/>
                <a:latin typeface="Calibri"/>
              </a:rPr>
              <a:t>Available</a:t>
            </a:r>
            <a:r>
              <a:rPr b="0" lang="en" sz="2400" spc="-1" strike="noStrike">
                <a:solidFill>
                  <a:srgbClr val="000000"/>
                </a:solidFill>
                <a:latin typeface="Calibri"/>
              </a:rPr>
              <a:t> resources of each type.</a:t>
            </a:r>
            <a:endParaRPr b="0" lang="en" sz="2400" spc="-1" strike="noStrike">
              <a:latin typeface="Arial"/>
            </a:endParaRPr>
          </a:p>
          <a:p>
            <a:pPr marL="457200">
              <a:lnSpc>
                <a:spcPct val="100000"/>
              </a:lnSpc>
              <a:spcBef>
                <a:spcPts val="479"/>
              </a:spcBef>
            </a:pPr>
            <a:r>
              <a:rPr b="0" lang="en" sz="2400" spc="-1" strike="noStrike">
                <a:solidFill>
                  <a:srgbClr val="000000"/>
                </a:solidFill>
                <a:latin typeface="Calibri"/>
              </a:rPr>
              <a:t>Matrices (rows-processes, columns-resources):</a:t>
            </a:r>
            <a:endParaRPr b="0" lang="en" sz="24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C</a:t>
            </a:r>
            <a:r>
              <a:rPr b="0" lang="en" sz="2400" spc="-1" strike="noStrike">
                <a:solidFill>
                  <a:srgbClr val="000000"/>
                </a:solidFill>
                <a:latin typeface="Calibri"/>
              </a:rPr>
              <a:t>	</a:t>
            </a:r>
            <a:r>
              <a:rPr b="0" lang="en" sz="2400" spc="-1" strike="noStrike">
                <a:solidFill>
                  <a:srgbClr val="000000"/>
                </a:solidFill>
                <a:latin typeface="Calibri"/>
              </a:rPr>
              <a:t>Current allocation matrix.</a:t>
            </a:r>
            <a:endParaRPr b="0" lang="en" sz="2400" spc="-1" strike="noStrike">
              <a:latin typeface="Arial"/>
            </a:endParaRPr>
          </a:p>
          <a:p>
            <a:pPr lvl="1" marL="914400" indent="-456840">
              <a:lnSpc>
                <a:spcPct val="100000"/>
              </a:lnSpc>
              <a:spcBef>
                <a:spcPts val="479"/>
              </a:spcBef>
              <a:buClr>
                <a:srgbClr val="c00000"/>
              </a:buClr>
              <a:buFont typeface="Arial"/>
              <a:buChar char="•"/>
            </a:pPr>
            <a:r>
              <a:rPr b="0" lang="en" sz="2400" spc="-1" strike="noStrike">
                <a:solidFill>
                  <a:srgbClr val="c00000"/>
                </a:solidFill>
                <a:latin typeface="Calibri"/>
              </a:rPr>
              <a:t>R</a:t>
            </a:r>
            <a:r>
              <a:rPr b="0" lang="en" sz="2400" spc="-1" strike="noStrike">
                <a:solidFill>
                  <a:srgbClr val="000000"/>
                </a:solidFill>
                <a:latin typeface="Calibri"/>
              </a:rPr>
              <a:t>	</a:t>
            </a:r>
            <a:r>
              <a:rPr b="0" lang="en" sz="2400" spc="-1" strike="noStrike">
                <a:solidFill>
                  <a:srgbClr val="000000"/>
                </a:solidFill>
                <a:latin typeface="Calibri"/>
              </a:rPr>
              <a:t>Request matrix.</a:t>
            </a:r>
            <a:endParaRPr b="0" lang="en" sz="2400" spc="-1" strike="noStrike">
              <a:latin typeface="Arial"/>
            </a:endParaRPr>
          </a:p>
          <a:p>
            <a:pPr>
              <a:lnSpc>
                <a:spcPct val="100000"/>
              </a:lnSpc>
              <a:spcBef>
                <a:spcPts val="479"/>
              </a:spcBef>
            </a:pPr>
            <a:endParaRPr b="0" lang="en" sz="24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264</TotalTime>
  <Application>LibreOffice/6.0.7.3$Linux_X86_64 LibreOffice_project/00m0$Build-3</Application>
  <Words>1644</Words>
  <Paragraphs>586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2012-11-09T20:05:31Z</dcterms:created>
  <dc:creator>Yehiel</dc:creator>
  <dc:description/>
  <dc:language>en</dc:language>
  <cp:lastModifiedBy/>
  <dcterms:modified xsi:type="dcterms:W3CDTF">2021-05-11T18:10:27Z</dcterms:modified>
  <cp:revision>172</cp:revision>
  <dc:subject/>
  <dc:title>Operating Systems 371-1-1631 Fall 2011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16</vt:i4>
  </property>
  <property fmtid="{D5CDD505-2E9C-101B-9397-08002B2CF9AE}" pid="8" name="PresentationFormat">
    <vt:lpwstr>On-screen Show (16:10)</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