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F96CEBE-7202-4275-997A-8C71D40967D4}" type="slidenum">
              <a:rPr lang="en" sz="1400" b="0" strike="noStrike" spc="-1">
                <a:latin typeface="Times New Roman"/>
              </a:rPr>
              <a:t>‹#›</a:t>
            </a:fld>
            <a:endParaRPr lang="e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0050" cy="34258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4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http://pubs.opengroup.org/onlinepubs/009695399/functions/xsh_chap02_04.html</a:t>
            </a:r>
          </a:p>
          <a:p>
            <a:pPr marL="216000" indent="-213480">
              <a:lnSpc>
                <a:spcPct val="100000"/>
              </a:lnSpc>
            </a:pPr>
            <a:endParaRPr lang="en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rtl="1">
              <a:lnSpc>
                <a:spcPct val="100000"/>
              </a:lnSpc>
            </a:pPr>
            <a:fld id="{0577CB47-1E42-494F-90EB-2ABCBE34711E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840" algn="r" rtl="1">
              <a:lnSpc>
                <a:spcPct val="100000"/>
              </a:lnSpc>
            </a:pPr>
            <a:r>
              <a:rPr lang="en" sz="2000" b="0" strike="noStrike" spc="-1">
                <a:solidFill>
                  <a:srgbClr val="000000"/>
                </a:solidFill>
                <a:latin typeface="Arial"/>
              </a:rPr>
              <a:t>Open, close, duplicate</a:t>
            </a:r>
            <a:endParaRPr lang="en" sz="2000" b="0" strike="noStrike" spc="-1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Arial"/>
              </a:rPr>
              <a:t>Handling signals</a:t>
            </a:r>
            <a:endParaRPr lang="en" sz="32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When are signals processed</a:t>
            </a:r>
            <a:endParaRPr lang="en" sz="24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Signals handlers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rtl="1">
              <a:lnSpc>
                <a:spcPct val="100000"/>
              </a:lnSpc>
            </a:pPr>
            <a:fld id="{2C26107B-F228-4DA0-BFAF-A11B23FD1A5A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0050" cy="34258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840" algn="r" rtl="1">
              <a:lnSpc>
                <a:spcPct val="100000"/>
              </a:lnSpc>
            </a:pPr>
            <a:r>
              <a:rPr lang="en" sz="2000" b="0" strike="noStrike" spc="-1">
                <a:solidFill>
                  <a:srgbClr val="000000"/>
                </a:solidFill>
                <a:latin typeface="Arial"/>
              </a:rPr>
              <a:t>Open, close, duplicate</a:t>
            </a:r>
            <a:endParaRPr lang="en" sz="2000" b="0" strike="noStrike" spc="-1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Arial"/>
              </a:rPr>
              <a:t>Handling signals</a:t>
            </a:r>
            <a:endParaRPr lang="en" sz="32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When are signals processed</a:t>
            </a:r>
            <a:endParaRPr lang="en" sz="24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Signals handlers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rtl="1">
              <a:lnSpc>
                <a:spcPct val="100000"/>
              </a:lnSpc>
            </a:pPr>
            <a:fld id="{B84B8917-E3AB-43AA-8499-CBBDE5A9CB79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840" algn="r" rtl="1">
              <a:lnSpc>
                <a:spcPct val="100000"/>
              </a:lnSpc>
            </a:pPr>
            <a:r>
              <a:rPr lang="en" sz="2000" b="0" strike="noStrike" spc="-1">
                <a:solidFill>
                  <a:srgbClr val="000000"/>
                </a:solidFill>
                <a:latin typeface="Arial"/>
              </a:rPr>
              <a:t>Open, close, duplicate</a:t>
            </a:r>
            <a:endParaRPr lang="en" sz="2000" b="0" strike="noStrike" spc="-1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Arial"/>
              </a:rPr>
              <a:t>Handling signals</a:t>
            </a:r>
            <a:endParaRPr lang="en" sz="32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When are signals processed</a:t>
            </a:r>
            <a:endParaRPr lang="en" sz="24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Signals handlers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rtl="1">
              <a:lnSpc>
                <a:spcPct val="100000"/>
              </a:lnSpc>
            </a:pPr>
            <a:fld id="{8D13BFAA-A937-4D46-830F-33A1E808A27D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840" algn="r" rtl="1">
              <a:lnSpc>
                <a:spcPct val="100000"/>
              </a:lnSpc>
            </a:pPr>
            <a:r>
              <a:rPr lang="en" sz="2000" b="0" strike="noStrike" spc="-1">
                <a:solidFill>
                  <a:srgbClr val="000000"/>
                </a:solidFill>
                <a:latin typeface="Arial"/>
              </a:rPr>
              <a:t>Open, close, duplicate</a:t>
            </a:r>
            <a:endParaRPr lang="en" sz="2000" b="0" strike="noStrike" spc="-1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Arial"/>
              </a:rPr>
              <a:t>Handling signals</a:t>
            </a:r>
            <a:endParaRPr lang="en" sz="32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When are signals processed</a:t>
            </a:r>
            <a:endParaRPr lang="en" sz="24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Signals handlers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rtl="1">
              <a:lnSpc>
                <a:spcPct val="100000"/>
              </a:lnSpc>
            </a:pPr>
            <a:fld id="{CA86E7D2-FE9D-4098-930F-BA069BBFB9D3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0050" cy="3425825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840" algn="r" rtl="1">
              <a:lnSpc>
                <a:spcPct val="100000"/>
              </a:lnSpc>
            </a:pPr>
            <a:r>
              <a:rPr lang="en" sz="2000" b="0" strike="noStrike" spc="-1">
                <a:solidFill>
                  <a:srgbClr val="000000"/>
                </a:solidFill>
                <a:latin typeface="Arial"/>
              </a:rPr>
              <a:t>Open, close, duplicate</a:t>
            </a:r>
            <a:endParaRPr lang="en" sz="2000" b="0" strike="noStrike" spc="-1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Arial"/>
              </a:rPr>
              <a:t>Handling signals</a:t>
            </a:r>
            <a:endParaRPr lang="en" sz="32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When are signals processed</a:t>
            </a:r>
            <a:endParaRPr lang="en" sz="24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Signals handlers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rtl="1">
              <a:lnSpc>
                <a:spcPct val="100000"/>
              </a:lnSpc>
            </a:pPr>
            <a:fld id="{E9BAAAF1-7119-4DE4-9969-9361BD0D8EC6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0050" cy="3425825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840" algn="r" rtl="1">
              <a:lnSpc>
                <a:spcPct val="100000"/>
              </a:lnSpc>
            </a:pPr>
            <a:r>
              <a:rPr lang="en" sz="2000" b="0" strike="noStrike" spc="-1">
                <a:solidFill>
                  <a:srgbClr val="000000"/>
                </a:solidFill>
                <a:latin typeface="Arial"/>
              </a:rPr>
              <a:t>Open, close, duplicate</a:t>
            </a:r>
            <a:endParaRPr lang="en" sz="2000" b="0" strike="noStrike" spc="-1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Arial"/>
              </a:rPr>
              <a:t>Handling signals</a:t>
            </a:r>
            <a:endParaRPr lang="en" sz="32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When are signals processed</a:t>
            </a:r>
            <a:endParaRPr lang="en" sz="24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Signals handlers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rtl="1">
              <a:lnSpc>
                <a:spcPct val="100000"/>
              </a:lnSpc>
            </a:pPr>
            <a:fld id="{6DA6B1F3-5C91-4A4C-A74F-C81B9CF17A24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840" algn="r" rtl="1">
              <a:lnSpc>
                <a:spcPct val="100000"/>
              </a:lnSpc>
            </a:pPr>
            <a:r>
              <a:rPr lang="en" sz="2000" b="0" strike="noStrike" spc="-1">
                <a:solidFill>
                  <a:srgbClr val="000000"/>
                </a:solidFill>
                <a:latin typeface="Arial"/>
              </a:rPr>
              <a:t>Open, close, duplicate</a:t>
            </a:r>
            <a:endParaRPr lang="en" sz="2000" b="0" strike="noStrike" spc="-1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Arial"/>
              </a:rPr>
              <a:t>Handling signals</a:t>
            </a:r>
            <a:endParaRPr lang="en" sz="32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When are signals processed</a:t>
            </a:r>
            <a:endParaRPr lang="en" sz="24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Signals handlers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rtl="1">
              <a:lnSpc>
                <a:spcPct val="100000"/>
              </a:lnSpc>
            </a:pPr>
            <a:fld id="{DE0E14C8-2D4C-40E8-AA4D-061A6D3C7FF3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0050" cy="3425825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840" algn="r" rtl="1">
              <a:lnSpc>
                <a:spcPct val="100000"/>
              </a:lnSpc>
            </a:pPr>
            <a:r>
              <a:rPr lang="en" sz="2000" b="0" strike="noStrike" spc="-1">
                <a:solidFill>
                  <a:srgbClr val="000000"/>
                </a:solidFill>
                <a:latin typeface="Arial"/>
              </a:rPr>
              <a:t>Open, close, duplicate</a:t>
            </a:r>
            <a:endParaRPr lang="en" sz="2000" b="0" strike="noStrike" spc="-1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Arial"/>
              </a:rPr>
              <a:t>Handling signals</a:t>
            </a:r>
            <a:endParaRPr lang="en" sz="32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When are signals processed</a:t>
            </a:r>
            <a:endParaRPr lang="en" sz="2400" b="0" strike="noStrike" spc="-1">
              <a:latin typeface="Arial"/>
            </a:endParaRPr>
          </a:p>
          <a:p>
            <a:pPr marL="914400" lvl="1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Arial"/>
              </a:rPr>
              <a:t>Signals handlers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rtl="1">
              <a:lnSpc>
                <a:spcPct val="100000"/>
              </a:lnSpc>
            </a:pPr>
            <a:fld id="{988E4754-EBA8-4B74-BE45-1327B769AA3D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440" y="888840"/>
            <a:ext cx="9141120" cy="1711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rtl="1">
              <a:lnSpc>
                <a:spcPct val="100000"/>
              </a:lnSpc>
            </a:pPr>
            <a:r>
              <a:rPr lang="en" sz="4400" b="0" strike="noStrike" spc="-1">
                <a:solidFill>
                  <a:srgbClr val="C00000"/>
                </a:solidFill>
                <a:latin typeface="Calibri"/>
                <a:ea typeface="DejaVu Sans"/>
              </a:rPr>
              <a:t>Operating Systems</a:t>
            </a:r>
            <a:br/>
            <a:r>
              <a:rPr lang="en" sz="4400" b="0" strike="noStrike" spc="-1">
                <a:solidFill>
                  <a:srgbClr val="C00000"/>
                </a:solidFill>
                <a:latin typeface="Calibri"/>
                <a:ea typeface="DejaVu Sans"/>
              </a:rPr>
              <a:t>2-7029110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3042360"/>
            <a:ext cx="9141120" cy="5108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" sz="3200" spc="-1" dirty="0">
                <a:solidFill>
                  <a:srgbClr val="000000"/>
                </a:solidFill>
                <a:latin typeface="Calibri"/>
                <a:ea typeface="DejaVu Sans"/>
              </a:rPr>
              <a:t>Dining </a:t>
            </a:r>
            <a:r>
              <a:rPr lang="en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Philosophers</a:t>
            </a:r>
            <a:endParaRPr lang="en" sz="3200" b="0" strike="noStrike" spc="-1" dirty="0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79640" y="5231880"/>
            <a:ext cx="8782200" cy="38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" sz="1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Ariel University</a:t>
            </a:r>
            <a:br/>
            <a:r>
              <a:rPr lang="en" sz="1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Computer Science Department</a:t>
            </a:r>
            <a:br/>
            <a:endParaRPr lang="en" sz="1400" b="0" strike="noStrike" spc="-1"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3"/>
          <a:stretch/>
        </p:blipFill>
        <p:spPr>
          <a:xfrm>
            <a:off x="3566520" y="4206240"/>
            <a:ext cx="2008800" cy="75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1371600" y="738360"/>
            <a:ext cx="6492240" cy="46566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" sz="3200" b="0" strike="noStrike" spc="-1">
                <a:solidFill>
                  <a:srgbClr val="C00000"/>
                </a:solidFill>
                <a:latin typeface="Calibri"/>
                <a:ea typeface="DejaVu Sans"/>
              </a:rPr>
              <a:t>Native (Wrong) Solution</a:t>
            </a:r>
            <a:endParaRPr lang="en" sz="32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3"/>
          <p:cNvSpPr/>
          <p:nvPr/>
        </p:nvSpPr>
        <p:spPr>
          <a:xfrm flipV="1">
            <a:off x="4389120" y="3931920"/>
            <a:ext cx="731520" cy="9144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4"/>
          <p:cNvSpPr/>
          <p:nvPr/>
        </p:nvSpPr>
        <p:spPr>
          <a:xfrm flipH="1">
            <a:off x="5760720" y="1920240"/>
            <a:ext cx="548640" cy="36576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5"/>
          <p:cNvSpPr/>
          <p:nvPr/>
        </p:nvSpPr>
        <p:spPr>
          <a:xfrm flipH="1" flipV="1">
            <a:off x="6492240" y="3017520"/>
            <a:ext cx="548640" cy="36576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6"/>
          <p:cNvSpPr/>
          <p:nvPr/>
        </p:nvSpPr>
        <p:spPr>
          <a:xfrm flipH="1" flipV="1">
            <a:off x="6217920" y="3749040"/>
            <a:ext cx="91440" cy="73152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7"/>
          <p:cNvSpPr/>
          <p:nvPr/>
        </p:nvSpPr>
        <p:spPr>
          <a:xfrm>
            <a:off x="4297680" y="2468880"/>
            <a:ext cx="365760" cy="45720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8"/>
          <p:cNvSpPr/>
          <p:nvPr/>
        </p:nvSpPr>
        <p:spPr>
          <a:xfrm>
            <a:off x="1554480" y="2468880"/>
            <a:ext cx="548640" cy="36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9"/>
          <p:cNvSpPr/>
          <p:nvPr/>
        </p:nvSpPr>
        <p:spPr>
          <a:xfrm>
            <a:off x="2214360" y="8514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2233440" y="2194560"/>
            <a:ext cx="10774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Waiting for </a:t>
            </a:r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 chopstick</a:t>
            </a:r>
            <a:endParaRPr lang="en" sz="1400" b="0" strike="noStrike" spc="-1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2214360" y="1261800"/>
            <a:ext cx="135180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Philosopher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2214360" y="17658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Salad</a:t>
            </a:r>
            <a:endParaRPr lang="en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/>
          <p:nvPr/>
        </p:nvPicPr>
        <p:blipFill>
          <a:blip r:embed="rId3"/>
          <a:stretch/>
        </p:blipFill>
        <p:spPr>
          <a:xfrm>
            <a:off x="1371600" y="738720"/>
            <a:ext cx="6492240" cy="465660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" sz="3200" b="0" strike="noStrike" spc="-1">
                <a:solidFill>
                  <a:srgbClr val="C00000"/>
                </a:solidFill>
                <a:latin typeface="Calibri"/>
                <a:ea typeface="DejaVu Sans"/>
              </a:rPr>
              <a:t>TextBook Solution</a:t>
            </a:r>
            <a:endParaRPr lang="en" sz="32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476280" y="2984760"/>
            <a:ext cx="2723400" cy="6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Solution: </a:t>
            </a:r>
            <a:r>
              <a:rPr lang="en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Mutex Lock</a:t>
            </a:r>
            <a:endParaRPr lang="en" sz="1400" b="1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" sz="1400" spc="-1" dirty="0">
                <a:solidFill>
                  <a:srgbClr val="000000"/>
                </a:solidFill>
                <a:latin typeface="Arial"/>
                <a:ea typeface="DejaVu Sans"/>
              </a:rPr>
              <a:t>Take the Lock</a:t>
            </a:r>
          </a:p>
          <a:p>
            <a:pPr>
              <a:lnSpc>
                <a:spcPct val="100000"/>
              </a:lnSpc>
            </a:pP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2) Try to take the chopstick</a:t>
            </a:r>
            <a:endParaRPr lang="en" sz="1400" b="0" strike="noStrike" spc="-1" dirty="0">
              <a:latin typeface="Arial"/>
            </a:endParaRPr>
          </a:p>
        </p:txBody>
      </p:sp>
      <p:pic>
        <p:nvPicPr>
          <p:cNvPr id="65" name="Picture 64"/>
          <p:cNvPicPr/>
          <p:nvPr/>
        </p:nvPicPr>
        <p:blipFill>
          <a:blip r:embed="rId4"/>
          <a:stretch/>
        </p:blipFill>
        <p:spPr>
          <a:xfrm>
            <a:off x="4279320" y="1371600"/>
            <a:ext cx="566280" cy="547920"/>
          </a:xfrm>
          <a:prstGeom prst="rect">
            <a:avLst/>
          </a:prstGeom>
          <a:ln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2214360" y="8514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2214360" y="1261800"/>
            <a:ext cx="135180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Philosopher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2214360" y="17658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Salad</a:t>
            </a:r>
            <a:endParaRPr lang="en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3"/>
          <a:stretch/>
        </p:blipFill>
        <p:spPr>
          <a:xfrm>
            <a:off x="914400" y="715680"/>
            <a:ext cx="7497360" cy="486144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" sz="3200" b="0" strike="noStrike" spc="-1">
                <a:solidFill>
                  <a:srgbClr val="C00000"/>
                </a:solidFill>
                <a:latin typeface="Calibri"/>
                <a:ea typeface="DejaVu Sans"/>
              </a:rPr>
              <a:t>TextBook Solution</a:t>
            </a:r>
            <a:endParaRPr lang="en" sz="32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3"/>
          <p:cNvSpPr/>
          <p:nvPr/>
        </p:nvSpPr>
        <p:spPr>
          <a:xfrm>
            <a:off x="5564880" y="5379120"/>
            <a:ext cx="3395520" cy="2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Moders OS: By A.Tanenbaum. Page 170</a:t>
            </a:r>
            <a:endParaRPr lang="e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/>
          <p:nvPr/>
        </p:nvPicPr>
        <p:blipFill>
          <a:blip r:embed="rId3"/>
          <a:stretch/>
        </p:blipFill>
        <p:spPr>
          <a:xfrm>
            <a:off x="1005840" y="621720"/>
            <a:ext cx="7097760" cy="509256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" sz="3200" b="0" strike="noStrike" spc="-1">
                <a:solidFill>
                  <a:srgbClr val="C00000"/>
                </a:solidFill>
                <a:latin typeface="Calibri"/>
                <a:ea typeface="DejaVu Sans"/>
              </a:rPr>
              <a:t>TextBook Solution</a:t>
            </a:r>
            <a:endParaRPr lang="en" sz="32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5564880" y="5379120"/>
            <a:ext cx="3395520" cy="2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Moders OS: By A.Tanenbaum. Page 171</a:t>
            </a:r>
            <a:endParaRPr lang="e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/>
          <p:nvPr/>
        </p:nvPicPr>
        <p:blipFill>
          <a:blip r:embed="rId3"/>
          <a:stretch/>
        </p:blipFill>
        <p:spPr>
          <a:xfrm>
            <a:off x="2631600" y="739080"/>
            <a:ext cx="6492240" cy="465660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" sz="32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LR-Solution</a:t>
            </a:r>
            <a:endParaRPr lang="en" sz="32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3783960" y="2253240"/>
            <a:ext cx="10774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14760" y="2764800"/>
            <a:ext cx="2997720" cy="33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Two types of Philosophers:</a:t>
            </a:r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(L)eft-handed, and (R)ight handed:</a:t>
            </a:r>
            <a:br/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L will start from the left side, and wait till there is a chopstick available from the right.</a:t>
            </a:r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 will start from right, and wait for left side.</a:t>
            </a:r>
            <a:br/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L and R assignition should be done one by one, let’s say even will be L and odd will be R.</a:t>
            </a:r>
            <a:endParaRPr lang="en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5083920" y="20116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L</a:t>
            </a:r>
          </a:p>
        </p:txBody>
      </p:sp>
      <p:sp>
        <p:nvSpPr>
          <p:cNvPr id="83" name="CustomShape 6"/>
          <p:cNvSpPr/>
          <p:nvPr/>
        </p:nvSpPr>
        <p:spPr>
          <a:xfrm>
            <a:off x="7608240" y="15184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84" name="CustomShape 7"/>
          <p:cNvSpPr/>
          <p:nvPr/>
        </p:nvSpPr>
        <p:spPr>
          <a:xfrm>
            <a:off x="8411760" y="33472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L</a:t>
            </a:r>
          </a:p>
        </p:txBody>
      </p:sp>
      <p:sp>
        <p:nvSpPr>
          <p:cNvPr id="85" name="CustomShape 8"/>
          <p:cNvSpPr/>
          <p:nvPr/>
        </p:nvSpPr>
        <p:spPr>
          <a:xfrm>
            <a:off x="7242480" y="4646880"/>
            <a:ext cx="3654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86" name="CustomShape 9"/>
          <p:cNvSpPr/>
          <p:nvPr/>
        </p:nvSpPr>
        <p:spPr>
          <a:xfrm>
            <a:off x="5028480" y="38404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87" name="CustomShape 10"/>
          <p:cNvSpPr/>
          <p:nvPr/>
        </p:nvSpPr>
        <p:spPr>
          <a:xfrm>
            <a:off x="3510360" y="8514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3510360" y="1261800"/>
            <a:ext cx="135180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Philosopher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3510360" y="17658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Salad</a:t>
            </a:r>
            <a:endParaRPr lang="en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/>
          <p:nvPr/>
        </p:nvPicPr>
        <p:blipFill>
          <a:blip r:embed="rId3"/>
          <a:stretch/>
        </p:blipFill>
        <p:spPr>
          <a:xfrm>
            <a:off x="2631600" y="739080"/>
            <a:ext cx="6492240" cy="46566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" sz="32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LR-Solution</a:t>
            </a:r>
            <a:endParaRPr lang="en" sz="32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2925360" y="2377440"/>
            <a:ext cx="457200" cy="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4"/>
          <p:cNvSpPr/>
          <p:nvPr/>
        </p:nvSpPr>
        <p:spPr>
          <a:xfrm flipH="1">
            <a:off x="6948720" y="1920240"/>
            <a:ext cx="548640" cy="36576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5"/>
          <p:cNvSpPr/>
          <p:nvPr/>
        </p:nvSpPr>
        <p:spPr>
          <a:xfrm flipH="1">
            <a:off x="7680240" y="3383280"/>
            <a:ext cx="548640" cy="27432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6"/>
          <p:cNvSpPr/>
          <p:nvPr/>
        </p:nvSpPr>
        <p:spPr>
          <a:xfrm flipH="1" flipV="1">
            <a:off x="7405920" y="3749040"/>
            <a:ext cx="91440" cy="73152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7"/>
          <p:cNvSpPr/>
          <p:nvPr/>
        </p:nvSpPr>
        <p:spPr>
          <a:xfrm>
            <a:off x="5577120" y="2286000"/>
            <a:ext cx="1005840" cy="9144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3675960" y="2253240"/>
            <a:ext cx="10774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9"/>
          <p:cNvSpPr/>
          <p:nvPr/>
        </p:nvSpPr>
        <p:spPr>
          <a:xfrm>
            <a:off x="5119920" y="20116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L</a:t>
            </a:r>
          </a:p>
        </p:txBody>
      </p:sp>
      <p:sp>
        <p:nvSpPr>
          <p:cNvPr id="100" name="CustomShape 10"/>
          <p:cNvSpPr/>
          <p:nvPr/>
        </p:nvSpPr>
        <p:spPr>
          <a:xfrm>
            <a:off x="7680240" y="15544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101" name="CustomShape 11"/>
          <p:cNvSpPr/>
          <p:nvPr/>
        </p:nvSpPr>
        <p:spPr>
          <a:xfrm>
            <a:off x="8411760" y="33832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L</a:t>
            </a:r>
          </a:p>
        </p:txBody>
      </p:sp>
      <p:sp>
        <p:nvSpPr>
          <p:cNvPr id="102" name="CustomShape 12"/>
          <p:cNvSpPr/>
          <p:nvPr/>
        </p:nvSpPr>
        <p:spPr>
          <a:xfrm>
            <a:off x="7314480" y="4677480"/>
            <a:ext cx="36540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103" name="CustomShape 13"/>
          <p:cNvSpPr/>
          <p:nvPr/>
        </p:nvSpPr>
        <p:spPr>
          <a:xfrm>
            <a:off x="5028480" y="38404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104" name="Line 14"/>
          <p:cNvSpPr/>
          <p:nvPr/>
        </p:nvSpPr>
        <p:spPr>
          <a:xfrm flipV="1">
            <a:off x="5668560" y="3917880"/>
            <a:ext cx="731520" cy="9144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5"/>
          <p:cNvSpPr/>
          <p:nvPr/>
        </p:nvSpPr>
        <p:spPr>
          <a:xfrm>
            <a:off x="3493440" y="2194920"/>
            <a:ext cx="11692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 </a:t>
            </a:r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to start with</a:t>
            </a:r>
            <a:endParaRPr lang="en" sz="1400" b="0" strike="noStrike" spc="-1">
              <a:latin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3402360" y="8514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107" name="CustomShape 17"/>
          <p:cNvSpPr/>
          <p:nvPr/>
        </p:nvSpPr>
        <p:spPr>
          <a:xfrm>
            <a:off x="3402360" y="1261800"/>
            <a:ext cx="135180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Philosopher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108" name="CustomShape 18"/>
          <p:cNvSpPr/>
          <p:nvPr/>
        </p:nvSpPr>
        <p:spPr>
          <a:xfrm>
            <a:off x="3402360" y="17658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Salad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109" name="TextShape 19"/>
          <p:cNvSpPr txBox="1"/>
          <p:nvPr/>
        </p:nvSpPr>
        <p:spPr>
          <a:xfrm>
            <a:off x="0" y="2402280"/>
            <a:ext cx="3108960" cy="290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Two types of Philosophers:</a:t>
            </a:r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(L)eft-handed, and (R)ight handed:</a:t>
            </a:r>
            <a:br/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L will start from the left side, and wait till there is a chopstick available from the right.</a:t>
            </a:r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 will start from right, and wait for left side.</a:t>
            </a:r>
            <a:br/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L and R assignition should be done one by one, let’s say even will be L and odd will be R.</a:t>
            </a:r>
            <a:endParaRPr lang="e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/>
          <p:cNvPicPr/>
          <p:nvPr/>
        </p:nvPicPr>
        <p:blipFill>
          <a:blip r:embed="rId3"/>
          <a:stretch/>
        </p:blipFill>
        <p:spPr>
          <a:xfrm>
            <a:off x="2631600" y="739080"/>
            <a:ext cx="6492240" cy="465660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" sz="3200" b="0" strike="noStrike" spc="-1">
                <a:solidFill>
                  <a:srgbClr val="C00000"/>
                </a:solidFill>
                <a:latin typeface="Calibri"/>
                <a:ea typeface="DejaVu Sans"/>
              </a:rPr>
              <a:t>Native (Wrong) Solution</a:t>
            </a:r>
            <a:endParaRPr lang="en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Line 3"/>
          <p:cNvSpPr/>
          <p:nvPr/>
        </p:nvSpPr>
        <p:spPr>
          <a:xfrm>
            <a:off x="2925360" y="2377440"/>
            <a:ext cx="457200" cy="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Line 4"/>
          <p:cNvSpPr/>
          <p:nvPr/>
        </p:nvSpPr>
        <p:spPr>
          <a:xfrm flipH="1">
            <a:off x="6948720" y="1920240"/>
            <a:ext cx="548640" cy="36576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Line 5"/>
          <p:cNvSpPr/>
          <p:nvPr/>
        </p:nvSpPr>
        <p:spPr>
          <a:xfrm flipH="1">
            <a:off x="7680240" y="3383280"/>
            <a:ext cx="548640" cy="27432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Line 6"/>
          <p:cNvSpPr/>
          <p:nvPr/>
        </p:nvSpPr>
        <p:spPr>
          <a:xfrm flipH="1" flipV="1">
            <a:off x="7405920" y="3749040"/>
            <a:ext cx="91440" cy="73152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7"/>
          <p:cNvSpPr/>
          <p:nvPr/>
        </p:nvSpPr>
        <p:spPr>
          <a:xfrm>
            <a:off x="5577120" y="2286000"/>
            <a:ext cx="1005840" cy="9144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3675960" y="2253240"/>
            <a:ext cx="10774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111240" y="823320"/>
            <a:ext cx="18090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Assumption:</a:t>
            </a:r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 is fair</a:t>
            </a:r>
            <a:endParaRPr lang="en" sz="1400" b="0" strike="noStrike" spc="-1"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5119920" y="20116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L</a:t>
            </a:r>
          </a:p>
        </p:txBody>
      </p:sp>
      <p:sp>
        <p:nvSpPr>
          <p:cNvPr id="121" name="CustomShape 11"/>
          <p:cNvSpPr/>
          <p:nvPr/>
        </p:nvSpPr>
        <p:spPr>
          <a:xfrm>
            <a:off x="7680240" y="15544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122" name="CustomShape 12"/>
          <p:cNvSpPr/>
          <p:nvPr/>
        </p:nvSpPr>
        <p:spPr>
          <a:xfrm>
            <a:off x="8411760" y="33832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L</a:t>
            </a:r>
          </a:p>
        </p:txBody>
      </p:sp>
      <p:sp>
        <p:nvSpPr>
          <p:cNvPr id="123" name="CustomShape 13"/>
          <p:cNvSpPr/>
          <p:nvPr/>
        </p:nvSpPr>
        <p:spPr>
          <a:xfrm>
            <a:off x="7314480" y="4677480"/>
            <a:ext cx="36540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124" name="CustomShape 14"/>
          <p:cNvSpPr/>
          <p:nvPr/>
        </p:nvSpPr>
        <p:spPr>
          <a:xfrm>
            <a:off x="5028480" y="38404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125" name="Line 15"/>
          <p:cNvSpPr/>
          <p:nvPr/>
        </p:nvSpPr>
        <p:spPr>
          <a:xfrm flipV="1">
            <a:off x="5668560" y="3917880"/>
            <a:ext cx="731520" cy="9144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6"/>
          <p:cNvSpPr/>
          <p:nvPr/>
        </p:nvSpPr>
        <p:spPr>
          <a:xfrm>
            <a:off x="3493440" y="2194920"/>
            <a:ext cx="11692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 </a:t>
            </a:r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to start with</a:t>
            </a:r>
            <a:endParaRPr lang="en" sz="1400" b="0" strike="noStrike" spc="-1">
              <a:latin typeface="Arial"/>
            </a:endParaRPr>
          </a:p>
        </p:txBody>
      </p:sp>
      <p:sp>
        <p:nvSpPr>
          <p:cNvPr id="127" name="CustomShape 17"/>
          <p:cNvSpPr/>
          <p:nvPr/>
        </p:nvSpPr>
        <p:spPr>
          <a:xfrm>
            <a:off x="3402360" y="8514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128" name="CustomShape 18"/>
          <p:cNvSpPr/>
          <p:nvPr/>
        </p:nvSpPr>
        <p:spPr>
          <a:xfrm>
            <a:off x="3402360" y="1261800"/>
            <a:ext cx="135180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Philosopher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129" name="CustomShape 19"/>
          <p:cNvSpPr/>
          <p:nvPr/>
        </p:nvSpPr>
        <p:spPr>
          <a:xfrm>
            <a:off x="3402360" y="17658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Salad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130" name="TextShape 20"/>
          <p:cNvSpPr txBox="1"/>
          <p:nvPr/>
        </p:nvSpPr>
        <p:spPr>
          <a:xfrm>
            <a:off x="0" y="2402280"/>
            <a:ext cx="3108960" cy="290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latin typeface="Arial"/>
              </a:rPr>
              <a:t>An arbitrary fork to the left of an L-philosopher is numbered 0</a:t>
            </a:r>
            <a:br/>
            <a:endParaRPr lang="e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400" b="0" strike="noStrike" spc="-1">
                <a:latin typeface="Arial"/>
              </a:rPr>
              <a:t>Forks at (clockwise) distance i from it, for odd i, are numbered i+1</a:t>
            </a:r>
          </a:p>
          <a:p>
            <a:r>
              <a:rPr lang="en" sz="1400" b="0" strike="noStrike" spc="-1">
                <a:latin typeface="Arial"/>
              </a:rPr>
              <a:t> </a:t>
            </a:r>
            <a:br/>
            <a:r>
              <a:rPr lang="en" sz="1400" b="0" strike="noStrike" spc="-1">
                <a:latin typeface="Arial"/>
              </a:rPr>
              <a:t>Forks at (clockwise) distance i from it , for even i, are numbered i-1</a:t>
            </a:r>
            <a:br/>
            <a:br/>
            <a:r>
              <a:rPr lang="en" sz="1400" b="0" strike="noStrike" spc="-1">
                <a:latin typeface="Arial"/>
              </a:rPr>
              <a:t>The result is a total order on fork numbers and each philosopher picks forks in ascending order. Hence the algorithm is deadlock-free. </a:t>
            </a:r>
          </a:p>
        </p:txBody>
      </p:sp>
      <p:sp>
        <p:nvSpPr>
          <p:cNvPr id="131" name="CustomShape 21"/>
          <p:cNvSpPr/>
          <p:nvPr/>
        </p:nvSpPr>
        <p:spPr>
          <a:xfrm>
            <a:off x="6667920" y="1903680"/>
            <a:ext cx="36540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CE181E"/>
                </a:solidFill>
                <a:latin typeface="Arial"/>
              </a:rPr>
              <a:t>0</a:t>
            </a:r>
          </a:p>
        </p:txBody>
      </p:sp>
      <p:sp>
        <p:nvSpPr>
          <p:cNvPr id="132" name="CustomShape 22"/>
          <p:cNvSpPr/>
          <p:nvPr/>
        </p:nvSpPr>
        <p:spPr>
          <a:xfrm>
            <a:off x="7423920" y="3745800"/>
            <a:ext cx="23112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CE181E"/>
                </a:solidFill>
                <a:latin typeface="Arial"/>
              </a:rPr>
              <a:t>1</a:t>
            </a:r>
          </a:p>
        </p:txBody>
      </p:sp>
      <p:sp>
        <p:nvSpPr>
          <p:cNvPr id="133" name="CustomShape 23"/>
          <p:cNvSpPr/>
          <p:nvPr/>
        </p:nvSpPr>
        <p:spPr>
          <a:xfrm>
            <a:off x="5587920" y="2598840"/>
            <a:ext cx="23112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CE181E"/>
                </a:solidFill>
                <a:latin typeface="Arial"/>
              </a:rPr>
              <a:t>3</a:t>
            </a:r>
          </a:p>
        </p:txBody>
      </p:sp>
      <p:sp>
        <p:nvSpPr>
          <p:cNvPr id="134" name="CustomShape 24"/>
          <p:cNvSpPr/>
          <p:nvPr/>
        </p:nvSpPr>
        <p:spPr>
          <a:xfrm>
            <a:off x="7675920" y="2748960"/>
            <a:ext cx="23112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CE181E"/>
                </a:solidFill>
                <a:latin typeface="Arial"/>
              </a:rPr>
              <a:t>2</a:t>
            </a:r>
          </a:p>
        </p:txBody>
      </p:sp>
      <p:sp>
        <p:nvSpPr>
          <p:cNvPr id="135" name="CustomShape 25"/>
          <p:cNvSpPr/>
          <p:nvPr/>
        </p:nvSpPr>
        <p:spPr>
          <a:xfrm>
            <a:off x="6055920" y="3936960"/>
            <a:ext cx="23112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CE181E"/>
                </a:solidFill>
                <a:latin typeface="Arial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5"/>
          <p:cNvPicPr/>
          <p:nvPr/>
        </p:nvPicPr>
        <p:blipFill>
          <a:blip r:embed="rId3"/>
          <a:stretch/>
        </p:blipFill>
        <p:spPr>
          <a:xfrm>
            <a:off x="2631600" y="739080"/>
            <a:ext cx="6492240" cy="465660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" sz="3200" b="0" strike="noStrike" spc="-1">
                <a:solidFill>
                  <a:srgbClr val="C00000"/>
                </a:solidFill>
                <a:latin typeface="Calibri"/>
                <a:ea typeface="DejaVu Sans"/>
              </a:rPr>
              <a:t>LR-Solution</a:t>
            </a:r>
            <a:endParaRPr lang="en" sz="32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Line 3"/>
          <p:cNvSpPr/>
          <p:nvPr/>
        </p:nvSpPr>
        <p:spPr>
          <a:xfrm>
            <a:off x="2925360" y="2377440"/>
            <a:ext cx="457200" cy="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Line 4"/>
          <p:cNvSpPr/>
          <p:nvPr/>
        </p:nvSpPr>
        <p:spPr>
          <a:xfrm flipH="1">
            <a:off x="6948720" y="1920240"/>
            <a:ext cx="548640" cy="36576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5"/>
          <p:cNvSpPr/>
          <p:nvPr/>
        </p:nvSpPr>
        <p:spPr>
          <a:xfrm flipH="1">
            <a:off x="7680240" y="3383280"/>
            <a:ext cx="548640" cy="27432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6"/>
          <p:cNvSpPr/>
          <p:nvPr/>
        </p:nvSpPr>
        <p:spPr>
          <a:xfrm flipH="1" flipV="1">
            <a:off x="7405920" y="3749040"/>
            <a:ext cx="91440" cy="73152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Line 7"/>
          <p:cNvSpPr/>
          <p:nvPr/>
        </p:nvSpPr>
        <p:spPr>
          <a:xfrm>
            <a:off x="5577120" y="2286000"/>
            <a:ext cx="1005840" cy="9144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3675960" y="2253240"/>
            <a:ext cx="10774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111240" y="823320"/>
            <a:ext cx="18090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Assumption:</a:t>
            </a:r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 is fair</a:t>
            </a:r>
            <a:endParaRPr lang="en" sz="1400" b="0" strike="noStrike" spc="-1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5119920" y="20116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L</a:t>
            </a:r>
          </a:p>
        </p:txBody>
      </p:sp>
      <p:sp>
        <p:nvSpPr>
          <p:cNvPr id="147" name="CustomShape 11"/>
          <p:cNvSpPr/>
          <p:nvPr/>
        </p:nvSpPr>
        <p:spPr>
          <a:xfrm>
            <a:off x="7680240" y="15544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148" name="CustomShape 12"/>
          <p:cNvSpPr/>
          <p:nvPr/>
        </p:nvSpPr>
        <p:spPr>
          <a:xfrm>
            <a:off x="8411760" y="33832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L</a:t>
            </a:r>
          </a:p>
        </p:txBody>
      </p:sp>
      <p:sp>
        <p:nvSpPr>
          <p:cNvPr id="149" name="CustomShape 13"/>
          <p:cNvSpPr/>
          <p:nvPr/>
        </p:nvSpPr>
        <p:spPr>
          <a:xfrm>
            <a:off x="7314480" y="4677480"/>
            <a:ext cx="36540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150" name="CustomShape 14"/>
          <p:cNvSpPr/>
          <p:nvPr/>
        </p:nvSpPr>
        <p:spPr>
          <a:xfrm>
            <a:off x="5028480" y="3840480"/>
            <a:ext cx="3654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Arial"/>
              </a:rPr>
              <a:t>R</a:t>
            </a:r>
          </a:p>
        </p:txBody>
      </p:sp>
      <p:sp>
        <p:nvSpPr>
          <p:cNvPr id="151" name="Line 15"/>
          <p:cNvSpPr/>
          <p:nvPr/>
        </p:nvSpPr>
        <p:spPr>
          <a:xfrm flipV="1">
            <a:off x="5668560" y="3917880"/>
            <a:ext cx="731520" cy="9144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6"/>
          <p:cNvSpPr/>
          <p:nvPr/>
        </p:nvSpPr>
        <p:spPr>
          <a:xfrm>
            <a:off x="3493440" y="2194920"/>
            <a:ext cx="11692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 </a:t>
            </a:r>
            <a:br/>
            <a:r>
              <a:rPr lang="e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to start with</a:t>
            </a:r>
            <a:endParaRPr lang="en" sz="1400" b="0" strike="noStrike" spc="-1">
              <a:latin typeface="Arial"/>
            </a:endParaRPr>
          </a:p>
        </p:txBody>
      </p:sp>
      <p:sp>
        <p:nvSpPr>
          <p:cNvPr id="153" name="CustomShape 17"/>
          <p:cNvSpPr/>
          <p:nvPr/>
        </p:nvSpPr>
        <p:spPr>
          <a:xfrm>
            <a:off x="3402360" y="8514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Chopstick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154" name="CustomShape 18"/>
          <p:cNvSpPr/>
          <p:nvPr/>
        </p:nvSpPr>
        <p:spPr>
          <a:xfrm>
            <a:off x="3402360" y="1261800"/>
            <a:ext cx="135180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Philosopher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155" name="CustomShape 19"/>
          <p:cNvSpPr/>
          <p:nvPr/>
        </p:nvSpPr>
        <p:spPr>
          <a:xfrm>
            <a:off x="3402360" y="1765800"/>
            <a:ext cx="1077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Salad</a:t>
            </a:r>
            <a:endParaRPr lang="en" sz="1500" b="0" strike="noStrike" spc="-1">
              <a:latin typeface="Arial"/>
            </a:endParaRPr>
          </a:p>
        </p:txBody>
      </p:sp>
      <p:sp>
        <p:nvSpPr>
          <p:cNvPr id="156" name="TextShape 20"/>
          <p:cNvSpPr txBox="1"/>
          <p:nvPr/>
        </p:nvSpPr>
        <p:spPr>
          <a:xfrm>
            <a:off x="0" y="2402280"/>
            <a:ext cx="3108960" cy="348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" sz="1400" b="0" strike="noStrike" spc="-1">
                <a:latin typeface="Arial"/>
              </a:rPr>
              <a:t>Why is the algorithm starvation-free?  If a philosopher A waits for a resource held by philosopher B, then when B releases the resource it cannot again get it before A. Since the algorithm is deadlock-free, philosophers keep on taking and releasing resources, thus eventually B will release its resources and A will be able to obtain the resource.</a:t>
            </a:r>
          </a:p>
          <a:p>
            <a:endParaRPr lang="en" sz="1400" b="0" strike="noStrike" spc="-1">
              <a:latin typeface="Arial"/>
            </a:endParaRPr>
          </a:p>
          <a:p>
            <a:r>
              <a:rPr lang="en" sz="1400" b="0" strike="noStrike" spc="-1">
                <a:latin typeface="Arial"/>
              </a:rPr>
              <a:t>Also note that, in fact, we don’t really need to assume that forks are fair, since only a single process can wait on any specific resource at a time.</a:t>
            </a:r>
          </a:p>
          <a:p>
            <a:endParaRPr lang="en" sz="1400" b="0" strike="noStrike" spc="-1">
              <a:latin typeface="Arial"/>
            </a:endParaRPr>
          </a:p>
          <a:p>
            <a:endParaRPr lang="en" sz="1400" b="0" strike="noStrike" spc="-1">
              <a:latin typeface="Arial"/>
            </a:endParaRPr>
          </a:p>
        </p:txBody>
      </p:sp>
      <p:sp>
        <p:nvSpPr>
          <p:cNvPr id="157" name="CustomShape 21"/>
          <p:cNvSpPr/>
          <p:nvPr/>
        </p:nvSpPr>
        <p:spPr>
          <a:xfrm>
            <a:off x="6667920" y="1903680"/>
            <a:ext cx="36540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CE181E"/>
                </a:solidFill>
                <a:latin typeface="Arial"/>
              </a:rPr>
              <a:t>0</a:t>
            </a:r>
          </a:p>
        </p:txBody>
      </p:sp>
      <p:sp>
        <p:nvSpPr>
          <p:cNvPr id="158" name="CustomShape 22"/>
          <p:cNvSpPr/>
          <p:nvPr/>
        </p:nvSpPr>
        <p:spPr>
          <a:xfrm>
            <a:off x="7423920" y="3745800"/>
            <a:ext cx="23112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CE181E"/>
                </a:solidFill>
                <a:latin typeface="Arial"/>
              </a:rPr>
              <a:t>1</a:t>
            </a:r>
          </a:p>
        </p:txBody>
      </p:sp>
      <p:sp>
        <p:nvSpPr>
          <p:cNvPr id="159" name="CustomShape 23"/>
          <p:cNvSpPr/>
          <p:nvPr/>
        </p:nvSpPr>
        <p:spPr>
          <a:xfrm>
            <a:off x="5587920" y="2598840"/>
            <a:ext cx="23112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CE181E"/>
                </a:solidFill>
                <a:latin typeface="Arial"/>
              </a:rPr>
              <a:t>3</a:t>
            </a:r>
          </a:p>
        </p:txBody>
      </p:sp>
      <p:sp>
        <p:nvSpPr>
          <p:cNvPr id="160" name="CustomShape 24"/>
          <p:cNvSpPr/>
          <p:nvPr/>
        </p:nvSpPr>
        <p:spPr>
          <a:xfrm>
            <a:off x="7675920" y="2748960"/>
            <a:ext cx="23112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CE181E"/>
                </a:solidFill>
                <a:latin typeface="Arial"/>
              </a:rPr>
              <a:t>2</a:t>
            </a:r>
          </a:p>
        </p:txBody>
      </p:sp>
      <p:sp>
        <p:nvSpPr>
          <p:cNvPr id="161" name="CustomShape 25"/>
          <p:cNvSpPr/>
          <p:nvPr/>
        </p:nvSpPr>
        <p:spPr>
          <a:xfrm>
            <a:off x="6055920" y="3936960"/>
            <a:ext cx="23112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CE181E"/>
                </a:solidFill>
                <a:latin typeface="Arial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4541</TotalTime>
  <Words>611</Words>
  <Application>Microsoft Office PowerPoint</Application>
  <PresentationFormat>On-screen Show (16:10)</PresentationFormat>
  <Paragraphs>120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371-1-1631 Fall 2011</dc:title>
  <dc:subject/>
  <dc:creator>Yehiel</dc:creator>
  <dc:description/>
  <cp:lastModifiedBy>Dr. Robert Iakobashvili</cp:lastModifiedBy>
  <cp:revision>794</cp:revision>
  <dcterms:created xsi:type="dcterms:W3CDTF">2012-11-09T20:05:31Z</dcterms:created>
  <dcterms:modified xsi:type="dcterms:W3CDTF">2021-05-18T07:10:13Z</dcterms:modified>
  <dc:language>en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38</vt:i4>
  </property>
  <property fmtid="{D5CDD505-2E9C-101B-9397-08002B2CF9AE}" pid="8" name="PresentationFormat">
    <vt:lpwstr>On-screen Show (16:10)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