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23" r:id="rId9"/>
    <p:sldId id="325" r:id="rId10"/>
    <p:sldId id="319" r:id="rId11"/>
    <p:sldId id="320" r:id="rId12"/>
    <p:sldId id="321" r:id="rId13"/>
    <p:sldId id="322" r:id="rId14"/>
    <p:sldId id="324" r:id="rId15"/>
    <p:sldId id="32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FC1"/>
    <a:srgbClr val="248DE4"/>
    <a:srgbClr val="95C745"/>
    <a:srgbClr val="C40C9D"/>
    <a:srgbClr val="FF0066"/>
    <a:srgbClr val="C943AC"/>
    <a:srgbClr val="50824E"/>
    <a:srgbClr val="2A98E2"/>
    <a:srgbClr val="FF33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C75CDFF-A0D0-4A96-9A3A-19678E103391}" type="datetimeFigureOut">
              <a:rPr lang="he-IL" smtClean="0"/>
              <a:t>י"ד/אדר/תשע"ז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953CBBA-1D12-4622-A673-A2C249CC4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524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CBBA-1D12-4622-A673-A2C249CC479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795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CBBA-1D12-4622-A673-A2C249CC479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40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FA27-18F9-4FA7-828C-90B61936503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FA27-18F9-4FA7-828C-90B61936503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FA27-18F9-4FA7-828C-90B61936503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FA27-18F9-4FA7-828C-90B61936503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FA27-18F9-4FA7-828C-90B61936503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FA27-18F9-4FA7-828C-90B61936503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0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FA27-18F9-4FA7-828C-90B61936503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FA27-18F9-4FA7-828C-90B61936503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FA27-18F9-4FA7-828C-90B61936503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0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FA27-18F9-4FA7-828C-90B61936503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FA27-18F9-4FA7-828C-90B61936503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FA27-18F9-4FA7-828C-90B619365030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bert@Ghoti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540#section-4.1" TargetMode="External"/><Relationship Id="rId2" Type="http://schemas.openxmlformats.org/officeDocument/2006/relationships/hyperlink" Target="https://www.w3.org/Protocols/rfc2616/rfc2616-sec4.html#sec4.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s.wireshark.org/bugzilla/show_bug.cgi?id=904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EACH_(security_exploit)" TargetMode="External"/><Relationship Id="rId2" Type="http://schemas.openxmlformats.org/officeDocument/2006/relationships/hyperlink" Target="https://en.wikipedia.org/wiki/CRIME_(security_exploit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4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540#section-9.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4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HTTP 2</a:t>
            </a:r>
            <a:br>
              <a:rPr lang="en-US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Next Gen of the Web</a:t>
            </a:r>
            <a:endParaRPr 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954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US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8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Dr. Robert </a:t>
            </a:r>
            <a:r>
              <a:rPr lang="en-US" sz="1800" b="1" spc="5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Iakobashvili</a:t>
            </a:r>
            <a:r>
              <a:rPr lang="en-US" sz="18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</a:t>
            </a:r>
            <a:r>
              <a:rPr lang="en-US" sz="18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2"/>
              </a:rPr>
              <a:t>robert@Ghotit.com</a:t>
            </a:r>
            <a:endParaRPr lang="en-US" sz="1800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1800" b="1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0" y="3701534"/>
            <a:ext cx="7086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 0.7,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12/03/2017</a:t>
            </a:r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1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310FC1"/>
                </a:solidFill>
                <a:latin typeface="Arial" pitchFamily="34" charset="0"/>
                <a:cs typeface="Arial" pitchFamily="34" charset="0"/>
              </a:rPr>
              <a:t>A Single Server Connection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66"/>
                </a:solidFill>
                <a:latin typeface="Body"/>
              </a:rPr>
              <a:t>… but with Multiplexing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600" dirty="0" smtClean="0"/>
              <a:t>HTTP 2 browser is using a single connection with </a:t>
            </a:r>
            <a:r>
              <a:rPr lang="en-US" sz="2600" b="1" dirty="0" smtClean="0"/>
              <a:t>multiplexing</a:t>
            </a:r>
            <a:r>
              <a:rPr lang="en-US" sz="2600" dirty="0" smtClean="0"/>
              <a:t>, any number of </a:t>
            </a:r>
            <a:r>
              <a:rPr lang="en-US" sz="2600" dirty="0"/>
              <a:t>outstanding (not answered) </a:t>
            </a:r>
            <a:r>
              <a:rPr lang="en-US" sz="2600" dirty="0" smtClean="0"/>
              <a:t>requests:</a:t>
            </a:r>
          </a:p>
          <a:p>
            <a:pPr lvl="1"/>
            <a:r>
              <a:rPr lang="en-US" sz="2200" dirty="0" smtClean="0"/>
              <a:t>Saves server-side resources</a:t>
            </a:r>
          </a:p>
          <a:p>
            <a:pPr lvl="1"/>
            <a:r>
              <a:rPr lang="en-US" sz="2200" dirty="0" smtClean="0"/>
              <a:t>Not stalls with “head-of-line blocking”</a:t>
            </a:r>
          </a:p>
          <a:p>
            <a:pPr lvl="1"/>
            <a:r>
              <a:rPr lang="en-US" sz="2200" dirty="0" smtClean="0"/>
              <a:t>More fairly loads potentially congested networks making CA to work properly</a:t>
            </a:r>
          </a:p>
          <a:p>
            <a:pPr lvl="1"/>
            <a:r>
              <a:rPr lang="en-US" sz="2200" dirty="0" smtClean="0"/>
              <a:t>Enables “true pipelining” with multiple </a:t>
            </a:r>
            <a:r>
              <a:rPr lang="en-US" sz="2200" dirty="0"/>
              <a:t>request and response messages to be in flight at the same time</a:t>
            </a:r>
            <a:r>
              <a:rPr lang="en-US" sz="2200" dirty="0" smtClean="0"/>
              <a:t> </a:t>
            </a:r>
            <a:endParaRPr lang="en-US" sz="2200" dirty="0"/>
          </a:p>
          <a:p>
            <a:pPr marL="57150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</p:spTree>
    <p:extLst>
      <p:ext uri="{BB962C8B-B14F-4D97-AF65-F5344CB8AC3E}">
        <p14:creationId xmlns:p14="http://schemas.microsoft.com/office/powerpoint/2010/main" val="23511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310FC1"/>
                </a:solidFill>
                <a:latin typeface="Arial" pitchFamily="34" charset="0"/>
                <a:cs typeface="Arial" pitchFamily="34" charset="0"/>
              </a:rPr>
              <a:t>Binary and Headers Compression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66"/>
                </a:solidFill>
                <a:latin typeface="Body"/>
              </a:rPr>
              <a:t>D</a:t>
            </a:r>
            <a:r>
              <a:rPr lang="en-US" sz="2400" dirty="0" smtClean="0">
                <a:solidFill>
                  <a:srgbClr val="FF0066"/>
                </a:solidFill>
                <a:latin typeface="Body"/>
              </a:rPr>
              <a:t>éjà </a:t>
            </a:r>
            <a:r>
              <a:rPr lang="en-US" sz="2400" dirty="0">
                <a:solidFill>
                  <a:srgbClr val="FF0066"/>
                </a:solidFill>
                <a:latin typeface="Body"/>
              </a:rPr>
              <a:t>V</a:t>
            </a:r>
            <a:r>
              <a:rPr lang="en-US" sz="2400" dirty="0" smtClean="0">
                <a:solidFill>
                  <a:srgbClr val="FF0066"/>
                </a:solidFill>
                <a:latin typeface="Body"/>
              </a:rPr>
              <a:t>u – Back to 70s-80s</a:t>
            </a:r>
            <a:endParaRPr lang="en-US" sz="2400" dirty="0"/>
          </a:p>
          <a:p>
            <a:pPr marL="57150" indent="0">
              <a:buNone/>
            </a:pPr>
            <a:endParaRPr lang="en-US" sz="1600" dirty="0" smtClean="0"/>
          </a:p>
          <a:p>
            <a:pPr marL="400050"/>
            <a:r>
              <a:rPr lang="en-US" sz="2400" b="1" dirty="0" smtClean="0"/>
              <a:t>Binary</a:t>
            </a:r>
            <a:r>
              <a:rPr lang="en-US" sz="2400" dirty="0" smtClean="0"/>
              <a:t> means robust and reliable</a:t>
            </a:r>
          </a:p>
          <a:p>
            <a:pPr marL="800100" lvl="1"/>
            <a:r>
              <a:rPr lang="en-US" sz="2000" dirty="0" smtClean="0"/>
              <a:t>For example 4-ways to parse in </a:t>
            </a:r>
            <a:r>
              <a:rPr lang="en-US" sz="2000" dirty="0"/>
              <a:t>HTTP 1.1 (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www.w3.org/Protocols/rfc2616/rfc2616-sec4.html#sec4.4</a:t>
            </a:r>
            <a:r>
              <a:rPr lang="en-US" sz="2000" dirty="0" smtClean="0"/>
              <a:t>) versus a single way for </a:t>
            </a:r>
            <a:r>
              <a:rPr lang="en-US" sz="2000" dirty="0"/>
              <a:t>HTTP 2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tools.ietf.org/html/rfc7540#section-4.1</a:t>
            </a:r>
            <a:r>
              <a:rPr lang="en-US" sz="2000" dirty="0" smtClean="0"/>
              <a:t>)</a:t>
            </a:r>
          </a:p>
          <a:p>
            <a:pPr marL="51435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But </a:t>
            </a:r>
            <a:r>
              <a:rPr lang="en-US" sz="2400" b="1" dirty="0" smtClean="0"/>
              <a:t>binary</a:t>
            </a:r>
            <a:r>
              <a:rPr lang="en-US" sz="2400" dirty="0" smtClean="0"/>
              <a:t> is less flexible and debugging requires in-depth understanding of the protocol</a:t>
            </a:r>
          </a:p>
          <a:p>
            <a:pPr lvl="1"/>
            <a:r>
              <a:rPr lang="en-US" sz="2000" dirty="0" smtClean="0"/>
              <a:t>Wireshark plugin is </a:t>
            </a:r>
            <a:r>
              <a:rPr lang="en-US" sz="2000" dirty="0"/>
              <a:t>the expert: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bugs.wireshark.org/bugzilla/show_bug.cgi?id=9042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HTTP Headers are passed compressed</a:t>
            </a:r>
          </a:p>
          <a:p>
            <a:pPr lvl="1"/>
            <a:r>
              <a:rPr lang="en-US" sz="2000" dirty="0" smtClean="0"/>
              <a:t>It was demonstrated that long (uncompressed) headers can impact TCP Slow Start and make the transfer much longer.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</p:spTree>
    <p:extLst>
      <p:ext uri="{BB962C8B-B14F-4D97-AF65-F5344CB8AC3E}">
        <p14:creationId xmlns:p14="http://schemas.microsoft.com/office/powerpoint/2010/main" val="18826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310FC1"/>
                </a:solidFill>
                <a:latin typeface="Arial" pitchFamily="34" charset="0"/>
                <a:cs typeface="Arial" pitchFamily="34" charset="0"/>
              </a:rPr>
              <a:t>Compression Under Attack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66"/>
                </a:solidFill>
                <a:latin typeface="Body"/>
              </a:rPr>
              <a:t>Security Driven Protocol Design</a:t>
            </a:r>
            <a:endParaRPr lang="en-US" sz="2400" dirty="0"/>
          </a:p>
          <a:p>
            <a:pPr marL="57150" indent="0">
              <a:buNone/>
            </a:pPr>
            <a:endParaRPr lang="en-US" sz="1600" dirty="0" smtClean="0"/>
          </a:p>
          <a:p>
            <a:pPr marL="400050"/>
            <a:r>
              <a:rPr lang="en-US" sz="2400" dirty="0" smtClean="0"/>
              <a:t>SPDY/2 had a single </a:t>
            </a:r>
            <a:r>
              <a:rPr lang="en-US" sz="2400" dirty="0" err="1" smtClean="0"/>
              <a:t>gzip</a:t>
            </a:r>
            <a:r>
              <a:rPr lang="en-US" sz="2400" dirty="0" smtClean="0"/>
              <a:t> context</a:t>
            </a:r>
          </a:p>
          <a:p>
            <a:pPr marL="400050"/>
            <a:r>
              <a:rPr lang="en-US" sz="2400" dirty="0" smtClean="0"/>
              <a:t>CRIME schema is effective to break it and leak sensitive info: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://en.wikipedia.org/wiki/CRIME_(security_exploit</a:t>
            </a:r>
            <a:r>
              <a:rPr lang="en-US" sz="1600" dirty="0" smtClean="0">
                <a:hlinkClick r:id="rId2"/>
              </a:rPr>
              <a:t>)</a:t>
            </a:r>
            <a:endParaRPr lang="en-US" sz="1600" dirty="0" smtClean="0"/>
          </a:p>
          <a:p>
            <a:pPr marL="800100" lvl="1"/>
            <a:r>
              <a:rPr lang="en-US" sz="2000" dirty="0"/>
              <a:t>A</a:t>
            </a:r>
            <a:r>
              <a:rPr lang="en-US" sz="2000" dirty="0" smtClean="0"/>
              <a:t>ttacker observes </a:t>
            </a:r>
            <a:r>
              <a:rPr lang="en-US" sz="2000" dirty="0"/>
              <a:t>the size of the </a:t>
            </a:r>
            <a:r>
              <a:rPr lang="en-US" sz="2000" dirty="0" smtClean="0"/>
              <a:t>cipher-text sent by browser and directs the browser to the target web-site</a:t>
            </a:r>
          </a:p>
          <a:p>
            <a:pPr marL="800100" lvl="1"/>
            <a:r>
              <a:rPr lang="en-US" sz="2000" dirty="0"/>
              <a:t>The attacker then observes the change in size of the compressed request </a:t>
            </a:r>
            <a:r>
              <a:rPr lang="en-US" sz="2000" dirty="0" smtClean="0"/>
              <a:t>payload containing </a:t>
            </a:r>
            <a:r>
              <a:rPr lang="en-US" sz="2000" dirty="0"/>
              <a:t>both the secret </a:t>
            </a:r>
            <a:r>
              <a:rPr lang="en-US" sz="2000" dirty="0" smtClean="0"/>
              <a:t>cookie/message and the variable </a:t>
            </a:r>
            <a:r>
              <a:rPr lang="en-US" sz="2000" dirty="0"/>
              <a:t>content created by the </a:t>
            </a:r>
            <a:r>
              <a:rPr lang="en-US" sz="2000" dirty="0" smtClean="0"/>
              <a:t>attacker</a:t>
            </a:r>
          </a:p>
          <a:p>
            <a:pPr marL="800100" lvl="1"/>
            <a:r>
              <a:rPr lang="en-US" sz="2000" dirty="0" smtClean="0"/>
              <a:t>Making the variable content smaller and smaller the secret message could be extracted</a:t>
            </a:r>
          </a:p>
          <a:p>
            <a:pPr marL="400050"/>
            <a:r>
              <a:rPr lang="en-US" sz="2400" dirty="0" smtClean="0"/>
              <a:t>Prevention: don’t use compression or use HPACK (HTTP 2)</a:t>
            </a:r>
          </a:p>
          <a:p>
            <a:pPr marL="400050"/>
            <a:r>
              <a:rPr lang="en-US" sz="2400" dirty="0" smtClean="0"/>
              <a:t>BREACH is a general exploit for compressed HTTP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://en.wikipedia.org/wiki/BREACH_(security_exploit</a:t>
            </a:r>
            <a:r>
              <a:rPr lang="en-US" sz="1600" dirty="0" smtClean="0">
                <a:hlinkClick r:id="rId3"/>
              </a:rPr>
              <a:t>)</a:t>
            </a:r>
            <a:endParaRPr lang="en-US" sz="1600" dirty="0" smtClean="0"/>
          </a:p>
          <a:p>
            <a:pPr marL="400050"/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</p:spTree>
    <p:extLst>
      <p:ext uri="{BB962C8B-B14F-4D97-AF65-F5344CB8AC3E}">
        <p14:creationId xmlns:p14="http://schemas.microsoft.com/office/powerpoint/2010/main" val="23793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310FC1"/>
                </a:solidFill>
                <a:latin typeface="Arial" pitchFamily="34" charset="0"/>
                <a:cs typeface="Arial" pitchFamily="34" charset="0"/>
              </a:rPr>
              <a:t>Compression Under Attack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66"/>
                </a:solidFill>
                <a:latin typeface="Body"/>
              </a:rPr>
              <a:t>Security Driven Protocol Design</a:t>
            </a:r>
            <a:endParaRPr lang="en-US" sz="2400" dirty="0"/>
          </a:p>
          <a:p>
            <a:pPr marL="57150" indent="0">
              <a:buNone/>
            </a:pPr>
            <a:endParaRPr lang="en-US" sz="1600" dirty="0" smtClean="0"/>
          </a:p>
          <a:p>
            <a:pPr marL="400050"/>
            <a:r>
              <a:rPr lang="en-US" sz="2400" dirty="0" smtClean="0"/>
              <a:t>HTTP 2 uses HPACK, RFC-7541</a:t>
            </a:r>
            <a:endParaRPr lang="en-US" sz="2400" dirty="0"/>
          </a:p>
          <a:p>
            <a:pPr marL="800100"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tools.ietf.org/html/rfc7541</a:t>
            </a:r>
            <a:endParaRPr lang="en-US" sz="2000" dirty="0" smtClean="0"/>
          </a:p>
          <a:p>
            <a:pPr marL="457200"/>
            <a:r>
              <a:rPr lang="en-US" sz="2400" dirty="0" smtClean="0"/>
              <a:t>HPACK is Huffman based</a:t>
            </a:r>
          </a:p>
          <a:p>
            <a:pPr marL="457200"/>
            <a:r>
              <a:rPr lang="en-US" sz="2400" dirty="0" smtClean="0"/>
              <a:t>HPACK is more robust without known vulnerabilities</a:t>
            </a:r>
          </a:p>
          <a:p>
            <a:pPr marL="5715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</p:spTree>
    <p:extLst>
      <p:ext uri="{BB962C8B-B14F-4D97-AF65-F5344CB8AC3E}">
        <p14:creationId xmlns:p14="http://schemas.microsoft.com/office/powerpoint/2010/main" val="32059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310FC1"/>
                </a:solidFill>
                <a:latin typeface="Arial" pitchFamily="34" charset="0"/>
                <a:cs typeface="Arial" pitchFamily="34" charset="0"/>
              </a:rPr>
              <a:t>Basic Data Flow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66"/>
                </a:solidFill>
                <a:latin typeface="Body"/>
              </a:rPr>
              <a:t>Streams of Headers and Data</a:t>
            </a:r>
            <a:endParaRPr lang="en-US" sz="2400" dirty="0"/>
          </a:p>
          <a:p>
            <a:pPr marL="57150" indent="0">
              <a:buNone/>
            </a:pPr>
            <a:endParaRPr lang="en-US" sz="1600" dirty="0" smtClean="0"/>
          </a:p>
          <a:p>
            <a:pPr marL="5715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  <p:pic>
        <p:nvPicPr>
          <p:cNvPr id="10242" name="Picture 2" descr="Image result for &quot;HTTP 2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42" y="1371600"/>
            <a:ext cx="904790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8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310FC1"/>
                </a:solidFill>
                <a:latin typeface="Arial" pitchFamily="34" charset="0"/>
                <a:cs typeface="Arial" pitchFamily="34" charset="0"/>
              </a:rPr>
              <a:t>Encryption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66"/>
                </a:solidFill>
                <a:latin typeface="Body"/>
              </a:rPr>
              <a:t>To encrypt, or not to encrypt</a:t>
            </a:r>
            <a:endParaRPr lang="en-US" sz="2400" dirty="0"/>
          </a:p>
          <a:p>
            <a:pPr marL="57150" indent="0">
              <a:buNone/>
            </a:pPr>
            <a:endParaRPr lang="en-US" sz="1600" dirty="0" smtClean="0"/>
          </a:p>
          <a:p>
            <a:pPr marL="400050"/>
            <a:r>
              <a:rPr lang="en-US" sz="2400" dirty="0" smtClean="0"/>
              <a:t>Encryption is NOT a MUST</a:t>
            </a:r>
          </a:p>
          <a:p>
            <a:pPr marL="400050"/>
            <a:r>
              <a:rPr lang="en-US" sz="2400" dirty="0" smtClean="0"/>
              <a:t>No support for </a:t>
            </a:r>
            <a:r>
              <a:rPr lang="en-US" sz="2400" dirty="0"/>
              <a:t>O</a:t>
            </a:r>
            <a:r>
              <a:rPr lang="en-US" sz="2400" dirty="0" smtClean="0"/>
              <a:t>pportunistic Encryption / STARTTLS</a:t>
            </a:r>
          </a:p>
          <a:p>
            <a:pPr marL="800100" lvl="1"/>
            <a:r>
              <a:rPr lang="en-US" sz="2000" dirty="0" smtClean="0"/>
              <a:t>But the discussion continues</a:t>
            </a:r>
          </a:p>
          <a:p>
            <a:pPr marL="400050"/>
            <a:r>
              <a:rPr lang="en-US" sz="2400" dirty="0" smtClean="0"/>
              <a:t>Browsers do require encryption and that makes it de-facto requirement</a:t>
            </a:r>
          </a:p>
          <a:p>
            <a:pPr marL="400050"/>
            <a:r>
              <a:rPr lang="en-US" sz="2400" dirty="0"/>
              <a:t>HTTP/2 defines a profile of TLS that is </a:t>
            </a:r>
            <a:r>
              <a:rPr lang="en-US" sz="2400" dirty="0" smtClean="0"/>
              <a:t>required:</a:t>
            </a:r>
          </a:p>
          <a:p>
            <a:pPr marL="800100" lvl="1"/>
            <a:r>
              <a:rPr lang="en-US" sz="2000" dirty="0"/>
              <a:t>T</a:t>
            </a:r>
            <a:r>
              <a:rPr lang="en-US" sz="2000" dirty="0" smtClean="0"/>
              <a:t>he minimum version – TLS 1.2</a:t>
            </a:r>
          </a:p>
          <a:p>
            <a:pPr marL="800100" lvl="1"/>
            <a:r>
              <a:rPr lang="en-US" sz="2000" dirty="0"/>
              <a:t>A</a:t>
            </a:r>
            <a:r>
              <a:rPr lang="en-US" sz="2000" dirty="0" smtClean="0"/>
              <a:t> cipher-suite blacklist</a:t>
            </a:r>
          </a:p>
          <a:p>
            <a:pPr marL="800100" lvl="1"/>
            <a:r>
              <a:rPr lang="en-US" sz="2000" dirty="0" smtClean="0"/>
              <a:t>Extensions: Server Name Indication is a MUST</a:t>
            </a:r>
          </a:p>
          <a:p>
            <a:pPr marL="800100" lvl="1"/>
            <a:r>
              <a:rPr lang="en-US" sz="2000" dirty="0" smtClean="0"/>
              <a:t>Target domain name MUST be stated upon TLS negotiation</a:t>
            </a:r>
          </a:p>
          <a:p>
            <a:pPr marL="800100" lvl="1"/>
            <a:r>
              <a:rPr lang="en-US" sz="2000" dirty="0" smtClean="0"/>
              <a:t>More details like TLS 1.2 MUST disable compression</a:t>
            </a:r>
            <a:r>
              <a:rPr lang="en-US" sz="2000" smtClean="0"/>
              <a:t>, etc.</a:t>
            </a:r>
            <a:endParaRPr lang="en-US" sz="2000" dirty="0" smtClean="0"/>
          </a:p>
          <a:p>
            <a:pPr marL="800100" lvl="1"/>
            <a:r>
              <a:rPr lang="en-US" sz="2000" dirty="0"/>
              <a:t>See at: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tools.ietf.org/html/rfc7540#section-9.2</a:t>
            </a:r>
            <a:endParaRPr lang="en-US" sz="2000" dirty="0" smtClean="0"/>
          </a:p>
          <a:p>
            <a:pPr marL="800100" lvl="1"/>
            <a:endParaRPr lang="en-US" sz="2000" dirty="0" smtClean="0"/>
          </a:p>
          <a:p>
            <a:pPr marL="400050"/>
            <a:endParaRPr lang="en-US" sz="2400" dirty="0" smtClean="0"/>
          </a:p>
          <a:p>
            <a:pPr marL="400050"/>
            <a:endParaRPr lang="en-US" sz="2400" dirty="0"/>
          </a:p>
          <a:p>
            <a:pPr marL="5715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</p:spTree>
    <p:extLst>
      <p:ext uri="{BB962C8B-B14F-4D97-AF65-F5344CB8AC3E}">
        <p14:creationId xmlns:p14="http://schemas.microsoft.com/office/powerpoint/2010/main" val="16655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HTTP 1.1  Deficiencies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66"/>
                </a:solidFill>
                <a:latin typeface="Body"/>
              </a:rPr>
              <a:t>Lack of Server Updates. Lack of Partial Page Updates.</a:t>
            </a:r>
            <a:endParaRPr lang="en-US" sz="2400" dirty="0" smtClean="0"/>
          </a:p>
          <a:p>
            <a:endParaRPr lang="en-US" sz="1700" dirty="0" smtClean="0"/>
          </a:p>
          <a:p>
            <a:r>
              <a:rPr lang="en-US" sz="2400" dirty="0" smtClean="0"/>
              <a:t>HTTP was born by:</a:t>
            </a:r>
          </a:p>
          <a:p>
            <a:pPr lvl="1"/>
            <a:r>
              <a:rPr lang="en-US" sz="2000" dirty="0" smtClean="0"/>
              <a:t>Inheriting SMTP headers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rying to keep it simple with Stateless Request-Response Model (RRM) 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2400" dirty="0" smtClean="0"/>
              <a:t>Stateless RRM was challenged by the Internet Stores, Banking and other stateful requirements and:</a:t>
            </a:r>
          </a:p>
          <a:p>
            <a:pPr lvl="1"/>
            <a:r>
              <a:rPr lang="en-US" sz="2000" dirty="0" smtClean="0"/>
              <a:t>Progressed to Stateful RRM (cookies, etc.)</a:t>
            </a:r>
          </a:p>
          <a:p>
            <a:endParaRPr lang="en-US" sz="1000" dirty="0" smtClean="0"/>
          </a:p>
          <a:p>
            <a:r>
              <a:rPr lang="en-US" sz="2400" dirty="0" smtClean="0"/>
              <a:t>Still, HTTP 1.1 Web-Server cannot send updates. Thus, web-client app should either: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ake polling for updates</a:t>
            </a:r>
          </a:p>
          <a:p>
            <a:pPr lvl="1"/>
            <a:r>
              <a:rPr lang="en-US" sz="2000" dirty="0" smtClean="0"/>
              <a:t>Use websockets package</a:t>
            </a:r>
          </a:p>
          <a:p>
            <a:pPr lvl="1"/>
            <a:endParaRPr lang="en-US" sz="1000" dirty="0" smtClean="0"/>
          </a:p>
          <a:p>
            <a:r>
              <a:rPr lang="en-US" sz="2400" dirty="0"/>
              <a:t>Still, </a:t>
            </a:r>
            <a:r>
              <a:rPr lang="en-US" sz="2400" dirty="0" smtClean="0"/>
              <a:t>there’s no option for a partial web-page update. To cope with, applications are doing:</a:t>
            </a:r>
            <a:endParaRPr lang="en-US" sz="2400" dirty="0"/>
          </a:p>
          <a:p>
            <a:pPr lvl="1"/>
            <a:r>
              <a:rPr lang="en-US" sz="2000" dirty="0" smtClean="0"/>
              <a:t>Minification: defining resources, iFrames, script-loaded logic, etc. </a:t>
            </a:r>
          </a:p>
          <a:p>
            <a:pPr lvl="1"/>
            <a:r>
              <a:rPr lang="en-US" sz="2000" dirty="0" smtClean="0"/>
              <a:t>AJAX development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</p:spTree>
    <p:extLst>
      <p:ext uri="{BB962C8B-B14F-4D97-AF65-F5344CB8AC3E}">
        <p14:creationId xmlns:p14="http://schemas.microsoft.com/office/powerpoint/2010/main" val="36341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HTTP 1.1  Deficiencies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66"/>
                </a:solidFill>
                <a:latin typeface="Body"/>
              </a:rPr>
              <a:t>Clear Text. Head-of-Line Blocking</a:t>
            </a:r>
            <a:endParaRPr lang="en-US" sz="2400" dirty="0"/>
          </a:p>
          <a:p>
            <a:pPr marL="0" indent="0" algn="ctr">
              <a:buNone/>
            </a:pPr>
            <a:endParaRPr lang="en-US" sz="1700" dirty="0" smtClean="0"/>
          </a:p>
          <a:p>
            <a:r>
              <a:rPr lang="en-US" sz="2400" dirty="0" smtClean="0"/>
              <a:t>Headers are sent as a clear text </a:t>
            </a:r>
          </a:p>
          <a:p>
            <a:pPr lvl="1"/>
            <a:r>
              <a:rPr lang="en-US" sz="2000" dirty="0" smtClean="0"/>
              <a:t>It could be many headers and some be lengthy</a:t>
            </a:r>
          </a:p>
          <a:p>
            <a:pPr lvl="1"/>
            <a:r>
              <a:rPr lang="en-US" sz="2000" dirty="0" smtClean="0"/>
              <a:t>It occupies some bandwidth and sometimes could be slow due to TCP slow-start algorithm</a:t>
            </a:r>
          </a:p>
          <a:p>
            <a:pPr lvl="1"/>
            <a:r>
              <a:rPr lang="en-US" sz="2000" dirty="0" smtClean="0"/>
              <a:t>It can disclose too much info about the server/client</a:t>
            </a:r>
          </a:p>
          <a:p>
            <a:pPr lvl="1"/>
            <a:r>
              <a:rPr lang="en-US" sz="2000" dirty="0" smtClean="0"/>
              <a:t>Parsing is not simple with white-space options</a:t>
            </a:r>
          </a:p>
          <a:p>
            <a:pPr lvl="1"/>
            <a:r>
              <a:rPr lang="en-US" sz="2000" b="1" dirty="0"/>
              <a:t>E</a:t>
            </a:r>
            <a:r>
              <a:rPr lang="en-US" sz="2000" b="1" dirty="0" smtClean="0"/>
              <a:t>rror-prone parsing translates to errors which in their turn are translatable to security vulnerabilities</a:t>
            </a:r>
            <a:r>
              <a:rPr lang="en-US" sz="2000" dirty="0" smtClean="0"/>
              <a:t>.</a:t>
            </a:r>
          </a:p>
          <a:p>
            <a:pPr lvl="1"/>
            <a:endParaRPr lang="en-US" sz="1700" dirty="0"/>
          </a:p>
          <a:p>
            <a:r>
              <a:rPr lang="en-US" sz="2400" dirty="0" smtClean="0"/>
              <a:t>HTTP/1.1 allows only one outstanding (not answered) request at a connection</a:t>
            </a:r>
            <a:endParaRPr lang="en-US" sz="2400" dirty="0"/>
          </a:p>
          <a:p>
            <a:pPr lvl="1"/>
            <a:r>
              <a:rPr lang="en-US" sz="2000" dirty="0" smtClean="0"/>
              <a:t>It leads to a “head-of-line blocking” and attempts to address it via pipelining</a:t>
            </a:r>
            <a:endParaRPr lang="en-US" sz="2000" dirty="0"/>
          </a:p>
          <a:p>
            <a:pPr lvl="1"/>
            <a:endParaRPr lang="en-US" sz="1700" dirty="0" smtClean="0"/>
          </a:p>
          <a:p>
            <a:r>
              <a:rPr lang="en-US" sz="2400" dirty="0"/>
              <a:t>HTTP/1.1 </a:t>
            </a:r>
            <a:r>
              <a:rPr lang="en-US" sz="2400" dirty="0" smtClean="0"/>
              <a:t>pipelining could be also stalled, difficult to implement and not so effective</a:t>
            </a:r>
          </a:p>
          <a:p>
            <a:endParaRPr lang="en-US" sz="24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</p:spTree>
    <p:extLst>
      <p:ext uri="{BB962C8B-B14F-4D97-AF65-F5344CB8AC3E}">
        <p14:creationId xmlns:p14="http://schemas.microsoft.com/office/powerpoint/2010/main" val="6209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HTTP 1.1  Deficiencies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66"/>
                </a:solidFill>
                <a:latin typeface="Body"/>
              </a:rPr>
              <a:t>Head-of-Line-Blocking</a:t>
            </a: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r>
              <a:rPr lang="en-US" sz="2400" dirty="0" smtClean="0"/>
              <a:t>Thanks to Wikipedia: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/>
              <a:t>HTTP/1.1 </a:t>
            </a:r>
            <a:r>
              <a:rPr lang="en-US" sz="2400" dirty="0" smtClean="0"/>
              <a:t>pipelining stalls when </a:t>
            </a:r>
            <a:r>
              <a:rPr lang="en-US" sz="2400" dirty="0"/>
              <a:t>a</a:t>
            </a:r>
            <a:r>
              <a:rPr lang="en-US" sz="2400" dirty="0" smtClean="0"/>
              <a:t> large or slow response blocks others</a:t>
            </a:r>
          </a:p>
          <a:p>
            <a:r>
              <a:rPr lang="en-US" sz="2400" dirty="0" smtClean="0"/>
              <a:t>One of the best solutions is to allow fully parallel processing with unlimited outstanding requests allowed.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  <p:pic>
        <p:nvPicPr>
          <p:cNvPr id="1028" name="Picture 4" descr="https://upload.wikimedia.org/wikipedia/en/e/e2/HOL_bloc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3" y="1687690"/>
            <a:ext cx="483488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4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HTTP 1.1  Deficiencies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66"/>
                </a:solidFill>
                <a:latin typeface="Body"/>
              </a:rPr>
              <a:t>Multiple TCP/IP Connections</a:t>
            </a:r>
            <a:endParaRPr lang="en-US" sz="2400" dirty="0"/>
          </a:p>
          <a:p>
            <a:pPr marL="0" indent="0" algn="ctr">
              <a:buNone/>
            </a:pPr>
            <a:endParaRPr lang="en-US" sz="1600" dirty="0" smtClean="0"/>
          </a:p>
          <a:p>
            <a:r>
              <a:rPr lang="en-US" sz="2400" dirty="0" smtClean="0"/>
              <a:t>How many connections does your browser open?</a:t>
            </a:r>
          </a:p>
          <a:p>
            <a:pPr lvl="1"/>
            <a:r>
              <a:rPr lang="en-US" sz="2000" dirty="0" smtClean="0"/>
              <a:t>Open the Wireshark and count. 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200" dirty="0" smtClean="0"/>
              <a:t>Why do we need multiple connections with HTTP/1.1?</a:t>
            </a:r>
          </a:p>
          <a:p>
            <a:r>
              <a:rPr lang="en-US" sz="2200" dirty="0" smtClean="0"/>
              <a:t>Why do all browsers prefer multiple TCP/IP connections to HTTP-pipelining over a single one?</a:t>
            </a:r>
          </a:p>
          <a:p>
            <a:endParaRPr lang="en-US" sz="2200" dirty="0" smtClean="0"/>
          </a:p>
          <a:p>
            <a:r>
              <a:rPr lang="en-US" sz="2200" dirty="0" smtClean="0"/>
              <a:t>What means a single connection for a web-server? </a:t>
            </a:r>
            <a:r>
              <a:rPr lang="en-US" sz="2200" dirty="0"/>
              <a:t>H</a:t>
            </a:r>
            <a:r>
              <a:rPr lang="en-US" sz="2200" dirty="0" smtClean="0"/>
              <a:t>ow much resources does it take?</a:t>
            </a:r>
          </a:p>
          <a:p>
            <a:r>
              <a:rPr lang="en-US" sz="2200" dirty="0" smtClean="0"/>
              <a:t>Which impact multiple connections do have on network and on TCP congestion control?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400" b="1" dirty="0" smtClean="0"/>
              <a:t>Which advantages could have a single connection with full multiplexing?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</p:spTree>
    <p:extLst>
      <p:ext uri="{BB962C8B-B14F-4D97-AF65-F5344CB8AC3E}">
        <p14:creationId xmlns:p14="http://schemas.microsoft.com/office/powerpoint/2010/main" val="4243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310FC1"/>
                </a:solidFill>
                <a:latin typeface="Arial" pitchFamily="34" charset="0"/>
                <a:cs typeface="Arial" pitchFamily="34" charset="0"/>
              </a:rPr>
              <a:t>HTTP 2 - Introduction 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66"/>
                </a:solidFill>
                <a:latin typeface="Body"/>
              </a:rPr>
              <a:t>Who created it? Known implementations.</a:t>
            </a:r>
            <a:endParaRPr lang="en-US" sz="2400" dirty="0"/>
          </a:p>
          <a:p>
            <a:pPr marL="0" indent="0" algn="ctr">
              <a:buNone/>
            </a:pPr>
            <a:endParaRPr lang="en-US" sz="1600" dirty="0" smtClean="0"/>
          </a:p>
          <a:p>
            <a:r>
              <a:rPr lang="en-US" sz="2400" dirty="0" smtClean="0"/>
              <a:t>IETF’s HTTP Working Group</a:t>
            </a:r>
          </a:p>
          <a:p>
            <a:r>
              <a:rPr lang="en-US" sz="2400" dirty="0" smtClean="0"/>
              <a:t>RFC 7540: </a:t>
            </a:r>
            <a:r>
              <a:rPr lang="en-US" sz="1700" dirty="0" smtClean="0">
                <a:hlinkClick r:id="rId2"/>
              </a:rPr>
              <a:t>https</a:t>
            </a:r>
            <a:r>
              <a:rPr lang="en-US" sz="1700" dirty="0">
                <a:hlinkClick r:id="rId2"/>
              </a:rPr>
              <a:t>://</a:t>
            </a:r>
            <a:r>
              <a:rPr lang="en-US" sz="1700" dirty="0" smtClean="0">
                <a:hlinkClick r:id="rId2"/>
              </a:rPr>
              <a:t>tools.ietf.org/html/rfc7540</a:t>
            </a:r>
            <a:endParaRPr lang="en-US" sz="1700" dirty="0" smtClean="0"/>
          </a:p>
          <a:p>
            <a:r>
              <a:rPr lang="en-US" sz="2400" dirty="0" smtClean="0"/>
              <a:t>Originally, </a:t>
            </a:r>
            <a:r>
              <a:rPr lang="en-US" sz="2400" dirty="0"/>
              <a:t>i</a:t>
            </a:r>
            <a:r>
              <a:rPr lang="en-US" sz="2400" dirty="0" smtClean="0"/>
              <a:t>t was based of Google’s SPDY/2 (</a:t>
            </a:r>
            <a:r>
              <a:rPr lang="en-US" sz="2400" dirty="0"/>
              <a:t>Mike </a:t>
            </a:r>
            <a:r>
              <a:rPr lang="en-US" sz="2400" dirty="0" err="1"/>
              <a:t>Belshe</a:t>
            </a:r>
            <a:r>
              <a:rPr lang="en-US" sz="2400" dirty="0"/>
              <a:t> and Roberto </a:t>
            </a:r>
            <a:r>
              <a:rPr lang="en-US" sz="2400" dirty="0" smtClean="0"/>
              <a:t>Peon) but further changed</a:t>
            </a:r>
          </a:p>
          <a:p>
            <a:r>
              <a:rPr lang="en-US" sz="2400" dirty="0" smtClean="0"/>
              <a:t>Fully compatible with HTTP/1.1</a:t>
            </a:r>
          </a:p>
          <a:p>
            <a:r>
              <a:rPr lang="en-US" sz="2400" dirty="0" smtClean="0"/>
              <a:t>Includes </a:t>
            </a:r>
            <a:r>
              <a:rPr lang="en-US" sz="2400" b="1" dirty="0" smtClean="0"/>
              <a:t>HTTP Version Negotiation Mechanism </a:t>
            </a:r>
            <a:r>
              <a:rPr lang="en-US" sz="2400" dirty="0" smtClean="0"/>
              <a:t>to ensure seamless inter-operability with 1.1 (Header – Upgrade)</a:t>
            </a:r>
          </a:p>
          <a:p>
            <a:endParaRPr lang="en-US" sz="2400" dirty="0" smtClean="0"/>
          </a:p>
          <a:p>
            <a:r>
              <a:rPr lang="en-US" sz="2400" dirty="0" smtClean="0"/>
              <a:t>Supported at the client side: </a:t>
            </a:r>
            <a:r>
              <a:rPr lang="en-US" sz="2200" dirty="0" smtClean="0"/>
              <a:t>Chrome, Safari, IE-11, Edge, Firefox</a:t>
            </a:r>
          </a:p>
          <a:p>
            <a:r>
              <a:rPr lang="en-US" sz="2400" dirty="0" smtClean="0"/>
              <a:t>Supported by the servers:</a:t>
            </a:r>
          </a:p>
          <a:p>
            <a:pPr lvl="1"/>
            <a:r>
              <a:rPr lang="en-US" sz="1800" dirty="0" smtClean="0"/>
              <a:t>Apache – full support since 2.4.27, module mod_http2</a:t>
            </a:r>
          </a:p>
          <a:p>
            <a:pPr lvl="1"/>
            <a:r>
              <a:rPr lang="en-US" sz="1800" dirty="0" smtClean="0"/>
              <a:t>Microsoft IIS – since Win-10 and Win-Server-2016</a:t>
            </a:r>
          </a:p>
          <a:p>
            <a:pPr lvl="1"/>
            <a:r>
              <a:rPr lang="en-US" sz="1800" dirty="0" err="1"/>
              <a:t>N</a:t>
            </a:r>
            <a:r>
              <a:rPr lang="en-US" sz="1800" dirty="0" err="1" smtClean="0"/>
              <a:t>gnix</a:t>
            </a:r>
            <a:r>
              <a:rPr lang="en-US" sz="1800" dirty="0" smtClean="0"/>
              <a:t> – from 1.9.5</a:t>
            </a:r>
          </a:p>
          <a:p>
            <a:pPr lvl="1"/>
            <a:endParaRPr lang="en-US" sz="1800" dirty="0" smtClean="0"/>
          </a:p>
          <a:p>
            <a:r>
              <a:rPr lang="en-US" sz="2400" dirty="0"/>
              <a:t>Supported by </a:t>
            </a:r>
            <a:r>
              <a:rPr lang="en-US" sz="2400" dirty="0" smtClean="0"/>
              <a:t>CDNs: Akamai, CDN77, </a:t>
            </a:r>
            <a:r>
              <a:rPr lang="en-US" sz="2400" dirty="0" err="1" smtClean="0"/>
              <a:t>Claudflare</a:t>
            </a:r>
            <a:r>
              <a:rPr lang="en-US" sz="2400" dirty="0" smtClean="0"/>
              <a:t>, AWS </a:t>
            </a:r>
            <a:r>
              <a:rPr lang="en-US" sz="2400" dirty="0" err="1" smtClean="0"/>
              <a:t>CloudFront</a:t>
            </a:r>
            <a:endParaRPr lang="en-US" sz="2400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</p:spTree>
    <p:extLst>
      <p:ext uri="{BB962C8B-B14F-4D97-AF65-F5344CB8AC3E}">
        <p14:creationId xmlns:p14="http://schemas.microsoft.com/office/powerpoint/2010/main" val="26745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310FC1"/>
                </a:solidFill>
                <a:latin typeface="Arial" pitchFamily="34" charset="0"/>
                <a:cs typeface="Arial" pitchFamily="34" charset="0"/>
              </a:rPr>
              <a:t>The Big Server Push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66"/>
                </a:solidFill>
                <a:latin typeface="Body"/>
              </a:rPr>
              <a:t>The Big White Shark 1</a:t>
            </a:r>
            <a:endParaRPr lang="en-US" sz="2400" dirty="0"/>
          </a:p>
          <a:p>
            <a:pPr marL="0" indent="0" algn="ctr">
              <a:buNone/>
            </a:pPr>
            <a:endParaRPr lang="en-US" sz="1600" dirty="0" smtClean="0"/>
          </a:p>
          <a:p>
            <a:r>
              <a:rPr lang="en-US" sz="2400" dirty="0" smtClean="0"/>
              <a:t>HTTP/1.1 Browser gets a page</a:t>
            </a:r>
          </a:p>
          <a:p>
            <a:r>
              <a:rPr lang="en-US" sz="2400" dirty="0" smtClean="0"/>
              <a:t>The browser parses it and detects the links and the resources (images, iframes, CSS) required </a:t>
            </a:r>
          </a:p>
          <a:p>
            <a:r>
              <a:rPr lang="en-US" sz="2400" dirty="0" smtClean="0"/>
              <a:t>The browsers opens several TCP connections to get the resources in parallel</a:t>
            </a:r>
          </a:p>
          <a:p>
            <a:r>
              <a:rPr lang="en-US" sz="2400" dirty="0" smtClean="0"/>
              <a:t>All that suffers of RTTs and opening of multiple connections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Instead, </a:t>
            </a:r>
            <a:r>
              <a:rPr lang="en-US" sz="2400" dirty="0" smtClean="0"/>
              <a:t>HTTP 2 browser gets a page with all dependent resources ready to use – thanks to the </a:t>
            </a:r>
            <a:r>
              <a:rPr lang="en-US" sz="2400" b="1" dirty="0" smtClean="0"/>
              <a:t>Server Push </a:t>
            </a:r>
            <a:r>
              <a:rPr lang="en-US" sz="2400" dirty="0" smtClean="0"/>
              <a:t>of the resources</a:t>
            </a:r>
            <a:endParaRPr lang="en-US" sz="2400" b="1" dirty="0" smtClean="0"/>
          </a:p>
          <a:p>
            <a:pPr marL="57150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</p:spTree>
    <p:extLst>
      <p:ext uri="{BB962C8B-B14F-4D97-AF65-F5344CB8AC3E}">
        <p14:creationId xmlns:p14="http://schemas.microsoft.com/office/powerpoint/2010/main" val="17194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310FC1"/>
                </a:solidFill>
                <a:latin typeface="Arial" pitchFamily="34" charset="0"/>
                <a:cs typeface="Arial" pitchFamily="34" charset="0"/>
              </a:rPr>
              <a:t>The Big Server Push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66"/>
                </a:solidFill>
                <a:latin typeface="Body"/>
              </a:rPr>
              <a:t>The Big White Shark 2</a:t>
            </a:r>
            <a:endParaRPr lang="en-US" sz="2400" dirty="0"/>
          </a:p>
          <a:p>
            <a:pPr marL="0" indent="0" algn="ctr">
              <a:buNone/>
            </a:pPr>
            <a:endParaRPr lang="en-US" sz="1600" dirty="0" smtClean="0"/>
          </a:p>
          <a:p>
            <a:pPr marL="57150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  <p:pic>
        <p:nvPicPr>
          <p:cNvPr id="2050" name="Picture 2" descr="Image result for &quot;HTTP 2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64652"/>
            <a:ext cx="7086600" cy="532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00"/>
            <a:ext cx="8229600" cy="862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310FC1"/>
                </a:solidFill>
                <a:latin typeface="Arial" pitchFamily="34" charset="0"/>
                <a:cs typeface="Arial" pitchFamily="34" charset="0"/>
              </a:rPr>
              <a:t>The Big Server Push</a:t>
            </a:r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66"/>
                </a:solidFill>
                <a:latin typeface="Body"/>
              </a:rPr>
              <a:t>The Big White Shark 3</a:t>
            </a:r>
            <a:endParaRPr lang="en-US" sz="2400" dirty="0"/>
          </a:p>
          <a:p>
            <a:pPr marL="0" indent="0" algn="ctr">
              <a:buNone/>
            </a:pPr>
            <a:endParaRPr lang="en-US" sz="1600" dirty="0" smtClean="0"/>
          </a:p>
          <a:p>
            <a:pPr marL="57150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66"/>
              </a:solidFill>
              <a:latin typeface="Body"/>
            </a:endParaRPr>
          </a:p>
        </p:txBody>
      </p:sp>
      <p:pic>
        <p:nvPicPr>
          <p:cNvPr id="11266" name="Picture 2" descr="Image result for &quot;HTTP 2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8" y="1790700"/>
            <a:ext cx="870736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3840</TotalTime>
  <Words>886</Words>
  <Application>Microsoft Office PowerPoint</Application>
  <PresentationFormat>On-screen Show (4:3)</PresentationFormat>
  <Paragraphs>415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Body</vt:lpstr>
      <vt:lpstr>Calibri</vt:lpstr>
      <vt:lpstr>Office Theme</vt:lpstr>
      <vt:lpstr>HTTP 2 The Next Gen of the Web</vt:lpstr>
      <vt:lpstr>HTTP 1.1  Deficiencies </vt:lpstr>
      <vt:lpstr>HTTP 1.1  Deficiencies </vt:lpstr>
      <vt:lpstr>HTTP 1.1  Deficiencies </vt:lpstr>
      <vt:lpstr>HTTP 1.1  Deficiencies </vt:lpstr>
      <vt:lpstr>HTTP 2 - Introduction  </vt:lpstr>
      <vt:lpstr>The Big Server Push </vt:lpstr>
      <vt:lpstr>The Big Server Push </vt:lpstr>
      <vt:lpstr>The Big Server Push </vt:lpstr>
      <vt:lpstr>A Single Server Connection </vt:lpstr>
      <vt:lpstr>Binary and Headers Compression </vt:lpstr>
      <vt:lpstr>Compression Under Attack </vt:lpstr>
      <vt:lpstr>Compression Under Attack </vt:lpstr>
      <vt:lpstr>Basic Data Flow </vt:lpstr>
      <vt:lpstr>Encryption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2.0 Presentation</dc:title>
  <dc:creator>Robert Iakobashvili</dc:creator>
  <cp:lastModifiedBy>robert</cp:lastModifiedBy>
  <cp:revision>315</cp:revision>
  <dcterms:created xsi:type="dcterms:W3CDTF">2012-03-21T08:02:07Z</dcterms:created>
  <dcterms:modified xsi:type="dcterms:W3CDTF">2017-03-12T12:19:11Z</dcterms:modified>
</cp:coreProperties>
</file>