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324" r:id="rId4"/>
    <p:sldId id="297" r:id="rId5"/>
    <p:sldId id="296" r:id="rId6"/>
    <p:sldId id="298" r:id="rId7"/>
    <p:sldId id="299" r:id="rId8"/>
    <p:sldId id="300" r:id="rId9"/>
    <p:sldId id="313" r:id="rId10"/>
    <p:sldId id="314" r:id="rId11"/>
    <p:sldId id="318" r:id="rId12"/>
    <p:sldId id="321" r:id="rId13"/>
    <p:sldId id="301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5DF5-5C14-4EC0-B383-9CB338DF2E4E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9E0F-3C47-4183-8A0C-8FC93449D4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432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d0e3427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d0e3427_2_119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1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0e3427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0e3427_056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0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e999cde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e999cde7_0_40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4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d0e3427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d0e3427_048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6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d7b642f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d7b642f_010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e999cde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e999cde7_0_60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2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919df1c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919df1c6_0_24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0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e999cd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e999cde7_0_29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2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697b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8975"/>
            <a:ext cx="6116638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697bbb_0_7:notes"/>
          <p:cNvSpPr txBox="1">
            <a:spLocks noGrp="1"/>
          </p:cNvSpPr>
          <p:nvPr>
            <p:ph type="body" idx="1"/>
          </p:nvPr>
        </p:nvSpPr>
        <p:spPr>
          <a:xfrm>
            <a:off x="685800" y="4360865"/>
            <a:ext cx="5486400" cy="4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E5F6-C184-48B0-974D-3C03E299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F992-5001-4498-9307-19A0D5419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6B76-E9ED-4B72-A1DB-9CDCED1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14FB-E846-4D19-BCCC-872714A0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EE6F-F128-4670-BBD9-6A706FC1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0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08B-A609-4BAF-96A6-833CF472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1096A-7654-42BF-B5E7-53FEDFCFC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4028-B075-41F9-9DF6-B5207AD7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B2E8-27E1-4F17-94CC-D57C26FC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5666-DE24-4EC5-B1C1-800A45F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03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4562E-3606-44E0-A98B-5E2F0998F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8A1C2-793E-4213-9122-EBC807FD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EC76-FA65-4349-A518-E780B586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9499-6E61-436E-A71A-3FEAC85C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8887-640E-4DA0-BE29-F86EC69A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572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Slide">
  <p:cSld name="Bullet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12808" y="1403351"/>
            <a:ext cx="10972801" cy="472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10426599" y="6453869"/>
            <a:ext cx="1155801" cy="30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>
              <a:buSzPts val="1400"/>
              <a:buFontTx/>
              <a:buChar char="●"/>
            </a:pPr>
            <a:endParaRPr lang="en-US"/>
          </a:p>
          <a:p>
            <a:pPr marL="457200" lvl="1" indent="-88900" algn="l">
              <a:buSzPts val="1400"/>
              <a:buFontTx/>
              <a:buChar char="○"/>
            </a:pPr>
            <a:endParaRPr lang="en-US" sz="1800">
              <a:solidFill>
                <a:schemeClr val="dk1"/>
              </a:solidFill>
            </a:endParaRPr>
          </a:p>
          <a:p>
            <a:pPr marL="914400" lvl="2" indent="-88900" algn="l">
              <a:buSzPts val="1400"/>
              <a:buFontTx/>
              <a:buChar char="■"/>
            </a:pPr>
            <a:endParaRPr lang="en-US" sz="1800">
              <a:solidFill>
                <a:schemeClr val="dk1"/>
              </a:solidFill>
            </a:endParaRPr>
          </a:p>
          <a:p>
            <a:pPr marL="1371600" lvl="3" indent="-88900" algn="l">
              <a:buSzPts val="1400"/>
              <a:buFontTx/>
              <a:buChar char="●"/>
            </a:pPr>
            <a:endParaRPr lang="en-US" sz="1800">
              <a:solidFill>
                <a:schemeClr val="dk1"/>
              </a:solidFill>
            </a:endParaRPr>
          </a:p>
          <a:p>
            <a:pPr marL="1828800" lvl="4" indent="-88900" algn="l">
              <a:buSzPts val="1400"/>
              <a:buFontTx/>
              <a:buChar char="○"/>
            </a:pPr>
            <a:endParaRPr lang="en-US" sz="1800">
              <a:solidFill>
                <a:schemeClr val="dk1"/>
              </a:solidFill>
            </a:endParaRPr>
          </a:p>
          <a:p>
            <a:pPr marL="2286000" lvl="5" indent="-88900" algn="l">
              <a:buSzPts val="1400"/>
              <a:buFontTx/>
              <a:buChar char="■"/>
            </a:pPr>
            <a:endParaRPr lang="en-US" sz="1800">
              <a:solidFill>
                <a:schemeClr val="dk1"/>
              </a:solidFill>
            </a:endParaRPr>
          </a:p>
          <a:p>
            <a:pPr marL="2743200" lvl="6" indent="-88900" algn="l">
              <a:buSzPts val="1400"/>
              <a:buFontTx/>
              <a:buChar char="●"/>
            </a:pPr>
            <a:endParaRPr lang="en-US" sz="1800">
              <a:solidFill>
                <a:schemeClr val="dk1"/>
              </a:solidFill>
            </a:endParaRPr>
          </a:p>
          <a:p>
            <a:pPr marL="3200400" lvl="7" indent="-88900" algn="l">
              <a:buSzPts val="1400"/>
              <a:buFontTx/>
              <a:buChar char="○"/>
            </a:pPr>
            <a:endParaRPr lang="en-US" sz="1800">
              <a:solidFill>
                <a:schemeClr val="dk1"/>
              </a:solidFill>
            </a:endParaRPr>
          </a:p>
          <a:p>
            <a:pPr marL="3657600" lvl="8" indent="-88900" algn="l">
              <a:buSzPts val="1400"/>
              <a:buFontTx/>
              <a:buChar char="■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1" cy="72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3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4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853A-BFD3-4B45-9016-3DA796B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57BC-8204-40D9-AA14-331D7F5D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C966-4131-4F7A-8BB3-8231B7A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ED18-87E7-472A-8C4C-7B35A6E5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ACB9-DECE-413D-90A7-C025E0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240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2CDE-BE7C-492B-83FA-26B9EBA3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FB2F-068D-4F46-976E-F31CBD77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74D7-884F-4B46-B922-99EEF8A7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AE6E-0706-4CC1-B181-2DACBAC3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0A63-F80B-4FBE-8AC3-E23E938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797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AA94-0435-42F3-B68C-A53B2570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9C6C-60C2-4345-A393-B6A25F2F1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2684D-8089-4739-8CA2-4B92BFE1C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1BEE4-7ED9-4565-B9B7-4A3008EF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64779-6431-42FF-BFFA-0EA0FCC3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47F9B-FB57-4740-8841-3FAFF047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2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045D-4A56-45B9-B878-4E6980E4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405B-4E07-4253-A0E7-2219A12B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2AC88-CBD2-4E5C-A678-0CE77C197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1DF7E-98AA-4AC3-AD34-31296CA15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C8A9D-BB28-4D78-8882-C3C6DB18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9D58-7CA4-4A88-8B33-3FA2E57D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38F40-2641-48E1-835D-BFC25E9A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ACD63-07BD-4F68-9ACE-F939411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3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615-ED13-4DA7-9FCF-4A76C44B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A9FC1-7FF2-4D8B-8CB5-4914225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D2C86-D8BD-457A-B3B1-909F3BA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47268-4906-40FA-9B15-094131E8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10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5390-E54B-4F8E-A14B-937D1B7C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105B7-F84A-4D9B-B1CD-A946390F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73180-07BA-476C-ADC8-56F1149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9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FB6C-E2F4-4E55-975B-F0554A97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5ED7-4897-4E8D-A309-5C67E68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16F93-D6EF-4777-84FD-678000A3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26B2-C1AB-44B0-9BD4-8D66AB2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DFEAD-969B-4677-90F1-3EB9C6B0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E925-A8DE-49BB-922A-4F5E4BB0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3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696-3B94-45FA-B69B-ADE9BB81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5F12E-2650-43EE-9EF4-12089F41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8B53-C26C-4FD1-9FD9-8521AF700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556F-90F5-4530-A051-2CDD64B0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D902B-BAAF-441F-B867-FCC30E24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BF0B-F17C-4474-B799-E2465289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91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40073-3C35-4348-A0D3-798C6F8F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9705-BCAE-494C-9AB2-9F7856FC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96B-A17F-4BC9-AA5D-7A62FA90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A4C8-7E12-4A10-A1F4-DED1EEEC6CA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121-6174-4044-8102-9651EFE5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7956-85FA-4857-BC78-2303C5223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4304-3A95-415B-AEAE-0E52EB2E0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7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himera.labs.oreilly.com/books/1230000000545/ch12.html#_flow_contro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F54F-E1AB-4A4B-A622-8562A3E76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94C25-04DA-458A-AC76-830BE3354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21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611029" y="1984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+mn-lt"/>
                <a:ea typeface="Roboto Condensed"/>
                <a:cs typeface="Roboto Condensed"/>
                <a:sym typeface="Roboto Condensed"/>
              </a:rPr>
              <a:t>Per-stream </a:t>
            </a:r>
            <a:r>
              <a:rPr lang="en-US" sz="4000" dirty="0">
                <a:solidFill>
                  <a:srgbClr val="000000"/>
                </a:solidFill>
                <a:latin typeface="+mn-lt"/>
                <a:ea typeface="Roboto Condensed"/>
                <a:cs typeface="Roboto Condensed"/>
                <a:sym typeface="Roboto Condensed"/>
              </a:rPr>
              <a:t>flow control + server push</a:t>
            </a:r>
            <a:endParaRPr sz="4000" dirty="0">
              <a:solidFill>
                <a:srgbClr val="000000"/>
              </a:solidFill>
              <a:latin typeface="+mn-lt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4" name="Google Shape;4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39" y="1553289"/>
            <a:ext cx="8096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7"/>
          <p:cNvSpPr txBox="1"/>
          <p:nvPr/>
        </p:nvSpPr>
        <p:spPr>
          <a:xfrm>
            <a:off x="6502401" y="1250150"/>
            <a:ext cx="5528234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➔"/>
            </a:pPr>
            <a:r>
              <a:rPr lang="en-US" sz="22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Client:</a:t>
            </a: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“I want first 20KB of photo.jpg”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➔"/>
            </a:pPr>
            <a:r>
              <a:rPr lang="en-US" sz="22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Server:</a:t>
            </a: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“Ok, 20KB… pausing stream until you tell me to send more.”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➔"/>
            </a:pPr>
            <a:r>
              <a:rPr lang="en-US" sz="2200" b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Client:</a:t>
            </a: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“Send me the rest now.”</a:t>
            </a:r>
            <a:endParaRPr sz="2100" i="1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6" name="Google Shape;46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39" y="1677050"/>
            <a:ext cx="619125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47"/>
          <p:cNvCxnSpPr/>
          <p:nvPr/>
        </p:nvCxnSpPr>
        <p:spPr>
          <a:xfrm>
            <a:off x="1739838" y="18133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47"/>
          <p:cNvSpPr txBox="1"/>
          <p:nvPr/>
        </p:nvSpPr>
        <p:spPr>
          <a:xfrm>
            <a:off x="2476038" y="1412900"/>
            <a:ext cx="2938644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Roboto Condensed"/>
                <a:ea typeface="Roboto Condensed"/>
                <a:cs typeface="Roboto Condensed"/>
                <a:sym typeface="Roboto Condensed"/>
              </a:rPr>
              <a:t>GET /product-photo.jpg</a:t>
            </a:r>
            <a:endParaRPr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69" name="Google Shape;469;p47"/>
          <p:cNvCxnSpPr/>
          <p:nvPr/>
        </p:nvCxnSpPr>
        <p:spPr>
          <a:xfrm>
            <a:off x="1739838" y="21943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0" name="Google Shape;470;p47"/>
          <p:cNvSpPr txBox="1"/>
          <p:nvPr/>
        </p:nvSpPr>
        <p:spPr>
          <a:xfrm>
            <a:off x="2476038" y="1769996"/>
            <a:ext cx="2867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/product-photo.jpg</a:t>
            </a:r>
            <a:endParaRPr b="1" dirty="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2476038" y="2555900"/>
            <a:ext cx="2526268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/product-photo.jpg</a:t>
            </a:r>
            <a:endParaRPr b="1" dirty="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b="1" dirty="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2" name="Google Shape;472;p47"/>
          <p:cNvCxnSpPr/>
          <p:nvPr/>
        </p:nvCxnSpPr>
        <p:spPr>
          <a:xfrm>
            <a:off x="1739838" y="29563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3" name="Google Shape;473;p47"/>
          <p:cNvCxnSpPr/>
          <p:nvPr/>
        </p:nvCxnSpPr>
        <p:spPr>
          <a:xfrm>
            <a:off x="1739838" y="25753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47"/>
          <p:cNvSpPr txBox="1"/>
          <p:nvPr/>
        </p:nvSpPr>
        <p:spPr>
          <a:xfrm>
            <a:off x="2476038" y="2174900"/>
            <a:ext cx="26514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WINDOW_UPDATE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5" name="Google Shape;475;p47"/>
          <p:cNvSpPr txBox="1"/>
          <p:nvPr/>
        </p:nvSpPr>
        <p:spPr>
          <a:xfrm>
            <a:off x="763438" y="4215575"/>
            <a:ext cx="11082000" cy="1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●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 allows the client to pause stream delivery, and resume it later</a:t>
            </a:r>
            <a:endParaRPr sz="2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●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 is a “credit-based” scheme</a:t>
            </a:r>
            <a:endParaRPr sz="2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68300">
              <a:buClr>
                <a:srgbClr val="434343"/>
              </a:buClr>
              <a:buSzPts val="2200"/>
              <a:buFont typeface="Roboto Condensed"/>
              <a:buChar char="○"/>
            </a:pPr>
            <a:r>
              <a:rPr lang="en-US" sz="2200" i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Sending DATA frames decrements the window</a:t>
            </a:r>
            <a:endParaRPr sz="2200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68300">
              <a:buClr>
                <a:srgbClr val="434343"/>
              </a:buClr>
              <a:buSzPts val="2200"/>
              <a:buFont typeface="Roboto Condensed"/>
              <a:buChar char="○"/>
            </a:pPr>
            <a:r>
              <a:rPr lang="en-US" sz="2200" i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WINDOW_UPDATE frames update the window</a:t>
            </a:r>
            <a:endParaRPr sz="2200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6" name="Google Shape;476;p47"/>
          <p:cNvCxnSpPr/>
          <p:nvPr/>
        </p:nvCxnSpPr>
        <p:spPr>
          <a:xfrm>
            <a:off x="7722463" y="2766921"/>
            <a:ext cx="0" cy="454500"/>
          </a:xfrm>
          <a:prstGeom prst="straightConnector1">
            <a:avLst/>
          </a:prstGeom>
          <a:noFill/>
          <a:ln w="38100" cap="flat" cmpd="sng">
            <a:solidFill>
              <a:srgbClr val="D9EAD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7" name="Google Shape;477;p47"/>
          <p:cNvSpPr/>
          <p:nvPr/>
        </p:nvSpPr>
        <p:spPr>
          <a:xfrm>
            <a:off x="7061213" y="3081150"/>
            <a:ext cx="4371600" cy="863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I want image geometry and preview, and I’ll fetch the rest later...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8" name="Google Shape;478;p47"/>
          <p:cNvSpPr txBox="1"/>
          <p:nvPr/>
        </p:nvSpPr>
        <p:spPr>
          <a:xfrm>
            <a:off x="1121845" y="6376971"/>
            <a:ext cx="84861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http://chimera.labs.oreilly.com/books/1230000000545/ch12.html#_flow_control</a:t>
            </a: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444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>
            <a:spLocks noGrp="1"/>
          </p:cNvSpPr>
          <p:nvPr>
            <p:ph type="ctrTitle" idx="4294967295"/>
          </p:nvPr>
        </p:nvSpPr>
        <p:spPr>
          <a:xfrm>
            <a:off x="4619812" y="576204"/>
            <a:ext cx="7237506" cy="3285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5500" i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You... need to think about prioritization</a:t>
            </a:r>
            <a:endParaRPr sz="5500" i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HTTP/2 the browser is relying on the server to deliver data in an optimal way -- this is critical.</a:t>
            </a:r>
            <a:endParaRPr sz="2400" i="1" dirty="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1" name="Google Shape;5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64" y="947951"/>
            <a:ext cx="3674099" cy="475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4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 txBox="1">
            <a:spLocks noGrp="1"/>
          </p:cNvSpPr>
          <p:nvPr>
            <p:ph type="body" idx="1"/>
          </p:nvPr>
        </p:nvSpPr>
        <p:spPr>
          <a:xfrm>
            <a:off x="6110363" y="1343875"/>
            <a:ext cx="5553600" cy="218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93700">
              <a:buClr>
                <a:schemeClr val="accent4"/>
              </a:buClr>
              <a:buSzPts val="2600"/>
              <a:buFont typeface="Roboto Condensed"/>
              <a:buChar char="●"/>
            </a:pPr>
            <a:r>
              <a:rPr lang="en-US" sz="2600" b="1" dirty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stream can have a weight</a:t>
            </a:r>
            <a:endParaRPr sz="2600" b="1" dirty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[1-256] integer value</a:t>
            </a:r>
            <a:br>
              <a:rPr lang="en-US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>
              <a:spcBef>
                <a:spcPts val="0"/>
              </a:spcBef>
              <a:buClr>
                <a:schemeClr val="accent4"/>
              </a:buClr>
              <a:buSzPts val="2600"/>
              <a:buFont typeface="Roboto Condensed"/>
              <a:buChar char="●"/>
            </a:pPr>
            <a:r>
              <a:rPr lang="en-US" sz="2600" b="1" dirty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stream can have a dependency</a:t>
            </a:r>
            <a:endParaRPr sz="2600" b="1" dirty="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parent is another stream ID</a:t>
            </a:r>
            <a:endParaRPr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21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sz="2100" i="1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3" name="Google Shape;563;p54"/>
          <p:cNvSpPr txBox="1">
            <a:spLocks noGrp="1"/>
          </p:cNvSpPr>
          <p:nvPr>
            <p:ph type="title"/>
          </p:nvPr>
        </p:nvSpPr>
        <p:spPr>
          <a:xfrm>
            <a:off x="611029" y="1984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+mn-lt"/>
                <a:ea typeface="Roboto Condensed"/>
                <a:cs typeface="Roboto Condensed"/>
                <a:sym typeface="Roboto Condensed"/>
              </a:rPr>
              <a:t>Stream prioritization</a:t>
            </a:r>
            <a:r>
              <a:rPr lang="en-US" sz="4000" dirty="0">
                <a:latin typeface="+mn-lt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+mn-lt"/>
                <a:ea typeface="Roboto Condensed"/>
                <a:cs typeface="Roboto Condensed"/>
                <a:sym typeface="Roboto Condensed"/>
              </a:rPr>
              <a:t>in HTTP/2</a:t>
            </a:r>
            <a:endParaRPr sz="4000" dirty="0">
              <a:solidFill>
                <a:schemeClr val="tx1"/>
              </a:solidFill>
              <a:latin typeface="+mn-lt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64" name="Google Shape;5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13" y="1312176"/>
            <a:ext cx="5020174" cy="33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4"/>
          <p:cNvSpPr txBox="1"/>
          <p:nvPr/>
        </p:nvSpPr>
        <p:spPr>
          <a:xfrm>
            <a:off x="256645" y="4694250"/>
            <a:ext cx="11540912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74650">
              <a:buClr>
                <a:srgbClr val="434343"/>
              </a:buClr>
              <a:buSzPts val="2300"/>
              <a:buFont typeface="Roboto Condensed"/>
              <a:buAutoNum type="arabicPeriod"/>
            </a:pPr>
            <a:r>
              <a:rPr lang="en-US" sz="23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style.css (“A”) should get 3/4’th of available resources as compared to logo.jpg (“B”)</a:t>
            </a:r>
            <a:endParaRPr sz="23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374650">
              <a:buClr>
                <a:srgbClr val="434343"/>
              </a:buClr>
              <a:buSzPts val="2300"/>
              <a:buFont typeface="Roboto Condensed"/>
              <a:buAutoNum type="arabicPeriod"/>
            </a:pPr>
            <a:r>
              <a:rPr lang="en-US" sz="23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product-photo-1.jpg (“D”) should be delivered before product-photo-2.jpg (“C”)</a:t>
            </a:r>
            <a:endParaRPr sz="23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1131307" y="6278227"/>
            <a:ext cx="99786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Prioritization is an advisory hint to the server, it does not provide strict delivery semantics.</a:t>
            </a:r>
            <a:endParaRPr sz="1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936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5526963" y="876825"/>
            <a:ext cx="5748300" cy="5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40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4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 it online (free):</a:t>
            </a:r>
            <a:endParaRPr sz="45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4500" b="1" dirty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hpbn.co/http2</a:t>
            </a:r>
            <a:endParaRPr sz="4500" b="1" dirty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" y="0"/>
            <a:ext cx="457201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04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HTTP/2 supports all core features of HTTP/1.1 but more efficient</a:t>
            </a:r>
            <a:endParaRPr lang="en-US" dirty="0"/>
          </a:p>
          <a:p>
            <a:r>
              <a:rPr lang="en-US" dirty="0"/>
              <a:t>Improve end-user quality of experience (latency)</a:t>
            </a:r>
          </a:p>
          <a:p>
            <a:r>
              <a:rPr lang="en-US" dirty="0"/>
              <a:t>Address head-of-line blocking</a:t>
            </a:r>
          </a:p>
          <a:p>
            <a:r>
              <a:rPr lang="en-US" dirty="0"/>
              <a:t>Avoid multiple connections</a:t>
            </a:r>
          </a:p>
          <a:p>
            <a:r>
              <a:rPr lang="en-US" dirty="0"/>
              <a:t>Retain the semantics of HTTP/1.1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HTTP/2 goals</a:t>
            </a:r>
          </a:p>
        </p:txBody>
      </p:sp>
    </p:spTree>
    <p:extLst>
      <p:ext uri="{BB962C8B-B14F-4D97-AF65-F5344CB8AC3E}">
        <p14:creationId xmlns:p14="http://schemas.microsoft.com/office/powerpoint/2010/main" val="38615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fontAlgn="base"/>
            <a:r>
              <a:rPr lang="en-US" dirty="0"/>
              <a:t>Minimize protocol overhead via efficient compression of HTTP header fields,</a:t>
            </a:r>
          </a:p>
          <a:p>
            <a:pPr fontAlgn="base"/>
            <a:r>
              <a:rPr lang="en-US" dirty="0"/>
              <a:t>Server push.</a:t>
            </a:r>
          </a:p>
          <a:p>
            <a:pPr fontAlgn="base"/>
            <a:r>
              <a:rPr lang="en-US" dirty="0"/>
              <a:t>Reduce latency by enabling full request and response multiplexing;</a:t>
            </a:r>
          </a:p>
          <a:p>
            <a:pPr fontAlgn="base"/>
            <a:r>
              <a:rPr lang="en-US" dirty="0"/>
              <a:t>Support for request prioritization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HTTP/2 primary features</a:t>
            </a:r>
          </a:p>
        </p:txBody>
      </p:sp>
    </p:spTree>
    <p:extLst>
      <p:ext uri="{BB962C8B-B14F-4D97-AF65-F5344CB8AC3E}">
        <p14:creationId xmlns:p14="http://schemas.microsoft.com/office/powerpoint/2010/main" val="113414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461738" y="1357399"/>
            <a:ext cx="3576862" cy="5395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74650">
              <a:lnSpc>
                <a:spcPct val="200000"/>
              </a:lnSpc>
              <a:buClr>
                <a:schemeClr val="accent4"/>
              </a:buClr>
              <a:buSzPts val="2300"/>
              <a:buFont typeface="Roboto Condensed"/>
              <a:buAutoNum type="arabicPeriod"/>
            </a:pPr>
            <a:r>
              <a:rPr lang="en-US" sz="2300" b="1" dirty="0">
                <a:latin typeface="Roboto Condensed"/>
                <a:ea typeface="Roboto Condensed"/>
                <a:cs typeface="Roboto Condensed"/>
                <a:sym typeface="Roboto Condensed"/>
              </a:rPr>
              <a:t>One TCP </a:t>
            </a:r>
            <a:r>
              <a:rPr lang="en-US" sz="2300" b="1" dirty="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connection</a:t>
            </a:r>
            <a:endParaRPr sz="2300" dirty="0">
              <a:solidFill>
                <a:srgbClr val="00B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>
              <a:spcBef>
                <a:spcPts val="0"/>
              </a:spcBef>
              <a:buClr>
                <a:schemeClr val="accent4"/>
              </a:buClr>
              <a:buSzPts val="2300"/>
              <a:buFont typeface="Roboto Condensed"/>
              <a:buAutoNum type="arabicPeriod"/>
            </a:pPr>
            <a:r>
              <a:rPr lang="en-US" sz="2300" b="1" dirty="0">
                <a:latin typeface="Roboto Condensed"/>
                <a:ea typeface="Roboto Condensed"/>
                <a:cs typeface="Roboto Condensed"/>
                <a:sym typeface="Roboto Condensed"/>
              </a:rPr>
              <a:t>Request → </a:t>
            </a:r>
            <a:r>
              <a:rPr lang="en-US" sz="2300" b="1" dirty="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</a:t>
            </a:r>
            <a:endParaRPr sz="2300" b="1" dirty="0">
              <a:solidFill>
                <a:srgbClr val="00B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55600">
              <a:buClr>
                <a:schemeClr val="accent5"/>
              </a:buClr>
              <a:buSzPts val="2000"/>
              <a:buFont typeface="Roboto Condensed"/>
              <a:buChar char="○"/>
            </a:pPr>
            <a:r>
              <a:rPr lang="en-US" sz="2000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Streams are multiplexed</a:t>
            </a:r>
            <a:endParaRPr sz="2000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55600">
              <a:lnSpc>
                <a:spcPct val="200000"/>
              </a:lnSpc>
              <a:buClr>
                <a:schemeClr val="accent5"/>
              </a:buClr>
              <a:buSzPts val="2000"/>
              <a:buFont typeface="Roboto Condensed"/>
              <a:buChar char="○"/>
            </a:pPr>
            <a:r>
              <a:rPr lang="en-US" sz="2000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Streams are prioritized</a:t>
            </a:r>
            <a:endParaRPr sz="20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>
              <a:spcBef>
                <a:spcPts val="0"/>
              </a:spcBef>
              <a:buClr>
                <a:schemeClr val="accent4"/>
              </a:buClr>
              <a:buSzPts val="2300"/>
              <a:buFont typeface="Roboto Condensed"/>
              <a:buAutoNum type="arabicPeriod"/>
            </a:pPr>
            <a:r>
              <a:rPr lang="en-US" sz="2300" b="1" dirty="0">
                <a:latin typeface="Roboto Condensed"/>
                <a:ea typeface="Roboto Condensed"/>
                <a:cs typeface="Roboto Condensed"/>
                <a:sym typeface="Roboto Condensed"/>
              </a:rPr>
              <a:t>Binary framing layer</a:t>
            </a:r>
            <a:endParaRPr sz="23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55600">
              <a:buClr>
                <a:srgbClr val="434343"/>
              </a:buClr>
              <a:buSzPts val="2000"/>
              <a:buFont typeface="Roboto Condensed"/>
              <a:buChar char="○"/>
            </a:pPr>
            <a:r>
              <a:rPr lang="en-US" sz="2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Prioritization</a:t>
            </a:r>
            <a:endParaRPr sz="20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55600">
              <a:buClr>
                <a:srgbClr val="434343"/>
              </a:buClr>
              <a:buSzPts val="2000"/>
              <a:buFont typeface="Roboto Condensed"/>
              <a:buChar char="○"/>
            </a:pPr>
            <a:r>
              <a:rPr lang="en-US" sz="2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</a:t>
            </a:r>
            <a:endParaRPr sz="20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55600">
              <a:lnSpc>
                <a:spcPct val="200000"/>
              </a:lnSpc>
              <a:buClr>
                <a:srgbClr val="434343"/>
              </a:buClr>
              <a:buSzPts val="2000"/>
              <a:buFont typeface="Roboto Condensed"/>
              <a:buChar char="○"/>
            </a:pPr>
            <a:r>
              <a:rPr lang="en-US" sz="2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</a:t>
            </a:r>
            <a:endParaRPr sz="20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>
              <a:spcBef>
                <a:spcPts val="0"/>
              </a:spcBef>
              <a:buClr>
                <a:schemeClr val="accent4"/>
              </a:buClr>
              <a:buSzPts val="2300"/>
              <a:buFont typeface="Roboto Condensed"/>
              <a:buAutoNum type="arabicPeriod"/>
            </a:pPr>
            <a:r>
              <a:rPr lang="en-US" sz="2300" b="1" dirty="0">
                <a:latin typeface="Roboto Condensed"/>
                <a:ea typeface="Roboto Condensed"/>
                <a:cs typeface="Roboto Condensed"/>
                <a:sym typeface="Roboto Condensed"/>
              </a:rPr>
              <a:t>Header compression (HPACK)</a:t>
            </a:r>
            <a:endParaRPr sz="23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534829" y="1984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rgbClr val="434343"/>
                </a:solidFill>
                <a:latin typeface="+mn-lt"/>
                <a:ea typeface="Roboto Condensed"/>
                <a:cs typeface="Roboto Condensed"/>
                <a:sym typeface="Roboto Condensed"/>
              </a:rPr>
              <a:t>HTTP/2 features</a:t>
            </a:r>
            <a:endParaRPr sz="4000" dirty="0">
              <a:solidFill>
                <a:srgbClr val="434343"/>
              </a:solidFill>
              <a:latin typeface="+mn-lt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871" y="159500"/>
            <a:ext cx="6671143" cy="3340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69E07E-0C50-4F10-8521-39068D5FD8DD}"/>
              </a:ext>
            </a:extLst>
          </p:cNvPr>
          <p:cNvSpPr/>
          <p:nvPr/>
        </p:nvSpPr>
        <p:spPr>
          <a:xfrm>
            <a:off x="3838575" y="3877360"/>
            <a:ext cx="83629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Frame</a:t>
            </a:r>
            <a:r>
              <a:rPr lang="en-US" i="1" dirty="0"/>
              <a:t> - </a:t>
            </a:r>
            <a:r>
              <a:rPr lang="en-US" dirty="0"/>
              <a:t>the smallest unit of communication in HTTP/2, each containing a frame header, which at a minimum identifies the stream to which the frame belongs.</a:t>
            </a:r>
          </a:p>
          <a:p>
            <a:endParaRPr lang="en-US" b="1" i="1" dirty="0"/>
          </a:p>
          <a:p>
            <a:r>
              <a:rPr lang="en-US" b="1" i="1" dirty="0"/>
              <a:t>Message</a:t>
            </a:r>
            <a:r>
              <a:rPr lang="en-US" i="1" dirty="0"/>
              <a:t> - </a:t>
            </a:r>
            <a:r>
              <a:rPr lang="en-US" dirty="0"/>
              <a:t>is a logical HTTP message, such as a request, or response consisting of </a:t>
            </a:r>
            <a:r>
              <a:rPr lang="en-US" dirty="0" err="1"/>
              <a:t>of</a:t>
            </a:r>
            <a:r>
              <a:rPr lang="en-US" dirty="0"/>
              <a:t> one or more frames.</a:t>
            </a:r>
          </a:p>
          <a:p>
            <a:endParaRPr lang="en-US" b="1" i="1" dirty="0"/>
          </a:p>
          <a:p>
            <a:r>
              <a:rPr lang="en-US" b="1" i="1" dirty="0"/>
              <a:t>Stream</a:t>
            </a:r>
            <a:r>
              <a:rPr lang="en-US" i="1" dirty="0"/>
              <a:t> - </a:t>
            </a:r>
            <a:r>
              <a:rPr lang="en-US" dirty="0"/>
              <a:t>a bidirectional flow of bytes within an established connection, which may carry one or more </a:t>
            </a:r>
            <a:r>
              <a:rPr lang="en-US" i="1" dirty="0"/>
              <a:t>messages</a:t>
            </a:r>
            <a:r>
              <a:rPr lang="en-US" dirty="0"/>
              <a:t>.</a:t>
            </a:r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2503" y="1403351"/>
            <a:ext cx="11669197" cy="4726793"/>
          </a:xfrm>
        </p:spPr>
        <p:txBody>
          <a:bodyPr/>
          <a:lstStyle/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Each request/response exchange is a </a:t>
            </a:r>
            <a:r>
              <a:rPr lang="en-US" altLang="en-US" sz="2400" b="1" dirty="0">
                <a:solidFill>
                  <a:srgbClr val="000000"/>
                </a:solidFill>
                <a:latin typeface="Arial Unicode MS"/>
              </a:rPr>
              <a:t>stream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. </a:t>
            </a:r>
          </a:p>
          <a:p>
            <a:pPr marL="139700" lv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Streams are multiplexed in the same TCP </a:t>
            </a:r>
            <a:r>
              <a:rPr lang="en-US" altLang="en-US" sz="2000" b="1" dirty="0">
                <a:solidFill>
                  <a:srgbClr val="000000"/>
                </a:solidFill>
                <a:latin typeface="Arial Unicode MS"/>
              </a:rPr>
              <a:t>connection</a:t>
            </a:r>
          </a:p>
          <a:p>
            <a:pPr marL="139700" indent="0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 Unicode MS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Blocked request/response does not prevent progress on other streams.</a:t>
            </a:r>
            <a:r>
              <a:rPr lang="en-US" altLang="en-US" sz="2000" b="1" dirty="0">
                <a:solidFill>
                  <a:srgbClr val="000000"/>
                </a:solidFill>
                <a:latin typeface="Arial Unicode MS"/>
              </a:rPr>
              <a:t>)</a:t>
            </a: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lvl="0"/>
            <a:r>
              <a:rPr lang="en-US" altLang="en-US" sz="2400" b="1" dirty="0">
                <a:solidFill>
                  <a:srgbClr val="000000"/>
                </a:solidFill>
                <a:latin typeface="Arial Unicode MS"/>
              </a:rPr>
              <a:t>Frame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is a basic protocol unit. Two basic frame types:</a:t>
            </a:r>
          </a:p>
          <a:p>
            <a:pPr marL="139700" lv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1) HEADERS and DATA frames of request/responses.</a:t>
            </a:r>
          </a:p>
          <a:p>
            <a:pPr marL="139700" lv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 2) Service frames:  SETTINGS, WINDOW_UPDATE, PUSH_PROMISE</a:t>
            </a:r>
          </a:p>
          <a:p>
            <a:pPr lvl="0"/>
            <a:r>
              <a:rPr lang="en-US" altLang="en-US" sz="2400" b="1" dirty="0">
                <a:solidFill>
                  <a:srgbClr val="000000"/>
                </a:solidFill>
                <a:latin typeface="Arial Unicode MS"/>
              </a:rPr>
              <a:t>Flow control 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ensures that only data that can be used by a receiver is transmitted.</a:t>
            </a:r>
            <a:r>
              <a:rPr lang="en-US" altLang="en-US" sz="2400" dirty="0"/>
              <a:t> </a:t>
            </a:r>
          </a:p>
          <a:p>
            <a:pPr lvl="0"/>
            <a:r>
              <a:rPr lang="en-US" altLang="en-US" sz="2400" b="1" dirty="0"/>
              <a:t>Server Push </a:t>
            </a:r>
            <a:r>
              <a:rPr lang="en-US" altLang="en-US" sz="2400" dirty="0"/>
              <a:t>tradeoffs 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some network usage against a potential latency gain.</a:t>
            </a:r>
          </a:p>
          <a:p>
            <a:pPr lvl="0"/>
            <a:r>
              <a:rPr lang="en-US" altLang="en-US" sz="2400" b="1" dirty="0">
                <a:solidFill>
                  <a:srgbClr val="000000"/>
                </a:solidFill>
                <a:latin typeface="Arial Unicode MS"/>
              </a:rPr>
              <a:t>Frame compression 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HPACK</a:t>
            </a:r>
            <a:endParaRPr lang="en-US" altLang="en-US" sz="2400" dirty="0"/>
          </a:p>
          <a:p>
            <a:pPr lvl="0"/>
            <a:endParaRPr lang="en-US" altLang="en-US" sz="2400" dirty="0">
              <a:latin typeface="Arial" panose="020B060402020202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  <a:p>
            <a:pPr lvl="0"/>
            <a:endParaRPr lang="en-US" altLang="en-US" sz="2400" dirty="0">
              <a:latin typeface="Arial" panose="020B0604020202020204" pitchFamily="34" charset="0"/>
            </a:endParaRP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HTTP/2 main features cont.</a:t>
            </a:r>
          </a:p>
        </p:txBody>
      </p:sp>
    </p:spTree>
    <p:extLst>
      <p:ext uri="{BB962C8B-B14F-4D97-AF65-F5344CB8AC3E}">
        <p14:creationId xmlns:p14="http://schemas.microsoft.com/office/powerpoint/2010/main" val="411324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611029" y="1984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+mn-lt"/>
                <a:ea typeface="Roboto Condensed"/>
                <a:cs typeface="Roboto Condensed"/>
                <a:sym typeface="Roboto Condensed"/>
              </a:rPr>
              <a:t>HTTP/2 binary framing</a:t>
            </a:r>
            <a:endParaRPr sz="4000" dirty="0">
              <a:solidFill>
                <a:srgbClr val="000000"/>
              </a:solidFill>
              <a:latin typeface="+mn-lt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l="38320" t="3454" r="2735" b="5636"/>
          <a:stretch/>
        </p:blipFill>
        <p:spPr>
          <a:xfrm>
            <a:off x="729464" y="1349676"/>
            <a:ext cx="5237525" cy="41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6304088" y="1433000"/>
            <a:ext cx="5334000" cy="392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81000">
              <a:buClr>
                <a:schemeClr val="accent4"/>
              </a:buClr>
              <a:buSzPts val="2400"/>
              <a:buFont typeface="Roboto Condensed"/>
              <a:buChar char="●"/>
            </a:pPr>
            <a:r>
              <a:rPr lang="en-US" sz="24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 messages are decomposed into one or more frames</a:t>
            </a:r>
            <a:endParaRPr sz="240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HEADERS for meta-data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for payload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RST_STREAM to cancel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>
              <a:buNone/>
            </a:pP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>
              <a:buClr>
                <a:schemeClr val="accent4"/>
              </a:buClr>
              <a:buSzPts val="2400"/>
              <a:buFont typeface="Roboto Condensed"/>
              <a:buChar char="●"/>
            </a:pPr>
            <a:r>
              <a:rPr lang="en-US" sz="24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frame has a common header</a:t>
            </a:r>
            <a:endParaRPr sz="2400" b="1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9-byte, length prefixed</a:t>
            </a:r>
            <a:endParaRPr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indent="-381000">
              <a:buClr>
                <a:srgbClr val="434343"/>
              </a:buClr>
              <a:buSzPts val="2400"/>
              <a:buFont typeface="Roboto Condensed"/>
              <a:buChar char="○"/>
            </a:pPr>
            <a:r>
              <a:rPr lang="en-U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Easy and efficient to parse</a:t>
            </a:r>
            <a:endParaRPr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11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11029" y="1984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n-lt"/>
                <a:ea typeface="Roboto Condensed"/>
                <a:cs typeface="Roboto Condensed"/>
                <a:sym typeface="Roboto Condensed"/>
              </a:rPr>
              <a:t>Basic data flow in HTTP 2.0</a:t>
            </a:r>
            <a:endParaRPr sz="4000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636538" y="3935975"/>
            <a:ext cx="10362300" cy="221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Streams are multiplexed because frames can be interleaved</a:t>
            </a:r>
            <a:endParaRPr sz="30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1950"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 frames (e.g. HEADERS, DATA, </a:t>
            </a:r>
            <a:r>
              <a:rPr lang="en-US" sz="21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sz="2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are sent over single TCP connection</a:t>
            </a:r>
            <a:endParaRPr sz="2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>
              <a:spcBef>
                <a:spcPts val="0"/>
              </a:spcBef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Frame delivery is </a:t>
            </a:r>
            <a:r>
              <a:rPr lang="en-US" sz="21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prioritized</a:t>
            </a:r>
            <a:r>
              <a:rPr lang="en-US" sz="2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based on stream dependencies and weights</a:t>
            </a:r>
            <a:endParaRPr sz="2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>
              <a:spcBef>
                <a:spcPts val="0"/>
              </a:spcBef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frames are subject to per-stream and connection flow control</a:t>
            </a:r>
            <a:endParaRPr sz="2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39" y="1299025"/>
            <a:ext cx="8586625" cy="2377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65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611029" y="1222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n-lt"/>
                <a:ea typeface="Roboto Condensed"/>
                <a:cs typeface="Roboto Condensed"/>
                <a:sym typeface="Roboto Condensed"/>
              </a:rPr>
              <a:t>HPACK header compression</a:t>
            </a:r>
            <a:endParaRPr sz="4000" dirty="0">
              <a:solidFill>
                <a:schemeClr val="tx1"/>
              </a:solidFill>
              <a:latin typeface="+mn-lt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80" y="849763"/>
            <a:ext cx="11353550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700138" y="4783850"/>
            <a:ext cx="10294800" cy="120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68300"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Literal values are (optionally) encoded with a static Huffman code</a:t>
            </a:r>
            <a:endParaRPr sz="2400" dirty="0">
              <a:solidFill>
                <a:srgbClr val="434343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indent="-368300">
              <a:spcBef>
                <a:spcPts val="0"/>
              </a:spcBef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400" dirty="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Previously sent values are (optionally) indexed</a:t>
            </a:r>
            <a:endParaRPr sz="2400" dirty="0">
              <a:solidFill>
                <a:srgbClr val="434343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lvl="1" indent="-368300">
              <a:buClr>
                <a:srgbClr val="434343"/>
              </a:buClr>
              <a:buSzPts val="2200"/>
              <a:buFont typeface="Roboto"/>
              <a:buChar char="○"/>
            </a:pP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e.g. “2” in above example expands to “method: GET”</a:t>
            </a:r>
            <a:endParaRPr dirty="0">
              <a:solidFill>
                <a:srgbClr val="434343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54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>
            <a:spLocks noGrp="1"/>
          </p:cNvSpPr>
          <p:nvPr>
            <p:ph type="title"/>
          </p:nvPr>
        </p:nvSpPr>
        <p:spPr>
          <a:xfrm>
            <a:off x="611029" y="274638"/>
            <a:ext cx="10969800" cy="72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PUSH: because you’ll also need…</a:t>
            </a:r>
            <a:endParaRPr sz="4000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6645835" y="1243725"/>
            <a:ext cx="5144728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100" b="1" i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Server:</a:t>
            </a:r>
            <a:r>
              <a:rPr lang="en-US" sz="2100" i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“You asked for </a:t>
            </a:r>
            <a:r>
              <a:rPr lang="en-US" sz="2100" i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/product/123</a:t>
            </a:r>
            <a:r>
              <a:rPr lang="en-US" sz="2100" i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but you’ll need </a:t>
            </a:r>
            <a:r>
              <a:rPr lang="en-US" sz="2100" i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app.js</a:t>
            </a:r>
            <a:r>
              <a:rPr lang="en-US" sz="2100" i="1" dirty="0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-US" sz="2100" i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100" i="1" dirty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product-photo-1.jpg</a:t>
            </a:r>
            <a:r>
              <a:rPr lang="en-US" sz="2100" i="1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as well… I promise to deliver these to you. That is, unless you decline or cancel.”</a:t>
            </a:r>
            <a:endParaRPr sz="2100" i="1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8" name="Google Shape;4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39" y="1477089"/>
            <a:ext cx="8096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539" y="1600850"/>
            <a:ext cx="619125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46"/>
          <p:cNvCxnSpPr/>
          <p:nvPr/>
        </p:nvCxnSpPr>
        <p:spPr>
          <a:xfrm>
            <a:off x="1739838" y="17371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46"/>
          <p:cNvSpPr txBox="1"/>
          <p:nvPr/>
        </p:nvSpPr>
        <p:spPr>
          <a:xfrm>
            <a:off x="2476038" y="13367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GET /product/123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2" name="Google Shape;452;p46"/>
          <p:cNvCxnSpPr/>
          <p:nvPr/>
        </p:nvCxnSpPr>
        <p:spPr>
          <a:xfrm>
            <a:off x="1739838" y="22705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3" name="Google Shape;453;p46"/>
          <p:cNvSpPr txBox="1"/>
          <p:nvPr/>
        </p:nvSpPr>
        <p:spPr>
          <a:xfrm>
            <a:off x="2476038" y="1870100"/>
            <a:ext cx="2867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/product/123</a:t>
            </a:r>
            <a:endParaRPr b="1" dirty="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2476038" y="22511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/app.js</a:t>
            </a:r>
            <a:endParaRPr b="1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5" name="Google Shape;455;p46"/>
          <p:cNvCxnSpPr/>
          <p:nvPr/>
        </p:nvCxnSpPr>
        <p:spPr>
          <a:xfrm>
            <a:off x="1739838" y="26515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6" name="Google Shape;456;p46"/>
          <p:cNvSpPr txBox="1"/>
          <p:nvPr/>
        </p:nvSpPr>
        <p:spPr>
          <a:xfrm>
            <a:off x="2476038" y="2632100"/>
            <a:ext cx="3213562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/product-photo-1.jpg</a:t>
            </a:r>
            <a:endParaRPr b="1" dirty="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57" name="Google Shape;457;p46"/>
          <p:cNvCxnSpPr/>
          <p:nvPr/>
        </p:nvCxnSpPr>
        <p:spPr>
          <a:xfrm>
            <a:off x="1739838" y="3032525"/>
            <a:ext cx="3603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8" name="Google Shape;458;p46"/>
          <p:cNvSpPr txBox="1"/>
          <p:nvPr/>
        </p:nvSpPr>
        <p:spPr>
          <a:xfrm>
            <a:off x="727288" y="3349800"/>
            <a:ext cx="112344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+"/>
            </a:pP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Delivers granular resources, which can be cached individually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+"/>
            </a:pP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Delivers granular resources, which can be </a:t>
            </a:r>
            <a:r>
              <a:rPr lang="en-US" sz="2200" dirty="0" err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mux’ed</a:t>
            </a: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prioritized correctly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368300">
              <a:buClr>
                <a:srgbClr val="434343"/>
              </a:buClr>
              <a:buSzPts val="2200"/>
              <a:buFont typeface="Roboto Condensed"/>
              <a:buChar char="+"/>
            </a:pP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Allows the client to opt-in / opt-out and control how and where it is used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68300">
              <a:buClr>
                <a:srgbClr val="434343"/>
              </a:buClr>
              <a:buSzPts val="2200"/>
              <a:buFont typeface="Roboto Condensed"/>
              <a:buChar char="+"/>
            </a:pP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 is subject to flow control - e.g. “you can only push 5KB”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68300">
              <a:buClr>
                <a:srgbClr val="434343"/>
              </a:buClr>
              <a:buSzPts val="2200"/>
              <a:buFont typeface="Roboto Condensed"/>
              <a:buChar char="+"/>
            </a:pPr>
            <a:r>
              <a:rPr lang="en-US" sz="2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 is optional and can be disabled by the client</a:t>
            </a:r>
            <a:endParaRPr sz="2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368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814</Words>
  <Application>Microsoft Office PowerPoint</Application>
  <PresentationFormat>Widescreen</PresentationFormat>
  <Paragraphs>106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Roboto</vt:lpstr>
      <vt:lpstr>Roboto Condensed</vt:lpstr>
      <vt:lpstr>Office Theme</vt:lpstr>
      <vt:lpstr>PowerPoint Presentation</vt:lpstr>
      <vt:lpstr>HTTP/2 goals</vt:lpstr>
      <vt:lpstr>HTTP/2 primary features</vt:lpstr>
      <vt:lpstr>HTTP/2 features</vt:lpstr>
      <vt:lpstr>HTTP/2 main features cont.</vt:lpstr>
      <vt:lpstr>HTTP/2 binary framing</vt:lpstr>
      <vt:lpstr>Basic data flow in HTTP 2.0</vt:lpstr>
      <vt:lpstr>HPACK header compression</vt:lpstr>
      <vt:lpstr>Server PUSH: because you’ll also need…</vt:lpstr>
      <vt:lpstr>Per-stream flow control + server push</vt:lpstr>
      <vt:lpstr>You... need to think about prioritization with HTTP/2 the browser is relying on the server to deliver data in an optimal way -- this is critical.</vt:lpstr>
      <vt:lpstr>Stream prioritization in HTTP/2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Kogan</dc:creator>
  <cp:lastModifiedBy>Kirill Kogan</cp:lastModifiedBy>
  <cp:revision>1</cp:revision>
  <dcterms:created xsi:type="dcterms:W3CDTF">2020-10-31T19:52:12Z</dcterms:created>
  <dcterms:modified xsi:type="dcterms:W3CDTF">2020-10-31T19:57:58Z</dcterms:modified>
</cp:coreProperties>
</file>