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963" r:id="rId2"/>
    <p:sldId id="961" r:id="rId3"/>
    <p:sldId id="451" r:id="rId4"/>
    <p:sldId id="257" r:id="rId5"/>
    <p:sldId id="259" r:id="rId6"/>
    <p:sldId id="260" r:id="rId7"/>
    <p:sldId id="452" r:id="rId8"/>
    <p:sldId id="495" r:id="rId9"/>
    <p:sldId id="45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/>
    <p:restoredTop sz="90748"/>
  </p:normalViewPr>
  <p:slideViewPr>
    <p:cSldViewPr snapToGrid="0" snapToObjects="1">
      <p:cViewPr varScale="1">
        <p:scale>
          <a:sx n="62" d="100"/>
          <a:sy n="62" d="100"/>
        </p:scale>
        <p:origin x="576" y="56"/>
      </p:cViewPr>
      <p:guideLst>
        <p:guide orient="horz" pos="1056"/>
        <p:guide pos="5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643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e-IL" dirty="0"/>
              <a:t>איך אליס מדברת עם בוב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31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•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54225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97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•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9986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9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90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4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80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1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ניסוי כלים</a:t>
            </a:r>
          </a:p>
          <a:p>
            <a:r>
              <a:rPr lang="en-US" dirty="0" err="1"/>
              <a:t>kahoot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270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12192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 flipH="1">
            <a:off x="6035503" y="761799"/>
            <a:ext cx="6156496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 rot="10800000">
            <a:off x="6035503" y="1551358"/>
            <a:ext cx="6156496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9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mitdv@g.ariel.ac.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motri.com/video/view/?id=v1166203813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25" tIns="91425" rIns="91425" bIns="91425" rtlCol="0" anchorCtr="0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4200" dirty="0">
                <a:solidFill>
                  <a:srgbClr val="FFFFFF"/>
                </a:solidFill>
              </a:rPr>
              <a:t>תקשורת ומחשוב</a:t>
            </a:r>
            <a:br>
              <a:rPr lang="he-IL" sz="4200" dirty="0">
                <a:solidFill>
                  <a:srgbClr val="FFFFFF"/>
                </a:solidFill>
              </a:rPr>
            </a:br>
            <a:r>
              <a:rPr lang="he-IL" sz="4200" dirty="0">
                <a:solidFill>
                  <a:srgbClr val="FFFFFF"/>
                </a:solidFill>
              </a:rPr>
              <a:t>שנה 2021, סמסטר </a:t>
            </a:r>
            <a:r>
              <a:rPr lang="he-IL" sz="4200" dirty="0" smtClean="0">
                <a:solidFill>
                  <a:srgbClr val="FFFFFF"/>
                </a:solidFill>
              </a:rPr>
              <a:t>ב</a:t>
            </a:r>
            <a:r>
              <a:rPr lang="he-IL" sz="4200" dirty="0">
                <a:solidFill>
                  <a:srgbClr val="FFFFFF"/>
                </a:solidFill>
              </a:rPr>
              <a:t/>
            </a:r>
            <a:br>
              <a:rPr lang="he-IL" sz="4200" dirty="0">
                <a:solidFill>
                  <a:srgbClr val="FFFFFF"/>
                </a:solidFill>
              </a:rPr>
            </a:br>
            <a:endParaRPr lang="en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8618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en" dirty="0"/>
              <a:t>בסופו של דבר</a:t>
            </a:r>
            <a:r>
              <a:rPr lang="he-IL" dirty="0"/>
              <a:t> אתם תדעו להסביר (זה בכוונה מטושטש)</a:t>
            </a:r>
            <a:endParaRPr lang="en"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78" y="1561319"/>
            <a:ext cx="9048749" cy="482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/>
            <a:r>
              <a:rPr lang="he-IL" dirty="0"/>
              <a:t>סגל הקורס</a:t>
            </a:r>
            <a:endParaRPr lang="en" dirty="0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629661" y="1606582"/>
            <a:ext cx="8867328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/>
              <a:t>מרצים</a:t>
            </a: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 smtClean="0">
                <a:sym typeface="Arial"/>
              </a:rPr>
              <a:t>ד"ר </a:t>
            </a:r>
            <a:r>
              <a:rPr lang="he-IL" sz="2200" dirty="0" err="1" smtClean="0">
                <a:sym typeface="Arial"/>
              </a:rPr>
              <a:t>קיריל</a:t>
            </a:r>
            <a:r>
              <a:rPr lang="he-IL" sz="2200" dirty="0" smtClean="0">
                <a:sym typeface="Arial"/>
              </a:rPr>
              <a:t> </a:t>
            </a:r>
            <a:r>
              <a:rPr lang="he-IL" sz="2200" dirty="0" err="1" smtClean="0">
                <a:sym typeface="Arial"/>
              </a:rPr>
              <a:t>קוגן</a:t>
            </a:r>
            <a:endParaRPr lang="he-IL" sz="2200" dirty="0" smtClean="0">
              <a:sym typeface="Arial"/>
            </a:endParaRPr>
          </a:p>
          <a:p>
            <a:pPr marL="1362075" lvl="2" indent="-381000" algn="r" rtl="1">
              <a:buSzPct val="85714"/>
              <a:buFont typeface="Courier New"/>
              <a:buChar char="o"/>
            </a:pPr>
            <a:r>
              <a:rPr lang="he-IL" sz="1800" dirty="0" smtClean="0">
                <a:sym typeface="Arial"/>
              </a:rPr>
              <a:t>ד"ר </a:t>
            </a:r>
            <a:r>
              <a:rPr lang="he-IL" sz="1800" dirty="0">
                <a:sym typeface="Arial"/>
              </a:rPr>
              <a:t>עמית דביר </a:t>
            </a:r>
            <a:endParaRPr lang="en-US" sz="1800" dirty="0">
              <a:sym typeface="Arial"/>
            </a:endParaRPr>
          </a:p>
          <a:p>
            <a:pPr marL="1362075" lvl="2" indent="-381000" algn="r" rtl="1">
              <a:buSzPct val="85714"/>
              <a:buFont typeface="Courier New"/>
              <a:buChar char="o"/>
            </a:pPr>
            <a:r>
              <a:rPr lang="en-US" sz="1800" dirty="0">
                <a:sym typeface="Arial"/>
                <a:hlinkClick r:id="rId3"/>
              </a:rPr>
              <a:t>amitdv@g.ariel.ac.il</a:t>
            </a:r>
            <a:r>
              <a:rPr lang="he-IL" sz="1800" dirty="0">
                <a:sym typeface="Arial"/>
              </a:rPr>
              <a:t> (נא לכתוב בכותרת תקשורת ומחשוב </a:t>
            </a:r>
            <a:r>
              <a:rPr lang="he-IL" sz="1800" dirty="0" smtClean="0">
                <a:sym typeface="Arial"/>
              </a:rPr>
              <a:t>2021-ב)</a:t>
            </a:r>
            <a:endParaRPr lang="en-US" sz="1800" dirty="0">
              <a:sym typeface="Arial"/>
            </a:endParaRPr>
          </a:p>
          <a:p>
            <a:pPr marL="981075" lvl="2" indent="0" algn="r" rtl="1">
              <a:buSzPct val="85714"/>
              <a:buNone/>
            </a:pPr>
            <a:endParaRPr lang="he-IL" sz="1800" dirty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>
                <a:sym typeface="Arial"/>
              </a:rPr>
              <a:t>ד"ר </a:t>
            </a:r>
            <a:r>
              <a:rPr lang="he-IL" sz="2200" dirty="0" smtClean="0">
                <a:sym typeface="Arial"/>
              </a:rPr>
              <a:t>רוברט </a:t>
            </a:r>
            <a:r>
              <a:rPr lang="he-IL" sz="2200" dirty="0" err="1" smtClean="0">
                <a:sym typeface="Arial"/>
              </a:rPr>
              <a:t>יעקובשוולי</a:t>
            </a:r>
            <a:endParaRPr lang="he-IL" sz="2200" dirty="0" smtClean="0">
              <a:sym typeface="Arial"/>
            </a:endParaRPr>
          </a:p>
          <a:p>
            <a:pPr marL="1362075" lvl="2" indent="-381000" algn="r" rtl="1">
              <a:buSzPct val="85714"/>
              <a:buFont typeface="Courier New"/>
              <a:buChar char="o"/>
            </a:pPr>
            <a:r>
              <a:rPr lang="he-IL" sz="1800" dirty="0" smtClean="0">
                <a:sym typeface="Arial"/>
              </a:rPr>
              <a:t>ראו נוהל פניות</a:t>
            </a:r>
            <a:endParaRPr lang="en-US" sz="1800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>
                <a:sym typeface="Arial"/>
              </a:rPr>
              <a:t>מתרגלים</a:t>
            </a: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 smtClean="0">
                <a:sym typeface="Arial"/>
              </a:rPr>
              <a:t>דניאל </a:t>
            </a:r>
            <a:r>
              <a:rPr lang="he-IL" sz="2200" dirty="0" err="1" smtClean="0">
                <a:sym typeface="Arial"/>
              </a:rPr>
              <a:t>ליסצוק</a:t>
            </a:r>
            <a:endParaRPr lang="he-IL" sz="2200" dirty="0" smtClean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>
                <a:sym typeface="Arial"/>
              </a:rPr>
              <a:t>אהרון </a:t>
            </a:r>
            <a:r>
              <a:rPr lang="he-IL" sz="2200" dirty="0" err="1">
                <a:sym typeface="Arial"/>
              </a:rPr>
              <a:t>גורודישקר</a:t>
            </a:r>
            <a:endParaRPr lang="he-IL" sz="2200" dirty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endParaRPr lang="he-IL" sz="2200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>
                <a:sym typeface="Arial"/>
              </a:rPr>
              <a:t>בודק תרגילים</a:t>
            </a: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>
                <a:sym typeface="Arial"/>
              </a:rPr>
              <a:t>אתם לא מדברים </a:t>
            </a:r>
            <a:r>
              <a:rPr lang="he-IL" sz="2200" dirty="0" err="1">
                <a:sym typeface="Arial"/>
              </a:rPr>
              <a:t>איתו</a:t>
            </a:r>
            <a:r>
              <a:rPr lang="he-IL" sz="2200" dirty="0">
                <a:sym typeface="Arial"/>
              </a:rPr>
              <a:t> בשום צורה </a:t>
            </a:r>
            <a:r>
              <a:rPr lang="he-IL" sz="2200" dirty="0">
                <a:sym typeface="Wingdings" panose="05000000000000000000" pitchFamily="2" charset="2"/>
              </a:rPr>
              <a:t></a:t>
            </a:r>
            <a:endParaRPr lang="he-IL" sz="2200" dirty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endParaRPr lang="he-IL" sz="2200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77003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380631" y="2593217"/>
            <a:ext cx="9430737" cy="691333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rtl="1">
              <a:spcBef>
                <a:spcPts val="0"/>
              </a:spcBef>
            </a:pPr>
            <a:r>
              <a:rPr lang="he-IL" sz="4000" b="0" dirty="0">
                <a:cs typeface="+mn-cs"/>
              </a:rPr>
              <a:t>תקשורת ומחשוב = </a:t>
            </a:r>
            <a:r>
              <a:rPr lang="en" sz="4000" b="0" dirty="0">
                <a:cs typeface="+mn-cs"/>
              </a:rPr>
              <a:t>רשתות תקשורת מחשבים</a:t>
            </a:r>
          </a:p>
        </p:txBody>
      </p:sp>
    </p:spTree>
    <p:extLst>
      <p:ext uri="{BB962C8B-B14F-4D97-AF65-F5344CB8AC3E}">
        <p14:creationId xmlns:p14="http://schemas.microsoft.com/office/powerpoint/2010/main" val="241190424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/>
            <a:r>
              <a:rPr lang="en" dirty="0"/>
              <a:t>מבנה הקורס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619613" y="1615663"/>
            <a:ext cx="8867328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הרצאות:</a:t>
            </a: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ym typeface="Arial"/>
              </a:rPr>
              <a:t>לימוד ודיון בכיתה על החומר הנלמד</a:t>
            </a:r>
            <a:endParaRPr lang="he-IL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לימוד בצורה של הגדרת בעיות והדרכים לפתור אותן</a:t>
            </a:r>
            <a:endParaRPr lang="he-IL" dirty="0"/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דיון כיתתי למציאת פתרונות לבעיות</a:t>
            </a:r>
            <a:endParaRPr lang="he-IL" dirty="0"/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לימוד בשיטת הבצל - כל פעם מקלפים שכבה…</a:t>
            </a:r>
            <a:endParaRPr lang="he-IL" dirty="0"/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>
                <a:sym typeface="Arial"/>
              </a:rPr>
              <a:t>בתחילת הקורס תשמעו את המילה קסם</a:t>
            </a:r>
          </a:p>
          <a:p>
            <a:pPr marL="533400" lvl="1" indent="0" algn="r" rtl="1">
              <a:buSzPct val="85714"/>
              <a:buNone/>
            </a:pPr>
            <a:endParaRPr lang="en" sz="2200" dirty="0">
              <a:sym typeface="Arial"/>
            </a:endParaRP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ym typeface="Arial"/>
              </a:rPr>
              <a:t>תרגולים: </a:t>
            </a: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en" sz="2200" dirty="0">
                <a:sym typeface="Arial"/>
              </a:rPr>
              <a:t>חזרה על החומר הנלמד בלווי תרגילים + דוגמאות</a:t>
            </a: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en" sz="2200" dirty="0">
                <a:sym typeface="Arial"/>
              </a:rPr>
              <a:t>כתיבת </a:t>
            </a:r>
            <a:r>
              <a:rPr lang="he-IL" sz="2200" dirty="0">
                <a:sym typeface="Arial"/>
              </a:rPr>
              <a:t>קוד </a:t>
            </a:r>
            <a:r>
              <a:rPr lang="he-IL" sz="2200" dirty="0" err="1">
                <a:sym typeface="Arial"/>
              </a:rPr>
              <a:t>לסוקטים</a:t>
            </a:r>
            <a:endParaRPr lang="he-IL" sz="2200" dirty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he-IL" sz="2200" dirty="0">
                <a:sym typeface="Arial"/>
              </a:rPr>
              <a:t>אתם לא לומדים במקביל/סיימתם מערכות </a:t>
            </a:r>
            <a:r>
              <a:rPr lang="en-US" sz="2200" dirty="0">
                <a:sym typeface="Arial"/>
              </a:rPr>
              <a:t>I</a:t>
            </a:r>
            <a:r>
              <a:rPr lang="he-IL" sz="2200" dirty="0">
                <a:sym typeface="Arial"/>
              </a:rPr>
              <a:t> ו/או מונחה עצמים. דברו איתי דרך הנציג הכיתתי</a:t>
            </a:r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ym typeface="Arial"/>
              </a:rPr>
              <a:t>שעות קבלה:</a:t>
            </a:r>
            <a:r>
              <a:rPr lang="he-IL" dirty="0">
                <a:sym typeface="Arial"/>
              </a:rPr>
              <a:t> </a:t>
            </a:r>
            <a:r>
              <a:rPr lang="he-IL" dirty="0" smtClean="0">
                <a:sym typeface="Arial"/>
              </a:rPr>
              <a:t>שנציג </a:t>
            </a:r>
            <a:r>
              <a:rPr lang="he-IL" dirty="0">
                <a:sym typeface="Arial"/>
              </a:rPr>
              <a:t>יפנה </a:t>
            </a:r>
            <a:r>
              <a:rPr lang="he-IL" dirty="0" smtClean="0">
                <a:sym typeface="Arial"/>
              </a:rPr>
              <a:t>במייל</a:t>
            </a:r>
            <a:endParaRPr lang="en" dirty="0">
              <a:sym typeface="Arial"/>
            </a:endParaRPr>
          </a:p>
          <a:p>
            <a:pPr marL="914400" lvl="1" indent="-381000" algn="r" rtl="1">
              <a:buSzPct val="85714"/>
              <a:buFont typeface="Courier New"/>
              <a:buChar char="o"/>
            </a:pPr>
            <a:r>
              <a:rPr lang="en" sz="2200" dirty="0">
                <a:sym typeface="Arial"/>
              </a:rPr>
              <a:t>דרכי תקשורת: </a:t>
            </a:r>
            <a:r>
              <a:rPr lang="he-IL" sz="2200" dirty="0">
                <a:sym typeface="Arial"/>
              </a:rPr>
              <a:t> פורום במודל לשאלות, בעיות אישיות ב</a:t>
            </a:r>
            <a:r>
              <a:rPr lang="en" sz="2200" dirty="0">
                <a:sym typeface="Arial"/>
              </a:rPr>
              <a:t>מייל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en" dirty="0"/>
              <a:t>חומר עזר לקורס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ספר קורס:</a:t>
            </a:r>
          </a:p>
          <a:p>
            <a:pPr marL="457200" indent="-3810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 dirty="0"/>
              <a:t>Computer Networking: A Top-Down Approach Featuring the Internet 8</a:t>
            </a:r>
            <a:r>
              <a:rPr lang="en-US" sz="2400" b="1" baseline="30000" dirty="0" err="1"/>
              <a:t>th</a:t>
            </a:r>
            <a:r>
              <a:rPr lang="en-US" sz="2400" b="1" baseline="30000" dirty="0"/>
              <a:t>, </a:t>
            </a:r>
            <a:r>
              <a:rPr lang="en" sz="2400" b="1" dirty="0"/>
              <a:t>edition, </a:t>
            </a:r>
            <a:r>
              <a:rPr lang="en-US" sz="2400" b="1" dirty="0"/>
              <a:t>7</a:t>
            </a:r>
            <a:r>
              <a:rPr lang="he-IL" sz="2400" b="1" dirty="0"/>
              <a:t>-</a:t>
            </a:r>
            <a:r>
              <a:rPr lang="en-US" sz="2400" b="1" dirty="0"/>
              <a:t>4, </a:t>
            </a:r>
            <a:r>
              <a:rPr lang="en" sz="2400" b="1" dirty="0"/>
              <a:t>can be useful too.</a:t>
            </a:r>
          </a:p>
          <a:p>
            <a:pPr marL="457200" indent="-3810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Computer Networks / Tanenbaum</a:t>
            </a:r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מצגות: המצגות הינן חומר עזר למרצה!</a:t>
            </a: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he-IL" dirty="0"/>
          </a:p>
          <a:p>
            <a:pPr marL="457200" indent="-419100" algn="r" rt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/>
              <a:t>מלא סרטונים</a:t>
            </a:r>
          </a:p>
        </p:txBody>
      </p:sp>
      <p:pic>
        <p:nvPicPr>
          <p:cNvPr id="5" name="Picture 4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755F0B8B-8C64-4270-92E3-AB293B0E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68" y="3394050"/>
            <a:ext cx="2616590" cy="327073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en"/>
              <a:t>דרישות הקורס</a:t>
            </a:r>
            <a:r>
              <a:rPr lang="he-IL"/>
              <a:t> – תרגילי בית, קחו הרבה אוויר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810189" y="1461819"/>
            <a:ext cx="8686800" cy="5257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תרגילי בית </a:t>
            </a:r>
            <a:r>
              <a:rPr lang="he-IL" sz="3200" dirty="0"/>
              <a:t>30% מ</a:t>
            </a:r>
            <a:r>
              <a:rPr lang="en" sz="3200" dirty="0"/>
              <a:t>הציון הסופי:</a:t>
            </a:r>
          </a:p>
          <a:p>
            <a:pPr marL="914400" lvl="1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he-IL" dirty="0"/>
              <a:t>2 </a:t>
            </a:r>
            <a:r>
              <a:rPr lang="en" dirty="0"/>
              <a:t>תרגילי תכנות חובה</a:t>
            </a:r>
            <a:r>
              <a:rPr lang="he-IL" dirty="0"/>
              <a:t> (20% מהציון הסופי) – בדיקה פרונטאלית</a:t>
            </a:r>
          </a:p>
          <a:p>
            <a:pPr marL="914400" lvl="1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he-IL" dirty="0"/>
              <a:t>2 תרגילי ניתוח רשת</a:t>
            </a:r>
          </a:p>
          <a:p>
            <a:pPr marL="914400" lvl="2" indent="-381000" algn="r" rtl="1">
              <a:buSzPct val="80000"/>
              <a:buFont typeface="Courier New"/>
              <a:buChar char="o"/>
            </a:pPr>
            <a:endParaRPr lang="he-IL" b="1" dirty="0"/>
          </a:p>
          <a:p>
            <a:pPr marL="914400" lvl="2" indent="-381000" algn="r" rtl="1">
              <a:buSzPct val="80000"/>
              <a:buFont typeface="Courier New"/>
              <a:buChar char="o"/>
            </a:pPr>
            <a:endParaRPr lang="he-IL" b="1" dirty="0"/>
          </a:p>
          <a:p>
            <a:pPr marL="914400" lvl="2" indent="-381000" algn="r" rtl="1">
              <a:buSzPct val="80000"/>
              <a:buFont typeface="Courier New"/>
              <a:buChar char="o"/>
            </a:pPr>
            <a:endParaRPr lang="he-IL" b="1" dirty="0"/>
          </a:p>
          <a:p>
            <a:pPr marL="914400" lvl="2" indent="-381000" algn="r" rtl="1">
              <a:buSzPct val="80000"/>
              <a:buFont typeface="Courier New"/>
              <a:buChar char="o"/>
            </a:pPr>
            <a:r>
              <a:rPr lang="he-IL" sz="2400" dirty="0"/>
              <a:t>בדיקה פרונטאלית  - בתרגולים/שעות קבלה בשבועות האחרונים</a:t>
            </a:r>
          </a:p>
          <a:p>
            <a:pPr marL="1371600" lvl="3" indent="-381000" algn="r" rtl="1">
              <a:buSzPct val="80000"/>
              <a:buFont typeface="Courier New"/>
              <a:buChar char="o"/>
            </a:pPr>
            <a:r>
              <a:rPr lang="he-IL" dirty="0"/>
              <a:t>ננסה לעשות זאת על התרגולים בסוף הסמסטר</a:t>
            </a:r>
          </a:p>
          <a:p>
            <a:pPr marL="1371600" lvl="3" indent="-381000" algn="r" rtl="1">
              <a:buSzPct val="80000"/>
              <a:buFont typeface="Courier New"/>
              <a:buChar char="o"/>
            </a:pPr>
            <a:r>
              <a:rPr lang="he-IL" dirty="0"/>
              <a:t>אי הופעה = 0</a:t>
            </a:r>
            <a:endParaRPr lang="en" dirty="0"/>
          </a:p>
          <a:p>
            <a:pPr marL="914400" lvl="1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endParaRPr lang="he-IL" dirty="0"/>
          </a:p>
          <a:p>
            <a:pPr marL="914400" lvl="1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endParaRPr lang="he-IL" dirty="0"/>
          </a:p>
          <a:p>
            <a:pPr marL="914400" lvl="1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endParaRPr lang="he-IL" dirty="0"/>
          </a:p>
          <a:p>
            <a:pPr marL="914400" lvl="2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he-IL" sz="2400" dirty="0"/>
              <a:t>הגשה – חלק ביחיד, חלק בזוגות</a:t>
            </a:r>
          </a:p>
          <a:p>
            <a:pPr marL="1371600" lvl="3" indent="-381000" algn="r" rtl="1">
              <a:buSzPct val="80000"/>
              <a:buFont typeface="Courier New"/>
              <a:buChar char="o"/>
            </a:pPr>
            <a:r>
              <a:rPr lang="he-IL" dirty="0"/>
              <a:t>שימו לב להנחיות של התרגילים</a:t>
            </a:r>
            <a:endParaRPr lang="en" dirty="0"/>
          </a:p>
          <a:p>
            <a:pPr marL="1362075" lvl="2" indent="-381000" algn="r" rt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אי הגשה בזמן גורר ציון 0</a:t>
            </a:r>
          </a:p>
          <a:p>
            <a:pPr marL="1362075" lvl="2" indent="-381000" algn="r" rtl="1">
              <a:buSzPct val="80000"/>
              <a:buFont typeface="Courier New"/>
              <a:buChar char="o"/>
            </a:pPr>
            <a:r>
              <a:rPr lang="en" dirty="0"/>
              <a:t>הגשות מאוחרות</a:t>
            </a:r>
            <a:r>
              <a:rPr lang="he-IL" dirty="0"/>
              <a:t> – יש הארכה עם הורדת נקודות אוטומטית</a:t>
            </a:r>
            <a:endParaRPr lang="en" dirty="0"/>
          </a:p>
        </p:txBody>
      </p:sp>
      <p:sp>
        <p:nvSpPr>
          <p:cNvPr id="2" name="מלבן 1"/>
          <p:cNvSpPr/>
          <p:nvPr/>
        </p:nvSpPr>
        <p:spPr>
          <a:xfrm>
            <a:off x="1959429" y="434933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000" b="1" dirty="0">
                <a:solidFill>
                  <a:srgbClr val="FF0000"/>
                </a:solidFill>
              </a:rPr>
              <a:t>אני</a:t>
            </a:r>
            <a:r>
              <a:rPr lang="en" sz="2000" b="1" dirty="0">
                <a:solidFill>
                  <a:srgbClr val="FF0000"/>
                </a:solidFill>
              </a:rPr>
              <a:t> רואה בחומרה כל העתקה בתרגילי הבית, סטודנט שיתפס מעתיק מסתכן בפסילת הקורס!</a:t>
            </a:r>
            <a:endParaRPr lang="he-IL" sz="2000" b="1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en" dirty="0"/>
              <a:t>דרישות הקורס</a:t>
            </a:r>
            <a:r>
              <a:rPr lang="he-IL" dirty="0"/>
              <a:t> – הגשת תרגילי תכנות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lvl="2" indent="-342900" algn="r" rtl="1"/>
            <a:r>
              <a:rPr lang="he-IL" sz="2800" dirty="0"/>
              <a:t>כתיבת קוד נכונה כפי שנלמד בקורסים קודמים</a:t>
            </a:r>
          </a:p>
          <a:p>
            <a:pPr marL="790575" lvl="2" indent="-342900" algn="r" rtl="1"/>
            <a:r>
              <a:rPr lang="he-IL" sz="2400" dirty="0"/>
              <a:t>דוקומנטציה</a:t>
            </a:r>
          </a:p>
          <a:p>
            <a:pPr marL="790575" lvl="2" indent="-342900" algn="r" rtl="1"/>
            <a:r>
              <a:rPr lang="he-IL" sz="2400" dirty="0"/>
              <a:t>בדיקות</a:t>
            </a:r>
          </a:p>
          <a:p>
            <a:pPr marL="790575" lvl="2" indent="-342900" algn="r" rtl="1"/>
            <a:r>
              <a:rPr lang="he-IL" sz="2400" dirty="0"/>
              <a:t>יעילות</a:t>
            </a:r>
          </a:p>
          <a:p>
            <a:pPr marL="790575" lvl="2" indent="-342900" algn="r" rtl="1"/>
            <a:r>
              <a:rPr lang="he-IL" sz="2400" dirty="0"/>
              <a:t>קוד קריא</a:t>
            </a:r>
            <a:endParaRPr lang="en-US" sz="2400" dirty="0"/>
          </a:p>
          <a:p>
            <a:pPr marL="342900" lvl="2" indent="-342900" algn="r" rtl="1"/>
            <a:endParaRPr lang="he-IL" sz="2800" dirty="0"/>
          </a:p>
          <a:p>
            <a:pPr marL="342900" lvl="2" indent="-342900" algn="r" rtl="1"/>
            <a:r>
              <a:rPr lang="he-IL" sz="2800" dirty="0"/>
              <a:t>בקורס אנחנו כותבים במספר שפות, </a:t>
            </a:r>
            <a:r>
              <a:rPr lang="en-US" sz="2800" dirty="0"/>
              <a:t>C</a:t>
            </a:r>
            <a:r>
              <a:rPr lang="he-IL" sz="2800" dirty="0"/>
              <a:t>, </a:t>
            </a:r>
            <a:r>
              <a:rPr lang="he-IL" sz="2800" dirty="0" err="1"/>
              <a:t>פייתון</a:t>
            </a:r>
            <a:r>
              <a:rPr lang="he-IL" sz="2800" dirty="0"/>
              <a:t> </a:t>
            </a:r>
            <a:r>
              <a:rPr lang="he-IL" sz="2800" dirty="0" err="1"/>
              <a:t>וכו</a:t>
            </a:r>
            <a:endParaRPr lang="he-IL" sz="2800" dirty="0"/>
          </a:p>
          <a:p>
            <a:pPr marL="342900" lvl="2" indent="-342900" algn="r" rtl="1"/>
            <a:endParaRPr lang="he-IL" sz="2800" dirty="0"/>
          </a:p>
          <a:p>
            <a:pPr marL="342900" lvl="3" indent="-342900" algn="r" rtl="1"/>
            <a:r>
              <a:rPr lang="he-IL" sz="2800" dirty="0"/>
              <a:t>התרגיל עובד, קיבלתם 60 מקסימום 70. כל השאר זה מבנה, כתיבה נכונה, יעילות ו</a:t>
            </a:r>
            <a:r>
              <a:rPr lang="he-IL" sz="2800" b="1" dirty="0"/>
              <a:t>בחינה בעל פה</a:t>
            </a:r>
          </a:p>
          <a:p>
            <a:pPr marL="342900" lvl="3" indent="-342900" algn="r" rtl="1"/>
            <a:endParaRPr lang="he-IL" sz="2800" dirty="0"/>
          </a:p>
          <a:p>
            <a:pPr marL="342900" lvl="2" indent="-342900" algn="r" rtl="1"/>
            <a:r>
              <a:rPr lang="he-IL" sz="2800" b="1" dirty="0"/>
              <a:t>קבצי </a:t>
            </a:r>
            <a:r>
              <a:rPr lang="en-US" sz="2800" b="1" dirty="0" err="1"/>
              <a:t>pcap</a:t>
            </a:r>
            <a:r>
              <a:rPr lang="he-IL" sz="2800" b="1" dirty="0"/>
              <a:t> – סינית עכשיו, ברור אחר </a:t>
            </a:r>
            <a:r>
              <a:rPr lang="he-IL" sz="2800" b="1" dirty="0" smtClean="0"/>
              <a:t>כך, חובה בכל תרגיל תכנותי</a:t>
            </a:r>
            <a:endParaRPr lang="he-IL" sz="500" b="1" dirty="0"/>
          </a:p>
          <a:p>
            <a:pPr marL="342900" lvl="3" indent="-342900" algn="r" rtl="1"/>
            <a:endParaRPr lang="he-IL" sz="2000" dirty="0"/>
          </a:p>
          <a:p>
            <a:pPr lvl="1" algn="r" rtl="1"/>
            <a:endParaRPr lang="en-US" sz="1650" dirty="0"/>
          </a:p>
          <a:p>
            <a:pPr marL="457200" indent="-419100" algn="r" rtl="1">
              <a:buClr>
                <a:schemeClr val="dk1"/>
              </a:buClr>
              <a:buSzPct val="100000"/>
              <a:buFont typeface="Arial"/>
              <a:buChar char="●"/>
            </a:pPr>
            <a:endParaRPr lang="e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199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2959471"/>
            <a:ext cx="109728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en" dirty="0"/>
              <a:t>דרישות הקורס</a:t>
            </a:r>
            <a:r>
              <a:rPr lang="he-IL" dirty="0"/>
              <a:t> – פרויקט סיום (קורונה סטייל)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488961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algn="r" rtl="1"/>
            <a:r>
              <a:rPr lang="he-IL" dirty="0"/>
              <a:t>בעיות בקורס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7821" y="1162455"/>
            <a:ext cx="11504579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419100" algn="r" rt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50000"/>
              <a:buFont typeface="Arial"/>
              <a:buChar char="●"/>
            </a:pPr>
            <a:r>
              <a:rPr lang="he-IL" sz="2000" b="1" dirty="0">
                <a:latin typeface="Arial"/>
                <a:ea typeface="Arial"/>
                <a:cs typeface="Arial"/>
                <a:sym typeface="Arial"/>
              </a:rPr>
              <a:t>אני אוהב להציק לאנשים בשאלות 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ea typeface="Arial"/>
                <a:cs typeface="Arial"/>
                <a:sym typeface="Arial"/>
              </a:rPr>
              <a:t>לא ממליץ </a:t>
            </a:r>
            <a:r>
              <a:rPr lang="he-IL" sz="1050" dirty="0" err="1">
                <a:latin typeface="Arial"/>
                <a:ea typeface="Arial"/>
                <a:cs typeface="Arial"/>
                <a:sym typeface="Arial"/>
              </a:rPr>
              <a:t>להרדם</a:t>
            </a:r>
            <a:r>
              <a:rPr lang="he-IL" sz="1050" dirty="0">
                <a:latin typeface="Arial"/>
                <a:ea typeface="Arial"/>
                <a:cs typeface="Arial"/>
                <a:sym typeface="Arial"/>
              </a:rPr>
              <a:t> אצלי בשיעור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ea typeface="Arial"/>
                <a:cs typeface="Arial"/>
                <a:sym typeface="Arial"/>
              </a:rPr>
              <a:t>לפעמים אני ישיר מידי, אז לא להתבייש לבוא אלי בסוף השיעור ולהגיד לי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ea typeface="Arial"/>
                <a:cs typeface="Arial"/>
                <a:sym typeface="Arial"/>
              </a:rPr>
              <a:t>מעדיף להתנצל מול כל הכיתה מאשר לקבל בהערות של סוף הקורס ואז האדם נשאר פגוע</a:t>
            </a:r>
          </a:p>
          <a:p>
            <a:pPr marL="457200" indent="-419100" algn="r" rt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50000"/>
              <a:buFont typeface="Arial"/>
              <a:buChar char="●"/>
            </a:pPr>
            <a:r>
              <a:rPr lang="he-IL" sz="2000" b="1" dirty="0">
                <a:latin typeface="Arial"/>
                <a:cs typeface="Arial"/>
                <a:sym typeface="Arial"/>
              </a:rPr>
              <a:t>קורס קשה מאד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cs typeface="Arial"/>
                <a:sym typeface="Arial"/>
              </a:rPr>
              <a:t>המון חומר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cs typeface="Arial"/>
                <a:sym typeface="Arial"/>
              </a:rPr>
              <a:t>תחום שונה, הרבה מאד פרטים, נסו לא לטבוע אלא להבין את המנגנונים ולא כל פסיק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cs typeface="Arial"/>
                <a:sym typeface="Arial"/>
              </a:rPr>
              <a:t>המון תרגילים</a:t>
            </a:r>
          </a:p>
          <a:p>
            <a:pPr marL="457200" indent="-419100" algn="r" rt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50000"/>
              <a:buFont typeface="Arial"/>
              <a:buChar char="●"/>
            </a:pPr>
            <a:r>
              <a:rPr lang="en" sz="2000" b="1" dirty="0">
                <a:latin typeface="Arial"/>
                <a:cs typeface="Arial"/>
              </a:rPr>
              <a:t>החומר הנלמד חופף לתאריכי ההגשה</a:t>
            </a:r>
            <a:r>
              <a:rPr lang="he-IL" sz="2000" b="1" dirty="0">
                <a:latin typeface="Arial"/>
                <a:cs typeface="Arial"/>
              </a:rPr>
              <a:t>  + בתרגילי בית יש צורך בחומרים מקורסים אחרים שלומדים במקביל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cs typeface="Arial"/>
              </a:rPr>
              <a:t>יש</a:t>
            </a:r>
            <a:r>
              <a:rPr lang="en" sz="1050" dirty="0">
                <a:latin typeface="Arial"/>
                <a:cs typeface="Arial"/>
              </a:rPr>
              <a:t> להתחיל לפתור את התרגיל ולהתקדם עם התקדמות החומר</a:t>
            </a:r>
            <a:r>
              <a:rPr lang="he-IL" sz="1050" dirty="0">
                <a:latin typeface="Arial"/>
                <a:cs typeface="Arial"/>
              </a:rPr>
              <a:t> </a:t>
            </a: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en" sz="1050" dirty="0">
                <a:latin typeface="Arial"/>
                <a:cs typeface="Arial"/>
              </a:rPr>
              <a:t>לא לחכות לרגע האחרון!</a:t>
            </a:r>
            <a:endParaRPr lang="he-IL" sz="1050" dirty="0">
              <a:latin typeface="Arial"/>
              <a:cs typeface="Arial"/>
            </a:endParaRPr>
          </a:p>
          <a:p>
            <a:pPr marL="904875" lvl="2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r>
              <a:rPr lang="he-IL" sz="1050" dirty="0">
                <a:latin typeface="Arial"/>
                <a:cs typeface="Arial"/>
              </a:rPr>
              <a:t>לא לומדים את הקורס – אנא פנו אלי בפרטי דרך נציג הכיתה</a:t>
            </a:r>
          </a:p>
          <a:p>
            <a:pPr marL="485775" lvl="2" indent="0" algn="r" rtl="1">
              <a:lnSpc>
                <a:spcPct val="150000"/>
              </a:lnSpc>
              <a:spcBef>
                <a:spcPts val="500"/>
              </a:spcBef>
              <a:buSzPct val="150000"/>
              <a:buNone/>
            </a:pPr>
            <a:endParaRPr lang="he-IL" sz="1100" dirty="0"/>
          </a:p>
          <a:p>
            <a:pPr marL="457200" lvl="1" indent="-419100" algn="r" rt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50000"/>
              <a:buFont typeface="Arial"/>
              <a:buChar char="●"/>
            </a:pPr>
            <a:r>
              <a:rPr lang="he-IL" sz="2000" b="1" dirty="0">
                <a:latin typeface="Arial"/>
                <a:cs typeface="Arial"/>
              </a:rPr>
              <a:t>להגיש משהו יום לפני תאריך הגשה – אין בעיות מודל/חצי שעה איחור/אכלו לי/שתו לי </a:t>
            </a:r>
            <a:r>
              <a:rPr lang="he-IL" sz="2000" b="1" dirty="0" err="1">
                <a:latin typeface="Arial"/>
                <a:cs typeface="Arial"/>
              </a:rPr>
              <a:t>בלבלבלה</a:t>
            </a:r>
            <a:r>
              <a:rPr lang="he-IL" sz="2000" b="1" dirty="0">
                <a:latin typeface="Arial"/>
                <a:cs typeface="Arial"/>
              </a:rPr>
              <a:t>/ חפירה</a:t>
            </a:r>
            <a:endParaRPr lang="en" sz="2000" b="1" dirty="0">
              <a:latin typeface="Arial"/>
              <a:cs typeface="Arial"/>
            </a:endParaRPr>
          </a:p>
          <a:p>
            <a:pPr marL="38100" algn="r" rtl="1">
              <a:lnSpc>
                <a:spcPct val="150000"/>
              </a:lnSpc>
              <a:spcBef>
                <a:spcPts val="500"/>
              </a:spcBef>
              <a:buSzPct val="150000"/>
            </a:pPr>
            <a:endParaRPr lang="he-IL" sz="2000" dirty="0">
              <a:latin typeface="Arial"/>
              <a:ea typeface="Arial"/>
              <a:cs typeface="Arial"/>
              <a:sym typeface="Arial"/>
            </a:endParaRPr>
          </a:p>
          <a:p>
            <a:pPr marL="38100" algn="r" rtl="1">
              <a:lnSpc>
                <a:spcPct val="150000"/>
              </a:lnSpc>
              <a:spcBef>
                <a:spcPts val="500"/>
              </a:spcBef>
              <a:buSzPct val="150000"/>
            </a:pPr>
            <a:endParaRPr lang="he-IL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419100" algn="r" rtl="1">
              <a:lnSpc>
                <a:spcPct val="150000"/>
              </a:lnSpc>
              <a:spcBef>
                <a:spcPts val="500"/>
              </a:spcBef>
              <a:buSzPct val="150000"/>
              <a:buFont typeface="Arial"/>
              <a:buChar char="●"/>
            </a:pPr>
            <a:endParaRPr lang="he-IL" sz="2000" dirty="0">
              <a:latin typeface="Arial"/>
              <a:ea typeface="Arial"/>
              <a:cs typeface="Arial"/>
              <a:sym typeface="Arial"/>
            </a:endParaRPr>
          </a:p>
          <a:p>
            <a:pPr marL="38100" lvl="2" algn="r" rtl="1">
              <a:lnSpc>
                <a:spcPct val="150000"/>
              </a:lnSpc>
              <a:spcBef>
                <a:spcPts val="500"/>
              </a:spcBef>
              <a:buSzPct val="150000"/>
            </a:pPr>
            <a:endParaRPr lang="en" sz="18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477827" y="126934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r" rtl="1">
              <a:buClr>
                <a:schemeClr val="dk1"/>
              </a:buClr>
              <a:buSzPct val="100000"/>
            </a:pPr>
            <a:r>
              <a:rPr lang="he-IL" sz="2400" b="1" dirty="0"/>
              <a:t>יש לכם בעיה/שאלה, קודם כל פורום </a:t>
            </a:r>
          </a:p>
          <a:p>
            <a:pPr marL="38100" lvl="1" algn="r" rtl="1"/>
            <a:r>
              <a:rPr lang="he-IL" sz="2000" b="1" dirty="0"/>
              <a:t>רק אחר כך אם אנחנו לא משיבים לשאלה בפורום (48 שעות), תשלחו אלי מייל</a:t>
            </a:r>
          </a:p>
          <a:p>
            <a:pPr marL="38100" lvl="2" algn="r" rtl="1"/>
            <a:r>
              <a:rPr lang="he-IL" sz="2000" b="1" dirty="0"/>
              <a:t>לא לשכוח כותרת </a:t>
            </a:r>
          </a:p>
        </p:txBody>
      </p:sp>
    </p:spTree>
    <p:extLst>
      <p:ext uri="{BB962C8B-B14F-4D97-AF65-F5344CB8AC3E}">
        <p14:creationId xmlns:p14="http://schemas.microsoft.com/office/powerpoint/2010/main" val="125002399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507</Words>
  <Application>Microsoft Office PowerPoint</Application>
  <PresentationFormat>מסך רחב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תקשורת ומחשוב שנה 2021, סמסטר ב </vt:lpstr>
      <vt:lpstr>סגל הקורס</vt:lpstr>
      <vt:lpstr>תקשורת ומחשוב = רשתות תקשורת מחשבים</vt:lpstr>
      <vt:lpstr>מבנה הקורס</vt:lpstr>
      <vt:lpstr>חומר עזר לקורס</vt:lpstr>
      <vt:lpstr>דרישות הקורס – תרגילי בית, קחו הרבה אוויר</vt:lpstr>
      <vt:lpstr>דרישות הקורס – הגשת תרגילי תכנות</vt:lpstr>
      <vt:lpstr>דרישות הקורס – פרויקט סיום (קורונה סטייל)</vt:lpstr>
      <vt:lpstr>בעיות בקורס</vt:lpstr>
      <vt:lpstr>בסופו של דבר אתם תדעו להסביר (זה בכוונה מטושטש)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amit dvir</cp:lastModifiedBy>
  <cp:revision>200</cp:revision>
  <dcterms:created xsi:type="dcterms:W3CDTF">2020-01-18T07:24:59Z</dcterms:created>
  <dcterms:modified xsi:type="dcterms:W3CDTF">2021-03-01T08:41:02Z</dcterms:modified>
</cp:coreProperties>
</file>