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475" r:id="rId2"/>
    <p:sldId id="389" r:id="rId3"/>
    <p:sldId id="423" r:id="rId4"/>
    <p:sldId id="426" r:id="rId5"/>
    <p:sldId id="427" r:id="rId6"/>
    <p:sldId id="490" r:id="rId7"/>
    <p:sldId id="428" r:id="rId8"/>
    <p:sldId id="429" r:id="rId9"/>
    <p:sldId id="438" r:id="rId10"/>
    <p:sldId id="439" r:id="rId11"/>
    <p:sldId id="488" r:id="rId12"/>
    <p:sldId id="483" r:id="rId13"/>
    <p:sldId id="430" r:id="rId14"/>
    <p:sldId id="484" r:id="rId15"/>
    <p:sldId id="432" r:id="rId16"/>
    <p:sldId id="485" r:id="rId17"/>
    <p:sldId id="434" r:id="rId18"/>
    <p:sldId id="489" r:id="rId19"/>
    <p:sldId id="486" r:id="rId20"/>
    <p:sldId id="435" r:id="rId21"/>
    <p:sldId id="487" r:id="rId22"/>
    <p:sldId id="436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09" autoAdjust="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04236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ebmuseum.mi.fh-offenburg.de/index.php?view=exh&amp;src=45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Given the post man </a:t>
            </a:r>
            <a:r>
              <a:rPr lang="en-GB" dirty="0" err="1"/>
              <a:t>exemple</a:t>
            </a:r>
            <a:r>
              <a:rPr lang="en-GB"/>
              <a:t> 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1983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sz="1100" kern="1200" dirty="0">
              <a:solidFill>
                <a:schemeClr val="tx1"/>
              </a:solidFill>
            </a:endParaRPr>
          </a:p>
          <a:p>
            <a:pPr algn="l" rtl="0"/>
            <a:r>
              <a:rPr lang="en-US" sz="1100" kern="1200" dirty="0">
                <a:solidFill>
                  <a:schemeClr val="tx1"/>
                </a:solidFill>
              </a:rPr>
              <a:t>For 40 students it is 780 wires between all students. Each student will sit with 39 wires – and need to label by name each wire to pass information.  This Name Label is actually the identity of the Student's computer – in Networking we use Mac-address.</a:t>
            </a:r>
            <a:endParaRPr lang="he-IL" sz="1100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4238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lvl="0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Tx/>
              <a:buNone/>
            </a:pPr>
            <a:endParaRPr lang="en" sz="1100" u="sng" dirty="0">
              <a:solidFill>
                <a:schemeClr val="hlink"/>
              </a:solid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92626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1489" y="8685894"/>
            <a:ext cx="2972097" cy="4565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3" tIns="43247" rIns="86493" bIns="43247"/>
          <a:lstStyle/>
          <a:p>
            <a:fld id="{B36E1BC8-FE46-40A8-99FD-9A38C90E5AB8}" type="slidenum">
              <a:rPr lang="en-US" altLang="he-IL"/>
              <a:pPr/>
              <a:t>1</a:t>
            </a:fld>
            <a:endParaRPr lang="en-US" altLang="he-IL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1442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1489" y="8685894"/>
            <a:ext cx="2972097" cy="4565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3" tIns="43247" rIns="86493" bIns="43247"/>
          <a:lstStyle/>
          <a:p>
            <a:fld id="{2EB0855A-E2D9-4869-A957-A61294D7712C}" type="slidenum">
              <a:rPr lang="en-US" altLang="he-IL"/>
              <a:pPr/>
              <a:t>2</a:t>
            </a:fld>
            <a:endParaRPr lang="en-US" altLang="he-IL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1723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1489" y="8685894"/>
            <a:ext cx="2972097" cy="4565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3" tIns="43247" rIns="86493" bIns="43247"/>
          <a:lstStyle/>
          <a:p>
            <a:fld id="{AC53954B-06E2-4E39-BD86-ACDB4669480C}" type="slidenum">
              <a:rPr lang="en-US" altLang="he-IL"/>
              <a:pPr/>
              <a:t>3</a:t>
            </a:fld>
            <a:endParaRPr lang="en-US" altLang="he-IL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899564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1489" y="8685894"/>
            <a:ext cx="2972097" cy="4565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3" tIns="43247" rIns="86493" bIns="43247"/>
          <a:lstStyle/>
          <a:p>
            <a:fld id="{545A4FBA-C468-4DDE-99F4-EFFC944B8E14}" type="slidenum">
              <a:rPr lang="en-US" altLang="he-IL"/>
              <a:pPr/>
              <a:t>4</a:t>
            </a:fld>
            <a:endParaRPr lang="en-US" altLang="he-IL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2384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1489" y="8685894"/>
            <a:ext cx="2972097" cy="4565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3" tIns="43247" rIns="86493" bIns="43247"/>
          <a:lstStyle/>
          <a:p>
            <a:fld id="{D9FCEF37-85C3-479F-AF34-5E0BF1F523CD}" type="slidenum">
              <a:rPr lang="en-US" altLang="he-IL"/>
              <a:pPr/>
              <a:t>5</a:t>
            </a:fld>
            <a:endParaRPr lang="en-US" altLang="he-IL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0929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1489" y="8685894"/>
            <a:ext cx="2972097" cy="4565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3" tIns="43247" rIns="86493" bIns="43247"/>
          <a:lstStyle/>
          <a:p>
            <a:fld id="{D9FCEF37-85C3-479F-AF34-5E0BF1F523CD}" type="slidenum">
              <a:rPr lang="en-US" altLang="he-IL"/>
              <a:pPr/>
              <a:t>6</a:t>
            </a:fld>
            <a:endParaRPr lang="en-US" altLang="he-IL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7823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1489" y="8685894"/>
            <a:ext cx="2972097" cy="4565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3" tIns="43247" rIns="86493" bIns="43247"/>
          <a:lstStyle/>
          <a:p>
            <a:fld id="{A0AAD18A-AD9F-456F-B06D-B8B62306BA3E}" type="slidenum">
              <a:rPr lang="en-US" altLang="he-IL"/>
              <a:pPr/>
              <a:t>7</a:t>
            </a:fld>
            <a:endParaRPr lang="en-US" altLang="he-IL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48745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813DC-4093-499E-A73F-7242A0C9274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6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492BB-DCD1-40D5-A47F-58C7DED2A82B}" type="datetime1">
              <a:rPr lang="en-US"/>
              <a:pPr>
                <a:defRPr/>
              </a:pPr>
              <a:t>8/8/2017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D26FFB2E-BFCD-4E21-A1BC-DFE78552D0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3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804 w 2780"/>
                <a:gd name="T1" fmla="*/ 18 h 953"/>
                <a:gd name="T2" fmla="*/ 2714 w 2780"/>
                <a:gd name="T3" fmla="*/ 24 h 953"/>
                <a:gd name="T4" fmla="*/ 2647 w 2780"/>
                <a:gd name="T5" fmla="*/ 102 h 953"/>
                <a:gd name="T6" fmla="*/ 2543 w 2780"/>
                <a:gd name="T7" fmla="*/ 156 h 953"/>
                <a:gd name="T8" fmla="*/ 2537 w 2780"/>
                <a:gd name="T9" fmla="*/ 222 h 953"/>
                <a:gd name="T10" fmla="*/ 2519 w 2780"/>
                <a:gd name="T11" fmla="*/ 246 h 953"/>
                <a:gd name="T12" fmla="*/ 2501 w 2780"/>
                <a:gd name="T13" fmla="*/ 252 h 953"/>
                <a:gd name="T14" fmla="*/ 2429 w 2780"/>
                <a:gd name="T15" fmla="*/ 210 h 953"/>
                <a:gd name="T16" fmla="*/ 2288 w 2780"/>
                <a:gd name="T17" fmla="*/ 192 h 953"/>
                <a:gd name="T18" fmla="*/ 2264 w 2780"/>
                <a:gd name="T19" fmla="*/ 186 h 953"/>
                <a:gd name="T20" fmla="*/ 2246 w 2780"/>
                <a:gd name="T21" fmla="*/ 192 h 953"/>
                <a:gd name="T22" fmla="*/ 2174 w 2780"/>
                <a:gd name="T23" fmla="*/ 228 h 953"/>
                <a:gd name="T24" fmla="*/ 2138 w 2780"/>
                <a:gd name="T25" fmla="*/ 240 h 953"/>
                <a:gd name="T26" fmla="*/ 2114 w 2780"/>
                <a:gd name="T27" fmla="*/ 246 h 953"/>
                <a:gd name="T28" fmla="*/ 2102 w 2780"/>
                <a:gd name="T29" fmla="*/ 258 h 953"/>
                <a:gd name="T30" fmla="*/ 2102 w 2780"/>
                <a:gd name="T31" fmla="*/ 276 h 953"/>
                <a:gd name="T32" fmla="*/ 2079 w 2780"/>
                <a:gd name="T33" fmla="*/ 300 h 953"/>
                <a:gd name="T34" fmla="*/ 2061 w 2780"/>
                <a:gd name="T35" fmla="*/ 312 h 953"/>
                <a:gd name="T36" fmla="*/ 2049 w 2780"/>
                <a:gd name="T37" fmla="*/ 324 h 953"/>
                <a:gd name="T38" fmla="*/ 2037 w 2780"/>
                <a:gd name="T39" fmla="*/ 336 h 953"/>
                <a:gd name="T40" fmla="*/ 2003 w 2780"/>
                <a:gd name="T41" fmla="*/ 342 h 953"/>
                <a:gd name="T42" fmla="*/ 1937 w 2780"/>
                <a:gd name="T43" fmla="*/ 336 h 953"/>
                <a:gd name="T44" fmla="*/ 1901 w 2780"/>
                <a:gd name="T45" fmla="*/ 330 h 953"/>
                <a:gd name="T46" fmla="*/ 1889 w 2780"/>
                <a:gd name="T47" fmla="*/ 342 h 953"/>
                <a:gd name="T48" fmla="*/ 1877 w 2780"/>
                <a:gd name="T49" fmla="*/ 354 h 953"/>
                <a:gd name="T50" fmla="*/ 1847 w 2780"/>
                <a:gd name="T51" fmla="*/ 360 h 953"/>
                <a:gd name="T52" fmla="*/ 1788 w 2780"/>
                <a:gd name="T53" fmla="*/ 342 h 953"/>
                <a:gd name="T54" fmla="*/ 1764 w 2780"/>
                <a:gd name="T55" fmla="*/ 342 h 953"/>
                <a:gd name="T56" fmla="*/ 1740 w 2780"/>
                <a:gd name="T57" fmla="*/ 354 h 953"/>
                <a:gd name="T58" fmla="*/ 1676 w 2780"/>
                <a:gd name="T59" fmla="*/ 425 h 953"/>
                <a:gd name="T60" fmla="*/ 1634 w 2780"/>
                <a:gd name="T61" fmla="*/ 569 h 953"/>
                <a:gd name="T62" fmla="*/ 1634 w 2780"/>
                <a:gd name="T63" fmla="*/ 593 h 953"/>
                <a:gd name="T64" fmla="*/ 1640 w 2780"/>
                <a:gd name="T65" fmla="*/ 641 h 953"/>
                <a:gd name="T66" fmla="*/ 1658 w 2780"/>
                <a:gd name="T67" fmla="*/ 659 h 953"/>
                <a:gd name="T68" fmla="*/ 1652 w 2780"/>
                <a:gd name="T69" fmla="*/ 671 h 953"/>
                <a:gd name="T70" fmla="*/ 1640 w 2780"/>
                <a:gd name="T71" fmla="*/ 683 h 953"/>
                <a:gd name="T72" fmla="*/ 1562 w 2780"/>
                <a:gd name="T73" fmla="*/ 689 h 953"/>
                <a:gd name="T74" fmla="*/ 1485 w 2780"/>
                <a:gd name="T75" fmla="*/ 629 h 953"/>
                <a:gd name="T76" fmla="*/ 1349 w 2780"/>
                <a:gd name="T77" fmla="*/ 587 h 953"/>
                <a:gd name="T78" fmla="*/ 1200 w 2780"/>
                <a:gd name="T79" fmla="*/ 671 h 953"/>
                <a:gd name="T80" fmla="*/ 1028 w 2780"/>
                <a:gd name="T81" fmla="*/ 731 h 953"/>
                <a:gd name="T82" fmla="*/ 825 w 2780"/>
                <a:gd name="T83" fmla="*/ 743 h 953"/>
                <a:gd name="T84" fmla="*/ 636 w 2780"/>
                <a:gd name="T85" fmla="*/ 701 h 953"/>
                <a:gd name="T86" fmla="*/ 576 w 2780"/>
                <a:gd name="T87" fmla="*/ 695 h 953"/>
                <a:gd name="T88" fmla="*/ 564 w 2780"/>
                <a:gd name="T89" fmla="*/ 701 h 953"/>
                <a:gd name="T90" fmla="*/ 528 w 2780"/>
                <a:gd name="T91" fmla="*/ 731 h 953"/>
                <a:gd name="T92" fmla="*/ 440 w 2780"/>
                <a:gd name="T93" fmla="*/ 809 h 953"/>
                <a:gd name="T94" fmla="*/ 410 w 2780"/>
                <a:gd name="T95" fmla="*/ 821 h 953"/>
                <a:gd name="T96" fmla="*/ 386 w 2780"/>
                <a:gd name="T97" fmla="*/ 821 h 953"/>
                <a:gd name="T98" fmla="*/ 339 w 2780"/>
                <a:gd name="T99" fmla="*/ 827 h 953"/>
                <a:gd name="T100" fmla="*/ 213 w 2780"/>
                <a:gd name="T101" fmla="*/ 851 h 953"/>
                <a:gd name="T102" fmla="*/ 177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816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e-IL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1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e-IL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/>
              <a:ahLst/>
              <a:cxnLst>
                <a:cxn ang="0">
                  <a:pos x="280" y="42"/>
                </a:cxn>
                <a:cxn ang="0">
                  <a:pos x="274" y="42"/>
                </a:cxn>
                <a:cxn ang="0">
                  <a:pos x="268" y="42"/>
                </a:cxn>
                <a:cxn ang="0">
                  <a:pos x="256" y="42"/>
                </a:cxn>
                <a:cxn ang="0">
                  <a:pos x="238" y="48"/>
                </a:cxn>
                <a:cxn ang="0">
                  <a:pos x="214" y="12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164" y="167"/>
                </a:cxn>
                <a:cxn ang="0">
                  <a:pos x="144" y="217"/>
                </a:cxn>
                <a:cxn ang="0">
                  <a:pos x="110" y="281"/>
                </a:cxn>
                <a:cxn ang="0">
                  <a:pos x="96" y="327"/>
                </a:cxn>
                <a:cxn ang="0">
                  <a:pos x="124" y="405"/>
                </a:cxn>
                <a:cxn ang="0">
                  <a:pos x="100" y="463"/>
                </a:cxn>
                <a:cxn ang="0">
                  <a:pos x="68" y="503"/>
                </a:cxn>
                <a:cxn ang="0">
                  <a:pos x="30" y="539"/>
                </a:cxn>
                <a:cxn ang="0">
                  <a:pos x="24" y="613"/>
                </a:cxn>
                <a:cxn ang="0">
                  <a:pos x="0" y="741"/>
                </a:cxn>
                <a:cxn ang="0">
                  <a:pos x="202" y="741"/>
                </a:cxn>
                <a:cxn ang="0">
                  <a:pos x="180" y="639"/>
                </a:cxn>
                <a:cxn ang="0">
                  <a:pos x="192" y="589"/>
                </a:cxn>
                <a:cxn ang="0">
                  <a:pos x="178" y="539"/>
                </a:cxn>
                <a:cxn ang="0">
                  <a:pos x="190" y="499"/>
                </a:cxn>
                <a:cxn ang="0">
                  <a:pos x="184" y="465"/>
                </a:cxn>
                <a:cxn ang="0">
                  <a:pos x="192" y="391"/>
                </a:cxn>
                <a:cxn ang="0">
                  <a:pos x="216" y="313"/>
                </a:cxn>
                <a:cxn ang="0">
                  <a:pos x="238" y="249"/>
                </a:cxn>
                <a:cxn ang="0">
                  <a:pos x="268" y="185"/>
                </a:cxn>
                <a:cxn ang="0">
                  <a:pos x="284" y="159"/>
                </a:cxn>
                <a:cxn ang="0">
                  <a:pos x="304" y="12"/>
                </a:cxn>
                <a:cxn ang="0">
                  <a:pos x="298" y="24"/>
                </a:cxn>
                <a:cxn ang="0">
                  <a:pos x="292" y="30"/>
                </a:cxn>
                <a:cxn ang="0">
                  <a:pos x="292" y="36"/>
                </a:cxn>
                <a:cxn ang="0">
                  <a:pos x="286" y="36"/>
                </a:cxn>
                <a:cxn ang="0">
                  <a:pos x="286" y="42"/>
                </a:cxn>
                <a:cxn ang="0">
                  <a:pos x="280" y="42"/>
                </a:cxn>
                <a:cxn ang="0">
                  <a:pos x="280" y="42"/>
                </a:cxn>
                <a:cxn ang="0">
                  <a:pos x="280" y="42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e-IL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/>
              <a:ahLst/>
              <a:cxnLst>
                <a:cxn ang="0">
                  <a:pos x="284" y="6"/>
                </a:cxn>
                <a:cxn ang="0">
                  <a:pos x="278" y="6"/>
                </a:cxn>
                <a:cxn ang="0">
                  <a:pos x="272" y="12"/>
                </a:cxn>
                <a:cxn ang="0">
                  <a:pos x="254" y="18"/>
                </a:cxn>
                <a:cxn ang="0">
                  <a:pos x="230" y="24"/>
                </a:cxn>
                <a:cxn ang="0">
                  <a:pos x="206" y="42"/>
                </a:cxn>
                <a:cxn ang="0">
                  <a:pos x="188" y="48"/>
                </a:cxn>
                <a:cxn ang="0">
                  <a:pos x="176" y="54"/>
                </a:cxn>
                <a:cxn ang="0">
                  <a:pos x="170" y="54"/>
                </a:cxn>
                <a:cxn ang="0">
                  <a:pos x="150" y="169"/>
                </a:cxn>
                <a:cxn ang="0">
                  <a:pos x="110" y="225"/>
                </a:cxn>
                <a:cxn ang="0">
                  <a:pos x="54" y="383"/>
                </a:cxn>
                <a:cxn ang="0">
                  <a:pos x="82" y="555"/>
                </a:cxn>
                <a:cxn ang="0">
                  <a:pos x="40" y="679"/>
                </a:cxn>
                <a:cxn ang="0">
                  <a:pos x="0" y="767"/>
                </a:cxn>
                <a:cxn ang="0">
                  <a:pos x="108" y="767"/>
                </a:cxn>
                <a:cxn ang="0">
                  <a:pos x="120" y="611"/>
                </a:cxn>
                <a:cxn ang="0">
                  <a:pos x="148" y="499"/>
                </a:cxn>
                <a:cxn ang="0">
                  <a:pos x="160" y="367"/>
                </a:cxn>
                <a:cxn ang="0">
                  <a:pos x="218" y="327"/>
                </a:cxn>
                <a:cxn ang="0">
                  <a:pos x="238" y="221"/>
                </a:cxn>
                <a:cxn ang="0">
                  <a:pos x="296" y="135"/>
                </a:cxn>
                <a:cxn ang="0">
                  <a:pos x="314" y="0"/>
                </a:cxn>
                <a:cxn ang="0">
                  <a:pos x="302" y="0"/>
                </a:cxn>
                <a:cxn ang="0">
                  <a:pos x="296" y="0"/>
                </a:cxn>
                <a:cxn ang="0">
                  <a:pos x="290" y="0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e-IL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/>
              <a:ahLst/>
              <a:cxnLst>
                <a:cxn ang="0">
                  <a:pos x="257" y="12"/>
                </a:cxn>
                <a:cxn ang="0">
                  <a:pos x="239" y="6"/>
                </a:cxn>
                <a:cxn ang="0">
                  <a:pos x="203" y="6"/>
                </a:cxn>
                <a:cxn ang="0">
                  <a:pos x="203" y="6"/>
                </a:cxn>
                <a:cxn ang="0">
                  <a:pos x="197" y="6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6" y="0"/>
                </a:cxn>
                <a:cxn ang="0">
                  <a:pos x="160" y="0"/>
                </a:cxn>
                <a:cxn ang="0">
                  <a:pos x="144" y="117"/>
                </a:cxn>
                <a:cxn ang="0">
                  <a:pos x="128" y="185"/>
                </a:cxn>
                <a:cxn ang="0">
                  <a:pos x="58" y="299"/>
                </a:cxn>
                <a:cxn ang="0">
                  <a:pos x="54" y="441"/>
                </a:cxn>
                <a:cxn ang="0">
                  <a:pos x="24" y="523"/>
                </a:cxn>
                <a:cxn ang="0">
                  <a:pos x="0" y="623"/>
                </a:cxn>
                <a:cxn ang="0">
                  <a:pos x="78" y="623"/>
                </a:cxn>
                <a:cxn ang="0">
                  <a:pos x="92" y="555"/>
                </a:cxn>
                <a:cxn ang="0">
                  <a:pos x="134" y="447"/>
                </a:cxn>
                <a:cxn ang="0">
                  <a:pos x="158" y="315"/>
                </a:cxn>
                <a:cxn ang="0">
                  <a:pos x="184" y="257"/>
                </a:cxn>
                <a:cxn ang="0">
                  <a:pos x="216" y="211"/>
                </a:cxn>
                <a:cxn ang="0">
                  <a:pos x="222" y="145"/>
                </a:cxn>
                <a:cxn ang="0">
                  <a:pos x="240" y="111"/>
                </a:cxn>
                <a:cxn ang="0">
                  <a:pos x="262" y="79"/>
                </a:cxn>
                <a:cxn ang="0">
                  <a:pos x="275" y="6"/>
                </a:cxn>
                <a:cxn ang="0">
                  <a:pos x="263" y="12"/>
                </a:cxn>
                <a:cxn ang="0">
                  <a:pos x="257" y="12"/>
                </a:cxn>
                <a:cxn ang="0">
                  <a:pos x="257" y="12"/>
                </a:cxn>
                <a:cxn ang="0">
                  <a:pos x="257" y="12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e-IL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/>
              <a:ahLst/>
              <a:cxnLst>
                <a:cxn ang="0">
                  <a:pos x="171" y="12"/>
                </a:cxn>
                <a:cxn ang="0">
                  <a:pos x="159" y="24"/>
                </a:cxn>
                <a:cxn ang="0">
                  <a:pos x="153" y="36"/>
                </a:cxn>
                <a:cxn ang="0">
                  <a:pos x="128" y="60"/>
                </a:cxn>
                <a:cxn ang="0">
                  <a:pos x="110" y="83"/>
                </a:cxn>
                <a:cxn ang="0">
                  <a:pos x="86" y="119"/>
                </a:cxn>
                <a:cxn ang="0">
                  <a:pos x="68" y="167"/>
                </a:cxn>
                <a:cxn ang="0">
                  <a:pos x="68" y="221"/>
                </a:cxn>
                <a:cxn ang="0">
                  <a:pos x="68" y="227"/>
                </a:cxn>
                <a:cxn ang="0">
                  <a:pos x="68" y="233"/>
                </a:cxn>
                <a:cxn ang="0">
                  <a:pos x="68" y="239"/>
                </a:cxn>
                <a:cxn ang="0">
                  <a:pos x="68" y="245"/>
                </a:cxn>
                <a:cxn ang="0">
                  <a:pos x="68" y="251"/>
                </a:cxn>
                <a:cxn ang="0">
                  <a:pos x="68" y="251"/>
                </a:cxn>
                <a:cxn ang="0">
                  <a:pos x="68" y="257"/>
                </a:cxn>
                <a:cxn ang="0">
                  <a:pos x="68" y="269"/>
                </a:cxn>
                <a:cxn ang="0">
                  <a:pos x="74" y="287"/>
                </a:cxn>
                <a:cxn ang="0">
                  <a:pos x="80" y="305"/>
                </a:cxn>
                <a:cxn ang="0">
                  <a:pos x="86" y="311"/>
                </a:cxn>
                <a:cxn ang="0">
                  <a:pos x="86" y="311"/>
                </a:cxn>
                <a:cxn ang="0">
                  <a:pos x="92" y="317"/>
                </a:cxn>
                <a:cxn ang="0">
                  <a:pos x="92" y="323"/>
                </a:cxn>
                <a:cxn ang="0">
                  <a:pos x="92" y="323"/>
                </a:cxn>
                <a:cxn ang="0">
                  <a:pos x="24" y="437"/>
                </a:cxn>
                <a:cxn ang="0">
                  <a:pos x="18" y="471"/>
                </a:cxn>
                <a:cxn ang="0">
                  <a:pos x="0" y="547"/>
                </a:cxn>
                <a:cxn ang="0">
                  <a:pos x="50" y="611"/>
                </a:cxn>
                <a:cxn ang="0">
                  <a:pos x="114" y="611"/>
                </a:cxn>
                <a:cxn ang="0">
                  <a:pos x="104" y="555"/>
                </a:cxn>
                <a:cxn ang="0">
                  <a:pos x="120" y="515"/>
                </a:cxn>
                <a:cxn ang="0">
                  <a:pos x="150" y="449"/>
                </a:cxn>
                <a:cxn ang="0">
                  <a:pos x="166" y="377"/>
                </a:cxn>
                <a:cxn ang="0">
                  <a:pos x="156" y="295"/>
                </a:cxn>
                <a:cxn ang="0">
                  <a:pos x="170" y="203"/>
                </a:cxn>
                <a:cxn ang="0">
                  <a:pos x="212" y="95"/>
                </a:cxn>
                <a:cxn ang="0">
                  <a:pos x="213" y="0"/>
                </a:cxn>
                <a:cxn ang="0">
                  <a:pos x="207" y="0"/>
                </a:cxn>
                <a:cxn ang="0">
                  <a:pos x="201" y="0"/>
                </a:cxn>
                <a:cxn ang="0">
                  <a:pos x="195" y="0"/>
                </a:cxn>
                <a:cxn ang="0">
                  <a:pos x="189" y="0"/>
                </a:cxn>
                <a:cxn ang="0">
                  <a:pos x="183" y="6"/>
                </a:cxn>
                <a:cxn ang="0">
                  <a:pos x="177" y="6"/>
                </a:cxn>
                <a:cxn ang="0">
                  <a:pos x="171" y="12"/>
                </a:cxn>
                <a:cxn ang="0">
                  <a:pos x="171" y="12"/>
                </a:cxn>
                <a:cxn ang="0">
                  <a:pos x="171" y="12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e-IL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/>
              <a:ahLst/>
              <a:cxnLst>
                <a:cxn ang="0">
                  <a:pos x="149" y="60"/>
                </a:cxn>
                <a:cxn ang="0">
                  <a:pos x="119" y="30"/>
                </a:cxn>
                <a:cxn ang="0">
                  <a:pos x="89" y="12"/>
                </a:cxn>
                <a:cxn ang="0">
                  <a:pos x="59" y="0"/>
                </a:cxn>
                <a:cxn ang="0">
                  <a:pos x="54" y="70"/>
                </a:cxn>
                <a:cxn ang="0">
                  <a:pos x="46" y="112"/>
                </a:cxn>
                <a:cxn ang="0">
                  <a:pos x="52" y="168"/>
                </a:cxn>
                <a:cxn ang="0">
                  <a:pos x="24" y="194"/>
                </a:cxn>
                <a:cxn ang="0">
                  <a:pos x="16" y="258"/>
                </a:cxn>
                <a:cxn ang="0">
                  <a:pos x="2" y="300"/>
                </a:cxn>
                <a:cxn ang="0">
                  <a:pos x="0" y="352"/>
                </a:cxn>
                <a:cxn ang="0">
                  <a:pos x="47" y="384"/>
                </a:cxn>
                <a:cxn ang="0">
                  <a:pos x="149" y="384"/>
                </a:cxn>
                <a:cxn ang="0">
                  <a:pos x="134" y="350"/>
                </a:cxn>
                <a:cxn ang="0">
                  <a:pos x="104" y="324"/>
                </a:cxn>
                <a:cxn ang="0">
                  <a:pos x="138" y="274"/>
                </a:cxn>
                <a:cxn ang="0">
                  <a:pos x="122" y="220"/>
                </a:cxn>
                <a:cxn ang="0">
                  <a:pos x="132" y="186"/>
                </a:cxn>
                <a:cxn ang="0">
                  <a:pos x="140" y="154"/>
                </a:cxn>
                <a:cxn ang="0">
                  <a:pos x="167" y="90"/>
                </a:cxn>
                <a:cxn ang="0">
                  <a:pos x="149" y="60"/>
                </a:cxn>
                <a:cxn ang="0">
                  <a:pos x="149" y="60"/>
                </a:cxn>
                <a:cxn ang="0">
                  <a:pos x="149" y="60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e-IL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/>
              <a:ahLst/>
              <a:cxnLst>
                <a:cxn ang="0">
                  <a:pos x="136" y="12"/>
                </a:cxn>
                <a:cxn ang="0">
                  <a:pos x="100" y="0"/>
                </a:cxn>
                <a:cxn ang="0">
                  <a:pos x="78" y="64"/>
                </a:cxn>
                <a:cxn ang="0">
                  <a:pos x="70" y="126"/>
                </a:cxn>
                <a:cxn ang="0">
                  <a:pos x="46" y="184"/>
                </a:cxn>
                <a:cxn ang="0">
                  <a:pos x="58" y="232"/>
                </a:cxn>
                <a:cxn ang="0">
                  <a:pos x="38" y="268"/>
                </a:cxn>
                <a:cxn ang="0">
                  <a:pos x="0" y="300"/>
                </a:cxn>
                <a:cxn ang="0">
                  <a:pos x="160" y="300"/>
                </a:cxn>
                <a:cxn ang="0">
                  <a:pos x="136" y="272"/>
                </a:cxn>
                <a:cxn ang="0">
                  <a:pos x="98" y="234"/>
                </a:cxn>
                <a:cxn ang="0">
                  <a:pos x="130" y="188"/>
                </a:cxn>
                <a:cxn ang="0">
                  <a:pos x="138" y="134"/>
                </a:cxn>
                <a:cxn ang="0">
                  <a:pos x="144" y="94"/>
                </a:cxn>
                <a:cxn ang="0">
                  <a:pos x="164" y="60"/>
                </a:cxn>
                <a:cxn ang="0">
                  <a:pos x="166" y="0"/>
                </a:cxn>
                <a:cxn ang="0">
                  <a:pos x="136" y="12"/>
                </a:cxn>
                <a:cxn ang="0">
                  <a:pos x="136" y="12"/>
                </a:cxn>
                <a:cxn ang="0">
                  <a:pos x="136" y="12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e-IL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/>
              <a:ahLst/>
              <a:cxnLst>
                <a:cxn ang="0">
                  <a:pos x="201" y="0"/>
                </a:cxn>
                <a:cxn ang="0">
                  <a:pos x="183" y="0"/>
                </a:cxn>
                <a:cxn ang="0">
                  <a:pos x="158" y="50"/>
                </a:cxn>
                <a:cxn ang="0">
                  <a:pos x="148" y="92"/>
                </a:cxn>
                <a:cxn ang="0">
                  <a:pos x="120" y="144"/>
                </a:cxn>
                <a:cxn ang="0">
                  <a:pos x="82" y="182"/>
                </a:cxn>
                <a:cxn ang="0">
                  <a:pos x="60" y="232"/>
                </a:cxn>
                <a:cxn ang="0">
                  <a:pos x="0" y="282"/>
                </a:cxn>
                <a:cxn ang="0">
                  <a:pos x="128" y="282"/>
                </a:cxn>
                <a:cxn ang="0">
                  <a:pos x="154" y="254"/>
                </a:cxn>
                <a:cxn ang="0">
                  <a:pos x="158" y="196"/>
                </a:cxn>
                <a:cxn ang="0">
                  <a:pos x="188" y="148"/>
                </a:cxn>
                <a:cxn ang="0">
                  <a:pos x="196" y="70"/>
                </a:cxn>
                <a:cxn ang="0">
                  <a:pos x="237" y="0"/>
                </a:cxn>
                <a:cxn ang="0">
                  <a:pos x="201" y="0"/>
                </a:cxn>
                <a:cxn ang="0">
                  <a:pos x="201" y="0"/>
                </a:cxn>
                <a:cxn ang="0">
                  <a:pos x="201" y="0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e-IL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/>
              <a:ahLst/>
              <a:cxnLst>
                <a:cxn ang="0">
                  <a:pos x="167" y="54"/>
                </a:cxn>
                <a:cxn ang="0">
                  <a:pos x="113" y="24"/>
                </a:cxn>
                <a:cxn ang="0">
                  <a:pos x="83" y="0"/>
                </a:cxn>
                <a:cxn ang="0">
                  <a:pos x="80" y="62"/>
                </a:cxn>
                <a:cxn ang="0">
                  <a:pos x="58" y="100"/>
                </a:cxn>
                <a:cxn ang="0">
                  <a:pos x="54" y="160"/>
                </a:cxn>
                <a:cxn ang="0">
                  <a:pos x="36" y="202"/>
                </a:cxn>
                <a:cxn ang="0">
                  <a:pos x="0" y="234"/>
                </a:cxn>
                <a:cxn ang="0">
                  <a:pos x="146" y="234"/>
                </a:cxn>
                <a:cxn ang="0">
                  <a:pos x="170" y="198"/>
                </a:cxn>
                <a:cxn ang="0">
                  <a:pos x="158" y="138"/>
                </a:cxn>
                <a:cxn ang="0">
                  <a:pos x="196" y="100"/>
                </a:cxn>
                <a:cxn ang="0">
                  <a:pos x="191" y="5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167" y="54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e-IL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66" y="0"/>
                </a:cxn>
                <a:cxn ang="0">
                  <a:pos x="158" y="38"/>
                </a:cxn>
                <a:cxn ang="0">
                  <a:pos x="138" y="120"/>
                </a:cxn>
                <a:cxn ang="0">
                  <a:pos x="94" y="180"/>
                </a:cxn>
                <a:cxn ang="0">
                  <a:pos x="62" y="234"/>
                </a:cxn>
                <a:cxn ang="0">
                  <a:pos x="0" y="252"/>
                </a:cxn>
                <a:cxn ang="0">
                  <a:pos x="128" y="252"/>
                </a:cxn>
                <a:cxn ang="0">
                  <a:pos x="142" y="188"/>
                </a:cxn>
                <a:cxn ang="0">
                  <a:pos x="186" y="90"/>
                </a:cxn>
                <a:cxn ang="0">
                  <a:pos x="190" y="38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e-IL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/>
              <a:ahLst/>
              <a:cxnLst>
                <a:cxn ang="0">
                  <a:pos x="197" y="0"/>
                </a:cxn>
                <a:cxn ang="0">
                  <a:pos x="191" y="0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1" y="0"/>
                </a:cxn>
                <a:cxn ang="0">
                  <a:pos x="155" y="0"/>
                </a:cxn>
                <a:cxn ang="0">
                  <a:pos x="138" y="6"/>
                </a:cxn>
                <a:cxn ang="0">
                  <a:pos x="132" y="6"/>
                </a:cxn>
                <a:cxn ang="0">
                  <a:pos x="35" y="18"/>
                </a:cxn>
                <a:cxn ang="0">
                  <a:pos x="11" y="30"/>
                </a:cxn>
                <a:cxn ang="0">
                  <a:pos x="23" y="54"/>
                </a:cxn>
                <a:cxn ang="0">
                  <a:pos x="0" y="100"/>
                </a:cxn>
                <a:cxn ang="0">
                  <a:pos x="0" y="132"/>
                </a:cxn>
                <a:cxn ang="0">
                  <a:pos x="162" y="132"/>
                </a:cxn>
                <a:cxn ang="0">
                  <a:pos x="204" y="88"/>
                </a:cxn>
                <a:cxn ang="0">
                  <a:pos x="230" y="46"/>
                </a:cxn>
                <a:cxn ang="0">
                  <a:pos x="214" y="24"/>
                </a:cxn>
                <a:cxn ang="0">
                  <a:pos x="215" y="0"/>
                </a:cxn>
                <a:cxn ang="0">
                  <a:pos x="209" y="0"/>
                </a:cxn>
                <a:cxn ang="0">
                  <a:pos x="203" y="0"/>
                </a:cxn>
                <a:cxn ang="0">
                  <a:pos x="203" y="0"/>
                </a:cxn>
                <a:cxn ang="0">
                  <a:pos x="197" y="0"/>
                </a:cxn>
                <a:cxn ang="0">
                  <a:pos x="197" y="0"/>
                </a:cxn>
                <a:cxn ang="0">
                  <a:pos x="197" y="0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e-IL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66" y="48"/>
                </a:cxn>
                <a:cxn ang="0">
                  <a:pos x="30" y="72"/>
                </a:cxn>
                <a:cxn ang="0">
                  <a:pos x="0" y="102"/>
                </a:cxn>
                <a:cxn ang="0">
                  <a:pos x="66" y="102"/>
                </a:cxn>
                <a:cxn ang="0">
                  <a:pos x="88" y="56"/>
                </a:cxn>
                <a:cxn ang="0">
                  <a:pos x="89" y="6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e-IL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/>
              <a:ahLst/>
              <a:cxnLst>
                <a:cxn ang="0">
                  <a:pos x="278" y="24"/>
                </a:cxn>
                <a:cxn ang="0">
                  <a:pos x="272" y="24"/>
                </a:cxn>
                <a:cxn ang="0">
                  <a:pos x="272" y="18"/>
                </a:cxn>
                <a:cxn ang="0">
                  <a:pos x="266" y="18"/>
                </a:cxn>
                <a:cxn ang="0">
                  <a:pos x="254" y="12"/>
                </a:cxn>
                <a:cxn ang="0">
                  <a:pos x="236" y="6"/>
                </a:cxn>
                <a:cxn ang="0">
                  <a:pos x="212" y="0"/>
                </a:cxn>
                <a:cxn ang="0">
                  <a:pos x="206" y="6"/>
                </a:cxn>
                <a:cxn ang="0">
                  <a:pos x="198" y="129"/>
                </a:cxn>
                <a:cxn ang="0">
                  <a:pos x="184" y="209"/>
                </a:cxn>
                <a:cxn ang="0">
                  <a:pos x="182" y="249"/>
                </a:cxn>
                <a:cxn ang="0">
                  <a:pos x="200" y="339"/>
                </a:cxn>
                <a:cxn ang="0">
                  <a:pos x="186" y="481"/>
                </a:cxn>
                <a:cxn ang="0">
                  <a:pos x="176" y="521"/>
                </a:cxn>
                <a:cxn ang="0">
                  <a:pos x="156" y="601"/>
                </a:cxn>
                <a:cxn ang="0">
                  <a:pos x="172" y="681"/>
                </a:cxn>
                <a:cxn ang="0">
                  <a:pos x="138" y="765"/>
                </a:cxn>
                <a:cxn ang="0">
                  <a:pos x="96" y="847"/>
                </a:cxn>
                <a:cxn ang="0">
                  <a:pos x="50" y="899"/>
                </a:cxn>
                <a:cxn ang="0">
                  <a:pos x="0" y="953"/>
                </a:cxn>
                <a:cxn ang="0">
                  <a:pos x="278" y="953"/>
                </a:cxn>
                <a:cxn ang="0">
                  <a:pos x="278" y="24"/>
                </a:cxn>
                <a:cxn ang="0">
                  <a:pos x="278" y="24"/>
                </a:cxn>
                <a:cxn ang="0">
                  <a:pos x="278" y="24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e-IL"/>
            </a:p>
          </p:txBody>
        </p:sp>
      </p:grpSp>
      <p:sp>
        <p:nvSpPr>
          <p:cNvPr id="18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אלגוריתמים 2 - תרגול</a:t>
            </a:r>
            <a:endParaRPr lang="en-US"/>
          </a:p>
        </p:txBody>
      </p:sp>
      <p:sp>
        <p:nvSpPr>
          <p:cNvPr id="19" name="Rectangle 2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-1588" y="6570663"/>
            <a:ext cx="504826" cy="287337"/>
          </a:xfrm>
          <a:prstGeom prst="rect">
            <a:avLst/>
          </a:prstGeom>
        </p:spPr>
        <p:txBody>
          <a:bodyPr anchor="b"/>
          <a:lstStyle>
            <a:lvl1pPr algn="r"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8E4B175E-F12A-435A-8B4F-C784F757170C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33400" y="1611312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495800" y="1611312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533400" y="1611312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733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Font typeface="Noto Symbol"/>
              <a:buChar char="❖"/>
              <a:defRPr/>
            </a:lvl1pPr>
            <a:lvl2pPr marL="742950" indent="-13335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Font typeface="Noto Symbol"/>
              <a:buChar char="▪"/>
              <a:defRPr/>
            </a:lvl2pPr>
            <a:lvl3pPr marL="1143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495800" y="1611312"/>
            <a:ext cx="3809999" cy="224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733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Font typeface="Noto Symbol"/>
              <a:buChar char="❖"/>
              <a:defRPr/>
            </a:lvl1pPr>
            <a:lvl2pPr marL="742950" indent="-13335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Font typeface="Noto Symbol"/>
              <a:buChar char="▪"/>
              <a:defRPr/>
            </a:lvl2pPr>
            <a:lvl3pPr marL="1143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495800" y="4011612"/>
            <a:ext cx="3809999" cy="224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733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Font typeface="Noto Symbol"/>
              <a:buChar char="❖"/>
              <a:defRPr/>
            </a:lvl1pPr>
            <a:lvl2pPr marL="742950" indent="-13335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Font typeface="Noto Symbol"/>
              <a:buChar char="▪"/>
              <a:defRPr/>
            </a:lvl2pPr>
            <a:lvl3pPr marL="1143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B699F-74F1-4B47-9534-083F998045A6}" type="datetime1">
              <a:rPr lang="en-US"/>
              <a:pPr>
                <a:defRPr/>
              </a:pPr>
              <a:t>8/8/2017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738E0893-EEF7-48E9-9CC8-280E44556D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70" r:id="rId9"/>
    <p:sldLayoutId id="2147483671" r:id="rId10"/>
    <p:sldLayoutId id="2147483674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OSI Protocol Stack</a:t>
            </a:r>
            <a:endParaRPr lang="he-IL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7718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en-US" altLang="he-IL" dirty="0"/>
              <a:t>Packet Components</a:t>
            </a:r>
          </a:p>
        </p:txBody>
      </p:sp>
      <p:pic>
        <p:nvPicPr>
          <p:cNvPr id="144387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7010400" cy="265906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144388" name="Freeform 4"/>
          <p:cNvSpPr>
            <a:spLocks/>
          </p:cNvSpPr>
          <p:nvPr/>
        </p:nvSpPr>
        <p:spPr bwMode="auto">
          <a:xfrm>
            <a:off x="1338263" y="2909888"/>
            <a:ext cx="415925" cy="239712"/>
          </a:xfrm>
          <a:custGeom>
            <a:avLst/>
            <a:gdLst>
              <a:gd name="T0" fmla="*/ 2147483646 w 262"/>
              <a:gd name="T1" fmla="*/ 2147483646 h 151"/>
              <a:gd name="T2" fmla="*/ 2147483646 w 262"/>
              <a:gd name="T3" fmla="*/ 2147483646 h 151"/>
              <a:gd name="T4" fmla="*/ 2147483646 w 262"/>
              <a:gd name="T5" fmla="*/ 2147483646 h 151"/>
              <a:gd name="T6" fmla="*/ 2147483646 w 262"/>
              <a:gd name="T7" fmla="*/ 2147483646 h 151"/>
              <a:gd name="T8" fmla="*/ 2147483646 w 262"/>
              <a:gd name="T9" fmla="*/ 2147483646 h 151"/>
              <a:gd name="T10" fmla="*/ 2147483646 w 262"/>
              <a:gd name="T11" fmla="*/ 2147483646 h 151"/>
              <a:gd name="T12" fmla="*/ 0 w 262"/>
              <a:gd name="T13" fmla="*/ 2147483646 h 151"/>
              <a:gd name="T14" fmla="*/ 2147483646 w 262"/>
              <a:gd name="T15" fmla="*/ 2147483646 h 151"/>
              <a:gd name="T16" fmla="*/ 2147483646 w 262"/>
              <a:gd name="T17" fmla="*/ 2147483646 h 151"/>
              <a:gd name="T18" fmla="*/ 2147483646 w 262"/>
              <a:gd name="T19" fmla="*/ 2147483646 h 151"/>
              <a:gd name="T20" fmla="*/ 2147483646 w 262"/>
              <a:gd name="T21" fmla="*/ 2147483646 h 151"/>
              <a:gd name="T22" fmla="*/ 2147483646 w 262"/>
              <a:gd name="T23" fmla="*/ 0 h 151"/>
              <a:gd name="T24" fmla="*/ 2147483646 w 262"/>
              <a:gd name="T25" fmla="*/ 2147483646 h 1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2"/>
              <a:gd name="T40" fmla="*/ 0 h 151"/>
              <a:gd name="T41" fmla="*/ 262 w 262"/>
              <a:gd name="T42" fmla="*/ 151 h 15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2" h="151">
                <a:moveTo>
                  <a:pt x="261" y="6"/>
                </a:moveTo>
                <a:lnTo>
                  <a:pt x="225" y="21"/>
                </a:lnTo>
                <a:lnTo>
                  <a:pt x="195" y="48"/>
                </a:lnTo>
                <a:lnTo>
                  <a:pt x="174" y="75"/>
                </a:lnTo>
                <a:lnTo>
                  <a:pt x="156" y="108"/>
                </a:lnTo>
                <a:lnTo>
                  <a:pt x="135" y="150"/>
                </a:lnTo>
                <a:lnTo>
                  <a:pt x="0" y="150"/>
                </a:lnTo>
                <a:lnTo>
                  <a:pt x="24" y="96"/>
                </a:lnTo>
                <a:lnTo>
                  <a:pt x="51" y="72"/>
                </a:lnTo>
                <a:lnTo>
                  <a:pt x="75" y="45"/>
                </a:lnTo>
                <a:lnTo>
                  <a:pt x="114" y="15"/>
                </a:lnTo>
                <a:lnTo>
                  <a:pt x="150" y="0"/>
                </a:lnTo>
                <a:lnTo>
                  <a:pt x="261" y="6"/>
                </a:lnTo>
              </a:path>
            </a:pathLst>
          </a:custGeom>
          <a:solidFill>
            <a:srgbClr val="E7FFD0"/>
          </a:solidFill>
          <a:ln w="12699" cap="rnd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4389" name="Freeform 5"/>
          <p:cNvSpPr>
            <a:spLocks/>
          </p:cNvSpPr>
          <p:nvPr/>
        </p:nvSpPr>
        <p:spPr bwMode="auto">
          <a:xfrm>
            <a:off x="2386013" y="2909888"/>
            <a:ext cx="558800" cy="830262"/>
          </a:xfrm>
          <a:custGeom>
            <a:avLst/>
            <a:gdLst>
              <a:gd name="T0" fmla="*/ 0 w 352"/>
              <a:gd name="T1" fmla="*/ 2147483646 h 523"/>
              <a:gd name="T2" fmla="*/ 0 w 352"/>
              <a:gd name="T3" fmla="*/ 2147483646 h 523"/>
              <a:gd name="T4" fmla="*/ 0 w 352"/>
              <a:gd name="T5" fmla="*/ 2147483646 h 523"/>
              <a:gd name="T6" fmla="*/ 2147483646 w 352"/>
              <a:gd name="T7" fmla="*/ 2147483646 h 523"/>
              <a:gd name="T8" fmla="*/ 2147483646 w 352"/>
              <a:gd name="T9" fmla="*/ 2147483646 h 523"/>
              <a:gd name="T10" fmla="*/ 2147483646 w 352"/>
              <a:gd name="T11" fmla="*/ 2147483646 h 523"/>
              <a:gd name="T12" fmla="*/ 2147483646 w 352"/>
              <a:gd name="T13" fmla="*/ 2147483646 h 523"/>
              <a:gd name="T14" fmla="*/ 2147483646 w 352"/>
              <a:gd name="T15" fmla="*/ 2147483646 h 523"/>
              <a:gd name="T16" fmla="*/ 2147483646 w 352"/>
              <a:gd name="T17" fmla="*/ 2147483646 h 523"/>
              <a:gd name="T18" fmla="*/ 2147483646 w 352"/>
              <a:gd name="T19" fmla="*/ 2147483646 h 523"/>
              <a:gd name="T20" fmla="*/ 2147483646 w 352"/>
              <a:gd name="T21" fmla="*/ 2147483646 h 523"/>
              <a:gd name="T22" fmla="*/ 2147483646 w 352"/>
              <a:gd name="T23" fmla="*/ 0 h 523"/>
              <a:gd name="T24" fmla="*/ 2147483646 w 352"/>
              <a:gd name="T25" fmla="*/ 0 h 523"/>
              <a:gd name="T26" fmla="*/ 2147483646 w 352"/>
              <a:gd name="T27" fmla="*/ 2147483646 h 523"/>
              <a:gd name="T28" fmla="*/ 2147483646 w 352"/>
              <a:gd name="T29" fmla="*/ 2147483646 h 523"/>
              <a:gd name="T30" fmla="*/ 2147483646 w 352"/>
              <a:gd name="T31" fmla="*/ 2147483646 h 523"/>
              <a:gd name="T32" fmla="*/ 2147483646 w 352"/>
              <a:gd name="T33" fmla="*/ 2147483646 h 523"/>
              <a:gd name="T34" fmla="*/ 2147483646 w 352"/>
              <a:gd name="T35" fmla="*/ 2147483646 h 523"/>
              <a:gd name="T36" fmla="*/ 2147483646 w 352"/>
              <a:gd name="T37" fmla="*/ 2147483646 h 523"/>
              <a:gd name="T38" fmla="*/ 2147483646 w 352"/>
              <a:gd name="T39" fmla="*/ 2147483646 h 523"/>
              <a:gd name="T40" fmla="*/ 2147483646 w 352"/>
              <a:gd name="T41" fmla="*/ 2147483646 h 523"/>
              <a:gd name="T42" fmla="*/ 0 w 352"/>
              <a:gd name="T43" fmla="*/ 2147483646 h 52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52"/>
              <a:gd name="T67" fmla="*/ 0 h 523"/>
              <a:gd name="T68" fmla="*/ 352 w 352"/>
              <a:gd name="T69" fmla="*/ 523 h 523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52" h="523">
                <a:moveTo>
                  <a:pt x="0" y="519"/>
                </a:moveTo>
                <a:lnTo>
                  <a:pt x="0" y="480"/>
                </a:lnTo>
                <a:lnTo>
                  <a:pt x="0" y="414"/>
                </a:lnTo>
                <a:lnTo>
                  <a:pt x="12" y="345"/>
                </a:lnTo>
                <a:lnTo>
                  <a:pt x="24" y="249"/>
                </a:lnTo>
                <a:lnTo>
                  <a:pt x="39" y="183"/>
                </a:lnTo>
                <a:lnTo>
                  <a:pt x="78" y="102"/>
                </a:lnTo>
                <a:lnTo>
                  <a:pt x="96" y="69"/>
                </a:lnTo>
                <a:lnTo>
                  <a:pt x="126" y="39"/>
                </a:lnTo>
                <a:lnTo>
                  <a:pt x="159" y="12"/>
                </a:lnTo>
                <a:lnTo>
                  <a:pt x="186" y="6"/>
                </a:lnTo>
                <a:lnTo>
                  <a:pt x="222" y="0"/>
                </a:lnTo>
                <a:lnTo>
                  <a:pt x="351" y="0"/>
                </a:lnTo>
                <a:lnTo>
                  <a:pt x="318" y="15"/>
                </a:lnTo>
                <a:lnTo>
                  <a:pt x="288" y="51"/>
                </a:lnTo>
                <a:lnTo>
                  <a:pt x="252" y="102"/>
                </a:lnTo>
                <a:lnTo>
                  <a:pt x="219" y="174"/>
                </a:lnTo>
                <a:lnTo>
                  <a:pt x="195" y="273"/>
                </a:lnTo>
                <a:lnTo>
                  <a:pt x="180" y="357"/>
                </a:lnTo>
                <a:lnTo>
                  <a:pt x="171" y="438"/>
                </a:lnTo>
                <a:lnTo>
                  <a:pt x="171" y="522"/>
                </a:lnTo>
                <a:lnTo>
                  <a:pt x="0" y="519"/>
                </a:lnTo>
              </a:path>
            </a:pathLst>
          </a:custGeom>
          <a:solidFill>
            <a:srgbClr val="EAEC5E"/>
          </a:solidFill>
          <a:ln w="12699" cap="rnd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4390" name="Freeform 6"/>
          <p:cNvSpPr>
            <a:spLocks/>
          </p:cNvSpPr>
          <p:nvPr/>
        </p:nvSpPr>
        <p:spPr bwMode="auto">
          <a:xfrm>
            <a:off x="7329488" y="2909888"/>
            <a:ext cx="568325" cy="1306512"/>
          </a:xfrm>
          <a:custGeom>
            <a:avLst/>
            <a:gdLst>
              <a:gd name="T0" fmla="*/ 0 w 358"/>
              <a:gd name="T1" fmla="*/ 2147483646 h 823"/>
              <a:gd name="T2" fmla="*/ 2147483646 w 358"/>
              <a:gd name="T3" fmla="*/ 2147483646 h 823"/>
              <a:gd name="T4" fmla="*/ 2147483646 w 358"/>
              <a:gd name="T5" fmla="*/ 2147483646 h 823"/>
              <a:gd name="T6" fmla="*/ 2147483646 w 358"/>
              <a:gd name="T7" fmla="*/ 2147483646 h 823"/>
              <a:gd name="T8" fmla="*/ 2147483646 w 358"/>
              <a:gd name="T9" fmla="*/ 2147483646 h 823"/>
              <a:gd name="T10" fmla="*/ 2147483646 w 358"/>
              <a:gd name="T11" fmla="*/ 2147483646 h 823"/>
              <a:gd name="T12" fmla="*/ 2147483646 w 358"/>
              <a:gd name="T13" fmla="*/ 2147483646 h 823"/>
              <a:gd name="T14" fmla="*/ 2147483646 w 358"/>
              <a:gd name="T15" fmla="*/ 2147483646 h 823"/>
              <a:gd name="T16" fmla="*/ 2147483646 w 358"/>
              <a:gd name="T17" fmla="*/ 2147483646 h 823"/>
              <a:gd name="T18" fmla="*/ 2147483646 w 358"/>
              <a:gd name="T19" fmla="*/ 2147483646 h 823"/>
              <a:gd name="T20" fmla="*/ 2147483646 w 358"/>
              <a:gd name="T21" fmla="*/ 2147483646 h 823"/>
              <a:gd name="T22" fmla="*/ 2147483646 w 358"/>
              <a:gd name="T23" fmla="*/ 2147483646 h 823"/>
              <a:gd name="T24" fmla="*/ 2147483646 w 358"/>
              <a:gd name="T25" fmla="*/ 2147483646 h 823"/>
              <a:gd name="T26" fmla="*/ 2147483646 w 358"/>
              <a:gd name="T27" fmla="*/ 2147483646 h 823"/>
              <a:gd name="T28" fmla="*/ 2147483646 w 358"/>
              <a:gd name="T29" fmla="*/ 0 h 823"/>
              <a:gd name="T30" fmla="*/ 2147483646 w 358"/>
              <a:gd name="T31" fmla="*/ 0 h 823"/>
              <a:gd name="T32" fmla="*/ 2147483646 w 358"/>
              <a:gd name="T33" fmla="*/ 0 h 823"/>
              <a:gd name="T34" fmla="*/ 2147483646 w 358"/>
              <a:gd name="T35" fmla="*/ 0 h 823"/>
              <a:gd name="T36" fmla="*/ 2147483646 w 358"/>
              <a:gd name="T37" fmla="*/ 2147483646 h 823"/>
              <a:gd name="T38" fmla="*/ 2147483646 w 358"/>
              <a:gd name="T39" fmla="*/ 2147483646 h 823"/>
              <a:gd name="T40" fmla="*/ 2147483646 w 358"/>
              <a:gd name="T41" fmla="*/ 2147483646 h 823"/>
              <a:gd name="T42" fmla="*/ 2147483646 w 358"/>
              <a:gd name="T43" fmla="*/ 2147483646 h 823"/>
              <a:gd name="T44" fmla="*/ 0 w 358"/>
              <a:gd name="T45" fmla="*/ 2147483646 h 82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58"/>
              <a:gd name="T70" fmla="*/ 0 h 823"/>
              <a:gd name="T71" fmla="*/ 358 w 358"/>
              <a:gd name="T72" fmla="*/ 823 h 82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58" h="823">
                <a:moveTo>
                  <a:pt x="0" y="153"/>
                </a:moveTo>
                <a:lnTo>
                  <a:pt x="174" y="153"/>
                </a:lnTo>
                <a:lnTo>
                  <a:pt x="153" y="204"/>
                </a:lnTo>
                <a:lnTo>
                  <a:pt x="138" y="282"/>
                </a:lnTo>
                <a:lnTo>
                  <a:pt x="126" y="339"/>
                </a:lnTo>
                <a:lnTo>
                  <a:pt x="117" y="402"/>
                </a:lnTo>
                <a:lnTo>
                  <a:pt x="117" y="462"/>
                </a:lnTo>
                <a:lnTo>
                  <a:pt x="114" y="558"/>
                </a:lnTo>
                <a:lnTo>
                  <a:pt x="123" y="645"/>
                </a:lnTo>
                <a:lnTo>
                  <a:pt x="132" y="705"/>
                </a:lnTo>
                <a:lnTo>
                  <a:pt x="141" y="765"/>
                </a:lnTo>
                <a:lnTo>
                  <a:pt x="156" y="822"/>
                </a:lnTo>
                <a:lnTo>
                  <a:pt x="357" y="9"/>
                </a:lnTo>
                <a:lnTo>
                  <a:pt x="324" y="3"/>
                </a:lnTo>
                <a:lnTo>
                  <a:pt x="297" y="0"/>
                </a:lnTo>
                <a:lnTo>
                  <a:pt x="270" y="0"/>
                </a:lnTo>
                <a:lnTo>
                  <a:pt x="174" y="0"/>
                </a:lnTo>
                <a:lnTo>
                  <a:pt x="135" y="0"/>
                </a:lnTo>
                <a:lnTo>
                  <a:pt x="102" y="9"/>
                </a:lnTo>
                <a:lnTo>
                  <a:pt x="69" y="30"/>
                </a:lnTo>
                <a:lnTo>
                  <a:pt x="36" y="75"/>
                </a:lnTo>
                <a:lnTo>
                  <a:pt x="12" y="114"/>
                </a:lnTo>
                <a:lnTo>
                  <a:pt x="0" y="153"/>
                </a:lnTo>
              </a:path>
            </a:pathLst>
          </a:custGeom>
          <a:gradFill rotWithShape="0">
            <a:gsLst>
              <a:gs pos="0">
                <a:srgbClr val="E7FFD0"/>
              </a:gs>
              <a:gs pos="100000">
                <a:srgbClr val="CFE5BB"/>
              </a:gs>
            </a:gsLst>
            <a:lin ang="2700000" scaled="1"/>
          </a:gradFill>
          <a:ln w="12699" cap="rnd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4391" name="Arc 7"/>
          <p:cNvSpPr>
            <a:spLocks/>
          </p:cNvSpPr>
          <p:nvPr/>
        </p:nvSpPr>
        <p:spPr bwMode="auto">
          <a:xfrm>
            <a:off x="7523163" y="2927350"/>
            <a:ext cx="346075" cy="722313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09"/>
                  <a:pt x="9610" y="54"/>
                  <a:pt x="21501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09"/>
                  <a:pt x="9610" y="54"/>
                  <a:pt x="21501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699" cap="rnd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1846263" y="1476375"/>
            <a:ext cx="968375" cy="3762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he-IL">
                <a:ea typeface="MS PGothic" pitchFamily="34" charset="-128"/>
              </a:rPr>
              <a:t>Header</a:t>
            </a:r>
          </a:p>
        </p:txBody>
      </p:sp>
      <p:sp>
        <p:nvSpPr>
          <p:cNvPr id="144393" name="Rectangle 9"/>
          <p:cNvSpPr>
            <a:spLocks noChangeArrowheads="1"/>
          </p:cNvSpPr>
          <p:nvPr/>
        </p:nvSpPr>
        <p:spPr bwMode="auto">
          <a:xfrm>
            <a:off x="4627563" y="1495425"/>
            <a:ext cx="688975" cy="3762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he-IL">
                <a:ea typeface="MS PGothic" pitchFamily="34" charset="-128"/>
              </a:rPr>
              <a:t>Data</a:t>
            </a:r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6989763" y="1495425"/>
            <a:ext cx="892175" cy="3762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he-IL">
                <a:ea typeface="MS PGothic" pitchFamily="34" charset="-128"/>
              </a:rPr>
              <a:t>Trailer</a:t>
            </a:r>
          </a:p>
        </p:txBody>
      </p:sp>
      <p:sp>
        <p:nvSpPr>
          <p:cNvPr id="11" name="Rectangle 22"/>
          <p:cNvSpPr txBox="1">
            <a:spLocks noGrp="1" noChangeArrowheads="1"/>
          </p:cNvSpPr>
          <p:nvPr/>
        </p:nvSpPr>
        <p:spPr bwMode="auto">
          <a:xfrm>
            <a:off x="-1588" y="6570663"/>
            <a:ext cx="504826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77F4C912-266D-45CB-8A49-6D65E515F8E3}" type="slidenum">
              <a:rPr lang="he-IL" sz="1200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  <a:ea typeface="MS PGothic" pitchFamily="34" charset="-128"/>
              </a:rPr>
              <a:pPr/>
              <a:t>9</a:t>
            </a:fld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144396" name="Footer Placeholder 2"/>
          <p:cNvSpPr txBox="1">
            <a:spLocks noGrp="1"/>
          </p:cNvSpPr>
          <p:nvPr/>
        </p:nvSpPr>
        <p:spPr bwMode="auto">
          <a:xfrm>
            <a:off x="7596188" y="6529388"/>
            <a:ext cx="14525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he-IL" sz="1200">
                <a:ea typeface="MS PGothic" pitchFamily="34" charset="-128"/>
              </a:rPr>
              <a:t> Introduction 1-</a:t>
            </a:r>
            <a:fld id="{13911B5B-9DD3-4C13-9949-F859B2495EFA}" type="slidenum">
              <a:rPr lang="en-US" altLang="he-IL" sz="1200">
                <a:ea typeface="MS PGothic" pitchFamily="34" charset="-128"/>
              </a:rPr>
              <a:pPr/>
              <a:t>9</a:t>
            </a:fld>
            <a:endParaRPr lang="en-US" altLang="he-IL" sz="1200">
              <a:ea typeface="MS PGothic" pitchFamily="34" charset="-128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and decapsulation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" name="Picture 10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0" y="1787525"/>
            <a:ext cx="777240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sv-SE" sz="1400" kern="120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rPr>
              <a:t>Transport Layer</a:t>
            </a: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3-</a:t>
            </a:r>
            <a:fld id="{726B49CC-95B6-45A2-AA76-216B9EDFBD97}" type="slidenum">
              <a:rPr 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49824" t="25824" r="29474" b="62948"/>
          <a:stretch/>
        </p:blipFill>
        <p:spPr>
          <a:xfrm>
            <a:off x="107504" y="2636912"/>
            <a:ext cx="892177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9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en-US" altLang="he-IL" dirty="0"/>
              <a:t>Application Layer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438776" cy="4967700"/>
          </a:xfrm>
          <a:solidFill>
            <a:srgbClr val="FFF6E9"/>
          </a:solidFill>
          <a:ln>
            <a:solidFill>
              <a:schemeClr val="accent2"/>
            </a:solidFill>
          </a:ln>
          <a:effectLst>
            <a:outerShdw dist="45791" dir="2021404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he-IL" sz="2400" dirty="0"/>
              <a:t>The set of (of protocols that supports) applications that use the network</a:t>
            </a:r>
          </a:p>
          <a:p>
            <a:pPr lvl="1"/>
            <a:r>
              <a:rPr lang="en-US" altLang="he-IL" dirty="0">
                <a:ea typeface="Arial" pitchFamily="34" charset="0"/>
              </a:rPr>
              <a:t>telnet, ftp, http, </a:t>
            </a:r>
            <a:r>
              <a:rPr lang="en-US" altLang="he-IL" dirty="0" err="1">
                <a:ea typeface="Arial" pitchFamily="34" charset="0"/>
              </a:rPr>
              <a:t>smtp</a:t>
            </a:r>
            <a:r>
              <a:rPr lang="en-US" altLang="he-IL" dirty="0">
                <a:ea typeface="Arial" pitchFamily="34" charset="0"/>
              </a:rPr>
              <a:t>, </a:t>
            </a:r>
            <a:r>
              <a:rPr lang="en-US" altLang="he-IL" dirty="0" err="1">
                <a:ea typeface="Arial" pitchFamily="34" charset="0"/>
              </a:rPr>
              <a:t>dns</a:t>
            </a:r>
            <a:r>
              <a:rPr lang="en-US" altLang="he-IL" dirty="0">
                <a:ea typeface="Arial" pitchFamily="34" charset="0"/>
              </a:rPr>
              <a:t>, ping, </a:t>
            </a:r>
            <a:r>
              <a:rPr lang="en-US" altLang="he-IL" dirty="0" err="1">
                <a:ea typeface="Arial" pitchFamily="34" charset="0"/>
              </a:rPr>
              <a:t>tracert</a:t>
            </a:r>
            <a:r>
              <a:rPr lang="en-US" altLang="he-IL" dirty="0">
                <a:ea typeface="Arial" pitchFamily="34" charset="0"/>
              </a:rPr>
              <a:t>, …</a:t>
            </a:r>
          </a:p>
          <a:p>
            <a:pPr lvl="1"/>
            <a:r>
              <a:rPr lang="en-US" altLang="he-IL" dirty="0">
                <a:solidFill>
                  <a:srgbClr val="CC3300"/>
                </a:solidFill>
                <a:ea typeface="Arial" pitchFamily="34" charset="0"/>
              </a:rPr>
              <a:t>More ??</a:t>
            </a:r>
            <a:endParaRPr lang="en-US" altLang="he-IL" sz="2000" dirty="0">
              <a:solidFill>
                <a:srgbClr val="CC3300"/>
              </a:solidFill>
              <a:ea typeface="Arial" pitchFamily="34" charset="0"/>
            </a:endParaRPr>
          </a:p>
          <a:p>
            <a:r>
              <a:rPr lang="en-US" altLang="he-IL" sz="2400" dirty="0"/>
              <a:t>Doesn’t provide services to any other layer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6184900" y="17018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 altLang="he-IL">
              <a:ea typeface="MS PGothic" pitchFamily="34" charset="-128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15050" y="1638300"/>
            <a:ext cx="1898650" cy="3530601"/>
            <a:chOff x="3076" y="888"/>
            <a:chExt cx="1196" cy="2224"/>
          </a:xfrm>
        </p:grpSpPr>
        <p:sp>
          <p:nvSpPr>
            <p:cNvPr id="135174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he-IL" sz="2400" dirty="0">
                  <a:ea typeface="MS PGothic" pitchFamily="34" charset="-128"/>
                </a:rPr>
                <a:t>Application</a:t>
              </a:r>
            </a:p>
            <a:p>
              <a:pPr algn="ctr"/>
              <a:endParaRPr lang="en-US" altLang="he-IL" sz="2400" dirty="0">
                <a:ea typeface="MS PGothic" pitchFamily="34" charset="-128"/>
              </a:endParaRPr>
            </a:p>
            <a:p>
              <a:pPr algn="ctr"/>
              <a:r>
                <a:rPr lang="en-US" altLang="he-IL" sz="2400" dirty="0">
                  <a:ea typeface="MS PGothic" pitchFamily="34" charset="-128"/>
                </a:rPr>
                <a:t>Transport</a:t>
              </a:r>
            </a:p>
            <a:p>
              <a:pPr algn="ctr"/>
              <a:endParaRPr lang="en-US" altLang="he-IL" sz="2400" dirty="0">
                <a:ea typeface="MS PGothic" pitchFamily="34" charset="-128"/>
              </a:endParaRPr>
            </a:p>
            <a:p>
              <a:pPr algn="ctr"/>
              <a:r>
                <a:rPr lang="en-US" altLang="he-IL" sz="2400" dirty="0">
                  <a:ea typeface="MS PGothic" pitchFamily="34" charset="-128"/>
                </a:rPr>
                <a:t>Network</a:t>
              </a:r>
            </a:p>
            <a:p>
              <a:pPr algn="ctr"/>
              <a:endParaRPr lang="en-US" altLang="he-IL" sz="2400" dirty="0">
                <a:ea typeface="MS PGothic" pitchFamily="34" charset="-128"/>
              </a:endParaRPr>
            </a:p>
            <a:p>
              <a:pPr algn="ctr"/>
              <a:r>
                <a:rPr lang="en-US" altLang="he-IL" sz="2400" dirty="0">
                  <a:ea typeface="MS PGothic" pitchFamily="34" charset="-128"/>
                </a:rPr>
                <a:t>Link</a:t>
              </a:r>
            </a:p>
            <a:p>
              <a:pPr algn="ctr"/>
              <a:endParaRPr lang="en-US" altLang="he-IL" sz="2400" dirty="0">
                <a:ea typeface="MS PGothic" pitchFamily="34" charset="-128"/>
              </a:endParaRPr>
            </a:p>
            <a:p>
              <a:pPr algn="ctr"/>
              <a:r>
                <a:rPr lang="en-US" altLang="he-IL" sz="2400" dirty="0" err="1">
                  <a:ea typeface="MS PGothic" pitchFamily="34" charset="-128"/>
                </a:rPr>
                <a:t>Phy</a:t>
              </a:r>
              <a:endParaRPr lang="he-IL" altLang="he-IL" sz="2400" dirty="0">
                <a:ea typeface="MS PGothic" pitchFamily="34" charset="-128"/>
              </a:endParaRPr>
            </a:p>
          </p:txBody>
        </p:sp>
        <p:sp>
          <p:nvSpPr>
            <p:cNvPr id="135176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2400"/>
            </a:p>
          </p:txBody>
        </p:sp>
        <p:sp>
          <p:nvSpPr>
            <p:cNvPr id="135177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2400"/>
            </a:p>
          </p:txBody>
        </p:sp>
        <p:sp>
          <p:nvSpPr>
            <p:cNvPr id="135178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2400"/>
            </a:p>
          </p:txBody>
        </p:sp>
        <p:sp>
          <p:nvSpPr>
            <p:cNvPr id="135179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24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t="8938" r="65904" b="54518"/>
          <a:stretch/>
        </p:blipFill>
        <p:spPr>
          <a:xfrm>
            <a:off x="75231" y="1556792"/>
            <a:ext cx="902958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3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en-US" altLang="he-IL" dirty="0"/>
              <a:t>Transport layer -  Goal: data transfer between end systems</a:t>
            </a:r>
          </a:p>
        </p:txBody>
      </p:sp>
      <p:sp>
        <p:nvSpPr>
          <p:cNvPr id="13721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42792" cy="4967700"/>
          </a:xfrm>
          <a:solidFill>
            <a:srgbClr val="FFCCCC"/>
          </a:solidFill>
          <a:ln>
            <a:solidFill>
              <a:schemeClr val="accent2"/>
            </a:solidFill>
          </a:ln>
          <a:effectLst>
            <a:outerShdw dist="45791" dir="2021404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he-IL" sz="2400" u="sng" dirty="0">
                <a:solidFill>
                  <a:srgbClr val="CC3300"/>
                </a:solidFill>
              </a:rPr>
              <a:t>TCP</a:t>
            </a:r>
            <a:r>
              <a:rPr lang="en-US" altLang="he-IL" sz="2400" dirty="0"/>
              <a:t> -Transmission Control Protocol  [</a:t>
            </a:r>
            <a:r>
              <a:rPr lang="en-US" altLang="he-IL" sz="2400" dirty="0">
                <a:solidFill>
                  <a:srgbClr val="CC3300"/>
                </a:solidFill>
              </a:rPr>
              <a:t>RFC 793</a:t>
            </a:r>
            <a:r>
              <a:rPr lang="en-US" altLang="he-IL" sz="2400" dirty="0"/>
              <a:t>]: Internet’s </a:t>
            </a:r>
            <a:r>
              <a:rPr lang="en-US" altLang="he-IL" sz="2400" u="sng" dirty="0"/>
              <a:t>connection-oriented</a:t>
            </a:r>
            <a:r>
              <a:rPr lang="en-US" altLang="he-IL" sz="2400" dirty="0"/>
              <a:t> service</a:t>
            </a:r>
          </a:p>
          <a:p>
            <a:pPr lvl="1"/>
            <a:r>
              <a:rPr lang="en-US" altLang="he-IL" i="1" dirty="0">
                <a:ea typeface="Arial" pitchFamily="34" charset="0"/>
              </a:rPr>
              <a:t>reliable, in-order</a:t>
            </a:r>
            <a:r>
              <a:rPr lang="en-US" altLang="he-IL" dirty="0">
                <a:ea typeface="Arial" pitchFamily="34" charset="0"/>
              </a:rPr>
              <a:t> byte-stream data transfer</a:t>
            </a:r>
          </a:p>
          <a:p>
            <a:pPr lvl="1"/>
            <a:r>
              <a:rPr lang="en-US" altLang="he-IL" dirty="0">
                <a:ea typeface="Arial" pitchFamily="34" charset="0"/>
              </a:rPr>
              <a:t>flow control</a:t>
            </a:r>
          </a:p>
          <a:p>
            <a:pPr lvl="1"/>
            <a:r>
              <a:rPr lang="en-US" altLang="he-IL" dirty="0">
                <a:ea typeface="Arial" pitchFamily="34" charset="0"/>
              </a:rPr>
              <a:t>congestion control</a:t>
            </a:r>
          </a:p>
        </p:txBody>
      </p:sp>
      <p:sp>
        <p:nvSpPr>
          <p:cNvPr id="137220" name="Rectangle 7"/>
          <p:cNvSpPr>
            <a:spLocks noChangeArrowheads="1"/>
          </p:cNvSpPr>
          <p:nvPr/>
        </p:nvSpPr>
        <p:spPr bwMode="auto">
          <a:xfrm>
            <a:off x="4631365" y="1600200"/>
            <a:ext cx="4038600" cy="49677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altLang="he-IL" sz="2400" dirty="0">
                <a:solidFill>
                  <a:schemeClr val="dk1"/>
                </a:solidFill>
                <a:latin typeface="Georgia"/>
                <a:ea typeface="Arial" pitchFamily="34" charset="0"/>
                <a:cs typeface="Georgia"/>
                <a:sym typeface="Georgia"/>
              </a:rPr>
              <a:t>UDP - User Datagram Protocol [RFC 768]: Internet’s connectionless service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he-IL" sz="2400" dirty="0">
                <a:solidFill>
                  <a:schemeClr val="dk1"/>
                </a:solidFill>
                <a:latin typeface="Georgia"/>
                <a:ea typeface="Arial" pitchFamily="34" charset="0"/>
                <a:cs typeface="Georgia"/>
                <a:sym typeface="Georgia"/>
              </a:rPr>
              <a:t>unreliable data transfer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he-IL" sz="2400" dirty="0">
                <a:solidFill>
                  <a:schemeClr val="dk1"/>
                </a:solidFill>
                <a:latin typeface="Georgia"/>
                <a:ea typeface="Arial" pitchFamily="34" charset="0"/>
                <a:cs typeface="Georgia"/>
                <a:sym typeface="Georgia"/>
              </a:rPr>
              <a:t>no flow control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he-IL" sz="2400" dirty="0">
                <a:solidFill>
                  <a:schemeClr val="dk1"/>
                </a:solidFill>
                <a:latin typeface="Georgia"/>
                <a:ea typeface="Arial" pitchFamily="34" charset="0"/>
                <a:cs typeface="Georgia"/>
                <a:sym typeface="Georgia"/>
              </a:rPr>
              <a:t>no congestion control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2"/>
          <a:srcRect t="10816" r="45479" b="42398"/>
          <a:stretch/>
        </p:blipFill>
        <p:spPr>
          <a:xfrm>
            <a:off x="-1545" y="548679"/>
            <a:ext cx="9229060" cy="42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5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en-US" altLang="he-IL" dirty="0"/>
              <a:t>Network Layer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770984" cy="4967700"/>
          </a:xfrm>
          <a:solidFill>
            <a:srgbClr val="FFF6E9"/>
          </a:solidFill>
          <a:ln>
            <a:solidFill>
              <a:schemeClr val="accent2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r>
              <a:rPr lang="en-US" altLang="he-IL" sz="2400" dirty="0">
                <a:solidFill>
                  <a:srgbClr val="CC3300"/>
                </a:solidFill>
              </a:rPr>
              <a:t>Carries data from source to destination</a:t>
            </a:r>
          </a:p>
          <a:p>
            <a:r>
              <a:rPr lang="en-US" altLang="he-IL" sz="2400" dirty="0"/>
              <a:t>network layer is provided by Internet Protocol (IP)</a:t>
            </a:r>
          </a:p>
          <a:p>
            <a:r>
              <a:rPr lang="en-US" altLang="he-IL" sz="2400" dirty="0"/>
              <a:t>found in all end-systems and routers</a:t>
            </a:r>
          </a:p>
          <a:p>
            <a:r>
              <a:rPr lang="en-US" altLang="he-IL" sz="2400" dirty="0"/>
              <a:t>provides abstraction of end-to-end link</a:t>
            </a:r>
          </a:p>
          <a:p>
            <a:r>
              <a:rPr lang="en-US" altLang="he-IL" sz="2400" dirty="0"/>
              <a:t>segmentation and reassembly</a:t>
            </a:r>
          </a:p>
          <a:p>
            <a:r>
              <a:rPr lang="en-US" altLang="he-IL" sz="2400" dirty="0"/>
              <a:t>packet-forwarding, routing, scheduling</a:t>
            </a:r>
          </a:p>
          <a:p>
            <a:r>
              <a:rPr lang="en-US" altLang="he-IL" sz="2400" dirty="0"/>
              <a:t>unique IP addresses</a:t>
            </a:r>
          </a:p>
          <a:p>
            <a:r>
              <a:rPr lang="en-US" altLang="he-IL" sz="2400" dirty="0"/>
              <a:t>only best-effort service</a:t>
            </a:r>
          </a:p>
          <a:p>
            <a:r>
              <a:rPr lang="en-US" altLang="he-IL" sz="2400" dirty="0"/>
              <a:t>chooses which packets to drop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588224" y="1844824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 altLang="he-IL">
              <a:ea typeface="MS PGothic" pitchFamily="34" charset="-128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6518374" y="1781324"/>
            <a:ext cx="1898650" cy="3530601"/>
            <a:chOff x="3076" y="888"/>
            <a:chExt cx="1196" cy="2224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he-IL" sz="2400" dirty="0">
                  <a:ea typeface="MS PGothic" pitchFamily="34" charset="-128"/>
                </a:rPr>
                <a:t>Application</a:t>
              </a:r>
            </a:p>
            <a:p>
              <a:pPr algn="ctr"/>
              <a:endParaRPr lang="en-US" altLang="he-IL" sz="2400" dirty="0">
                <a:ea typeface="MS PGothic" pitchFamily="34" charset="-128"/>
              </a:endParaRPr>
            </a:p>
            <a:p>
              <a:pPr algn="ctr"/>
              <a:r>
                <a:rPr lang="en-US" altLang="he-IL" sz="2400" dirty="0">
                  <a:ea typeface="MS PGothic" pitchFamily="34" charset="-128"/>
                </a:rPr>
                <a:t>Transport</a:t>
              </a:r>
            </a:p>
            <a:p>
              <a:pPr algn="ctr"/>
              <a:endParaRPr lang="en-US" altLang="he-IL" sz="2400" dirty="0">
                <a:ea typeface="MS PGothic" pitchFamily="34" charset="-128"/>
              </a:endParaRPr>
            </a:p>
            <a:p>
              <a:pPr algn="ctr"/>
              <a:r>
                <a:rPr lang="en-US" altLang="he-IL" sz="2400" dirty="0">
                  <a:ea typeface="MS PGothic" pitchFamily="34" charset="-128"/>
                </a:rPr>
                <a:t>Network</a:t>
              </a:r>
            </a:p>
            <a:p>
              <a:pPr algn="ctr"/>
              <a:endParaRPr lang="en-US" altLang="he-IL" sz="2400" dirty="0">
                <a:ea typeface="MS PGothic" pitchFamily="34" charset="-128"/>
              </a:endParaRPr>
            </a:p>
            <a:p>
              <a:pPr algn="ctr"/>
              <a:r>
                <a:rPr lang="en-US" altLang="he-IL" sz="2400" dirty="0">
                  <a:ea typeface="MS PGothic" pitchFamily="34" charset="-128"/>
                </a:rPr>
                <a:t>Link</a:t>
              </a:r>
            </a:p>
            <a:p>
              <a:pPr algn="ctr"/>
              <a:endParaRPr lang="en-US" altLang="he-IL" sz="2400" dirty="0">
                <a:ea typeface="MS PGothic" pitchFamily="34" charset="-128"/>
              </a:endParaRPr>
            </a:p>
            <a:p>
              <a:pPr algn="ctr"/>
              <a:r>
                <a:rPr lang="en-US" altLang="he-IL" sz="2400" dirty="0" err="1">
                  <a:ea typeface="MS PGothic" pitchFamily="34" charset="-128"/>
                </a:rPr>
                <a:t>Phy</a:t>
              </a:r>
              <a:endParaRPr lang="he-IL" altLang="he-IL" sz="2400" dirty="0">
                <a:ea typeface="MS PGothic" pitchFamily="34" charset="-128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2400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2400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240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24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en-US" altLang="he-IL" dirty="0"/>
              <a:t>Network Layer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770984" cy="4967700"/>
          </a:xfrm>
          <a:solidFill>
            <a:srgbClr val="FFF6E9"/>
          </a:solidFill>
          <a:ln>
            <a:solidFill>
              <a:schemeClr val="accent2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altLang="he-IL" dirty="0"/>
              <a:t>Unicast - </a:t>
            </a:r>
            <a:r>
              <a:rPr lang="en-US" dirty="0"/>
              <a:t> piece of information is sent from one point to another point </a:t>
            </a:r>
            <a:r>
              <a:rPr lang="en-US" altLang="he-IL" dirty="0"/>
              <a:t>in the network</a:t>
            </a:r>
          </a:p>
          <a:p>
            <a:endParaRPr lang="en-US" altLang="he-IL" dirty="0"/>
          </a:p>
          <a:p>
            <a:r>
              <a:rPr lang="en-US" altLang="he-IL" dirty="0"/>
              <a:t>Multicast - </a:t>
            </a:r>
            <a:r>
              <a:rPr lang="en-US" dirty="0"/>
              <a:t> piece of information is sent from one or more points to a set of other points</a:t>
            </a:r>
          </a:p>
          <a:p>
            <a:endParaRPr lang="en-US" altLang="he-IL" dirty="0"/>
          </a:p>
          <a:p>
            <a:r>
              <a:rPr lang="en-US" altLang="he-IL" dirty="0"/>
              <a:t>Broadcast - piece of information is sent from one point to all other points in the network</a:t>
            </a:r>
          </a:p>
          <a:p>
            <a:r>
              <a:rPr lang="en-US" altLang="he-IL" dirty="0"/>
              <a:t> 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588224" y="1844824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 altLang="he-IL">
              <a:ea typeface="MS PGothic" pitchFamily="34" charset="-128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6518374" y="1781324"/>
            <a:ext cx="1898650" cy="3530601"/>
            <a:chOff x="3076" y="888"/>
            <a:chExt cx="1196" cy="2224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he-IL" sz="2400" dirty="0">
                  <a:ea typeface="MS PGothic" pitchFamily="34" charset="-128"/>
                </a:rPr>
                <a:t>Application</a:t>
              </a:r>
            </a:p>
            <a:p>
              <a:pPr algn="ctr"/>
              <a:endParaRPr lang="en-US" altLang="he-IL" sz="2400" dirty="0">
                <a:ea typeface="MS PGothic" pitchFamily="34" charset="-128"/>
              </a:endParaRPr>
            </a:p>
            <a:p>
              <a:pPr algn="ctr"/>
              <a:r>
                <a:rPr lang="en-US" altLang="he-IL" sz="2400" dirty="0">
                  <a:ea typeface="MS PGothic" pitchFamily="34" charset="-128"/>
                </a:rPr>
                <a:t>Transport</a:t>
              </a:r>
            </a:p>
            <a:p>
              <a:pPr algn="ctr"/>
              <a:endParaRPr lang="en-US" altLang="he-IL" sz="2400" dirty="0">
                <a:ea typeface="MS PGothic" pitchFamily="34" charset="-128"/>
              </a:endParaRPr>
            </a:p>
            <a:p>
              <a:pPr algn="ctr"/>
              <a:r>
                <a:rPr lang="en-US" altLang="he-IL" sz="2400" dirty="0">
                  <a:ea typeface="MS PGothic" pitchFamily="34" charset="-128"/>
                </a:rPr>
                <a:t>Network</a:t>
              </a:r>
            </a:p>
            <a:p>
              <a:pPr algn="ctr"/>
              <a:endParaRPr lang="en-US" altLang="he-IL" sz="2400" dirty="0">
                <a:ea typeface="MS PGothic" pitchFamily="34" charset="-128"/>
              </a:endParaRPr>
            </a:p>
            <a:p>
              <a:pPr algn="ctr"/>
              <a:r>
                <a:rPr lang="en-US" altLang="he-IL" sz="2400" dirty="0">
                  <a:ea typeface="MS PGothic" pitchFamily="34" charset="-128"/>
                </a:rPr>
                <a:t>Link</a:t>
              </a:r>
            </a:p>
            <a:p>
              <a:pPr algn="ctr"/>
              <a:endParaRPr lang="en-US" altLang="he-IL" sz="2400" dirty="0">
                <a:ea typeface="MS PGothic" pitchFamily="34" charset="-128"/>
              </a:endParaRPr>
            </a:p>
            <a:p>
              <a:pPr algn="ctr"/>
              <a:r>
                <a:rPr lang="en-US" altLang="he-IL" sz="2400" dirty="0" err="1">
                  <a:ea typeface="MS PGothic" pitchFamily="34" charset="-128"/>
                </a:rPr>
                <a:t>Phy</a:t>
              </a:r>
              <a:endParaRPr lang="he-IL" altLang="he-IL" sz="2400" dirty="0">
                <a:ea typeface="MS PGothic" pitchFamily="34" charset="-128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2400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2400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240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2400"/>
            </a:p>
          </p:txBody>
        </p:sp>
      </p:grpSp>
    </p:spTree>
    <p:extLst>
      <p:ext uri="{BB962C8B-B14F-4D97-AF65-F5344CB8AC3E}">
        <p14:creationId xmlns:p14="http://schemas.microsoft.com/office/powerpoint/2010/main" val="825094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2"/>
          <a:srcRect t="15279" r="52875" b="44995"/>
          <a:stretch/>
        </p:blipFill>
        <p:spPr>
          <a:xfrm>
            <a:off x="-3557" y="1556792"/>
            <a:ext cx="8820473" cy="398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6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en-US" altLang="he-IL" dirty="0"/>
              <a:t>Internet structure: network of networks</a:t>
            </a:r>
          </a:p>
        </p:txBody>
      </p:sp>
      <p:sp>
        <p:nvSpPr>
          <p:cNvPr id="101380" name="Rectangle 3"/>
          <p:cNvSpPr txBox="1">
            <a:spLocks noChangeArrowheads="1"/>
          </p:cNvSpPr>
          <p:nvPr/>
        </p:nvSpPr>
        <p:spPr bwMode="auto">
          <a:xfrm>
            <a:off x="457200" y="1700808"/>
            <a:ext cx="8196262" cy="464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eaLnBrk="1" hangingPunct="1">
              <a:buClr>
                <a:schemeClr val="dk1"/>
              </a:buClr>
              <a:buSzPct val="75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eaLnBrk="1" hangingPunct="1">
              <a:buClr>
                <a:schemeClr val="dk1"/>
              </a:buClr>
              <a:buSzPct val="100000"/>
              <a:buFont typeface="Georgia"/>
              <a:defRPr sz="2000">
                <a:solidFill>
                  <a:srgbClr val="CC0000"/>
                </a:solidFill>
                <a:latin typeface="Georgia"/>
                <a:ea typeface="MS PGothic" pitchFamily="34" charset="-128"/>
                <a:cs typeface="Georgia"/>
                <a:sym typeface="Georgia"/>
              </a:defRPr>
            </a:lvl2pPr>
            <a:lvl3pPr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he-IL" dirty="0"/>
              <a:t>End systems (clients) connect to Internet via access ISPs (Internet Service Providers)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he-IL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he-IL" dirty="0"/>
              <a:t>Access ISPs in turn must be interconnected. </a:t>
            </a:r>
          </a:p>
          <a:p>
            <a:pPr lvl="1"/>
            <a:r>
              <a:rPr lang="en-US" altLang="he-IL" dirty="0"/>
              <a:t>	So that any two hosts can send packets to each other</a:t>
            </a:r>
          </a:p>
          <a:p>
            <a:pPr lvl="1"/>
            <a:endParaRPr lang="en-US" altLang="he-IL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he-IL" dirty="0"/>
              <a:t>Resulting network of networks is very complex</a:t>
            </a:r>
          </a:p>
          <a:p>
            <a:pPr lvl="1"/>
            <a:r>
              <a:rPr lang="en-US" altLang="he-IL" dirty="0"/>
              <a:t>	Evolution was driven by economics and national policies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Link Layer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99126" cy="4967700"/>
          </a:xfrm>
          <a:solidFill>
            <a:srgbClr val="FFF6E9"/>
          </a:solidFill>
          <a:ln>
            <a:solidFill>
              <a:schemeClr val="accent2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lnSpcReduction="10000"/>
          </a:bodyPr>
          <a:lstStyle/>
          <a:p>
            <a:r>
              <a:rPr lang="en-US" altLang="he-IL" sz="2400" dirty="0">
                <a:solidFill>
                  <a:srgbClr val="CC3300"/>
                </a:solidFill>
              </a:rPr>
              <a:t>Reliable communication over a single link</a:t>
            </a:r>
          </a:p>
          <a:p>
            <a:r>
              <a:rPr lang="en-US" altLang="he-IL" sz="2400" dirty="0"/>
              <a:t>Introduces the notion of a </a:t>
            </a:r>
            <a:r>
              <a:rPr lang="en-US" altLang="he-IL" sz="2400" i="1" dirty="0"/>
              <a:t>frame</a:t>
            </a:r>
            <a:endParaRPr lang="en-US" altLang="he-IL" sz="2400" dirty="0"/>
          </a:p>
          <a:p>
            <a:pPr lvl="1"/>
            <a:r>
              <a:rPr lang="en-US" altLang="he-IL" sz="2000" dirty="0">
                <a:ea typeface="Arial" pitchFamily="34" charset="0"/>
              </a:rPr>
              <a:t>set of bits that belong together</a:t>
            </a:r>
          </a:p>
          <a:p>
            <a:r>
              <a:rPr lang="en-US" altLang="he-IL" sz="2400" dirty="0"/>
              <a:t>Internet</a:t>
            </a:r>
          </a:p>
          <a:p>
            <a:pPr lvl="1"/>
            <a:r>
              <a:rPr lang="en-US" altLang="he-IL" sz="2000" dirty="0">
                <a:ea typeface="Arial" pitchFamily="34" charset="0"/>
              </a:rPr>
              <a:t>a variety protocols most common is </a:t>
            </a:r>
            <a:r>
              <a:rPr lang="en-US" altLang="he-IL" sz="2000" u="sng" dirty="0">
                <a:ea typeface="Arial" pitchFamily="34" charset="0"/>
              </a:rPr>
              <a:t>Ethernet</a:t>
            </a:r>
          </a:p>
          <a:p>
            <a:pPr lvl="1"/>
            <a:r>
              <a:rPr lang="en-US" altLang="he-IL" sz="2000" dirty="0">
                <a:ea typeface="Arial" pitchFamily="34" charset="0"/>
              </a:rPr>
              <a:t>others are FDDI, SONET, HDLC</a:t>
            </a:r>
          </a:p>
          <a:p>
            <a:r>
              <a:rPr lang="en-US" altLang="he-IL" sz="2400" dirty="0"/>
              <a:t>Dependent on underlying physical link properties. </a:t>
            </a:r>
          </a:p>
          <a:p>
            <a:r>
              <a:rPr lang="en-US" altLang="he-IL" sz="2400" dirty="0"/>
              <a:t>Link layer protocols are the lower layer of software</a:t>
            </a:r>
          </a:p>
          <a:p>
            <a:r>
              <a:rPr lang="en-US" sz="2400" b="1" kern="1200" dirty="0">
                <a:solidFill>
                  <a:schemeClr val="tx1"/>
                </a:solidFill>
              </a:rPr>
              <a:t>How much wires do we need to allow physical transfer in the classroom for </a:t>
            </a:r>
          </a:p>
          <a:p>
            <a:r>
              <a:rPr lang="en-US" sz="2400" b="1" kern="1200" dirty="0">
                <a:solidFill>
                  <a:schemeClr val="tx1"/>
                </a:solidFill>
              </a:rPr>
              <a:t>N-students? N* (N-1)/2. </a:t>
            </a:r>
          </a:p>
          <a:p>
            <a:endParaRPr lang="en-US" altLang="he-IL" sz="24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658074" y="1980332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 altLang="he-IL">
              <a:ea typeface="MS PGothic" pitchFamily="34" charset="-128"/>
            </a:endParaRPr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6588224" y="1916832"/>
            <a:ext cx="1898650" cy="3530601"/>
            <a:chOff x="3076" y="888"/>
            <a:chExt cx="1196" cy="2224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he-IL" sz="2400" dirty="0">
                  <a:ea typeface="MS PGothic" pitchFamily="34" charset="-128"/>
                </a:rPr>
                <a:t>Application</a:t>
              </a:r>
            </a:p>
            <a:p>
              <a:pPr algn="ctr"/>
              <a:endParaRPr lang="en-US" altLang="he-IL" sz="2400" dirty="0">
                <a:ea typeface="MS PGothic" pitchFamily="34" charset="-128"/>
              </a:endParaRPr>
            </a:p>
            <a:p>
              <a:pPr algn="ctr"/>
              <a:r>
                <a:rPr lang="en-US" altLang="he-IL" sz="2400" dirty="0">
                  <a:ea typeface="MS PGothic" pitchFamily="34" charset="-128"/>
                </a:rPr>
                <a:t>Transport</a:t>
              </a:r>
            </a:p>
            <a:p>
              <a:pPr algn="ctr"/>
              <a:endParaRPr lang="en-US" altLang="he-IL" sz="2400" dirty="0">
                <a:ea typeface="MS PGothic" pitchFamily="34" charset="-128"/>
              </a:endParaRPr>
            </a:p>
            <a:p>
              <a:pPr algn="ctr"/>
              <a:r>
                <a:rPr lang="en-US" altLang="he-IL" sz="2400" dirty="0">
                  <a:ea typeface="MS PGothic" pitchFamily="34" charset="-128"/>
                </a:rPr>
                <a:t>Network</a:t>
              </a:r>
            </a:p>
            <a:p>
              <a:pPr algn="ctr"/>
              <a:endParaRPr lang="en-US" altLang="he-IL" sz="2400" dirty="0">
                <a:ea typeface="MS PGothic" pitchFamily="34" charset="-128"/>
              </a:endParaRPr>
            </a:p>
            <a:p>
              <a:pPr algn="ctr"/>
              <a:r>
                <a:rPr lang="en-US" altLang="he-IL" sz="2400" dirty="0">
                  <a:ea typeface="MS PGothic" pitchFamily="34" charset="-128"/>
                </a:rPr>
                <a:t>Link</a:t>
              </a:r>
            </a:p>
            <a:p>
              <a:pPr algn="ctr"/>
              <a:endParaRPr lang="en-US" altLang="he-IL" sz="2400" dirty="0">
                <a:ea typeface="MS PGothic" pitchFamily="34" charset="-128"/>
              </a:endParaRPr>
            </a:p>
            <a:p>
              <a:pPr algn="ctr"/>
              <a:r>
                <a:rPr lang="en-US" altLang="he-IL" sz="2400" dirty="0" err="1">
                  <a:ea typeface="MS PGothic" pitchFamily="34" charset="-128"/>
                </a:rPr>
                <a:t>Phy</a:t>
              </a:r>
              <a:endParaRPr lang="he-IL" altLang="he-IL" sz="2400" dirty="0">
                <a:ea typeface="MS PGothic" pitchFamily="34" charset="-128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2400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2400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2400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24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2"/>
          <a:srcRect t="10294" r="45177" b="63235"/>
          <a:stretch/>
        </p:blipFill>
        <p:spPr>
          <a:xfrm>
            <a:off x="29181" y="1628800"/>
            <a:ext cx="889608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41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Physical Layer	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400676" cy="4967700"/>
          </a:xfrm>
          <a:solidFill>
            <a:srgbClr val="FFF6E9"/>
          </a:solidFill>
          <a:ln>
            <a:solidFill>
              <a:schemeClr val="accent2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r>
              <a:rPr lang="en-US" altLang="he-IL" sz="2400" dirty="0"/>
              <a:t>Moves bits between physically connected end-systems</a:t>
            </a:r>
          </a:p>
          <a:p>
            <a:endParaRPr lang="en-US" altLang="he-IL" sz="2400" dirty="0"/>
          </a:p>
          <a:p>
            <a:r>
              <a:rPr lang="en-US" altLang="he-IL" sz="2400" dirty="0"/>
              <a:t>Coding scheme to represent a bit</a:t>
            </a:r>
          </a:p>
          <a:p>
            <a:endParaRPr lang="en-US" altLang="he-IL" sz="2400" dirty="0"/>
          </a:p>
          <a:p>
            <a:r>
              <a:rPr lang="en-US" altLang="he-IL" sz="2400" dirty="0"/>
              <a:t>Internet: technology to move bits on a wire, wireless link, satellite channel etc.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444208" y="1916832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 altLang="he-IL">
              <a:ea typeface="MS PGothic" pitchFamily="34" charset="-128"/>
            </a:endParaRPr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6374358" y="1853332"/>
            <a:ext cx="1898650" cy="3530601"/>
            <a:chOff x="3076" y="888"/>
            <a:chExt cx="1196" cy="2224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he-IL" sz="2400" dirty="0">
                  <a:ea typeface="MS PGothic" pitchFamily="34" charset="-128"/>
                </a:rPr>
                <a:t>Application</a:t>
              </a:r>
            </a:p>
            <a:p>
              <a:pPr algn="ctr"/>
              <a:endParaRPr lang="en-US" altLang="he-IL" sz="2400" dirty="0">
                <a:ea typeface="MS PGothic" pitchFamily="34" charset="-128"/>
              </a:endParaRPr>
            </a:p>
            <a:p>
              <a:pPr algn="ctr"/>
              <a:r>
                <a:rPr lang="en-US" altLang="he-IL" sz="2400" dirty="0">
                  <a:ea typeface="MS PGothic" pitchFamily="34" charset="-128"/>
                </a:rPr>
                <a:t>Transport</a:t>
              </a:r>
            </a:p>
            <a:p>
              <a:pPr algn="ctr"/>
              <a:endParaRPr lang="en-US" altLang="he-IL" sz="2400" dirty="0">
                <a:ea typeface="MS PGothic" pitchFamily="34" charset="-128"/>
              </a:endParaRPr>
            </a:p>
            <a:p>
              <a:pPr algn="ctr"/>
              <a:r>
                <a:rPr lang="en-US" altLang="he-IL" sz="2400" dirty="0">
                  <a:ea typeface="MS PGothic" pitchFamily="34" charset="-128"/>
                </a:rPr>
                <a:t>Network</a:t>
              </a:r>
            </a:p>
            <a:p>
              <a:pPr algn="ctr"/>
              <a:endParaRPr lang="en-US" altLang="he-IL" sz="2400" dirty="0">
                <a:ea typeface="MS PGothic" pitchFamily="34" charset="-128"/>
              </a:endParaRPr>
            </a:p>
            <a:p>
              <a:pPr algn="ctr"/>
              <a:r>
                <a:rPr lang="en-US" altLang="he-IL" sz="2400" dirty="0">
                  <a:ea typeface="MS PGothic" pitchFamily="34" charset="-128"/>
                </a:rPr>
                <a:t>Link</a:t>
              </a:r>
            </a:p>
            <a:p>
              <a:pPr algn="ctr"/>
              <a:endParaRPr lang="en-US" altLang="he-IL" sz="2400" dirty="0">
                <a:ea typeface="MS PGothic" pitchFamily="34" charset="-128"/>
              </a:endParaRPr>
            </a:p>
            <a:p>
              <a:pPr algn="ctr"/>
              <a:r>
                <a:rPr lang="en-US" altLang="he-IL" sz="2400" dirty="0" err="1">
                  <a:ea typeface="MS PGothic" pitchFamily="34" charset="-128"/>
                </a:rPr>
                <a:t>Phy</a:t>
              </a:r>
              <a:endParaRPr lang="he-IL" altLang="he-IL" sz="2400" dirty="0">
                <a:ea typeface="MS PGothic" pitchFamily="34" charset="-128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2400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2400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2400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2400"/>
            </a:p>
          </p:txBody>
        </p:sp>
      </p:grpSp>
      <p:pic>
        <p:nvPicPr>
          <p:cNvPr id="1026" name="Picture 2" descr="https://upload.wikimedia.org/wikipedia/commons/thumb/9/90/Manchester_encoding_both_conventions.svg/650px-Manchester_encoding_both_convention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72734"/>
            <a:ext cx="4384818" cy="207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422793" y="260648"/>
            <a:ext cx="8229600" cy="1143000"/>
          </a:xfr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r>
              <a:rPr lang="en-US" altLang="he-IL" dirty="0"/>
              <a:t>Protocol </a:t>
            </a:r>
            <a:r>
              <a:rPr lang="ja-JP" altLang="en-US" dirty="0"/>
              <a:t>“</a:t>
            </a:r>
            <a:r>
              <a:rPr lang="en-US" altLang="ja-JP" dirty="0"/>
              <a:t>layers</a:t>
            </a:r>
            <a:r>
              <a:rPr lang="ja-JP" altLang="en-US" dirty="0"/>
              <a:t>”</a:t>
            </a:r>
            <a:endParaRPr lang="en-US" altLang="he-IL" dirty="0"/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altLang="he-IL" i="1">
                <a:solidFill>
                  <a:srgbClr val="CC0000"/>
                </a:solidFill>
              </a:rPr>
              <a:t>Networks are complex,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altLang="he-IL" i="1">
                <a:solidFill>
                  <a:srgbClr val="CC0000"/>
                </a:solidFill>
              </a:rPr>
              <a:t>with many </a:t>
            </a:r>
            <a:r>
              <a:rPr lang="ja-JP" altLang="en-US" i="1">
                <a:solidFill>
                  <a:srgbClr val="CC0000"/>
                </a:solidFill>
              </a:rPr>
              <a:t>“</a:t>
            </a:r>
            <a:r>
              <a:rPr lang="en-US" altLang="ja-JP" i="1">
                <a:solidFill>
                  <a:srgbClr val="CC0000"/>
                </a:solidFill>
              </a:rPr>
              <a:t>pieces</a:t>
            </a:r>
            <a:r>
              <a:rPr lang="ja-JP" altLang="en-US" i="1">
                <a:solidFill>
                  <a:srgbClr val="CC0000"/>
                </a:solidFill>
              </a:rPr>
              <a:t>”</a:t>
            </a:r>
            <a:r>
              <a:rPr lang="en-US" altLang="ja-JP" i="1">
                <a:solidFill>
                  <a:srgbClr val="CC0000"/>
                </a:solidFill>
              </a:rPr>
              <a:t>:</a:t>
            </a:r>
          </a:p>
          <a:p>
            <a:pPr lvl="1" eaLnBrk="1" hangingPunct="1"/>
            <a:r>
              <a:rPr lang="en-US" altLang="he-IL" sz="2800">
                <a:ea typeface="Arial" pitchFamily="34" charset="0"/>
              </a:rPr>
              <a:t>hosts</a:t>
            </a:r>
          </a:p>
          <a:p>
            <a:pPr lvl="1" eaLnBrk="1" hangingPunct="1"/>
            <a:r>
              <a:rPr lang="en-US" altLang="he-IL" sz="2800">
                <a:ea typeface="Arial" pitchFamily="34" charset="0"/>
              </a:rPr>
              <a:t>routers</a:t>
            </a:r>
          </a:p>
          <a:p>
            <a:pPr lvl="1" eaLnBrk="1" hangingPunct="1"/>
            <a:r>
              <a:rPr lang="en-US" altLang="he-IL" sz="2800">
                <a:ea typeface="Arial" pitchFamily="34" charset="0"/>
              </a:rPr>
              <a:t>links of various media</a:t>
            </a:r>
          </a:p>
          <a:p>
            <a:pPr lvl="1" eaLnBrk="1" hangingPunct="1"/>
            <a:r>
              <a:rPr lang="en-US" altLang="he-IL" sz="2800">
                <a:ea typeface="Arial" pitchFamily="34" charset="0"/>
              </a:rPr>
              <a:t>applications</a:t>
            </a:r>
          </a:p>
          <a:p>
            <a:pPr lvl="1" eaLnBrk="1" hangingPunct="1"/>
            <a:r>
              <a:rPr lang="en-US" altLang="he-IL" sz="2800">
                <a:ea typeface="Arial" pitchFamily="34" charset="0"/>
              </a:rPr>
              <a:t>protocols</a:t>
            </a:r>
          </a:p>
          <a:p>
            <a:pPr lvl="1" eaLnBrk="1" hangingPunct="1"/>
            <a:r>
              <a:rPr lang="en-US" altLang="he-IL" sz="2800">
                <a:ea typeface="Arial" pitchFamily="34" charset="0"/>
              </a:rPr>
              <a:t>hardware, software</a:t>
            </a:r>
          </a:p>
        </p:txBody>
      </p:sp>
      <p:sp>
        <p:nvSpPr>
          <p:cNvPr id="12083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86350" y="2266950"/>
            <a:ext cx="4057650" cy="2619375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he-IL" sz="3200" i="1">
                <a:solidFill>
                  <a:srgbClr val="CC0000"/>
                </a:solidFill>
              </a:rPr>
              <a:t>Question:</a:t>
            </a:r>
            <a:r>
              <a:rPr lang="en-US" altLang="he-IL" sz="2400" u="sng">
                <a:solidFill>
                  <a:srgbClr val="FF0000"/>
                </a:solidFill>
              </a:rPr>
              <a:t>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he-IL"/>
              <a:t>is there any hope of </a:t>
            </a:r>
            <a:r>
              <a:rPr lang="en-US" altLang="he-IL" i="1"/>
              <a:t>organizing</a:t>
            </a:r>
            <a:r>
              <a:rPr lang="en-US" altLang="he-IL"/>
              <a:t> structure of network?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he-IL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he-IL"/>
              <a:t>…. or at least our discussion of networks?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Why Layering?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he-IL" sz="3200" dirty="0"/>
              <a:t>Dealing with complex systems:</a:t>
            </a:r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altLang="he-IL" dirty="0"/>
              <a:t>explicit structure allows identification, relationship of complex system</a:t>
            </a:r>
            <a:r>
              <a:rPr lang="ja-JP" altLang="en-US" dirty="0"/>
              <a:t>’</a:t>
            </a:r>
            <a:r>
              <a:rPr lang="en-US" altLang="ja-JP" dirty="0"/>
              <a:t>s pieces</a:t>
            </a:r>
          </a:p>
          <a:p>
            <a:pPr marL="342900" lvl="1" indent="-342900" eaLnBrk="1" hangingPunct="1">
              <a:buFont typeface="Wingdings" panose="05000000000000000000" pitchFamily="2" charset="2"/>
              <a:buChar char="q"/>
            </a:pPr>
            <a:r>
              <a:rPr lang="en-US" altLang="he-IL" dirty="0">
                <a:ea typeface="Arial" pitchFamily="34" charset="0"/>
              </a:rPr>
              <a:t>layered </a:t>
            </a:r>
            <a:r>
              <a:rPr lang="en-US" altLang="he-IL" i="1" dirty="0">
                <a:solidFill>
                  <a:srgbClr val="CC0000"/>
                </a:solidFill>
                <a:ea typeface="Arial" pitchFamily="34" charset="0"/>
              </a:rPr>
              <a:t>reference model</a:t>
            </a:r>
            <a:r>
              <a:rPr lang="en-US" altLang="he-IL" dirty="0">
                <a:ea typeface="Arial" pitchFamily="34" charset="0"/>
              </a:rPr>
              <a:t> for discussion</a:t>
            </a:r>
          </a:p>
          <a:p>
            <a:pPr marL="342900" lvl="1" indent="-342900" eaLnBrk="1" hangingPunct="1"/>
            <a:endParaRPr lang="en-US" altLang="he-IL" dirty="0">
              <a:ea typeface="Arial" pitchFamily="34" charset="0"/>
            </a:endParaRPr>
          </a:p>
          <a:p>
            <a:pPr marL="342900" lvl="1" indent="-342900" eaLnBrk="1" hangingPunct="1">
              <a:buFont typeface="Wingdings" panose="05000000000000000000" pitchFamily="2" charset="2"/>
              <a:buChar char="q"/>
            </a:pPr>
            <a:r>
              <a:rPr lang="en-US" altLang="he-IL" sz="3200" dirty="0"/>
              <a:t>Modularization eases maintenance, updating of system</a:t>
            </a:r>
          </a:p>
          <a:p>
            <a:pPr marL="342900" lvl="1" indent="-342900" eaLnBrk="1" hangingPunct="1">
              <a:buFont typeface="Wingdings" panose="05000000000000000000" pitchFamily="2" charset="2"/>
              <a:buChar char="q"/>
            </a:pPr>
            <a:r>
              <a:rPr lang="en-US" altLang="he-IL" dirty="0">
                <a:ea typeface="Arial" pitchFamily="34" charset="0"/>
              </a:rPr>
              <a:t>change of implementation of layer</a:t>
            </a:r>
            <a:r>
              <a:rPr lang="ja-JP" altLang="en-US" dirty="0">
                <a:ea typeface="MS PGothic" pitchFamily="34" charset="-128"/>
              </a:rPr>
              <a:t>’</a:t>
            </a:r>
            <a:r>
              <a:rPr lang="en-US" altLang="ja-JP" dirty="0">
                <a:ea typeface="MS PGothic" pitchFamily="34" charset="-128"/>
              </a:rPr>
              <a:t>s service transparent to rest of system</a:t>
            </a:r>
          </a:p>
          <a:p>
            <a:pPr marL="342900" lvl="1" indent="-342900" eaLnBrk="1" hangingPunct="1">
              <a:buFont typeface="Wingdings" panose="05000000000000000000" pitchFamily="2" charset="2"/>
              <a:buChar char="q"/>
            </a:pPr>
            <a:r>
              <a:rPr lang="en-US" altLang="he-IL" dirty="0">
                <a:ea typeface="Arial" pitchFamily="34" charset="0"/>
              </a:rPr>
              <a:t>e.g., change in gate procedure doesn‘t</a:t>
            </a:r>
            <a:r>
              <a:rPr lang="en-US" altLang="ja-JP" dirty="0">
                <a:ea typeface="MS PGothic" pitchFamily="34" charset="-128"/>
              </a:rPr>
              <a:t> affect rest of system</a:t>
            </a:r>
            <a:endParaRPr lang="en-US" altLang="he-IL" dirty="0"/>
          </a:p>
        </p:txBody>
      </p:sp>
      <p:sp>
        <p:nvSpPr>
          <p:cNvPr id="12697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he-IL">
                <a:ea typeface="MS PGothic" pitchFamily="34" charset="-128"/>
              </a:rPr>
              <a:t>Introduction</a:t>
            </a:r>
          </a:p>
        </p:txBody>
      </p:sp>
      <p:sp>
        <p:nvSpPr>
          <p:cNvPr id="12698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he-IL"/>
              <a:t>1-</a:t>
            </a:r>
            <a:fld id="{19FFA9DC-401C-4D10-89D3-6AD1356E87DC}" type="slidenum">
              <a:rPr lang="en-US" altLang="he-IL"/>
              <a:pPr/>
              <a:t>3</a:t>
            </a:fld>
            <a:endParaRPr lang="en-US" altLang="he-I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3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en-US" altLang="he-IL" dirty="0"/>
              <a:t>ISO/OSI Reference Model</a:t>
            </a:r>
          </a:p>
        </p:txBody>
      </p:sp>
      <p:sp>
        <p:nvSpPr>
          <p:cNvPr id="1290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6968" cy="4967700"/>
          </a:xfrm>
        </p:spPr>
        <p:txBody>
          <a:bodyPr>
            <a:normAutofit fontScale="92500" lnSpcReduction="20000"/>
          </a:bodyPr>
          <a:lstStyle/>
          <a:p>
            <a:pPr algn="l" rtl="0" eaLnBrk="1" hangingPunct="1">
              <a:buSzPct val="75000"/>
            </a:pPr>
            <a:r>
              <a:rPr lang="en-US" altLang="he-IL" i="1" dirty="0">
                <a:solidFill>
                  <a:srgbClr val="CC0000"/>
                </a:solidFill>
              </a:rPr>
              <a:t>presentation:</a:t>
            </a:r>
            <a:r>
              <a:rPr lang="en-US" altLang="he-IL" dirty="0"/>
              <a:t> allow applications to interpret meaning of data, e.g., encryption, compression, machine-specific conventions</a:t>
            </a:r>
          </a:p>
          <a:p>
            <a:pPr algn="l" rtl="0" eaLnBrk="1" hangingPunct="1">
              <a:buSzPct val="75000"/>
            </a:pPr>
            <a:endParaRPr lang="en-US" altLang="he-IL" i="1" dirty="0">
              <a:solidFill>
                <a:srgbClr val="CC0000"/>
              </a:solidFill>
            </a:endParaRPr>
          </a:p>
          <a:p>
            <a:pPr algn="l" rtl="0" eaLnBrk="1" hangingPunct="1">
              <a:buSzPct val="75000"/>
            </a:pPr>
            <a:r>
              <a:rPr lang="en-US" altLang="he-IL" i="1" dirty="0">
                <a:solidFill>
                  <a:srgbClr val="CC0000"/>
                </a:solidFill>
              </a:rPr>
              <a:t>session:</a:t>
            </a:r>
            <a:r>
              <a:rPr lang="en-US" altLang="he-IL" dirty="0"/>
              <a:t> synchronization, </a:t>
            </a:r>
            <a:r>
              <a:rPr lang="en-US" altLang="he-IL" dirty="0" err="1"/>
              <a:t>checkpointing</a:t>
            </a:r>
            <a:r>
              <a:rPr lang="en-US" altLang="he-IL" dirty="0"/>
              <a:t>, recovery of data exchange</a:t>
            </a:r>
          </a:p>
          <a:p>
            <a:pPr algn="l" rtl="0" eaLnBrk="1" hangingPunct="1">
              <a:buSzPct val="75000"/>
            </a:pPr>
            <a:r>
              <a:rPr lang="en-US" altLang="he-IL" dirty="0"/>
              <a:t>Internet stack </a:t>
            </a:r>
            <a:r>
              <a:rPr lang="ja-JP" altLang="en-US" dirty="0"/>
              <a:t>“</a:t>
            </a:r>
            <a:r>
              <a:rPr lang="en-US" altLang="ja-JP" dirty="0"/>
              <a:t>missing</a:t>
            </a:r>
            <a:r>
              <a:rPr lang="ja-JP" altLang="en-US" dirty="0"/>
              <a:t>”</a:t>
            </a:r>
            <a:r>
              <a:rPr lang="en-US" altLang="ja-JP" dirty="0"/>
              <a:t> these layers!</a:t>
            </a:r>
          </a:p>
          <a:p>
            <a:pPr lvl="1" algn="l" rtl="0" eaLnBrk="1" hangingPunct="1"/>
            <a:endParaRPr lang="en-US" altLang="he-IL" dirty="0">
              <a:ea typeface="Arial" pitchFamily="34" charset="0"/>
            </a:endParaRPr>
          </a:p>
          <a:p>
            <a:pPr lvl="1" algn="l" rtl="0" eaLnBrk="1" hangingPunct="1"/>
            <a:r>
              <a:rPr lang="en-US" altLang="he-IL" dirty="0">
                <a:ea typeface="Arial" pitchFamily="34" charset="0"/>
              </a:rPr>
              <a:t>these services, </a:t>
            </a:r>
            <a:r>
              <a:rPr lang="en-US" altLang="he-IL" i="1" dirty="0">
                <a:ea typeface="Arial" pitchFamily="34" charset="0"/>
              </a:rPr>
              <a:t>if needed,</a:t>
            </a:r>
            <a:r>
              <a:rPr lang="en-US" altLang="he-IL" dirty="0">
                <a:ea typeface="Arial" pitchFamily="34" charset="0"/>
              </a:rPr>
              <a:t> must be implemented in application</a:t>
            </a:r>
          </a:p>
          <a:p>
            <a:pPr lvl="1" algn="l" rtl="0" eaLnBrk="1" hangingPunct="1"/>
            <a:r>
              <a:rPr lang="en-US" altLang="he-IL" dirty="0">
                <a:ea typeface="Arial" pitchFamily="34" charset="0"/>
              </a:rPr>
              <a:t>needed?</a:t>
            </a:r>
          </a:p>
        </p:txBody>
      </p:sp>
      <p:sp>
        <p:nvSpPr>
          <p:cNvPr id="129027" name="Rectangle 2"/>
          <p:cNvSpPr>
            <a:spLocks noChangeArrowheads="1"/>
          </p:cNvSpPr>
          <p:nvPr/>
        </p:nvSpPr>
        <p:spPr bwMode="auto">
          <a:xfrm>
            <a:off x="6505575" y="1638300"/>
            <a:ext cx="1892300" cy="3530600"/>
          </a:xfrm>
          <a:prstGeom prst="rect">
            <a:avLst/>
          </a:prstGeom>
          <a:solidFill>
            <a:srgbClr val="000099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 altLang="he-IL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6391275" y="1774825"/>
            <a:ext cx="1892300" cy="358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 altLang="he-IL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6348413" y="1946275"/>
            <a:ext cx="1982787" cy="345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he-IL" sz="2400" dirty="0">
                <a:ea typeface="MS PGothic" pitchFamily="34" charset="-128"/>
              </a:rPr>
              <a:t>application</a:t>
            </a:r>
          </a:p>
          <a:p>
            <a:pPr algn="ctr">
              <a:lnSpc>
                <a:spcPct val="70000"/>
              </a:lnSpc>
            </a:pPr>
            <a:endParaRPr lang="en-US" altLang="he-IL" sz="2400" dirty="0">
              <a:ea typeface="MS PGothic" pitchFamily="34" charset="-128"/>
            </a:endParaRPr>
          </a:p>
          <a:p>
            <a:pPr algn="ctr">
              <a:lnSpc>
                <a:spcPct val="70000"/>
              </a:lnSpc>
            </a:pPr>
            <a:r>
              <a:rPr lang="en-US" altLang="he-IL" sz="2400" dirty="0">
                <a:ea typeface="MS PGothic" pitchFamily="34" charset="-128"/>
              </a:rPr>
              <a:t>presentation</a:t>
            </a:r>
          </a:p>
          <a:p>
            <a:pPr algn="ctr">
              <a:lnSpc>
                <a:spcPct val="70000"/>
              </a:lnSpc>
            </a:pPr>
            <a:endParaRPr lang="en-US" altLang="he-IL" sz="2400" dirty="0">
              <a:ea typeface="MS PGothic" pitchFamily="34" charset="-128"/>
            </a:endParaRPr>
          </a:p>
          <a:p>
            <a:pPr algn="ctr">
              <a:lnSpc>
                <a:spcPct val="70000"/>
              </a:lnSpc>
            </a:pPr>
            <a:r>
              <a:rPr lang="en-US" altLang="he-IL" sz="2400" dirty="0">
                <a:ea typeface="MS PGothic" pitchFamily="34" charset="-128"/>
              </a:rPr>
              <a:t>session</a:t>
            </a:r>
          </a:p>
          <a:p>
            <a:pPr algn="ctr">
              <a:lnSpc>
                <a:spcPct val="70000"/>
              </a:lnSpc>
            </a:pPr>
            <a:endParaRPr lang="en-US" altLang="he-IL" sz="2400" dirty="0">
              <a:ea typeface="MS PGothic" pitchFamily="34" charset="-128"/>
            </a:endParaRPr>
          </a:p>
          <a:p>
            <a:pPr algn="ctr">
              <a:lnSpc>
                <a:spcPct val="70000"/>
              </a:lnSpc>
            </a:pPr>
            <a:r>
              <a:rPr lang="en-US" altLang="he-IL" sz="2400" dirty="0">
                <a:ea typeface="MS PGothic" pitchFamily="34" charset="-128"/>
              </a:rPr>
              <a:t>transport</a:t>
            </a:r>
          </a:p>
          <a:p>
            <a:pPr algn="ctr">
              <a:lnSpc>
                <a:spcPct val="70000"/>
              </a:lnSpc>
            </a:pPr>
            <a:endParaRPr lang="en-US" altLang="he-IL" sz="2400" dirty="0">
              <a:ea typeface="MS PGothic" pitchFamily="34" charset="-128"/>
            </a:endParaRPr>
          </a:p>
          <a:p>
            <a:pPr algn="ctr">
              <a:lnSpc>
                <a:spcPct val="70000"/>
              </a:lnSpc>
            </a:pPr>
            <a:r>
              <a:rPr lang="en-US" altLang="he-IL" sz="2400" dirty="0">
                <a:ea typeface="MS PGothic" pitchFamily="34" charset="-128"/>
              </a:rPr>
              <a:t>network</a:t>
            </a:r>
          </a:p>
          <a:p>
            <a:pPr algn="ctr">
              <a:lnSpc>
                <a:spcPct val="70000"/>
              </a:lnSpc>
            </a:pPr>
            <a:endParaRPr lang="en-US" altLang="he-IL" sz="2400" dirty="0">
              <a:ea typeface="MS PGothic" pitchFamily="34" charset="-128"/>
            </a:endParaRPr>
          </a:p>
          <a:p>
            <a:pPr algn="ctr">
              <a:lnSpc>
                <a:spcPct val="70000"/>
              </a:lnSpc>
            </a:pPr>
            <a:r>
              <a:rPr lang="en-US" altLang="he-IL" sz="2400" dirty="0">
                <a:ea typeface="MS PGothic" pitchFamily="34" charset="-128"/>
              </a:rPr>
              <a:t>link</a:t>
            </a:r>
          </a:p>
          <a:p>
            <a:pPr algn="ctr">
              <a:lnSpc>
                <a:spcPct val="70000"/>
              </a:lnSpc>
            </a:pPr>
            <a:endParaRPr lang="en-US" altLang="he-IL" sz="2400" dirty="0">
              <a:ea typeface="MS PGothic" pitchFamily="34" charset="-128"/>
            </a:endParaRPr>
          </a:p>
          <a:p>
            <a:pPr algn="ctr">
              <a:lnSpc>
                <a:spcPct val="70000"/>
              </a:lnSpc>
            </a:pPr>
            <a:r>
              <a:rPr lang="en-US" altLang="he-IL" sz="2400" dirty="0">
                <a:ea typeface="MS PGothic" pitchFamily="34" charset="-128"/>
              </a:rPr>
              <a:t>physical</a:t>
            </a: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6370638" y="236696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6384925" y="33432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6384925" y="38830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6386513" y="48990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6370638" y="44164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6369050" y="28860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Internet Protocol Stack</a:t>
            </a:r>
          </a:p>
        </p:txBody>
      </p:sp>
      <p:sp>
        <p:nvSpPr>
          <p:cNvPr id="13107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6278438" cy="5301208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SzPct val="75000"/>
            </a:pPr>
            <a:r>
              <a:rPr lang="en-US" altLang="he-IL" sz="2000" i="1" dirty="0">
                <a:solidFill>
                  <a:srgbClr val="CC0000"/>
                </a:solidFill>
              </a:rPr>
              <a:t>Application:</a:t>
            </a:r>
            <a:r>
              <a:rPr lang="en-US" altLang="he-IL" sz="2000" dirty="0"/>
              <a:t> </a:t>
            </a:r>
            <a:r>
              <a:rPr lang="en-US" altLang="he-IL" sz="1600" dirty="0"/>
              <a:t>Actual job of applications.</a:t>
            </a:r>
          </a:p>
          <a:p>
            <a:pPr>
              <a:lnSpc>
                <a:spcPct val="150000"/>
              </a:lnSpc>
              <a:buSzPct val="75000"/>
            </a:pPr>
            <a:r>
              <a:rPr lang="en-US" altLang="he-IL" sz="1400" i="1" dirty="0">
                <a:solidFill>
                  <a:srgbClr val="CC0000"/>
                </a:solidFill>
              </a:rPr>
              <a:t>Session:</a:t>
            </a:r>
            <a:r>
              <a:rPr lang="en-US" altLang="he-IL" sz="1400" dirty="0"/>
              <a:t> Combines independent request-responses to the session logic sometimes reflecting transaction of user, real or virtual.</a:t>
            </a:r>
            <a:endParaRPr lang="en-US" altLang="he-IL" sz="1400" dirty="0">
              <a:ea typeface="Arial" pitchFamily="34" charset="0"/>
            </a:endParaRPr>
          </a:p>
          <a:p>
            <a:pPr eaLnBrk="1" hangingPunct="1">
              <a:lnSpc>
                <a:spcPct val="150000"/>
              </a:lnSpc>
              <a:buSzPct val="75000"/>
            </a:pPr>
            <a:r>
              <a:rPr lang="en-US" altLang="he-IL" sz="2000" i="1" dirty="0">
                <a:solidFill>
                  <a:srgbClr val="CC0000"/>
                </a:solidFill>
              </a:rPr>
              <a:t>Transport:</a:t>
            </a:r>
            <a:r>
              <a:rPr lang="en-US" altLang="he-IL" sz="2000" dirty="0"/>
              <a:t> </a:t>
            </a:r>
            <a:r>
              <a:rPr lang="en-US" altLang="he-IL" sz="1600" dirty="0"/>
              <a:t>Creates multiple parallel application-serving delivery channels (called ports) above each network point. </a:t>
            </a:r>
          </a:p>
          <a:p>
            <a:pPr eaLnBrk="1" hangingPunct="1">
              <a:lnSpc>
                <a:spcPct val="150000"/>
              </a:lnSpc>
              <a:buSzPct val="75000"/>
            </a:pPr>
            <a:r>
              <a:rPr lang="en-US" altLang="he-IL" sz="2000" i="1" dirty="0">
                <a:solidFill>
                  <a:srgbClr val="CC0000"/>
                </a:solidFill>
              </a:rPr>
              <a:t>Network:</a:t>
            </a:r>
            <a:r>
              <a:rPr lang="en-US" altLang="he-IL" sz="2000" dirty="0"/>
              <a:t> </a:t>
            </a:r>
            <a:r>
              <a:rPr lang="en-US" altLang="he-IL" sz="1600" dirty="0"/>
              <a:t>Delivery across networks: from the sending LAN to the receiving LAN using routing.</a:t>
            </a:r>
            <a:endParaRPr lang="en-US" altLang="he-IL" sz="1600" dirty="0">
              <a:ea typeface="Arial" pitchFamily="34" charset="0"/>
            </a:endParaRPr>
          </a:p>
          <a:p>
            <a:pPr eaLnBrk="1" hangingPunct="1">
              <a:lnSpc>
                <a:spcPct val="150000"/>
              </a:lnSpc>
              <a:buSzPct val="75000"/>
            </a:pPr>
            <a:r>
              <a:rPr lang="en-US" altLang="he-IL" sz="2000" i="1" dirty="0">
                <a:solidFill>
                  <a:srgbClr val="CC0000"/>
                </a:solidFill>
              </a:rPr>
              <a:t>Data-Link:</a:t>
            </a:r>
            <a:r>
              <a:rPr lang="en-US" altLang="he-IL" sz="2000" dirty="0"/>
              <a:t> </a:t>
            </a:r>
            <a:r>
              <a:rPr lang="en-US" altLang="he-IL" sz="1600" dirty="0"/>
              <a:t>Delivery within local network (LAN) between directly connected NICs.</a:t>
            </a:r>
          </a:p>
          <a:p>
            <a:pPr eaLnBrk="1" hangingPunct="1">
              <a:lnSpc>
                <a:spcPct val="150000"/>
              </a:lnSpc>
              <a:buSzPct val="75000"/>
            </a:pPr>
            <a:r>
              <a:rPr lang="en-US" altLang="he-IL" sz="2000" i="1" dirty="0">
                <a:solidFill>
                  <a:srgbClr val="CC0000"/>
                </a:solidFill>
              </a:rPr>
              <a:t>Physical</a:t>
            </a:r>
            <a:r>
              <a:rPr lang="en-US" altLang="he-IL" sz="1600" i="1" dirty="0">
                <a:solidFill>
                  <a:srgbClr val="CC0000"/>
                </a:solidFill>
              </a:rPr>
              <a:t>:</a:t>
            </a:r>
            <a:r>
              <a:rPr lang="en-US" altLang="he-IL" sz="1600" dirty="0"/>
              <a:t> Transfer of ‘1’ and ‘0’ bits via electro-magnetic media channels: decoding/encoding, signal detection, calibration, channel creation, frequency, power, modulations, etc.</a:t>
            </a:r>
            <a:endParaRPr lang="en-US" altLang="ja-JP" sz="1600" dirty="0"/>
          </a:p>
        </p:txBody>
      </p:sp>
      <p:sp>
        <p:nvSpPr>
          <p:cNvPr id="131076" name="Rectangle 2"/>
          <p:cNvSpPr>
            <a:spLocks noChangeArrowheads="1"/>
          </p:cNvSpPr>
          <p:nvPr/>
        </p:nvSpPr>
        <p:spPr bwMode="auto">
          <a:xfrm>
            <a:off x="6575425" y="1727200"/>
            <a:ext cx="1892300" cy="3530600"/>
          </a:xfrm>
          <a:prstGeom prst="rect">
            <a:avLst/>
          </a:prstGeom>
          <a:solidFill>
            <a:srgbClr val="000099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 altLang="he-IL">
              <a:ea typeface="MS PGothic" pitchFamily="34" charset="-128"/>
            </a:endParaRPr>
          </a:p>
        </p:txBody>
      </p:sp>
      <p:sp>
        <p:nvSpPr>
          <p:cNvPr id="131079" name="Rectangle 6"/>
          <p:cNvSpPr>
            <a:spLocks noChangeArrowheads="1"/>
          </p:cNvSpPr>
          <p:nvPr/>
        </p:nvSpPr>
        <p:spPr bwMode="auto">
          <a:xfrm>
            <a:off x="6457950" y="1824038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 altLang="he-IL">
              <a:ea typeface="MS PGothic" pitchFamily="34" charset="-128"/>
            </a:endParaRPr>
          </a:p>
        </p:txBody>
      </p:sp>
      <p:sp>
        <p:nvSpPr>
          <p:cNvPr id="131080" name="Text Box 7"/>
          <p:cNvSpPr txBox="1">
            <a:spLocks noChangeArrowheads="1"/>
          </p:cNvSpPr>
          <p:nvPr/>
        </p:nvSpPr>
        <p:spPr bwMode="auto">
          <a:xfrm>
            <a:off x="6555336" y="1920875"/>
            <a:ext cx="165943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2400" dirty="0">
                <a:ea typeface="MS PGothic" pitchFamily="34" charset="-128"/>
              </a:rPr>
              <a:t>application</a:t>
            </a:r>
          </a:p>
          <a:p>
            <a:pPr algn="ctr"/>
            <a:endParaRPr lang="en-US" altLang="he-IL" sz="2400" dirty="0">
              <a:ea typeface="MS PGothic" pitchFamily="34" charset="-128"/>
            </a:endParaRPr>
          </a:p>
          <a:p>
            <a:pPr algn="ctr"/>
            <a:r>
              <a:rPr lang="en-US" altLang="he-IL" sz="2400" dirty="0">
                <a:ea typeface="MS PGothic" pitchFamily="34" charset="-128"/>
              </a:rPr>
              <a:t>transport</a:t>
            </a:r>
          </a:p>
          <a:p>
            <a:pPr algn="ctr"/>
            <a:endParaRPr lang="en-US" altLang="he-IL" sz="2400" dirty="0">
              <a:ea typeface="MS PGothic" pitchFamily="34" charset="-128"/>
            </a:endParaRPr>
          </a:p>
          <a:p>
            <a:pPr algn="ctr"/>
            <a:r>
              <a:rPr lang="en-US" altLang="he-IL" sz="2400" dirty="0">
                <a:ea typeface="MS PGothic" pitchFamily="34" charset="-128"/>
              </a:rPr>
              <a:t>network</a:t>
            </a:r>
          </a:p>
          <a:p>
            <a:pPr algn="ctr"/>
            <a:endParaRPr lang="en-US" altLang="he-IL" sz="2400" dirty="0">
              <a:ea typeface="MS PGothic" pitchFamily="34" charset="-128"/>
            </a:endParaRPr>
          </a:p>
          <a:p>
            <a:pPr algn="ctr"/>
            <a:r>
              <a:rPr lang="en-US" altLang="he-IL" sz="2400" dirty="0">
                <a:ea typeface="MS PGothic" pitchFamily="34" charset="-128"/>
              </a:rPr>
              <a:t>link</a:t>
            </a:r>
          </a:p>
          <a:p>
            <a:pPr algn="ctr"/>
            <a:endParaRPr lang="en-US" altLang="he-IL" sz="2400" dirty="0">
              <a:ea typeface="MS PGothic" pitchFamily="34" charset="-128"/>
            </a:endParaRPr>
          </a:p>
          <a:p>
            <a:pPr algn="ctr"/>
            <a:r>
              <a:rPr lang="en-US" altLang="he-IL" sz="2400" dirty="0">
                <a:ea typeface="MS PGothic" pitchFamily="34" charset="-128"/>
              </a:rPr>
              <a:t>physical</a:t>
            </a:r>
          </a:p>
        </p:txBody>
      </p:sp>
      <p:sp>
        <p:nvSpPr>
          <p:cNvPr id="131081" name="Line 8"/>
          <p:cNvSpPr>
            <a:spLocks noChangeShapeType="1"/>
          </p:cNvSpPr>
          <p:nvPr/>
        </p:nvSpPr>
        <p:spPr bwMode="auto">
          <a:xfrm>
            <a:off x="6451600" y="251618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1082" name="Line 9"/>
          <p:cNvSpPr>
            <a:spLocks noChangeShapeType="1"/>
          </p:cNvSpPr>
          <p:nvPr/>
        </p:nvSpPr>
        <p:spPr bwMode="auto">
          <a:xfrm>
            <a:off x="6451600" y="32210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1083" name="Line 10"/>
          <p:cNvSpPr>
            <a:spLocks noChangeShapeType="1"/>
          </p:cNvSpPr>
          <p:nvPr/>
        </p:nvSpPr>
        <p:spPr bwMode="auto">
          <a:xfrm>
            <a:off x="6451600" y="39322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1084" name="Line 11"/>
          <p:cNvSpPr>
            <a:spLocks noChangeShapeType="1"/>
          </p:cNvSpPr>
          <p:nvPr/>
        </p:nvSpPr>
        <p:spPr bwMode="auto">
          <a:xfrm>
            <a:off x="6451600" y="46434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079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Internet Protocol Stack</a:t>
            </a:r>
          </a:p>
        </p:txBody>
      </p:sp>
      <p:sp>
        <p:nvSpPr>
          <p:cNvPr id="13107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858916" cy="496770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SzPct val="75000"/>
            </a:pPr>
            <a:r>
              <a:rPr lang="en-US" altLang="he-IL" sz="2000" i="1" dirty="0">
                <a:solidFill>
                  <a:srgbClr val="CC0000"/>
                </a:solidFill>
              </a:rPr>
              <a:t>application:</a:t>
            </a:r>
            <a:r>
              <a:rPr lang="en-US" altLang="he-IL" sz="2000" dirty="0"/>
              <a:t> supporting network applications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he-IL" sz="2000" dirty="0">
                <a:ea typeface="Arial" pitchFamily="34" charset="0"/>
              </a:rPr>
              <a:t>FTP, SMTP, HTTP</a:t>
            </a:r>
          </a:p>
          <a:p>
            <a:pPr eaLnBrk="1" hangingPunct="1">
              <a:lnSpc>
                <a:spcPct val="150000"/>
              </a:lnSpc>
              <a:buSzPct val="75000"/>
            </a:pPr>
            <a:r>
              <a:rPr lang="en-US" altLang="he-IL" sz="2000" i="1" dirty="0">
                <a:solidFill>
                  <a:srgbClr val="CC0000"/>
                </a:solidFill>
              </a:rPr>
              <a:t>transport:</a:t>
            </a:r>
            <a:r>
              <a:rPr lang="en-US" altLang="he-IL" sz="2000" dirty="0"/>
              <a:t> process-process data transfer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he-IL" sz="2000" dirty="0">
                <a:ea typeface="Arial" pitchFamily="34" charset="0"/>
              </a:rPr>
              <a:t>TCP, UDP</a:t>
            </a:r>
          </a:p>
          <a:p>
            <a:pPr eaLnBrk="1" hangingPunct="1">
              <a:lnSpc>
                <a:spcPct val="150000"/>
              </a:lnSpc>
              <a:buSzPct val="75000"/>
            </a:pPr>
            <a:r>
              <a:rPr lang="en-US" altLang="he-IL" sz="2000" i="1" dirty="0">
                <a:solidFill>
                  <a:srgbClr val="CC0000"/>
                </a:solidFill>
              </a:rPr>
              <a:t>network:</a:t>
            </a:r>
            <a:r>
              <a:rPr lang="en-US" altLang="he-IL" sz="2000" dirty="0"/>
              <a:t> routing of datagrams from source to destination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he-IL" sz="2000" dirty="0">
                <a:ea typeface="Arial" pitchFamily="34" charset="0"/>
              </a:rPr>
              <a:t>IP, routing protocols</a:t>
            </a:r>
          </a:p>
          <a:p>
            <a:pPr eaLnBrk="1" hangingPunct="1">
              <a:lnSpc>
                <a:spcPct val="150000"/>
              </a:lnSpc>
              <a:buSzPct val="75000"/>
            </a:pPr>
            <a:r>
              <a:rPr lang="en-US" altLang="he-IL" sz="2000" i="1" dirty="0">
                <a:solidFill>
                  <a:srgbClr val="CC0000"/>
                </a:solidFill>
              </a:rPr>
              <a:t>link:</a:t>
            </a:r>
            <a:r>
              <a:rPr lang="en-US" altLang="he-IL" sz="2000" dirty="0"/>
              <a:t> data transfer between neighboring  network elements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he-IL" sz="2000" dirty="0">
                <a:ea typeface="Arial" pitchFamily="34" charset="0"/>
              </a:rPr>
              <a:t>Ethernet, 802.11 (</a:t>
            </a:r>
            <a:r>
              <a:rPr lang="en-US" altLang="he-IL" sz="2000" dirty="0" err="1">
                <a:ea typeface="Arial" pitchFamily="34" charset="0"/>
              </a:rPr>
              <a:t>WiFi</a:t>
            </a:r>
            <a:r>
              <a:rPr lang="en-US" altLang="he-IL" sz="2000" dirty="0">
                <a:ea typeface="Arial" pitchFamily="34" charset="0"/>
              </a:rPr>
              <a:t>), PPP</a:t>
            </a:r>
          </a:p>
          <a:p>
            <a:pPr eaLnBrk="1" hangingPunct="1">
              <a:lnSpc>
                <a:spcPct val="150000"/>
              </a:lnSpc>
              <a:buSzPct val="75000"/>
            </a:pPr>
            <a:r>
              <a:rPr lang="en-US" altLang="he-IL" sz="2000" i="1" dirty="0">
                <a:solidFill>
                  <a:srgbClr val="CC0000"/>
                </a:solidFill>
              </a:rPr>
              <a:t>physical:</a:t>
            </a:r>
            <a:r>
              <a:rPr lang="en-US" altLang="he-IL" sz="2000" dirty="0"/>
              <a:t> bits </a:t>
            </a:r>
            <a:r>
              <a:rPr lang="ja-JP" altLang="en-US" sz="2000" dirty="0"/>
              <a:t>“</a:t>
            </a:r>
            <a:r>
              <a:rPr lang="en-US" altLang="ja-JP" sz="2000" dirty="0"/>
              <a:t>on the wire</a:t>
            </a:r>
            <a:r>
              <a:rPr lang="ja-JP" altLang="en-US" sz="2000" dirty="0"/>
              <a:t>”</a:t>
            </a:r>
            <a:endParaRPr lang="en-US" altLang="ja-JP" sz="2000" dirty="0"/>
          </a:p>
        </p:txBody>
      </p:sp>
      <p:sp>
        <p:nvSpPr>
          <p:cNvPr id="131076" name="Rectangle 2"/>
          <p:cNvSpPr>
            <a:spLocks noChangeArrowheads="1"/>
          </p:cNvSpPr>
          <p:nvPr/>
        </p:nvSpPr>
        <p:spPr bwMode="auto">
          <a:xfrm>
            <a:off x="6575425" y="1727200"/>
            <a:ext cx="1892300" cy="3530600"/>
          </a:xfrm>
          <a:prstGeom prst="rect">
            <a:avLst/>
          </a:prstGeom>
          <a:solidFill>
            <a:srgbClr val="000099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 altLang="he-IL">
              <a:ea typeface="MS PGothic" pitchFamily="34" charset="-128"/>
            </a:endParaRPr>
          </a:p>
        </p:txBody>
      </p:sp>
      <p:sp>
        <p:nvSpPr>
          <p:cNvPr id="131079" name="Rectangle 6"/>
          <p:cNvSpPr>
            <a:spLocks noChangeArrowheads="1"/>
          </p:cNvSpPr>
          <p:nvPr/>
        </p:nvSpPr>
        <p:spPr bwMode="auto">
          <a:xfrm>
            <a:off x="6457950" y="1824038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 altLang="he-IL">
              <a:ea typeface="MS PGothic" pitchFamily="34" charset="-128"/>
            </a:endParaRPr>
          </a:p>
        </p:txBody>
      </p:sp>
      <p:sp>
        <p:nvSpPr>
          <p:cNvPr id="131080" name="Text Box 7"/>
          <p:cNvSpPr txBox="1">
            <a:spLocks noChangeArrowheads="1"/>
          </p:cNvSpPr>
          <p:nvPr/>
        </p:nvSpPr>
        <p:spPr bwMode="auto">
          <a:xfrm>
            <a:off x="6555336" y="1920875"/>
            <a:ext cx="165943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he-IL" sz="2400" dirty="0">
                <a:ea typeface="MS PGothic" pitchFamily="34" charset="-128"/>
              </a:rPr>
              <a:t>application</a:t>
            </a:r>
          </a:p>
          <a:p>
            <a:pPr algn="ctr"/>
            <a:endParaRPr lang="en-US" altLang="he-IL" sz="2400" dirty="0">
              <a:ea typeface="MS PGothic" pitchFamily="34" charset="-128"/>
            </a:endParaRPr>
          </a:p>
          <a:p>
            <a:pPr algn="ctr"/>
            <a:r>
              <a:rPr lang="en-US" altLang="he-IL" sz="2400" dirty="0">
                <a:ea typeface="MS PGothic" pitchFamily="34" charset="-128"/>
              </a:rPr>
              <a:t>transport</a:t>
            </a:r>
          </a:p>
          <a:p>
            <a:pPr algn="ctr"/>
            <a:endParaRPr lang="en-US" altLang="he-IL" sz="2400" dirty="0">
              <a:ea typeface="MS PGothic" pitchFamily="34" charset="-128"/>
            </a:endParaRPr>
          </a:p>
          <a:p>
            <a:pPr algn="ctr"/>
            <a:r>
              <a:rPr lang="en-US" altLang="he-IL" sz="2400" dirty="0">
                <a:ea typeface="MS PGothic" pitchFamily="34" charset="-128"/>
              </a:rPr>
              <a:t>network</a:t>
            </a:r>
          </a:p>
          <a:p>
            <a:pPr algn="ctr"/>
            <a:endParaRPr lang="en-US" altLang="he-IL" sz="2400" dirty="0">
              <a:ea typeface="MS PGothic" pitchFamily="34" charset="-128"/>
            </a:endParaRPr>
          </a:p>
          <a:p>
            <a:pPr algn="ctr"/>
            <a:r>
              <a:rPr lang="en-US" altLang="he-IL" sz="2400" dirty="0">
                <a:ea typeface="MS PGothic" pitchFamily="34" charset="-128"/>
              </a:rPr>
              <a:t>link</a:t>
            </a:r>
          </a:p>
          <a:p>
            <a:pPr algn="ctr"/>
            <a:endParaRPr lang="en-US" altLang="he-IL" sz="2400" dirty="0">
              <a:ea typeface="MS PGothic" pitchFamily="34" charset="-128"/>
            </a:endParaRPr>
          </a:p>
          <a:p>
            <a:pPr algn="ctr"/>
            <a:r>
              <a:rPr lang="en-US" altLang="he-IL" sz="2400" dirty="0">
                <a:ea typeface="MS PGothic" pitchFamily="34" charset="-128"/>
              </a:rPr>
              <a:t>physical</a:t>
            </a:r>
          </a:p>
        </p:txBody>
      </p:sp>
      <p:sp>
        <p:nvSpPr>
          <p:cNvPr id="131081" name="Line 8"/>
          <p:cNvSpPr>
            <a:spLocks noChangeShapeType="1"/>
          </p:cNvSpPr>
          <p:nvPr/>
        </p:nvSpPr>
        <p:spPr bwMode="auto">
          <a:xfrm>
            <a:off x="6451600" y="251618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1082" name="Line 9"/>
          <p:cNvSpPr>
            <a:spLocks noChangeShapeType="1"/>
          </p:cNvSpPr>
          <p:nvPr/>
        </p:nvSpPr>
        <p:spPr bwMode="auto">
          <a:xfrm>
            <a:off x="6451600" y="32210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1083" name="Line 10"/>
          <p:cNvSpPr>
            <a:spLocks noChangeShapeType="1"/>
          </p:cNvSpPr>
          <p:nvPr/>
        </p:nvSpPr>
        <p:spPr bwMode="auto">
          <a:xfrm>
            <a:off x="6451600" y="39322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1084" name="Line 11"/>
          <p:cNvSpPr>
            <a:spLocks noChangeShapeType="1"/>
          </p:cNvSpPr>
          <p:nvPr/>
        </p:nvSpPr>
        <p:spPr bwMode="auto">
          <a:xfrm>
            <a:off x="6451600" y="46434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4" name="Rectangle 1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Encapsulation</a:t>
            </a:r>
          </a:p>
        </p:txBody>
      </p:sp>
      <p:sp>
        <p:nvSpPr>
          <p:cNvPr id="133124" name="Freeform 99"/>
          <p:cNvSpPr>
            <a:spLocks/>
          </p:cNvSpPr>
          <p:nvPr/>
        </p:nvSpPr>
        <p:spPr bwMode="auto">
          <a:xfrm>
            <a:off x="6769522" y="4986337"/>
            <a:ext cx="655638" cy="1135063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33125" name="Freeform 3"/>
          <p:cNvSpPr>
            <a:spLocks/>
          </p:cNvSpPr>
          <p:nvPr/>
        </p:nvSpPr>
        <p:spPr bwMode="auto">
          <a:xfrm>
            <a:off x="6920335" y="3076575"/>
            <a:ext cx="638175" cy="85248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pSp>
        <p:nvGrpSpPr>
          <p:cNvPr id="2" name="Group 180"/>
          <p:cNvGrpSpPr>
            <a:grpSpLocks/>
          </p:cNvGrpSpPr>
          <p:nvPr/>
        </p:nvGrpSpPr>
        <p:grpSpPr bwMode="auto">
          <a:xfrm>
            <a:off x="7120360" y="3584575"/>
            <a:ext cx="1052512" cy="355600"/>
            <a:chOff x="4410" y="1365"/>
            <a:chExt cx="663" cy="224"/>
          </a:xfrm>
        </p:grpSpPr>
        <p:sp>
          <p:nvSpPr>
            <p:cNvPr id="133260" name="Rectangle 181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3261" name="AutoShape 182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3262" name="Freeform 183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3263" name="Freeform 184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897580 h 63"/>
                <a:gd name="T2" fmla="*/ 2147483646 w 280"/>
                <a:gd name="T3" fmla="*/ 872923 h 63"/>
                <a:gd name="T4" fmla="*/ 2147483646 w 280"/>
                <a:gd name="T5" fmla="*/ 0 h 63"/>
                <a:gd name="T6" fmla="*/ 2147483646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33264" name="Freeform 185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3" name="Group 170"/>
          <p:cNvGrpSpPr>
            <a:grpSpLocks/>
          </p:cNvGrpSpPr>
          <p:nvPr/>
        </p:nvGrpSpPr>
        <p:grpSpPr bwMode="auto">
          <a:xfrm>
            <a:off x="7183860" y="5843587"/>
            <a:ext cx="881062" cy="422275"/>
            <a:chOff x="2356" y="1300"/>
            <a:chExt cx="555" cy="194"/>
          </a:xfrm>
        </p:grpSpPr>
        <p:sp>
          <p:nvSpPr>
            <p:cNvPr id="13325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he-IL"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3325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altLang="he-IL"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3325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he-IL">
                <a:latin typeface="Times New Roman" pitchFamily="18" charset="0"/>
                <a:ea typeface="MS PGothic" pitchFamily="34" charset="-128"/>
              </a:endParaRPr>
            </a:p>
          </p:txBody>
        </p:sp>
        <p:grpSp>
          <p:nvGrpSpPr>
            <p:cNvPr id="4" name="Group 17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3258" name="Freeform 17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3259" name="Freeform 17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33256" name="Line 17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3257" name="Line 178"/>
            <p:cNvSpPr>
              <a:spLocks noChangeShapeType="1"/>
            </p:cNvSpPr>
            <p:nvPr/>
          </p:nvSpPr>
          <p:spPr bwMode="auto">
            <a:xfrm>
              <a:off x="2907" y="1363"/>
              <a:ext cx="0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33128" name="Freeform 2"/>
          <p:cNvSpPr>
            <a:spLocks/>
          </p:cNvSpPr>
          <p:nvPr/>
        </p:nvSpPr>
        <p:spPr bwMode="auto">
          <a:xfrm>
            <a:off x="3608810" y="2278062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33129" name="Text Box 8"/>
          <p:cNvSpPr txBox="1">
            <a:spLocks noChangeArrowheads="1"/>
          </p:cNvSpPr>
          <p:nvPr/>
        </p:nvSpPr>
        <p:spPr bwMode="auto">
          <a:xfrm>
            <a:off x="2507085" y="1054100"/>
            <a:ext cx="1100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he-IL" i="1">
                <a:solidFill>
                  <a:srgbClr val="000099"/>
                </a:solidFill>
                <a:ea typeface="MS PGothic" pitchFamily="34" charset="-128"/>
              </a:rPr>
              <a:t>source</a:t>
            </a:r>
          </a:p>
        </p:txBody>
      </p:sp>
      <p:sp>
        <p:nvSpPr>
          <p:cNvPr id="133130" name="Freeform 10"/>
          <p:cNvSpPr>
            <a:spLocks/>
          </p:cNvSpPr>
          <p:nvPr/>
        </p:nvSpPr>
        <p:spPr bwMode="auto">
          <a:xfrm>
            <a:off x="3659610" y="1481137"/>
            <a:ext cx="360362" cy="1577975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33131" name="Rectangle 23"/>
          <p:cNvSpPr>
            <a:spLocks noChangeArrowheads="1"/>
          </p:cNvSpPr>
          <p:nvPr/>
        </p:nvSpPr>
        <p:spPr bwMode="auto">
          <a:xfrm>
            <a:off x="2435647" y="1490662"/>
            <a:ext cx="1296988" cy="15462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 altLang="he-IL">
              <a:ea typeface="MS PGothic" pitchFamily="34" charset="-128"/>
            </a:endParaRPr>
          </a:p>
        </p:txBody>
      </p:sp>
      <p:sp>
        <p:nvSpPr>
          <p:cNvPr id="133132" name="Rectangle 24"/>
          <p:cNvSpPr>
            <a:spLocks noChangeArrowheads="1"/>
          </p:cNvSpPr>
          <p:nvPr/>
        </p:nvSpPr>
        <p:spPr bwMode="auto">
          <a:xfrm>
            <a:off x="2388022" y="1562100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 altLang="he-IL">
              <a:ea typeface="MS PGothic" pitchFamily="34" charset="-128"/>
            </a:endParaRPr>
          </a:p>
        </p:txBody>
      </p:sp>
      <p:sp>
        <p:nvSpPr>
          <p:cNvPr id="133133" name="Line 25"/>
          <p:cNvSpPr>
            <a:spLocks noChangeShapeType="1"/>
          </p:cNvSpPr>
          <p:nvPr/>
        </p:nvSpPr>
        <p:spPr bwMode="auto">
          <a:xfrm>
            <a:off x="2388022" y="18796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3134" name="Text Box 26"/>
          <p:cNvSpPr txBox="1">
            <a:spLocks noChangeArrowheads="1"/>
          </p:cNvSpPr>
          <p:nvPr/>
        </p:nvSpPr>
        <p:spPr bwMode="auto">
          <a:xfrm>
            <a:off x="2345160" y="1528762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he-IL" sz="1800">
                <a:ea typeface="MS PGothic" pitchFamily="34" charset="-128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he-IL" sz="1800">
                <a:ea typeface="MS PGothic" pitchFamily="34" charset="-128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he-IL" sz="1800">
                <a:ea typeface="MS PGothic" pitchFamily="34" charset="-128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he-IL" sz="1800">
                <a:ea typeface="MS PGothic" pitchFamily="34" charset="-128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he-IL" sz="1800">
                <a:ea typeface="MS PGothic" pitchFamily="34" charset="-128"/>
              </a:rPr>
              <a:t>physical</a:t>
            </a:r>
          </a:p>
        </p:txBody>
      </p:sp>
      <p:sp>
        <p:nvSpPr>
          <p:cNvPr id="133135" name="Line 27"/>
          <p:cNvSpPr>
            <a:spLocks noChangeShapeType="1"/>
          </p:cNvSpPr>
          <p:nvPr/>
        </p:nvSpPr>
        <p:spPr bwMode="auto">
          <a:xfrm>
            <a:off x="2395960" y="22002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3136" name="Line 28"/>
          <p:cNvSpPr>
            <a:spLocks noChangeShapeType="1"/>
          </p:cNvSpPr>
          <p:nvPr/>
        </p:nvSpPr>
        <p:spPr bwMode="auto">
          <a:xfrm>
            <a:off x="2400722" y="248126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3137" name="Line 29"/>
          <p:cNvSpPr>
            <a:spLocks noChangeShapeType="1"/>
          </p:cNvSpPr>
          <p:nvPr/>
        </p:nvSpPr>
        <p:spPr bwMode="auto">
          <a:xfrm>
            <a:off x="2400722" y="275748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010072" y="2198687"/>
            <a:ext cx="1208088" cy="303213"/>
            <a:chOff x="501" y="1990"/>
            <a:chExt cx="761" cy="191"/>
          </a:xfrm>
        </p:grpSpPr>
        <p:sp>
          <p:nvSpPr>
            <p:cNvPr id="133246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3247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H</a:t>
              </a:r>
              <a:r>
                <a:rPr lang="en-US" altLang="he-IL" sz="1800" baseline="-25000">
                  <a:ea typeface="MS PGothic" pitchFamily="34" charset="-128"/>
                </a:rPr>
                <a:t>t</a:t>
              </a:r>
            </a:p>
          </p:txBody>
        </p:sp>
        <p:sp>
          <p:nvSpPr>
            <p:cNvPr id="133248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H</a:t>
              </a:r>
              <a:r>
                <a:rPr lang="en-US" altLang="he-IL" sz="1800" baseline="-25000">
                  <a:ea typeface="MS PGothic" pitchFamily="34" charset="-128"/>
                </a:rPr>
                <a:t>n</a:t>
              </a:r>
            </a:p>
          </p:txBody>
        </p:sp>
        <p:sp>
          <p:nvSpPr>
            <p:cNvPr id="133249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M</a:t>
              </a:r>
            </a:p>
          </p:txBody>
        </p:sp>
        <p:sp>
          <p:nvSpPr>
            <p:cNvPr id="133250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3251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186160" y="1827212"/>
            <a:ext cx="963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he-IL" sz="1600">
                <a:solidFill>
                  <a:srgbClr val="CC0000"/>
                </a:solidFill>
                <a:ea typeface="MS PGothic" pitchFamily="34" charset="-128"/>
              </a:rPr>
              <a:t>segment</a:t>
            </a:r>
          </a:p>
        </p:txBody>
      </p:sp>
      <p:grpSp>
        <p:nvGrpSpPr>
          <p:cNvPr id="6" name="Group 178"/>
          <p:cNvGrpSpPr>
            <a:grpSpLocks/>
          </p:cNvGrpSpPr>
          <p:nvPr/>
        </p:nvGrpSpPr>
        <p:grpSpPr bwMode="auto">
          <a:xfrm>
            <a:off x="1324397" y="1863725"/>
            <a:ext cx="301625" cy="292100"/>
            <a:chOff x="1962" y="2058"/>
            <a:chExt cx="190" cy="184"/>
          </a:xfrm>
        </p:grpSpPr>
        <p:sp>
          <p:nvSpPr>
            <p:cNvPr id="133244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3245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H</a:t>
              </a:r>
              <a:r>
                <a:rPr lang="en-US" altLang="he-IL" sz="1800" baseline="-25000">
                  <a:ea typeface="MS PGothic" pitchFamily="34" charset="-128"/>
                </a:rPr>
                <a:t>t</a:t>
              </a:r>
            </a:p>
          </p:txBody>
        </p:sp>
      </p:grp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-13865" y="2166937"/>
            <a:ext cx="1042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he-IL" sz="1600">
                <a:solidFill>
                  <a:srgbClr val="CC0000"/>
                </a:solidFill>
                <a:ea typeface="MS PGothic" pitchFamily="34" charset="-128"/>
              </a:rPr>
              <a:t>datagram</a:t>
            </a:r>
          </a:p>
        </p:txBody>
      </p:sp>
      <p:sp>
        <p:nvSpPr>
          <p:cNvPr id="133142" name="Text Box 54"/>
          <p:cNvSpPr txBox="1">
            <a:spLocks noChangeArrowheads="1"/>
          </p:cNvSpPr>
          <p:nvPr/>
        </p:nvSpPr>
        <p:spPr bwMode="auto">
          <a:xfrm>
            <a:off x="1340272" y="4765674"/>
            <a:ext cx="141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he-IL" sz="2000" i="1">
                <a:solidFill>
                  <a:srgbClr val="000099"/>
                </a:solidFill>
                <a:ea typeface="MS PGothic" pitchFamily="34" charset="-128"/>
              </a:rPr>
              <a:t>destination</a:t>
            </a:r>
          </a:p>
        </p:txBody>
      </p:sp>
      <p:sp>
        <p:nvSpPr>
          <p:cNvPr id="133143" name="Freeform 56"/>
          <p:cNvSpPr>
            <a:spLocks/>
          </p:cNvSpPr>
          <p:nvPr/>
        </p:nvSpPr>
        <p:spPr bwMode="auto">
          <a:xfrm>
            <a:off x="2770610" y="5370512"/>
            <a:ext cx="360362" cy="1577975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33144" name="Rectangle 57"/>
          <p:cNvSpPr>
            <a:spLocks noChangeArrowheads="1"/>
          </p:cNvSpPr>
          <p:nvPr/>
        </p:nvSpPr>
        <p:spPr bwMode="auto">
          <a:xfrm>
            <a:off x="1548234" y="5140373"/>
            <a:ext cx="1296988" cy="15462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 altLang="he-IL">
              <a:ea typeface="MS PGothic" pitchFamily="34" charset="-128"/>
            </a:endParaRPr>
          </a:p>
        </p:txBody>
      </p:sp>
      <p:sp>
        <p:nvSpPr>
          <p:cNvPr id="133145" name="Rectangle 58"/>
          <p:cNvSpPr>
            <a:spLocks noChangeArrowheads="1"/>
          </p:cNvSpPr>
          <p:nvPr/>
        </p:nvSpPr>
        <p:spPr bwMode="auto">
          <a:xfrm>
            <a:off x="1500609" y="5211811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 altLang="he-IL">
              <a:ea typeface="MS PGothic" pitchFamily="34" charset="-128"/>
            </a:endParaRPr>
          </a:p>
        </p:txBody>
      </p:sp>
      <p:sp>
        <p:nvSpPr>
          <p:cNvPr id="133146" name="Line 59"/>
          <p:cNvSpPr>
            <a:spLocks noChangeShapeType="1"/>
          </p:cNvSpPr>
          <p:nvPr/>
        </p:nvSpPr>
        <p:spPr bwMode="auto">
          <a:xfrm>
            <a:off x="1500609" y="552931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3147" name="Text Box 60"/>
          <p:cNvSpPr txBox="1">
            <a:spLocks noChangeArrowheads="1"/>
          </p:cNvSpPr>
          <p:nvPr/>
        </p:nvSpPr>
        <p:spPr bwMode="auto">
          <a:xfrm>
            <a:off x="1457747" y="5192711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he-IL" sz="1800">
                <a:ea typeface="MS PGothic" pitchFamily="34" charset="-128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he-IL" sz="1800">
                <a:ea typeface="MS PGothic" pitchFamily="34" charset="-128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he-IL" sz="1800">
                <a:ea typeface="MS PGothic" pitchFamily="34" charset="-128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he-IL" sz="1800">
                <a:ea typeface="MS PGothic" pitchFamily="34" charset="-128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he-IL" sz="1800">
                <a:ea typeface="MS PGothic" pitchFamily="34" charset="-128"/>
              </a:rPr>
              <a:t>physical</a:t>
            </a:r>
          </a:p>
        </p:txBody>
      </p:sp>
      <p:sp>
        <p:nvSpPr>
          <p:cNvPr id="133148" name="Line 61"/>
          <p:cNvSpPr>
            <a:spLocks noChangeShapeType="1"/>
          </p:cNvSpPr>
          <p:nvPr/>
        </p:nvSpPr>
        <p:spPr bwMode="auto">
          <a:xfrm>
            <a:off x="1508547" y="584998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3149" name="Line 62"/>
          <p:cNvSpPr>
            <a:spLocks noChangeShapeType="1"/>
          </p:cNvSpPr>
          <p:nvPr/>
        </p:nvSpPr>
        <p:spPr bwMode="auto">
          <a:xfrm>
            <a:off x="1513309" y="613097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3150" name="Line 63"/>
          <p:cNvSpPr>
            <a:spLocks noChangeShapeType="1"/>
          </p:cNvSpPr>
          <p:nvPr/>
        </p:nvSpPr>
        <p:spPr bwMode="auto">
          <a:xfrm>
            <a:off x="1513309" y="640719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-56728" y="6357937"/>
            <a:ext cx="1479550" cy="303213"/>
            <a:chOff x="332" y="2224"/>
            <a:chExt cx="932" cy="191"/>
          </a:xfrm>
        </p:grpSpPr>
        <p:sp>
          <p:nvSpPr>
            <p:cNvPr id="133236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3237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H</a:t>
              </a:r>
              <a:r>
                <a:rPr lang="en-US" altLang="he-IL" sz="1800" baseline="-25000">
                  <a:ea typeface="MS PGothic" pitchFamily="34" charset="-128"/>
                </a:rPr>
                <a:t>t</a:t>
              </a:r>
            </a:p>
          </p:txBody>
        </p:sp>
        <p:sp>
          <p:nvSpPr>
            <p:cNvPr id="133238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H</a:t>
              </a:r>
              <a:r>
                <a:rPr lang="en-US" altLang="he-IL" sz="1800" baseline="-25000">
                  <a:ea typeface="MS PGothic" pitchFamily="34" charset="-128"/>
                </a:rPr>
                <a:t>n</a:t>
              </a:r>
            </a:p>
          </p:txBody>
        </p:sp>
        <p:sp>
          <p:nvSpPr>
            <p:cNvPr id="133239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H</a:t>
              </a:r>
              <a:r>
                <a:rPr lang="en-US" altLang="he-IL" sz="1800" baseline="-25000">
                  <a:ea typeface="MS PGothic" pitchFamily="34" charset="-128"/>
                </a:rPr>
                <a:t>l</a:t>
              </a:r>
            </a:p>
          </p:txBody>
        </p:sp>
        <p:sp>
          <p:nvSpPr>
            <p:cNvPr id="133240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M</a:t>
              </a:r>
            </a:p>
          </p:txBody>
        </p:sp>
        <p:sp>
          <p:nvSpPr>
            <p:cNvPr id="133241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3242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3243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211560" y="6059487"/>
            <a:ext cx="1208087" cy="303213"/>
            <a:chOff x="501" y="1990"/>
            <a:chExt cx="761" cy="191"/>
          </a:xfrm>
        </p:grpSpPr>
        <p:sp>
          <p:nvSpPr>
            <p:cNvPr id="133230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3231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H</a:t>
              </a:r>
              <a:r>
                <a:rPr lang="en-US" altLang="he-IL" sz="1800" baseline="-25000">
                  <a:ea typeface="MS PGothic" pitchFamily="34" charset="-128"/>
                </a:rPr>
                <a:t>t</a:t>
              </a:r>
            </a:p>
          </p:txBody>
        </p:sp>
        <p:sp>
          <p:nvSpPr>
            <p:cNvPr id="133232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H</a:t>
              </a:r>
              <a:r>
                <a:rPr lang="en-US" altLang="he-IL" sz="1800" baseline="-25000">
                  <a:ea typeface="MS PGothic" pitchFamily="34" charset="-128"/>
                </a:rPr>
                <a:t>n</a:t>
              </a:r>
            </a:p>
          </p:txBody>
        </p:sp>
        <p:sp>
          <p:nvSpPr>
            <p:cNvPr id="133233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M</a:t>
              </a:r>
            </a:p>
          </p:txBody>
        </p:sp>
        <p:sp>
          <p:nvSpPr>
            <p:cNvPr id="133234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3235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9" name="Group 80"/>
          <p:cNvGrpSpPr>
            <a:grpSpLocks/>
          </p:cNvGrpSpPr>
          <p:nvPr/>
        </p:nvGrpSpPr>
        <p:grpSpPr bwMode="auto">
          <a:xfrm>
            <a:off x="514772" y="5751512"/>
            <a:ext cx="890588" cy="303213"/>
            <a:chOff x="645" y="1734"/>
            <a:chExt cx="561" cy="191"/>
          </a:xfrm>
        </p:grpSpPr>
        <p:sp>
          <p:nvSpPr>
            <p:cNvPr id="133226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3227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H</a:t>
              </a:r>
              <a:r>
                <a:rPr lang="en-US" altLang="he-IL" sz="1800" baseline="-25000">
                  <a:ea typeface="MS PGothic" pitchFamily="34" charset="-128"/>
                </a:rPr>
                <a:t>t</a:t>
              </a:r>
            </a:p>
          </p:txBody>
        </p:sp>
        <p:sp>
          <p:nvSpPr>
            <p:cNvPr id="133228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M</a:t>
              </a:r>
            </a:p>
          </p:txBody>
        </p:sp>
        <p:sp>
          <p:nvSpPr>
            <p:cNvPr id="133229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0" name="Group 85"/>
          <p:cNvGrpSpPr>
            <a:grpSpLocks/>
          </p:cNvGrpSpPr>
          <p:nvPr/>
        </p:nvGrpSpPr>
        <p:grpSpPr bwMode="auto">
          <a:xfrm>
            <a:off x="721147" y="5440362"/>
            <a:ext cx="679450" cy="301625"/>
            <a:chOff x="780" y="1553"/>
            <a:chExt cx="428" cy="190"/>
          </a:xfrm>
        </p:grpSpPr>
        <p:sp>
          <p:nvSpPr>
            <p:cNvPr id="133224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3225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M</a:t>
              </a:r>
            </a:p>
          </p:txBody>
        </p:sp>
      </p:grp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5445547" y="4994275"/>
            <a:ext cx="1387475" cy="1035050"/>
            <a:chOff x="3601" y="168"/>
            <a:chExt cx="874" cy="652"/>
          </a:xfrm>
        </p:grpSpPr>
        <p:sp>
          <p:nvSpPr>
            <p:cNvPr id="133219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3220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3221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3222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he-IL" sz="1800">
                  <a:ea typeface="MS PGothic" pitchFamily="34" charset="-128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he-IL" sz="1800">
                  <a:ea typeface="MS PGothic" pitchFamily="34" charset="-128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he-IL" sz="1800">
                  <a:ea typeface="MS PGothic" pitchFamily="34" charset="-128"/>
                </a:rPr>
                <a:t>physical</a:t>
              </a:r>
            </a:p>
          </p:txBody>
        </p:sp>
        <p:sp>
          <p:nvSpPr>
            <p:cNvPr id="133223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2" name="Group 94"/>
          <p:cNvGrpSpPr>
            <a:grpSpLocks/>
          </p:cNvGrpSpPr>
          <p:nvPr/>
        </p:nvGrpSpPr>
        <p:grpSpPr bwMode="auto">
          <a:xfrm>
            <a:off x="5612235" y="3101975"/>
            <a:ext cx="1387475" cy="733425"/>
            <a:chOff x="4696" y="597"/>
            <a:chExt cx="874" cy="462"/>
          </a:xfrm>
        </p:grpSpPr>
        <p:sp>
          <p:nvSpPr>
            <p:cNvPr id="133215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3216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3217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3218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he-IL" sz="1800">
                  <a:ea typeface="MS PGothic" pitchFamily="34" charset="-128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he-IL" sz="1800">
                  <a:ea typeface="MS PGothic" pitchFamily="34" charset="-128"/>
                </a:rPr>
                <a:t>physical</a:t>
              </a:r>
            </a:p>
          </p:txBody>
        </p:sp>
      </p:grpSp>
      <p:sp>
        <p:nvSpPr>
          <p:cNvPr id="133157" name="Freeform 114"/>
          <p:cNvSpPr>
            <a:spLocks/>
          </p:cNvSpPr>
          <p:nvPr/>
        </p:nvSpPr>
        <p:spPr bwMode="auto">
          <a:xfrm>
            <a:off x="1619672" y="1363662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3" name="Group 115"/>
          <p:cNvGrpSpPr>
            <a:grpSpLocks/>
          </p:cNvGrpSpPr>
          <p:nvPr/>
        </p:nvGrpSpPr>
        <p:grpSpPr bwMode="auto">
          <a:xfrm>
            <a:off x="4029497" y="5376862"/>
            <a:ext cx="1479550" cy="303213"/>
            <a:chOff x="332" y="2224"/>
            <a:chExt cx="932" cy="191"/>
          </a:xfrm>
        </p:grpSpPr>
        <p:sp>
          <p:nvSpPr>
            <p:cNvPr id="133207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3208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H</a:t>
              </a:r>
              <a:r>
                <a:rPr lang="en-US" altLang="he-IL" sz="1800" baseline="-25000">
                  <a:ea typeface="MS PGothic" pitchFamily="34" charset="-128"/>
                </a:rPr>
                <a:t>t</a:t>
              </a:r>
            </a:p>
          </p:txBody>
        </p:sp>
        <p:sp>
          <p:nvSpPr>
            <p:cNvPr id="133209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H</a:t>
              </a:r>
              <a:r>
                <a:rPr lang="en-US" altLang="he-IL" sz="1800" baseline="-25000">
                  <a:ea typeface="MS PGothic" pitchFamily="34" charset="-128"/>
                </a:rPr>
                <a:t>n</a:t>
              </a:r>
            </a:p>
          </p:txBody>
        </p:sp>
        <p:sp>
          <p:nvSpPr>
            <p:cNvPr id="133210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H</a:t>
              </a:r>
              <a:r>
                <a:rPr lang="en-US" altLang="he-IL" sz="1800" baseline="-25000">
                  <a:ea typeface="MS PGothic" pitchFamily="34" charset="-128"/>
                </a:rPr>
                <a:t>l</a:t>
              </a:r>
            </a:p>
          </p:txBody>
        </p:sp>
        <p:sp>
          <p:nvSpPr>
            <p:cNvPr id="133211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M</a:t>
              </a:r>
            </a:p>
          </p:txBody>
        </p:sp>
        <p:sp>
          <p:nvSpPr>
            <p:cNvPr id="133212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3213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3214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4" name="Group 124"/>
          <p:cNvGrpSpPr>
            <a:grpSpLocks/>
          </p:cNvGrpSpPr>
          <p:nvPr/>
        </p:nvGrpSpPr>
        <p:grpSpPr bwMode="auto">
          <a:xfrm>
            <a:off x="4288260" y="5070475"/>
            <a:ext cx="1208087" cy="303212"/>
            <a:chOff x="501" y="1990"/>
            <a:chExt cx="761" cy="191"/>
          </a:xfrm>
        </p:grpSpPr>
        <p:sp>
          <p:nvSpPr>
            <p:cNvPr id="133201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3202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H</a:t>
              </a:r>
              <a:r>
                <a:rPr lang="en-US" altLang="he-IL" sz="1800" baseline="-25000">
                  <a:ea typeface="MS PGothic" pitchFamily="34" charset="-128"/>
                </a:rPr>
                <a:t>t</a:t>
              </a:r>
            </a:p>
          </p:txBody>
        </p:sp>
        <p:sp>
          <p:nvSpPr>
            <p:cNvPr id="133203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H</a:t>
              </a:r>
              <a:r>
                <a:rPr lang="en-US" altLang="he-IL" sz="1800" baseline="-25000">
                  <a:ea typeface="MS PGothic" pitchFamily="34" charset="-128"/>
                </a:rPr>
                <a:t>n</a:t>
              </a:r>
            </a:p>
          </p:txBody>
        </p:sp>
        <p:sp>
          <p:nvSpPr>
            <p:cNvPr id="133204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M</a:t>
              </a:r>
            </a:p>
          </p:txBody>
        </p:sp>
        <p:sp>
          <p:nvSpPr>
            <p:cNvPr id="133205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3206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5" name="Group 140"/>
          <p:cNvGrpSpPr>
            <a:grpSpLocks/>
          </p:cNvGrpSpPr>
          <p:nvPr/>
        </p:nvGrpSpPr>
        <p:grpSpPr bwMode="auto">
          <a:xfrm>
            <a:off x="7060035" y="5437187"/>
            <a:ext cx="1208087" cy="303213"/>
            <a:chOff x="501" y="1990"/>
            <a:chExt cx="761" cy="191"/>
          </a:xfrm>
        </p:grpSpPr>
        <p:sp>
          <p:nvSpPr>
            <p:cNvPr id="133195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3196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H</a:t>
              </a:r>
              <a:r>
                <a:rPr lang="en-US" altLang="he-IL" sz="1800" baseline="-25000">
                  <a:ea typeface="MS PGothic" pitchFamily="34" charset="-128"/>
                </a:rPr>
                <a:t>t</a:t>
              </a:r>
            </a:p>
          </p:txBody>
        </p:sp>
        <p:sp>
          <p:nvSpPr>
            <p:cNvPr id="133197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H</a:t>
              </a:r>
              <a:r>
                <a:rPr lang="en-US" altLang="he-IL" sz="1800" baseline="-25000">
                  <a:ea typeface="MS PGothic" pitchFamily="34" charset="-128"/>
                </a:rPr>
                <a:t>n</a:t>
              </a:r>
            </a:p>
          </p:txBody>
        </p:sp>
        <p:sp>
          <p:nvSpPr>
            <p:cNvPr id="133198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M</a:t>
              </a:r>
            </a:p>
          </p:txBody>
        </p:sp>
        <p:sp>
          <p:nvSpPr>
            <p:cNvPr id="133199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3200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6" name="Group 156"/>
          <p:cNvGrpSpPr>
            <a:grpSpLocks/>
          </p:cNvGrpSpPr>
          <p:nvPr/>
        </p:nvGrpSpPr>
        <p:grpSpPr bwMode="auto">
          <a:xfrm>
            <a:off x="729085" y="2495550"/>
            <a:ext cx="1479550" cy="303212"/>
            <a:chOff x="332" y="2224"/>
            <a:chExt cx="932" cy="191"/>
          </a:xfrm>
        </p:grpSpPr>
        <p:sp>
          <p:nvSpPr>
            <p:cNvPr id="133187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3188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H</a:t>
              </a:r>
              <a:r>
                <a:rPr lang="en-US" altLang="he-IL" sz="1800" baseline="-25000">
                  <a:ea typeface="MS PGothic" pitchFamily="34" charset="-128"/>
                </a:rPr>
                <a:t>t</a:t>
              </a:r>
            </a:p>
          </p:txBody>
        </p:sp>
        <p:sp>
          <p:nvSpPr>
            <p:cNvPr id="133189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H</a:t>
              </a:r>
              <a:r>
                <a:rPr lang="en-US" altLang="he-IL" sz="1800" baseline="-25000">
                  <a:ea typeface="MS PGothic" pitchFamily="34" charset="-128"/>
                </a:rPr>
                <a:t>n</a:t>
              </a:r>
            </a:p>
          </p:txBody>
        </p:sp>
        <p:sp>
          <p:nvSpPr>
            <p:cNvPr id="133190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H</a:t>
              </a:r>
              <a:r>
                <a:rPr lang="en-US" altLang="he-IL" sz="1800" baseline="-25000">
                  <a:ea typeface="MS PGothic" pitchFamily="34" charset="-128"/>
                </a:rPr>
                <a:t>l</a:t>
              </a:r>
            </a:p>
          </p:txBody>
        </p:sp>
        <p:sp>
          <p:nvSpPr>
            <p:cNvPr id="133191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M</a:t>
              </a:r>
            </a:p>
          </p:txBody>
        </p:sp>
        <p:sp>
          <p:nvSpPr>
            <p:cNvPr id="133192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3193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3194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33162" name="Text Box 166"/>
          <p:cNvSpPr txBox="1">
            <a:spLocks noChangeArrowheads="1"/>
          </p:cNvSpPr>
          <p:nvPr/>
        </p:nvSpPr>
        <p:spPr bwMode="auto">
          <a:xfrm>
            <a:off x="7712497" y="6242050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he-IL" sz="1800" b="1">
                <a:ea typeface="MS PGothic" pitchFamily="34" charset="-128"/>
              </a:rPr>
              <a:t>router</a:t>
            </a:r>
          </a:p>
        </p:txBody>
      </p:sp>
      <p:sp>
        <p:nvSpPr>
          <p:cNvPr id="133163" name="Text Box 167"/>
          <p:cNvSpPr txBox="1">
            <a:spLocks noChangeArrowheads="1"/>
          </p:cNvSpPr>
          <p:nvPr/>
        </p:nvSpPr>
        <p:spPr bwMode="auto">
          <a:xfrm>
            <a:off x="7726785" y="3929062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he-IL" sz="1800" b="1">
                <a:ea typeface="MS PGothic" pitchFamily="34" charset="-128"/>
              </a:rPr>
              <a:t>switch</a:t>
            </a:r>
          </a:p>
        </p:txBody>
      </p:sp>
      <p:sp>
        <p:nvSpPr>
          <p:cNvPr id="112814" name="Text Box 174"/>
          <p:cNvSpPr txBox="1">
            <a:spLocks noChangeArrowheads="1"/>
          </p:cNvSpPr>
          <p:nvPr/>
        </p:nvSpPr>
        <p:spPr bwMode="auto">
          <a:xfrm>
            <a:off x="494135" y="1522412"/>
            <a:ext cx="100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he-IL" sz="1600">
                <a:solidFill>
                  <a:srgbClr val="CC0000"/>
                </a:solidFill>
                <a:ea typeface="MS PGothic" pitchFamily="34" charset="-128"/>
              </a:rPr>
              <a:t>message</a:t>
            </a:r>
          </a:p>
        </p:txBody>
      </p:sp>
      <p:grpSp>
        <p:nvGrpSpPr>
          <p:cNvPr id="17" name="Group 175"/>
          <p:cNvGrpSpPr>
            <a:grpSpLocks/>
          </p:cNvGrpSpPr>
          <p:nvPr/>
        </p:nvGrpSpPr>
        <p:grpSpPr bwMode="auto">
          <a:xfrm>
            <a:off x="1554585" y="1549400"/>
            <a:ext cx="679450" cy="301625"/>
            <a:chOff x="780" y="1553"/>
            <a:chExt cx="428" cy="190"/>
          </a:xfrm>
        </p:grpSpPr>
        <p:sp>
          <p:nvSpPr>
            <p:cNvPr id="133185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3186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M</a:t>
              </a:r>
            </a:p>
          </p:txBody>
        </p:sp>
      </p:grpSp>
      <p:grpSp>
        <p:nvGrpSpPr>
          <p:cNvPr id="18" name="Group 185"/>
          <p:cNvGrpSpPr>
            <a:grpSpLocks/>
          </p:cNvGrpSpPr>
          <p:nvPr/>
        </p:nvGrpSpPr>
        <p:grpSpPr bwMode="auto">
          <a:xfrm>
            <a:off x="1319635" y="1870075"/>
            <a:ext cx="903287" cy="301625"/>
            <a:chOff x="1851" y="2046"/>
            <a:chExt cx="569" cy="190"/>
          </a:xfrm>
        </p:grpSpPr>
        <p:grpSp>
          <p:nvGrpSpPr>
            <p:cNvPr id="19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33183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33184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he-IL" sz="1400">
                    <a:ea typeface="MS PGothic" pitchFamily="34" charset="-128"/>
                  </a:rPr>
                  <a:t>H</a:t>
                </a:r>
                <a:r>
                  <a:rPr lang="en-US" altLang="he-IL" sz="1800" baseline="-25000">
                    <a:ea typeface="MS PGothic" pitchFamily="34" charset="-128"/>
                  </a:rPr>
                  <a:t>t</a:t>
                </a:r>
              </a:p>
            </p:txBody>
          </p:sp>
        </p:grpSp>
        <p:grpSp>
          <p:nvGrpSpPr>
            <p:cNvPr id="20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3181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 altLang="he-IL">
                  <a:ea typeface="MS PGothic" pitchFamily="34" charset="-128"/>
                </a:endParaRPr>
              </a:p>
            </p:txBody>
          </p:sp>
          <p:sp>
            <p:nvSpPr>
              <p:cNvPr id="133182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he-IL" sz="1400">
                    <a:ea typeface="MS PGothic" pitchFamily="34" charset="-128"/>
                  </a:rPr>
                  <a:t>M</a:t>
                </a:r>
              </a:p>
            </p:txBody>
          </p:sp>
        </p:grpSp>
      </p:grpSp>
      <p:grpSp>
        <p:nvGrpSpPr>
          <p:cNvPr id="21" name="Group 187"/>
          <p:cNvGrpSpPr>
            <a:grpSpLocks/>
          </p:cNvGrpSpPr>
          <p:nvPr/>
        </p:nvGrpSpPr>
        <p:grpSpPr bwMode="auto">
          <a:xfrm>
            <a:off x="1025947" y="2193925"/>
            <a:ext cx="301625" cy="292100"/>
            <a:chOff x="1962" y="2058"/>
            <a:chExt cx="190" cy="184"/>
          </a:xfrm>
        </p:grpSpPr>
        <p:sp>
          <p:nvSpPr>
            <p:cNvPr id="133177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he-IL">
                <a:ea typeface="MS PGothic" pitchFamily="34" charset="-128"/>
              </a:endParaRPr>
            </a:p>
          </p:txBody>
        </p:sp>
        <p:sp>
          <p:nvSpPr>
            <p:cNvPr id="133178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400">
                  <a:ea typeface="MS PGothic" pitchFamily="34" charset="-128"/>
                </a:rPr>
                <a:t>H</a:t>
              </a:r>
              <a:r>
                <a:rPr lang="en-US" altLang="he-IL" sz="1800" baseline="-25000">
                  <a:ea typeface="MS PGothic" pitchFamily="34" charset="-128"/>
                </a:rPr>
                <a:t>n</a:t>
              </a:r>
            </a:p>
          </p:txBody>
        </p:sp>
      </p:grp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-51965" y="2473325"/>
            <a:ext cx="704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he-IL" sz="1600">
                <a:solidFill>
                  <a:srgbClr val="CC0000"/>
                </a:solidFill>
                <a:ea typeface="MS PGothic" pitchFamily="34" charset="-128"/>
              </a:rPr>
              <a:t>frame</a:t>
            </a:r>
          </a:p>
        </p:txBody>
      </p:sp>
      <p:grpSp>
        <p:nvGrpSpPr>
          <p:cNvPr id="22" name="Group 187"/>
          <p:cNvGrpSpPr>
            <a:grpSpLocks/>
          </p:cNvGrpSpPr>
          <p:nvPr/>
        </p:nvGrpSpPr>
        <p:grpSpPr bwMode="auto">
          <a:xfrm flipH="1">
            <a:off x="2969047" y="5800725"/>
            <a:ext cx="803275" cy="771525"/>
            <a:chOff x="-44" y="1473"/>
            <a:chExt cx="981" cy="1105"/>
          </a:xfrm>
        </p:grpSpPr>
        <p:pic>
          <p:nvPicPr>
            <p:cNvPr id="133175" name="Picture 188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76" name="Freeform 1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6298130 w 356"/>
                <a:gd name="T3" fmla="*/ 4812543 h 368"/>
                <a:gd name="T4" fmla="*/ 43059925 w 356"/>
                <a:gd name="T5" fmla="*/ 100260485 h 368"/>
                <a:gd name="T6" fmla="*/ 9489792 w 356"/>
                <a:gd name="T7" fmla="*/ 125389224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23" name="Group 190"/>
          <p:cNvGrpSpPr>
            <a:grpSpLocks/>
          </p:cNvGrpSpPr>
          <p:nvPr/>
        </p:nvGrpSpPr>
        <p:grpSpPr bwMode="auto">
          <a:xfrm flipH="1">
            <a:off x="3931072" y="1917700"/>
            <a:ext cx="803275" cy="771525"/>
            <a:chOff x="-44" y="1473"/>
            <a:chExt cx="981" cy="1105"/>
          </a:xfrm>
        </p:grpSpPr>
        <p:pic>
          <p:nvPicPr>
            <p:cNvPr id="133173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74" name="Freeform 1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6298130 w 356"/>
                <a:gd name="T3" fmla="*/ 4812543 h 368"/>
                <a:gd name="T4" fmla="*/ 43059925 w 356"/>
                <a:gd name="T5" fmla="*/ 100260485 h 368"/>
                <a:gd name="T6" fmla="*/ 9489792 w 356"/>
                <a:gd name="T7" fmla="*/ 125389224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371 L 1.94444E-6 0.0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926 L 3.61111E-6 0.0479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1.11111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-2.77778E-7 0.13889 L 0.40295 0.13889 L 0.40295 0.09884 L 0.57153 0.10093 L 0.57153 0.57708 L 0.66372 0.50856 L 0.66372 0.42847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77" y="2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en-US" altLang="he-IL" dirty="0"/>
              <a:t>The Complete Packet</a:t>
            </a:r>
          </a:p>
        </p:txBody>
      </p:sp>
      <p:pic>
        <p:nvPicPr>
          <p:cNvPr id="143363" name="Picture 3"/>
          <p:cNvPicPr>
            <a:picLocks noChangeArrowheads="1"/>
          </p:cNvPicPr>
          <p:nvPr/>
        </p:nvPicPr>
        <p:blipFill>
          <a:blip r:embed="rId2"/>
          <a:srcRect t="1042" b="-1042"/>
          <a:stretch>
            <a:fillRect/>
          </a:stretch>
        </p:blipFill>
        <p:spPr bwMode="auto">
          <a:xfrm>
            <a:off x="1143000" y="1304925"/>
            <a:ext cx="6608763" cy="499745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1130300" y="1128713"/>
            <a:ext cx="3008838" cy="396775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he-IL" sz="2400" dirty="0">
                <a:ea typeface="MS PGothic" pitchFamily="34" charset="-128"/>
              </a:rPr>
              <a:t>Application Header</a:t>
            </a:r>
          </a:p>
          <a:p>
            <a:pPr>
              <a:lnSpc>
                <a:spcPct val="150000"/>
              </a:lnSpc>
            </a:pPr>
            <a:r>
              <a:rPr lang="en-US" altLang="he-IL" sz="2400" dirty="0">
                <a:ea typeface="MS PGothic" pitchFamily="34" charset="-128"/>
              </a:rPr>
              <a:t>Presentation Header</a:t>
            </a:r>
          </a:p>
          <a:p>
            <a:pPr>
              <a:lnSpc>
                <a:spcPct val="150000"/>
              </a:lnSpc>
            </a:pPr>
            <a:r>
              <a:rPr lang="en-US" altLang="he-IL" sz="2400" dirty="0">
                <a:solidFill>
                  <a:schemeClr val="bg1"/>
                </a:solidFill>
                <a:ea typeface="MS PGothic" pitchFamily="34" charset="-128"/>
              </a:rPr>
              <a:t>Session Header</a:t>
            </a:r>
          </a:p>
          <a:p>
            <a:pPr>
              <a:lnSpc>
                <a:spcPct val="150000"/>
              </a:lnSpc>
            </a:pPr>
            <a:r>
              <a:rPr lang="en-US" altLang="he-IL" sz="2400" dirty="0">
                <a:ea typeface="MS PGothic" pitchFamily="34" charset="-128"/>
              </a:rPr>
              <a:t>Transport Header</a:t>
            </a:r>
          </a:p>
          <a:p>
            <a:pPr>
              <a:lnSpc>
                <a:spcPct val="150000"/>
              </a:lnSpc>
            </a:pPr>
            <a:r>
              <a:rPr lang="en-US" altLang="he-IL" sz="2400" dirty="0">
                <a:ea typeface="MS PGothic" pitchFamily="34" charset="-128"/>
              </a:rPr>
              <a:t>Network Header</a:t>
            </a:r>
          </a:p>
          <a:p>
            <a:pPr>
              <a:lnSpc>
                <a:spcPct val="150000"/>
              </a:lnSpc>
            </a:pPr>
            <a:r>
              <a:rPr lang="en-US" altLang="he-IL" sz="2400" dirty="0">
                <a:solidFill>
                  <a:schemeClr val="bg1"/>
                </a:solidFill>
                <a:ea typeface="MS PGothic" pitchFamily="34" charset="-128"/>
              </a:rPr>
              <a:t>Data Link Header</a:t>
            </a:r>
            <a:endParaRPr lang="en-US" altLang="he-IL" sz="2400" dirty="0">
              <a:ea typeface="MS PGothic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he-IL" sz="2400" dirty="0">
                <a:ea typeface="MS PGothic" pitchFamily="34" charset="-128"/>
              </a:rPr>
              <a:t>Frame Preamble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5527675" y="3956050"/>
            <a:ext cx="2100263" cy="58261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endParaRPr lang="en-US" altLang="he-IL" sz="1600">
              <a:solidFill>
                <a:schemeClr val="bg1"/>
              </a:solidFill>
              <a:ea typeface="MS PGothic" pitchFamily="34" charset="-128"/>
            </a:endParaRPr>
          </a:p>
          <a:p>
            <a:r>
              <a:rPr lang="en-US" altLang="he-IL" sz="1600">
                <a:solidFill>
                  <a:schemeClr val="bg1"/>
                </a:solidFill>
                <a:ea typeface="MS PGothic" pitchFamily="34" charset="-128"/>
              </a:rPr>
              <a:t>Data Link Traler(CRC)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5237163" y="1343025"/>
            <a:ext cx="688975" cy="3762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he-IL">
                <a:ea typeface="MS PGothic" pitchFamily="34" charset="-128"/>
              </a:rPr>
              <a:t>Data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5313363" y="5634038"/>
            <a:ext cx="1235075" cy="45878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he-IL">
                <a:ea typeface="MS PGothic" pitchFamily="34" charset="-128"/>
              </a:rPr>
              <a:t>Packet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2691</TotalTime>
  <Words>819</Words>
  <Application>Microsoft Office PowerPoint</Application>
  <PresentationFormat>On-screen Show (4:3)</PresentationFormat>
  <Paragraphs>269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MS PGothic</vt:lpstr>
      <vt:lpstr>Arial</vt:lpstr>
      <vt:lpstr>Comic Sans MS</vt:lpstr>
      <vt:lpstr>Georgia</vt:lpstr>
      <vt:lpstr>Gill Sans MT</vt:lpstr>
      <vt:lpstr>Noto Symbol</vt:lpstr>
      <vt:lpstr>Times New Roman</vt:lpstr>
      <vt:lpstr>Wingdings</vt:lpstr>
      <vt:lpstr>ZapfDingbats</vt:lpstr>
      <vt:lpstr>paper-plane</vt:lpstr>
      <vt:lpstr>OSI Protocol Stack</vt:lpstr>
      <vt:lpstr>Internet structure: network of networks</vt:lpstr>
      <vt:lpstr>Protocol “layers”</vt:lpstr>
      <vt:lpstr>Why Layering?</vt:lpstr>
      <vt:lpstr>ISO/OSI Reference Model</vt:lpstr>
      <vt:lpstr>Internet Protocol Stack</vt:lpstr>
      <vt:lpstr>Internet Protocol Stack</vt:lpstr>
      <vt:lpstr>Encapsulation</vt:lpstr>
      <vt:lpstr>The Complete Packet</vt:lpstr>
      <vt:lpstr>Packet Components</vt:lpstr>
      <vt:lpstr>Encapsulation and decapsulation</vt:lpstr>
      <vt:lpstr>PowerPoint Presentation</vt:lpstr>
      <vt:lpstr>Application Layer</vt:lpstr>
      <vt:lpstr>PowerPoint Presentation</vt:lpstr>
      <vt:lpstr>Transport layer -  Goal: data transfer between end systems</vt:lpstr>
      <vt:lpstr>PowerPoint Presentation</vt:lpstr>
      <vt:lpstr>Network Layer</vt:lpstr>
      <vt:lpstr>Network Layer</vt:lpstr>
      <vt:lpstr>PowerPoint Presentation</vt:lpstr>
      <vt:lpstr>Link Layer</vt:lpstr>
      <vt:lpstr>PowerPoint Presentation</vt:lpstr>
      <vt:lpstr>Physical Layer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רשתות תקשורת מחשבים שיעור 1</dc:title>
  <dc:creator>Amit</dc:creator>
  <cp:lastModifiedBy>erlichsefi</cp:lastModifiedBy>
  <cp:revision>110</cp:revision>
  <dcterms:modified xsi:type="dcterms:W3CDTF">2017-08-08T10:42:59Z</dcterms:modified>
</cp:coreProperties>
</file>