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2" r:id="rId3"/>
    <p:sldId id="383" r:id="rId4"/>
    <p:sldId id="384" r:id="rId5"/>
    <p:sldId id="385" r:id="rId6"/>
    <p:sldId id="416" r:id="rId7"/>
    <p:sldId id="386" r:id="rId8"/>
    <p:sldId id="417" r:id="rId9"/>
    <p:sldId id="388" r:id="rId10"/>
    <p:sldId id="421" r:id="rId11"/>
    <p:sldId id="390" r:id="rId12"/>
    <p:sldId id="418" r:id="rId13"/>
    <p:sldId id="419" r:id="rId14"/>
    <p:sldId id="420" r:id="rId15"/>
    <p:sldId id="422" r:id="rId16"/>
    <p:sldId id="423" r:id="rId17"/>
    <p:sldId id="424" r:id="rId18"/>
    <p:sldId id="399" r:id="rId19"/>
    <p:sldId id="425" r:id="rId20"/>
    <p:sldId id="426" r:id="rId21"/>
    <p:sldId id="427" r:id="rId22"/>
    <p:sldId id="428" r:id="rId23"/>
    <p:sldId id="429" r:id="rId24"/>
    <p:sldId id="430" r:id="rId25"/>
    <p:sldId id="431" r:id="rId26"/>
    <p:sldId id="432" r:id="rId27"/>
    <p:sldId id="433" r:id="rId28"/>
    <p:sldId id="43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78676" autoAdjust="0"/>
  </p:normalViewPr>
  <p:slideViewPr>
    <p:cSldViewPr>
      <p:cViewPr varScale="1">
        <p:scale>
          <a:sx n="46" d="100"/>
          <a:sy n="46" d="100"/>
        </p:scale>
        <p:origin x="67" y="5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A7BE-423F-45DD-9922-73D79C730F7A}" type="datetimeFigureOut">
              <a:rPr lang="en-US" smtClean="0"/>
              <a:t>12/26/2018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B53B7-307D-4EBF-AD19-37FF267B60C8}" type="slidenum">
              <a:rPr lang="en-US" smtClean="0"/>
              <a:t>‹#›</a:t>
            </a:fld>
            <a:endParaRPr lang="en-US"/>
          </a:p>
        </p:txBody>
      </p:sp>
    </p:spTree>
    <p:extLst>
      <p:ext uri="{BB962C8B-B14F-4D97-AF65-F5344CB8AC3E}">
        <p14:creationId xmlns:p14="http://schemas.microsoft.com/office/powerpoint/2010/main" val="138826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After copying into the kernel buffer, the card interrupts the CPU informing it about the availability of a new packet</a:t>
            </a:r>
          </a:p>
        </p:txBody>
      </p:sp>
      <p:sp>
        <p:nvSpPr>
          <p:cNvPr id="4" name="Slide Number Placeholder 3"/>
          <p:cNvSpPr>
            <a:spLocks noGrp="1"/>
          </p:cNvSpPr>
          <p:nvPr>
            <p:ph type="sldNum" sz="quarter" idx="10"/>
          </p:nvPr>
        </p:nvSpPr>
        <p:spPr/>
        <p:txBody>
          <a:bodyPr/>
          <a:lstStyle/>
          <a:p>
            <a:fld id="{813B53B7-307D-4EBF-AD19-37FF267B60C8}" type="slidenum">
              <a:rPr lang="en-US" smtClean="0"/>
              <a:t>2</a:t>
            </a:fld>
            <a:endParaRPr lang="en-US"/>
          </a:p>
        </p:txBody>
      </p:sp>
    </p:spTree>
    <p:extLst>
      <p:ext uri="{BB962C8B-B14F-4D97-AF65-F5344CB8AC3E}">
        <p14:creationId xmlns:p14="http://schemas.microsoft.com/office/powerpoint/2010/main" val="56905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should note that the size of the IP header is not fixed because some packets header may contain an extra IP options field</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14</a:t>
            </a:fld>
            <a:endParaRPr lang="en-US"/>
          </a:p>
        </p:txBody>
      </p:sp>
    </p:spTree>
    <p:extLst>
      <p:ext uri="{BB962C8B-B14F-4D97-AF65-F5344CB8AC3E}">
        <p14:creationId xmlns:p14="http://schemas.microsoft.com/office/powerpoint/2010/main" val="3199097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The first step creates a socket</a:t>
            </a:r>
          </a:p>
          <a:p>
            <a:pPr marL="171450" indent="-171450">
              <a:buFont typeface="Arial" panose="020B0604020202020204" pitchFamily="34" charset="0"/>
              <a:buChar char="•"/>
            </a:pPr>
            <a:r>
              <a:rPr lang="en-US" baseline="0" dirty="0" smtClean="0"/>
              <a:t>The second step provides the destination information</a:t>
            </a:r>
          </a:p>
          <a:p>
            <a:pPr marL="171450" indent="-171450">
              <a:buFont typeface="Arial" panose="020B0604020202020204" pitchFamily="34" charset="0"/>
              <a:buChar char="•"/>
            </a:pPr>
            <a:r>
              <a:rPr lang="en-US" baseline="0" dirty="0" smtClean="0"/>
              <a:t>In the final step, </a:t>
            </a:r>
            <a:r>
              <a:rPr lang="en-US" baseline="0" dirty="0" err="1" smtClean="0"/>
              <a:t>sendto</a:t>
            </a:r>
            <a:r>
              <a:rPr lang="en-US" baseline="0" dirty="0" smtClean="0"/>
              <a:t>() is used to send out the UDP packet with the provided payload</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1664325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Using the typic socket to send packets,  we do not have much control over the header fields</a:t>
            </a:r>
          </a:p>
          <a:p>
            <a:pPr marL="171450" indent="-171450">
              <a:buFont typeface="Arial" panose="020B0604020202020204" pitchFamily="34" charset="0"/>
              <a:buChar char="•"/>
            </a:pPr>
            <a:r>
              <a:rPr lang="en-US" baseline="0" dirty="0"/>
              <a:t>We can only fill in a few header fields, such as the destination IP address and destination port number</a:t>
            </a:r>
          </a:p>
          <a:p>
            <a:pPr marL="171450" indent="-171450">
              <a:buFont typeface="Arial" panose="020B0604020202020204" pitchFamily="34" charset="0"/>
              <a:buChar char="•"/>
            </a:pPr>
            <a:r>
              <a:rPr lang="en-US" baseline="0" dirty="0"/>
              <a:t>The other fields are set by operating system</a:t>
            </a:r>
          </a:p>
          <a:p>
            <a:pPr marL="171450" indent="-171450">
              <a:buFont typeface="Arial" panose="020B0604020202020204" pitchFamily="34" charset="0"/>
              <a:buChar char="•"/>
            </a:pPr>
            <a:r>
              <a:rPr lang="en-US" baseline="0" dirty="0"/>
              <a:t>We use raw sockets to take control of being able to create the whole packet and asking the operating system to “leave us alone</a:t>
            </a:r>
            <a:r>
              <a:rPr lang="en-US" baseline="0" dirty="0" smtClean="0"/>
              <a: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Step 1: </a:t>
            </a:r>
          </a:p>
          <a:p>
            <a:pPr marL="628650" lvl="1" indent="-171450">
              <a:buFont typeface="Arial" panose="020B0604020202020204" pitchFamily="34" charset="0"/>
              <a:buChar char="•"/>
            </a:pPr>
            <a:r>
              <a:rPr lang="en-US" baseline="0" dirty="0" smtClean="0"/>
              <a:t>AF_INET indicates that this is for IPv4</a:t>
            </a:r>
          </a:p>
          <a:p>
            <a:pPr marL="628650" lvl="1" indent="-171450">
              <a:buFont typeface="Arial" panose="020B0604020202020204" pitchFamily="34" charset="0"/>
              <a:buChar char="•"/>
            </a:pPr>
            <a:r>
              <a:rPr lang="en-US" baseline="0" dirty="0" smtClean="0"/>
              <a:t>For Second argument we typically use SOCK_DGRAM (for UDP) or SOCK_STREAN ( for TCP ). For raw socket, we use SOCK_RAW</a:t>
            </a:r>
          </a:p>
          <a:p>
            <a:pPr marL="628650" lvl="1" indent="-171450">
              <a:buFont typeface="Arial" panose="020B0604020202020204" pitchFamily="34" charset="0"/>
              <a:buChar char="•"/>
            </a:pPr>
            <a:r>
              <a:rPr lang="en-US" baseline="0" dirty="0" smtClean="0"/>
              <a:t>Third argument we choose IPPROTO_RAW indicating that we will supply the IP header</a:t>
            </a:r>
          </a:p>
          <a:p>
            <a:pPr marL="171450" indent="-171450">
              <a:buFont typeface="Arial" panose="020B0604020202020204" pitchFamily="34" charset="0"/>
              <a:buChar char="•"/>
            </a:pPr>
            <a:r>
              <a:rPr lang="en-US" baseline="0" dirty="0" smtClean="0"/>
              <a:t>Step 2: It should be noted that by setting the destination IP address, we help the kernel get the correct MAC address corresponding to the destination if the destination is on the same network</a:t>
            </a:r>
          </a:p>
          <a:p>
            <a:pPr marL="171450" indent="-171450">
              <a:buFont typeface="Arial" panose="020B0604020202020204" pitchFamily="34" charset="0"/>
              <a:buChar char="•"/>
            </a:pPr>
            <a:r>
              <a:rPr lang="en-US" baseline="0" dirty="0" smtClean="0"/>
              <a:t>Step 4: </a:t>
            </a:r>
          </a:p>
          <a:p>
            <a:pPr marL="628650" lvl="1" indent="-171450">
              <a:buFont typeface="Arial" panose="020B0604020202020204" pitchFamily="34" charset="0"/>
              <a:buChar char="•"/>
            </a:pPr>
            <a:r>
              <a:rPr lang="en-US" baseline="0" dirty="0" smtClean="0"/>
              <a:t>the second argument is a pointer to the buffer containing the whole </a:t>
            </a:r>
            <a:r>
              <a:rPr lang="en-US" baseline="0" dirty="0" err="1" smtClean="0"/>
              <a:t>ip</a:t>
            </a:r>
            <a:r>
              <a:rPr lang="en-US" baseline="0" dirty="0" smtClean="0"/>
              <a:t> packet</a:t>
            </a:r>
          </a:p>
          <a:p>
            <a:pPr marL="628650" lvl="1" indent="-171450">
              <a:buFont typeface="Arial" panose="020B0604020202020204" pitchFamily="34" charset="0"/>
              <a:buChar char="•"/>
            </a:pPr>
            <a:r>
              <a:rPr lang="en-US" baseline="0" dirty="0" smtClean="0"/>
              <a:t>Third argument is the size of the packet</a:t>
            </a:r>
          </a:p>
          <a:p>
            <a:pPr marL="628650" lvl="1" indent="-171450">
              <a:buFont typeface="Arial" panose="020B0604020202020204" pitchFamily="34" charset="0"/>
              <a:buChar char="•"/>
            </a:pPr>
            <a:r>
              <a:rPr lang="en-US" baseline="0" dirty="0" smtClean="0"/>
              <a:t>Fourth argument is to set flags</a:t>
            </a:r>
          </a:p>
          <a:p>
            <a:pPr marL="628650" lvl="1" indent="-171450">
              <a:buFont typeface="Arial" panose="020B0604020202020204" pitchFamily="34" charset="0"/>
              <a:buChar char="•"/>
            </a:pPr>
            <a:r>
              <a:rPr lang="en-US" baseline="0" dirty="0" smtClean="0"/>
              <a:t>The next two arguments are the pointers to the destination </a:t>
            </a:r>
            <a:r>
              <a:rPr lang="en-US" baseline="0" dirty="0" err="1" smtClean="0"/>
              <a:t>sockadd_in</a:t>
            </a:r>
            <a:r>
              <a:rPr lang="en-US" baseline="0" dirty="0" smtClean="0"/>
              <a:t> structure and its size</a:t>
            </a:r>
          </a:p>
          <a:p>
            <a:pPr marL="171450" indent="-171450">
              <a:buFont typeface="Arial" panose="020B0604020202020204" pitchFamily="34" charset="0"/>
              <a:buChar char="•"/>
            </a:pPr>
            <a:r>
              <a:rPr lang="en-US" baseline="0" dirty="0" smtClean="0"/>
              <a:t>For security reasons, only root processes and processes with the CAP_NET_RAW capabilities can create raw sockets</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327671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Step 1: it should be noted that we are using the type casting technique. The ICMP echo-request header is very simple, we just have to fill in the type and checksum fields. The payload field is optional, we choose not to use that here.</a:t>
            </a:r>
          </a:p>
          <a:p>
            <a:pPr marL="171450" indent="-171450">
              <a:buFont typeface="Arial" panose="020B0604020202020204" pitchFamily="34" charset="0"/>
              <a:buChar char="•"/>
            </a:pPr>
            <a:r>
              <a:rPr lang="en-US" baseline="0" dirty="0" smtClean="0"/>
              <a:t>Step2:  we set source and destination IP address to the values of our choice. We do not need to fill in the checksum field as that is calculated by the OS by itself</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39375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Htons</a:t>
            </a:r>
            <a:r>
              <a:rPr lang="en-US" dirty="0" smtClean="0"/>
              <a:t>() and </a:t>
            </a:r>
            <a:r>
              <a:rPr lang="en-US" dirty="0" err="1" smtClean="0"/>
              <a:t>ntohs</a:t>
            </a:r>
            <a:r>
              <a:rPr lang="en-US" dirty="0" smtClean="0"/>
              <a:t>() convert data to appropriate format.</a:t>
            </a:r>
          </a:p>
          <a:p>
            <a:pPr marL="171450" indent="-171450">
              <a:buFont typeface="Arial" panose="020B0604020202020204" pitchFamily="34" charset="0"/>
              <a:buChar char="•"/>
            </a:pPr>
            <a:r>
              <a:rPr lang="en-US" dirty="0" smtClean="0"/>
              <a:t>Smallest</a:t>
            </a:r>
            <a:r>
              <a:rPr lang="en-US" baseline="0" dirty="0" smtClean="0"/>
              <a:t> addressable unit of memory – byte.</a:t>
            </a:r>
          </a:p>
          <a:p>
            <a:pPr marL="171450" indent="-171450">
              <a:buFont typeface="Arial" panose="020B0604020202020204" pitchFamily="34" charset="0"/>
              <a:buChar char="•"/>
            </a:pPr>
            <a:r>
              <a:rPr lang="en-US" baseline="0" dirty="0" smtClean="0"/>
              <a:t>Some </a:t>
            </a:r>
            <a:r>
              <a:rPr lang="en-US" baseline="0" dirty="0" err="1" smtClean="0"/>
              <a:t>datatypes</a:t>
            </a:r>
            <a:r>
              <a:rPr lang="en-US" baseline="0" dirty="0" smtClean="0"/>
              <a:t> consist of multiple byte in contagious memory </a:t>
            </a:r>
            <a:r>
              <a:rPr lang="en-US" baseline="0" dirty="0" err="1" smtClean="0"/>
              <a:t>eg</a:t>
            </a:r>
            <a:r>
              <a:rPr lang="en-US" baseline="0" dirty="0" smtClean="0"/>
              <a:t> </a:t>
            </a:r>
            <a:r>
              <a:rPr lang="en-US" baseline="0" dirty="0" err="1" smtClean="0"/>
              <a:t>int</a:t>
            </a:r>
            <a:r>
              <a:rPr lang="en-US" baseline="0" dirty="0" smtClean="0"/>
              <a:t> = 4 bytes. Short </a:t>
            </a:r>
            <a:r>
              <a:rPr lang="en-US" baseline="0" dirty="0" err="1" smtClean="0"/>
              <a:t>int</a:t>
            </a:r>
            <a:r>
              <a:rPr lang="en-US" baseline="0" dirty="0" smtClean="0"/>
              <a:t> = 2 bytes.</a:t>
            </a:r>
          </a:p>
          <a:p>
            <a:pPr marL="171450" indent="-171450">
              <a:buFont typeface="Arial" panose="020B0604020202020204" pitchFamily="34" charset="0"/>
              <a:buChar char="•"/>
            </a:pPr>
            <a:r>
              <a:rPr lang="en-US" baseline="0" dirty="0" smtClean="0"/>
              <a:t>Question: how are multiple bytes arranged in the memory: least significant bytes are put in the lower address or higher address?</a:t>
            </a:r>
          </a:p>
          <a:p>
            <a:pPr marL="171450" indent="-171450">
              <a:buFont typeface="Arial" panose="020B0604020202020204" pitchFamily="34" charset="0"/>
              <a:buChar char="•"/>
            </a:pPr>
            <a:r>
              <a:rPr lang="en-US" baseline="0" dirty="0" smtClean="0"/>
              <a:t>Different computer architectures does it differently. </a:t>
            </a:r>
            <a:r>
              <a:rPr lang="en-US" baseline="0" dirty="0" err="1" smtClean="0"/>
              <a:t>Eg</a:t>
            </a:r>
            <a:r>
              <a:rPr lang="en-US" baseline="0" dirty="0" smtClean="0"/>
              <a:t>: Atmel AVR32, IBM z/Architecture mainframes use Big-Endian byte order; x86 uses Little-Endian byte order</a:t>
            </a:r>
            <a:endParaRPr lang="en-US" dirty="0" smtClean="0"/>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831590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To solve the </a:t>
            </a:r>
            <a:r>
              <a:rPr lang="en-US" dirty="0" err="1" smtClean="0"/>
              <a:t>endianness</a:t>
            </a:r>
            <a:r>
              <a:rPr lang="en-US" dirty="0" smtClean="0"/>
              <a:t>-mismatching</a:t>
            </a:r>
            <a:r>
              <a:rPr lang="en-US" baseline="0" dirty="0" smtClean="0"/>
              <a:t> problem when data is send over the network, IANA defined a common order called network byte order, regardless of what </a:t>
            </a:r>
            <a:r>
              <a:rPr lang="en-US" baseline="0" dirty="0" err="1" smtClean="0"/>
              <a:t>endianness</a:t>
            </a:r>
            <a:r>
              <a:rPr lang="en-US" baseline="0" dirty="0" smtClean="0"/>
              <a:t> the host has.</a:t>
            </a:r>
          </a:p>
          <a:p>
            <a:pPr marL="171450" indent="-171450">
              <a:buFont typeface="Arial" panose="020B0604020202020204" pitchFamily="34" charset="0"/>
              <a:buChar char="•"/>
            </a:pPr>
            <a:r>
              <a:rPr lang="en-US" baseline="0" dirty="0" smtClean="0"/>
              <a:t>The conversion function figures out the </a:t>
            </a:r>
            <a:r>
              <a:rPr lang="en-US" baseline="0" dirty="0" err="1" smtClean="0"/>
              <a:t>endianness</a:t>
            </a:r>
            <a:r>
              <a:rPr lang="en-US" baseline="0" dirty="0" smtClean="0"/>
              <a:t> of the host, and conduct the conversion accordingly.</a:t>
            </a:r>
          </a:p>
          <a:p>
            <a:pPr marL="171450" indent="-171450">
              <a:buFont typeface="Arial" panose="020B0604020202020204" pitchFamily="34" charset="0"/>
              <a:buChar char="•"/>
            </a:pPr>
            <a:r>
              <a:rPr lang="en-US" baseline="0" dirty="0" smtClean="0"/>
              <a:t>Conversion macros have easy names:</a:t>
            </a:r>
          </a:p>
          <a:p>
            <a:pPr marL="171450" indent="-171450">
              <a:buFont typeface="Arial" panose="020B0604020202020204" pitchFamily="34" charset="0"/>
              <a:buChar char="•"/>
            </a:pPr>
            <a:r>
              <a:rPr lang="en-US" baseline="0" dirty="0" err="1" smtClean="0"/>
              <a:t>Htons</a:t>
            </a:r>
            <a:r>
              <a:rPr lang="en-US" baseline="0" dirty="0" smtClean="0"/>
              <a:t> means host to network byte order conversion</a:t>
            </a:r>
          </a:p>
          <a:p>
            <a:pPr marL="171450" indent="-171450">
              <a:buFont typeface="Arial" panose="020B0604020202020204" pitchFamily="34" charset="0"/>
              <a:buChar char="•"/>
            </a:pPr>
            <a:r>
              <a:rPr lang="en-US" baseline="0" dirty="0" err="1" smtClean="0"/>
              <a:t>Ntohl</a:t>
            </a:r>
            <a:r>
              <a:rPr lang="en-US" baseline="0" dirty="0" smtClean="0"/>
              <a:t> </a:t>
            </a:r>
            <a:r>
              <a:rPr lang="en-US" baseline="0" dirty="0" err="1" smtClean="0"/>
              <a:t>meand</a:t>
            </a:r>
            <a:r>
              <a:rPr lang="en-US" baseline="0" dirty="0" smtClean="0"/>
              <a:t> network to host byte order conversion</a:t>
            </a:r>
          </a:p>
          <a:p>
            <a:pPr marL="628650" lvl="1" indent="-171450">
              <a:buFont typeface="Arial" panose="020B0604020202020204" pitchFamily="34" charset="0"/>
              <a:buChar char="•"/>
            </a:pPr>
            <a:r>
              <a:rPr lang="en-US" baseline="0" dirty="0" smtClean="0"/>
              <a:t>s -&gt; short integer</a:t>
            </a:r>
          </a:p>
          <a:p>
            <a:pPr marL="628650" lvl="1" indent="-171450">
              <a:buFont typeface="Arial" panose="020B0604020202020204" pitchFamily="34" charset="0"/>
              <a:buChar char="•"/>
            </a:pPr>
            <a:r>
              <a:rPr lang="en-US" baseline="0" dirty="0" smtClean="0"/>
              <a:t>l -&gt;long integer </a:t>
            </a:r>
            <a:endParaRPr lang="en-US" dirty="0" smtClean="0"/>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27</a:t>
            </a:fld>
            <a:endParaRPr lang="en-US"/>
          </a:p>
        </p:txBody>
      </p:sp>
    </p:spTree>
    <p:extLst>
      <p:ext uri="{BB962C8B-B14F-4D97-AF65-F5344CB8AC3E}">
        <p14:creationId xmlns:p14="http://schemas.microsoft.com/office/powerpoint/2010/main" val="885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It should be noted that elevated or root privileges are required to put a NIC card in promiscuous mode</a:t>
            </a:r>
          </a:p>
        </p:txBody>
      </p:sp>
      <p:sp>
        <p:nvSpPr>
          <p:cNvPr id="4" name="Slide Number Placeholder 3"/>
          <p:cNvSpPr>
            <a:spLocks noGrp="1"/>
          </p:cNvSpPr>
          <p:nvPr>
            <p:ph type="sldNum" sz="quarter" idx="10"/>
          </p:nvPr>
        </p:nvSpPr>
        <p:spPr/>
        <p:txBody>
          <a:bodyPr/>
          <a:lstStyle/>
          <a:p>
            <a:fld id="{813B53B7-307D-4EBF-AD19-37FF267B60C8}" type="slidenum">
              <a:rPr lang="en-US" smtClean="0"/>
              <a:t>3</a:t>
            </a:fld>
            <a:endParaRPr lang="en-US"/>
          </a:p>
        </p:txBody>
      </p:sp>
    </p:spTree>
    <p:extLst>
      <p:ext uri="{BB962C8B-B14F-4D97-AF65-F5344CB8AC3E}">
        <p14:creationId xmlns:p14="http://schemas.microsoft.com/office/powerpoint/2010/main" val="354704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It is very inefficient to discard packets at the application level, so we try to filter packets as early as possible and hence use BPF</a:t>
            </a:r>
          </a:p>
          <a:p>
            <a:pPr marL="171450" indent="-171450">
              <a:buFont typeface="Arial" panose="020B0604020202020204" pitchFamily="34" charset="0"/>
              <a:buChar char="•"/>
            </a:pPr>
            <a:r>
              <a:rPr lang="en-US" baseline="0" dirty="0"/>
              <a:t>The filter is often written in human readable format using Boolean operators and is compiled into a pseudo-code and passed to the BPF driver</a:t>
            </a:r>
          </a:p>
          <a:p>
            <a:pPr marL="171450" indent="-171450">
              <a:buFont typeface="Arial" panose="020B0604020202020204" pitchFamily="34" charset="0"/>
              <a:buChar char="•"/>
            </a:pPr>
            <a:r>
              <a:rPr lang="en-US" baseline="0" dirty="0"/>
              <a:t>This low level code is then interpreted by the BPD pseudo-machine</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293875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5</a:t>
            </a:fld>
            <a:endParaRPr lang="en-US"/>
          </a:p>
        </p:txBody>
      </p:sp>
    </p:spTree>
    <p:extLst>
      <p:ext uri="{BB962C8B-B14F-4D97-AF65-F5344CB8AC3E}">
        <p14:creationId xmlns:p14="http://schemas.microsoft.com/office/powerpoint/2010/main" val="77439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43170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We first create a socket and provide information about the server, including the UDP port and the IP address</a:t>
            </a:r>
          </a:p>
          <a:p>
            <a:r>
              <a:rPr lang="en-US" sz="1200" dirty="0" smtClean="0"/>
              <a:t>- The </a:t>
            </a:r>
            <a:r>
              <a:rPr lang="en-US" sz="1200" i="1" dirty="0" smtClean="0"/>
              <a:t>bind() </a:t>
            </a:r>
            <a:r>
              <a:rPr lang="en-US" sz="1200" dirty="0" smtClean="0"/>
              <a:t>system call configures the socket</a:t>
            </a:r>
          </a:p>
          <a:p>
            <a:r>
              <a:rPr lang="en-US" sz="1200" dirty="0" smtClean="0"/>
              <a:t>- By specifying </a:t>
            </a:r>
            <a:r>
              <a:rPr lang="en-US" sz="1200" i="1" dirty="0" smtClean="0"/>
              <a:t>INADDR_ANY</a:t>
            </a:r>
            <a:r>
              <a:rPr lang="en-US" sz="1200" dirty="0" smtClean="0"/>
              <a:t>, we bind the socket to all available IP addresses</a:t>
            </a:r>
          </a:p>
          <a:p>
            <a:r>
              <a:rPr lang="en-US" sz="1200" dirty="0" smtClean="0"/>
              <a:t>- We use </a:t>
            </a:r>
            <a:r>
              <a:rPr lang="en-US" sz="1200" i="1" dirty="0" err="1" smtClean="0"/>
              <a:t>recvfrom</a:t>
            </a:r>
            <a:r>
              <a:rPr lang="en-US" sz="1200" i="1" dirty="0" smtClean="0"/>
              <a:t>() </a:t>
            </a:r>
            <a:r>
              <a:rPr lang="en-US" sz="1200" dirty="0" smtClean="0"/>
              <a:t>to receive UDP packets</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185938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The code using sockets can only receive packets that are intended for it</a:t>
            </a:r>
          </a:p>
          <a:p>
            <a:pPr marL="171450" indent="-171450">
              <a:buFont typeface="Arial" panose="020B0604020202020204" pitchFamily="34" charset="0"/>
              <a:buChar char="•"/>
            </a:pPr>
            <a:r>
              <a:rPr lang="en-US" sz="1200" dirty="0"/>
              <a:t>A sniffer program needs to capture all packets flowing on the network cable (regardless of destination </a:t>
            </a:r>
            <a:r>
              <a:rPr lang="en-US" sz="1200" dirty="0" err="1"/>
              <a:t>ip</a:t>
            </a:r>
            <a:r>
              <a:rPr lang="en-US" sz="1200" dirty="0"/>
              <a:t> and port number) , this can be done use raw socket</a:t>
            </a:r>
          </a:p>
          <a:p>
            <a:pPr marL="171450" indent="-171450">
              <a:buFont typeface="Arial" panose="020B0604020202020204" pitchFamily="34" charset="0"/>
              <a:buChar char="•"/>
            </a:pPr>
            <a:r>
              <a:rPr lang="en-US" baseline="0" dirty="0"/>
              <a:t>This program shows how to build a simple sniffer program using raw </a:t>
            </a:r>
            <a:r>
              <a:rPr lang="en-US" baseline="0" dirty="0" smtClean="0"/>
              <a:t>socket</a:t>
            </a:r>
          </a:p>
          <a:p>
            <a:pPr marL="171450" indent="-171450">
              <a:buFont typeface="Arial" panose="020B0604020202020204" pitchFamily="34" charset="0"/>
              <a:buChar char="•"/>
            </a:pPr>
            <a:r>
              <a:rPr lang="en-US" sz="1200" b="0" i="1" kern="1200" dirty="0" err="1" smtClean="0">
                <a:solidFill>
                  <a:schemeClr val="tx1"/>
                </a:solidFill>
                <a:effectLst/>
                <a:latin typeface="+mn-lt"/>
                <a:ea typeface="+mn-ea"/>
                <a:cs typeface="+mn-cs"/>
              </a:rPr>
              <a:t>int</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setsockopt</a:t>
            </a:r>
            <a:r>
              <a:rPr lang="en-US" sz="1200" b="0" i="1" kern="1200" dirty="0" smtClean="0">
                <a:solidFill>
                  <a:schemeClr val="tx1"/>
                </a:solidFill>
                <a:effectLst/>
                <a:latin typeface="+mn-lt"/>
                <a:ea typeface="+mn-ea"/>
                <a:cs typeface="+mn-cs"/>
              </a:rPr>
              <a:t>( SOCKET s, </a:t>
            </a:r>
            <a:r>
              <a:rPr lang="en-US" sz="1200" b="0" i="1" kern="1200" dirty="0" err="1" smtClean="0">
                <a:solidFill>
                  <a:schemeClr val="tx1"/>
                </a:solidFill>
                <a:effectLst/>
                <a:latin typeface="+mn-lt"/>
                <a:ea typeface="+mn-ea"/>
                <a:cs typeface="+mn-cs"/>
              </a:rPr>
              <a:t>int</a:t>
            </a:r>
            <a:r>
              <a:rPr lang="en-US" sz="1200" b="0" i="1" kern="1200" dirty="0" smtClean="0">
                <a:solidFill>
                  <a:schemeClr val="tx1"/>
                </a:solidFill>
                <a:effectLst/>
                <a:latin typeface="+mn-lt"/>
                <a:ea typeface="+mn-ea"/>
                <a:cs typeface="+mn-cs"/>
              </a:rPr>
              <a:t> level, </a:t>
            </a:r>
            <a:r>
              <a:rPr lang="en-US" sz="1200" b="0" i="1" kern="1200" dirty="0" err="1" smtClean="0">
                <a:solidFill>
                  <a:schemeClr val="tx1"/>
                </a:solidFill>
                <a:effectLst/>
                <a:latin typeface="+mn-lt"/>
                <a:ea typeface="+mn-ea"/>
                <a:cs typeface="+mn-cs"/>
              </a:rPr>
              <a:t>int</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optname</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const</a:t>
            </a:r>
            <a:r>
              <a:rPr lang="en-US" sz="1200" b="0" i="1"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optval</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int</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optlen</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where </a:t>
            </a:r>
            <a:r>
              <a:rPr lang="en-US" sz="1200" b="0" i="1" kern="1200" baseline="0" dirty="0" smtClean="0">
                <a:solidFill>
                  <a:schemeClr val="tx1"/>
                </a:solidFill>
                <a:effectLst/>
                <a:latin typeface="+mn-lt"/>
                <a:ea typeface="+mn-ea"/>
                <a:cs typeface="+mn-cs"/>
              </a:rPr>
              <a:t>s</a:t>
            </a:r>
            <a:r>
              <a:rPr lang="en-US" sz="1200" b="0" i="0" kern="1200" baseline="0" dirty="0" smtClean="0">
                <a:solidFill>
                  <a:schemeClr val="tx1"/>
                </a:solidFill>
                <a:effectLst/>
                <a:latin typeface="+mn-lt"/>
                <a:ea typeface="+mn-ea"/>
                <a:cs typeface="+mn-cs"/>
              </a:rPr>
              <a:t> is a</a:t>
            </a:r>
            <a:r>
              <a:rPr lang="en-US" sz="1200" b="0" i="0" kern="1200" dirty="0" smtClean="0">
                <a:solidFill>
                  <a:schemeClr val="tx1"/>
                </a:solidFill>
                <a:effectLst/>
                <a:latin typeface="+mn-lt"/>
                <a:ea typeface="+mn-ea"/>
                <a:cs typeface="+mn-cs"/>
              </a:rPr>
              <a:t> descriptor that identifies a socket, </a:t>
            </a:r>
            <a:r>
              <a:rPr lang="en-US" sz="1200" b="0" i="1" kern="1200" dirty="0" smtClean="0">
                <a:solidFill>
                  <a:schemeClr val="tx1"/>
                </a:solidFill>
                <a:effectLst/>
                <a:latin typeface="+mn-lt"/>
                <a:ea typeface="+mn-ea"/>
                <a:cs typeface="+mn-cs"/>
              </a:rPr>
              <a:t>level</a:t>
            </a:r>
            <a:r>
              <a:rPr lang="en-US" sz="1200" b="0" i="0" kern="1200" baseline="0" dirty="0" smtClean="0">
                <a:solidFill>
                  <a:schemeClr val="tx1"/>
                </a:solidFill>
                <a:effectLst/>
                <a:latin typeface="+mn-lt"/>
                <a:ea typeface="+mn-ea"/>
                <a:cs typeface="+mn-cs"/>
              </a:rPr>
              <a:t> is </a:t>
            </a:r>
            <a:r>
              <a:rPr lang="en-US" sz="1200" b="0" i="0" kern="1200" dirty="0" smtClean="0">
                <a:solidFill>
                  <a:schemeClr val="tx1"/>
                </a:solidFill>
                <a:effectLst/>
                <a:latin typeface="+mn-lt"/>
                <a:ea typeface="+mn-ea"/>
                <a:cs typeface="+mn-cs"/>
              </a:rPr>
              <a:t>the level at which the option is defined, </a:t>
            </a:r>
            <a:r>
              <a:rPr lang="en-US" sz="1200" b="0" i="1" kern="1200" dirty="0" err="1" smtClean="0">
                <a:solidFill>
                  <a:schemeClr val="tx1"/>
                </a:solidFill>
                <a:effectLst/>
                <a:latin typeface="+mn-lt"/>
                <a:ea typeface="+mn-ea"/>
                <a:cs typeface="+mn-cs"/>
              </a:rPr>
              <a:t>optname</a:t>
            </a:r>
            <a:r>
              <a:rPr lang="en-US" sz="1200" b="0" i="0" kern="1200" dirty="0" smtClean="0">
                <a:solidFill>
                  <a:schemeClr val="tx1"/>
                </a:solidFill>
                <a:effectLst/>
                <a:latin typeface="+mn-lt"/>
                <a:ea typeface="+mn-ea"/>
                <a:cs typeface="+mn-cs"/>
              </a:rPr>
              <a:t> is the socket option for which the value is to be set (the </a:t>
            </a:r>
            <a:r>
              <a:rPr lang="en-US" sz="1200" b="0" i="1" kern="1200" dirty="0" err="1" smtClean="0">
                <a:solidFill>
                  <a:schemeClr val="tx1"/>
                </a:solidFill>
                <a:effectLst/>
                <a:latin typeface="+mn-lt"/>
                <a:ea typeface="+mn-ea"/>
                <a:cs typeface="+mn-cs"/>
              </a:rPr>
              <a:t>optname</a:t>
            </a:r>
            <a:r>
              <a:rPr lang="en-US" sz="1200" b="0" i="0" kern="1200" dirty="0" smtClean="0">
                <a:solidFill>
                  <a:schemeClr val="tx1"/>
                </a:solidFill>
                <a:effectLst/>
                <a:latin typeface="+mn-lt"/>
                <a:ea typeface="+mn-ea"/>
                <a:cs typeface="+mn-cs"/>
              </a:rPr>
              <a:t> parameter must be a socket option defined within the specified </a:t>
            </a:r>
            <a:r>
              <a:rPr lang="en-US" sz="1200" b="0" i="1" kern="1200" dirty="0" smtClean="0">
                <a:solidFill>
                  <a:schemeClr val="tx1"/>
                </a:solidFill>
                <a:effectLst/>
                <a:latin typeface="+mn-lt"/>
                <a:ea typeface="+mn-ea"/>
                <a:cs typeface="+mn-cs"/>
              </a:rPr>
              <a:t>level</a:t>
            </a:r>
            <a:r>
              <a:rPr lang="en-US" sz="1200" b="0" i="0" kern="1200" dirty="0" smtClean="0">
                <a:solidFill>
                  <a:schemeClr val="tx1"/>
                </a:solidFill>
                <a:effectLst/>
                <a:latin typeface="+mn-lt"/>
                <a:ea typeface="+mn-ea"/>
                <a:cs typeface="+mn-cs"/>
              </a:rPr>
              <a:t>, or behavior is undefined),</a:t>
            </a:r>
            <a:r>
              <a:rPr lang="en-US" sz="1200" b="0" i="0" kern="1200" baseline="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optval</a:t>
            </a:r>
            <a:r>
              <a:rPr lang="en-US" sz="1200" b="0" i="0" kern="1200" dirty="0" smtClean="0">
                <a:solidFill>
                  <a:schemeClr val="tx1"/>
                </a:solidFill>
                <a:effectLst/>
                <a:latin typeface="+mn-lt"/>
                <a:ea typeface="+mn-ea"/>
                <a:cs typeface="+mn-cs"/>
              </a:rPr>
              <a:t> is a pointer to the buffer in which the value for the requested option is specified,</a:t>
            </a:r>
            <a:r>
              <a:rPr lang="en-US" sz="1200" b="0" i="0" kern="1200" baseline="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optlen</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size, in bytes, of the buffer pointed to by the </a:t>
            </a:r>
            <a:r>
              <a:rPr lang="en-US" sz="1200" b="0" i="1" kern="1200" dirty="0" err="1" smtClean="0">
                <a:solidFill>
                  <a:schemeClr val="tx1"/>
                </a:solidFill>
                <a:effectLst/>
                <a:latin typeface="+mn-lt"/>
                <a:ea typeface="+mn-ea"/>
                <a:cs typeface="+mn-cs"/>
              </a:rPr>
              <a:t>optval</a:t>
            </a:r>
            <a:r>
              <a:rPr lang="en-US" sz="1200" b="0" i="0" kern="1200" dirty="0" smtClean="0">
                <a:solidFill>
                  <a:schemeClr val="tx1"/>
                </a:solidFill>
                <a:effectLst/>
                <a:latin typeface="+mn-lt"/>
                <a:ea typeface="+mn-ea"/>
                <a:cs typeface="+mn-cs"/>
              </a:rPr>
              <a:t> parameter.</a:t>
            </a: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9</a:t>
            </a:fld>
            <a:endParaRPr lang="en-US"/>
          </a:p>
        </p:txBody>
      </p:sp>
    </p:spTree>
    <p:extLst>
      <p:ext uri="{BB962C8B-B14F-4D97-AF65-F5344CB8AC3E}">
        <p14:creationId xmlns:p14="http://schemas.microsoft.com/office/powerpoint/2010/main" val="274316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sz="1200" i="1" dirty="0" smtClean="0"/>
              <a:t>Compilation: </a:t>
            </a:r>
            <a:r>
              <a:rPr lang="en-US" sz="1200" dirty="0" smtClean="0"/>
              <a:t> We can compile the code using the following command:</a:t>
            </a:r>
          </a:p>
          <a:p>
            <a:pPr marL="0" indent="0">
              <a:buNone/>
            </a:pPr>
            <a:endParaRPr lang="en-US" sz="1200" i="1" dirty="0" smtClean="0"/>
          </a:p>
          <a:p>
            <a:pPr marL="0" indent="0">
              <a:buNone/>
            </a:pPr>
            <a:r>
              <a:rPr lang="en-US" sz="1200" i="1" dirty="0" smtClean="0"/>
              <a:t>$ </a:t>
            </a:r>
            <a:r>
              <a:rPr lang="en-US" sz="1200" i="1" dirty="0" err="1" smtClean="0"/>
              <a:t>gcc</a:t>
            </a:r>
            <a:r>
              <a:rPr lang="en-US" sz="1200" i="1" dirty="0" smtClean="0"/>
              <a:t> –o sniff </a:t>
            </a:r>
            <a:r>
              <a:rPr lang="en-US" sz="1200" i="1" dirty="0" err="1" smtClean="0"/>
              <a:t>sniff.c</a:t>
            </a:r>
            <a:r>
              <a:rPr lang="en-US" sz="1200" i="1" dirty="0" smtClean="0"/>
              <a:t> -</a:t>
            </a:r>
            <a:r>
              <a:rPr lang="en-US" sz="1200" i="1" dirty="0" err="1" smtClean="0"/>
              <a:t>lpcap</a:t>
            </a:r>
            <a:endParaRPr lang="en-US" sz="1200" i="1" dirty="0" smtClean="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68336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When </a:t>
            </a:r>
            <a:r>
              <a:rPr lang="en-US" baseline="0" dirty="0" err="1" smtClean="0"/>
              <a:t>got_packet</a:t>
            </a:r>
            <a:r>
              <a:rPr lang="en-US" baseline="0" dirty="0" smtClean="0"/>
              <a:t>() is invoked, the third argument, a pointer, points to the buffer that holds the packet</a:t>
            </a:r>
          </a:p>
          <a:p>
            <a:pPr marL="171450" indent="-171450">
              <a:buFont typeface="Arial" panose="020B0604020202020204" pitchFamily="34" charset="0"/>
              <a:buChar char="•"/>
            </a:pPr>
            <a:r>
              <a:rPr lang="en-US" baseline="0" dirty="0" smtClean="0"/>
              <a:t>The pointer has a unsigned char type, so the contents of the buffer are treated as a sequence of characters</a:t>
            </a:r>
          </a:p>
          <a:p>
            <a:pPr marL="171450" indent="-171450">
              <a:buFont typeface="Arial" panose="020B0604020202020204" pitchFamily="34" charset="0"/>
              <a:buChar char="•"/>
            </a:pPr>
            <a:r>
              <a:rPr lang="en-US" baseline="0" dirty="0" smtClean="0"/>
              <a:t>This buffer is actually an Ethernet frame</a:t>
            </a:r>
          </a:p>
          <a:p>
            <a:pPr marL="171450" indent="-171450">
              <a:buFont typeface="Arial" panose="020B0604020202020204" pitchFamily="34" charset="0"/>
              <a:buChar char="•"/>
            </a:pPr>
            <a:r>
              <a:rPr lang="en-US" baseline="0" dirty="0" smtClean="0"/>
              <a:t>Since we are only interested in the IP packet, we would like to check whether the type field of the </a:t>
            </a:r>
            <a:r>
              <a:rPr lang="en-US" baseline="0" dirty="0" err="1" smtClean="0"/>
              <a:t>ethernet</a:t>
            </a:r>
            <a:r>
              <a:rPr lang="en-US" baseline="0" dirty="0" smtClean="0"/>
              <a:t> header is IP </a:t>
            </a:r>
          </a:p>
          <a:p>
            <a:pPr marL="171450" indent="-171450">
              <a:buFont typeface="Arial" panose="020B0604020202020204" pitchFamily="34" charset="0"/>
              <a:buChar char="•"/>
            </a:pPr>
            <a:r>
              <a:rPr lang="en-US" baseline="0" dirty="0" smtClean="0"/>
              <a:t>One way is to find the offset of the type field from the beginning of the buffer</a:t>
            </a:r>
          </a:p>
          <a:p>
            <a:pPr marL="171450" indent="-171450">
              <a:buFont typeface="Arial" panose="020B0604020202020204" pitchFamily="34" charset="0"/>
              <a:buChar char="•"/>
            </a:pPr>
            <a:r>
              <a:rPr lang="en-US" baseline="0" dirty="0" smtClean="0"/>
              <a:t>This is quite inconvenient. Hence we us the concepts of </a:t>
            </a:r>
            <a:r>
              <a:rPr lang="en-US" baseline="0" dirty="0" err="1" smtClean="0"/>
              <a:t>struct</a:t>
            </a:r>
            <a:r>
              <a:rPr lang="en-US" baseline="0" dirty="0" smtClean="0"/>
              <a:t> and type casting </a:t>
            </a:r>
          </a:p>
          <a:p>
            <a:pPr marL="171450" indent="-171450">
              <a:buFont typeface="Arial" panose="020B0604020202020204" pitchFamily="34" charset="0"/>
              <a:buChar char="•"/>
            </a:pPr>
            <a:r>
              <a:rPr lang="en-US" baseline="0" dirty="0" smtClean="0"/>
              <a:t>A </a:t>
            </a:r>
            <a:r>
              <a:rPr lang="en-US" baseline="0" dirty="0" err="1" smtClean="0"/>
              <a:t>struct</a:t>
            </a:r>
            <a:r>
              <a:rPr lang="en-US" baseline="0" dirty="0" smtClean="0"/>
              <a:t> is a group of variables that are stored in </a:t>
            </a:r>
            <a:r>
              <a:rPr lang="en-US" baseline="0" dirty="0" err="1" smtClean="0"/>
              <a:t>contigious</a:t>
            </a:r>
            <a:r>
              <a:rPr lang="en-US" baseline="0" dirty="0" smtClean="0"/>
              <a:t> memory locations</a:t>
            </a:r>
          </a:p>
          <a:p>
            <a:pPr marL="171450" indent="-171450">
              <a:buFont typeface="Arial" panose="020B0604020202020204" pitchFamily="34" charset="0"/>
              <a:buChar char="•"/>
            </a:pPr>
            <a:r>
              <a:rPr lang="en-US" baseline="0" dirty="0" smtClean="0"/>
              <a:t>Since we know that the packet buffer sent to </a:t>
            </a:r>
            <a:r>
              <a:rPr lang="en-US" baseline="0" dirty="0" err="1" smtClean="0"/>
              <a:t>got_packet</a:t>
            </a:r>
            <a:r>
              <a:rPr lang="en-US" baseline="0" dirty="0" smtClean="0"/>
              <a:t>() contains an </a:t>
            </a:r>
            <a:r>
              <a:rPr lang="en-US" baseline="0" dirty="0" err="1" smtClean="0"/>
              <a:t>ethernet</a:t>
            </a:r>
            <a:r>
              <a:rPr lang="en-US" baseline="0" dirty="0" smtClean="0"/>
              <a:t> frame, we also have the </a:t>
            </a:r>
            <a:r>
              <a:rPr lang="en-US" baseline="0" dirty="0" err="1" smtClean="0"/>
              <a:t>ethernet</a:t>
            </a:r>
            <a:r>
              <a:rPr lang="en-US" baseline="0" dirty="0" smtClean="0"/>
              <a:t> header structure. We can do a type casting.</a:t>
            </a:r>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289669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4CE07-DAEF-4CE6-A6A4-74F60FC111FA}"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02612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1183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6644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83604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4CE07-DAEF-4CE6-A6A4-74F60FC111FA}" type="datetimeFigureOut">
              <a:rPr lang="en-US" smtClean="0"/>
              <a:t>12/26/2018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9728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4CE07-DAEF-4CE6-A6A4-74F60FC111FA}"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5244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4CE07-DAEF-4CE6-A6A4-74F60FC111FA}" type="datetimeFigureOut">
              <a:rPr lang="en-US" smtClean="0"/>
              <a:t>12/26/2018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8138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4CE07-DAEF-4CE6-A6A4-74F60FC111FA}" type="datetimeFigureOut">
              <a:rPr lang="en-US" smtClean="0"/>
              <a:t>12/26/2018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0069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CE07-DAEF-4CE6-A6A4-74F60FC111FA}" type="datetimeFigureOut">
              <a:rPr lang="en-US" smtClean="0"/>
              <a:t>12/26/2018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0824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5603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12/26/2018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5839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4CE07-DAEF-4CE6-A6A4-74F60FC111FA}" type="datetimeFigureOut">
              <a:rPr lang="en-US" smtClean="0"/>
              <a:t>12/26/2018</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6C27-1B0D-423D-A023-D546622BD67A}" type="slidenum">
              <a:rPr lang="en-US" smtClean="0"/>
              <a:t>‹#›</a:t>
            </a:fld>
            <a:endParaRPr lang="en-US"/>
          </a:p>
        </p:txBody>
      </p:sp>
    </p:spTree>
    <p:extLst>
      <p:ext uri="{BB962C8B-B14F-4D97-AF65-F5344CB8AC3E}">
        <p14:creationId xmlns:p14="http://schemas.microsoft.com/office/powerpoint/2010/main" val="40572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8686800" cy="1470025"/>
          </a:xfrm>
        </p:spPr>
        <p:txBody>
          <a:bodyPr>
            <a:noAutofit/>
          </a:bodyPr>
          <a:lstStyle/>
          <a:p>
            <a:r>
              <a:rPr lang="en-US" sz="5400" dirty="0"/>
              <a:t>Packet Sniffing and Spoofing</a:t>
            </a:r>
          </a:p>
        </p:txBody>
      </p:sp>
    </p:spTree>
    <p:extLst>
      <p:ext uri="{BB962C8B-B14F-4D97-AF65-F5344CB8AC3E}">
        <p14:creationId xmlns:p14="http://schemas.microsoft.com/office/powerpoint/2010/main" val="3440854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Limitation of the Approach</a:t>
            </a:r>
            <a:endParaRPr lang="en-US" dirty="0"/>
          </a:p>
        </p:txBody>
      </p:sp>
      <p:sp>
        <p:nvSpPr>
          <p:cNvPr id="3" name="Content Placeholder 2"/>
          <p:cNvSpPr>
            <a:spLocks noGrp="1"/>
          </p:cNvSpPr>
          <p:nvPr>
            <p:ph idx="1"/>
          </p:nvPr>
        </p:nvSpPr>
        <p:spPr/>
        <p:txBody>
          <a:bodyPr>
            <a:normAutofit fontScale="92500"/>
          </a:bodyPr>
          <a:lstStyle/>
          <a:p>
            <a:pPr marL="347663" indent="-347663"/>
            <a:r>
              <a:rPr lang="en-US" dirty="0"/>
              <a:t>This program is not portable across different operating systems. </a:t>
            </a:r>
            <a:endParaRPr lang="en-US" dirty="0" smtClean="0"/>
          </a:p>
          <a:p>
            <a:pPr marL="347663" indent="-347663"/>
            <a:r>
              <a:rPr lang="en-US" dirty="0" smtClean="0"/>
              <a:t>Setting filters is not easy.</a:t>
            </a:r>
          </a:p>
          <a:p>
            <a:pPr marL="347663" indent="-347663"/>
            <a:r>
              <a:rPr lang="en-US" dirty="0" smtClean="0"/>
              <a:t>The </a:t>
            </a:r>
            <a:r>
              <a:rPr lang="en-US" dirty="0"/>
              <a:t>program does not explore any optimization to improve </a:t>
            </a:r>
            <a:r>
              <a:rPr lang="en-US" dirty="0" smtClean="0"/>
              <a:t>performance.</a:t>
            </a:r>
            <a:endParaRPr lang="en-US" dirty="0"/>
          </a:p>
          <a:p>
            <a:pPr marL="347663" indent="-347663"/>
            <a:r>
              <a:rPr lang="en-US" dirty="0"/>
              <a:t>The PCAP </a:t>
            </a:r>
            <a:r>
              <a:rPr lang="en-US" dirty="0" smtClean="0"/>
              <a:t>library </a:t>
            </a:r>
            <a:r>
              <a:rPr lang="en-US" dirty="0"/>
              <a:t>was thus </a:t>
            </a:r>
            <a:r>
              <a:rPr lang="en-US" dirty="0" smtClean="0"/>
              <a:t>created.</a:t>
            </a:r>
          </a:p>
          <a:p>
            <a:pPr marL="747713" lvl="1" indent="-347663"/>
            <a:r>
              <a:rPr lang="en-US" dirty="0" smtClean="0"/>
              <a:t>It still uses raw sockets internally, but its API is standard across all platforms. OS specifics are hidden by PCAP’s implementation.</a:t>
            </a:r>
          </a:p>
          <a:p>
            <a:pPr marL="747713" lvl="1" indent="-347663"/>
            <a:r>
              <a:rPr lang="en-US" dirty="0"/>
              <a:t>A</a:t>
            </a:r>
            <a:r>
              <a:rPr lang="en-US" dirty="0" smtClean="0"/>
              <a:t>llows </a:t>
            </a:r>
            <a:r>
              <a:rPr lang="en-US" dirty="0"/>
              <a:t>programmers to specify filtering rules using human readable Boolean </a:t>
            </a:r>
            <a:r>
              <a:rPr lang="en-US" dirty="0" smtClean="0"/>
              <a:t>expressions.</a:t>
            </a:r>
            <a:endParaRPr lang="en-US" dirty="0"/>
          </a:p>
          <a:p>
            <a:endParaRPr lang="en-US" dirty="0"/>
          </a:p>
        </p:txBody>
      </p:sp>
    </p:spTree>
    <p:extLst>
      <p:ext uri="{BB962C8B-B14F-4D97-AF65-F5344CB8AC3E}">
        <p14:creationId xmlns:p14="http://schemas.microsoft.com/office/powerpoint/2010/main" val="219485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1143000"/>
          </a:xfrm>
        </p:spPr>
        <p:txBody>
          <a:bodyPr>
            <a:normAutofit/>
          </a:bodyPr>
          <a:lstStyle/>
          <a:p>
            <a:pPr algn="l"/>
            <a:r>
              <a:rPr lang="en-US" dirty="0"/>
              <a:t>Packet Sniffing Using the </a:t>
            </a:r>
            <a:r>
              <a:rPr lang="en-US" dirty="0" err="1"/>
              <a:t>pcap</a:t>
            </a:r>
            <a:r>
              <a:rPr lang="en-US" dirty="0"/>
              <a:t> API</a:t>
            </a:r>
          </a:p>
        </p:txBody>
      </p:sp>
      <p:grpSp>
        <p:nvGrpSpPr>
          <p:cNvPr id="40" name="Group 39"/>
          <p:cNvGrpSpPr/>
          <p:nvPr/>
        </p:nvGrpSpPr>
        <p:grpSpPr>
          <a:xfrm>
            <a:off x="609600" y="1143000"/>
            <a:ext cx="11125200" cy="5351387"/>
            <a:chOff x="457200" y="1139578"/>
            <a:chExt cx="11125200" cy="5351387"/>
          </a:xfrm>
        </p:grpSpPr>
        <p:grpSp>
          <p:nvGrpSpPr>
            <p:cNvPr id="21" name="Group 20"/>
            <p:cNvGrpSpPr/>
            <p:nvPr/>
          </p:nvGrpSpPr>
          <p:grpSpPr>
            <a:xfrm>
              <a:off x="457200" y="1981200"/>
              <a:ext cx="10954029" cy="4509765"/>
              <a:chOff x="838201" y="1977703"/>
              <a:chExt cx="10954029" cy="4509765"/>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091" y="2526426"/>
                <a:ext cx="7260365" cy="2274174"/>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1977703"/>
                <a:ext cx="4495800" cy="255749"/>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277" y="5344468"/>
                <a:ext cx="7109953" cy="1143000"/>
              </a:xfrm>
              <a:prstGeom prst="rect">
                <a:avLst/>
              </a:prstGeom>
            </p:spPr>
          </p:pic>
          <p:cxnSp>
            <p:nvCxnSpPr>
              <p:cNvPr id="9" name="Straight Arrow Connector 8"/>
              <p:cNvCxnSpPr/>
              <p:nvPr/>
            </p:nvCxnSpPr>
            <p:spPr>
              <a:xfrm>
                <a:off x="1524000" y="2233452"/>
                <a:ext cx="0" cy="1424148"/>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1524000" y="3657600"/>
                <a:ext cx="823091" cy="591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0" y="3212123"/>
                <a:ext cx="838202" cy="400110"/>
              </a:xfrm>
              <a:prstGeom prst="rect">
                <a:avLst/>
              </a:prstGeom>
              <a:noFill/>
            </p:spPr>
            <p:txBody>
              <a:bodyPr wrap="square" rtlCol="0">
                <a:spAutoFit/>
              </a:bodyPr>
              <a:lstStyle/>
              <a:p>
                <a:r>
                  <a:rPr lang="en-US" sz="2000" dirty="0" smtClean="0"/>
                  <a:t>Filter</a:t>
                </a:r>
                <a:endParaRPr lang="en-US" sz="2000" dirty="0"/>
              </a:p>
            </p:txBody>
          </p:sp>
          <p:cxnSp>
            <p:nvCxnSpPr>
              <p:cNvPr id="17" name="Straight Arrow Connector 16"/>
              <p:cNvCxnSpPr/>
              <p:nvPr/>
            </p:nvCxnSpPr>
            <p:spPr>
              <a:xfrm>
                <a:off x="5715000" y="4800600"/>
                <a:ext cx="0" cy="543868"/>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200" y="4869497"/>
                <a:ext cx="4959435" cy="400110"/>
              </a:xfrm>
              <a:prstGeom prst="rect">
                <a:avLst/>
              </a:prstGeom>
              <a:noFill/>
            </p:spPr>
            <p:txBody>
              <a:bodyPr wrap="none" rtlCol="0">
                <a:spAutoFit/>
              </a:bodyPr>
              <a:lstStyle/>
              <a:p>
                <a:r>
                  <a:rPr lang="en-US" sz="2000" dirty="0" smtClean="0"/>
                  <a:t>Invoke this function for every captured packet</a:t>
                </a:r>
                <a:endParaRPr lang="en-US" sz="2000" dirty="0"/>
              </a:p>
            </p:txBody>
          </p:sp>
        </p:grpSp>
        <p:sp>
          <p:nvSpPr>
            <p:cNvPr id="20" name="Rectangle 19"/>
            <p:cNvSpPr/>
            <p:nvPr/>
          </p:nvSpPr>
          <p:spPr>
            <a:xfrm>
              <a:off x="9372600" y="1139578"/>
              <a:ext cx="2209800" cy="2462213"/>
            </a:xfrm>
            <a:prstGeom prst="rect">
              <a:avLst/>
            </a:prstGeom>
            <a:ln>
              <a:solidFill>
                <a:schemeClr val="tx1"/>
              </a:solidFill>
            </a:ln>
          </p:spPr>
          <p:txBody>
            <a:bodyPr wrap="square">
              <a:spAutoFit/>
            </a:bodyPr>
            <a:lstStyle/>
            <a:p>
              <a:r>
                <a:rPr lang="en-US" sz="2000" dirty="0" smtClean="0"/>
                <a:t>Initialize a </a:t>
              </a:r>
              <a:r>
                <a:rPr lang="en-US" sz="2000" dirty="0"/>
                <a:t>raw socket, </a:t>
              </a:r>
              <a:r>
                <a:rPr lang="en-US" sz="2000" dirty="0" smtClean="0"/>
                <a:t>set </a:t>
              </a:r>
              <a:r>
                <a:rPr lang="en-US" sz="2000" dirty="0"/>
                <a:t>the network device into promiscuous </a:t>
              </a:r>
              <a:r>
                <a:rPr lang="en-US" sz="2000" dirty="0" smtClean="0"/>
                <a:t>mode</a:t>
              </a:r>
              <a:r>
                <a:rPr lang="en-US" sz="2000" dirty="0" smtClean="0"/>
                <a:t>. 1000 is </a:t>
              </a:r>
              <a:r>
                <a:rPr lang="en-US" dirty="0"/>
                <a:t>packet buffer </a:t>
              </a:r>
              <a:r>
                <a:rPr lang="en-US" dirty="0" smtClean="0"/>
                <a:t>timeout </a:t>
              </a:r>
              <a:r>
                <a:rPr lang="en-US" dirty="0"/>
                <a:t>in milliseconds</a:t>
              </a:r>
              <a:r>
                <a:rPr lang="en-US" dirty="0" smtClean="0"/>
                <a:t>.</a:t>
              </a:r>
              <a:endParaRPr lang="en-US" sz="2000" dirty="0"/>
            </a:p>
          </p:txBody>
        </p:sp>
        <p:cxnSp>
          <p:nvCxnSpPr>
            <p:cNvPr id="23" name="Straight Arrow Connector 22"/>
            <p:cNvCxnSpPr>
              <a:stCxn id="20" idx="1"/>
            </p:cNvCxnSpPr>
            <p:nvPr/>
          </p:nvCxnSpPr>
          <p:spPr>
            <a:xfrm flipH="1" flipV="1">
              <a:off x="7010400" y="1955187"/>
              <a:ext cx="2362200" cy="415498"/>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10400" y="1955186"/>
              <a:ext cx="0" cy="57473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781800" y="3048000"/>
              <a:ext cx="228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858000" y="3215620"/>
              <a:ext cx="3511634" cy="0"/>
            </a:xfrm>
            <a:prstGeom prst="straightConnector1">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858000" y="3048000"/>
              <a:ext cx="0" cy="1676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0369634" y="2438400"/>
              <a:ext cx="0" cy="77722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058400" y="2438400"/>
              <a:ext cx="838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0647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Processing Captured Packet: Ethernet Header</a:t>
            </a:r>
            <a:endParaRPr lang="en-US"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1752600"/>
            <a:ext cx="7406745" cy="3048000"/>
          </a:xfrm>
          <a:prstGeom prst="rect">
            <a:avLst/>
          </a:prstGeom>
        </p:spPr>
      </p:pic>
      <p:sp>
        <p:nvSpPr>
          <p:cNvPr id="6" name="TextBox 5"/>
          <p:cNvSpPr txBox="1"/>
          <p:nvPr/>
        </p:nvSpPr>
        <p:spPr>
          <a:xfrm>
            <a:off x="8382000" y="2344997"/>
            <a:ext cx="3200400" cy="2123658"/>
          </a:xfrm>
          <a:prstGeom prst="rect">
            <a:avLst/>
          </a:prstGeom>
          <a:noFill/>
          <a:ln>
            <a:solidFill>
              <a:schemeClr val="tx1"/>
            </a:solidFill>
          </a:ln>
        </p:spPr>
        <p:txBody>
          <a:bodyPr wrap="square" rtlCol="0">
            <a:spAutoFit/>
          </a:bodyPr>
          <a:lstStyle/>
          <a:p>
            <a:r>
              <a:rPr lang="en-US" sz="2200" dirty="0" smtClean="0"/>
              <a:t>The </a:t>
            </a:r>
            <a:r>
              <a:rPr lang="en-US" sz="2200" b="1" dirty="0" smtClean="0">
                <a:solidFill>
                  <a:srgbClr val="00B050"/>
                </a:solidFill>
                <a:latin typeface="Courier New" panose="02070309020205020404" pitchFamily="49" charset="0"/>
                <a:cs typeface="Courier New" panose="02070309020205020404" pitchFamily="49" charset="0"/>
              </a:rPr>
              <a:t>packet</a:t>
            </a:r>
            <a:r>
              <a:rPr lang="en-US" sz="2200" dirty="0" smtClean="0"/>
              <a:t> argument contains a copy of the packet, including the Ethernet header. We typecast it to the Ethernet header structure.</a:t>
            </a:r>
            <a:endParaRPr lang="en-US" sz="2200" dirty="0"/>
          </a:p>
        </p:txBody>
      </p:sp>
      <p:cxnSp>
        <p:nvCxnSpPr>
          <p:cNvPr id="8" name="Straight Arrow Connector 7"/>
          <p:cNvCxnSpPr/>
          <p:nvPr/>
        </p:nvCxnSpPr>
        <p:spPr>
          <a:xfrm flipH="1">
            <a:off x="5299276" y="3657600"/>
            <a:ext cx="3082724" cy="301254"/>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2000" y="5112841"/>
            <a:ext cx="2971800" cy="769441"/>
          </a:xfrm>
          <a:prstGeom prst="rect">
            <a:avLst/>
          </a:prstGeom>
          <a:noFill/>
          <a:ln>
            <a:solidFill>
              <a:schemeClr val="tx1"/>
            </a:solidFill>
          </a:ln>
        </p:spPr>
        <p:txBody>
          <a:bodyPr wrap="square" rtlCol="0">
            <a:spAutoFit/>
          </a:bodyPr>
          <a:lstStyle/>
          <a:p>
            <a:r>
              <a:rPr lang="en-US" sz="2200" dirty="0" smtClean="0"/>
              <a:t>Now we can access the field of the structure</a:t>
            </a:r>
            <a:endParaRPr lang="en-US" sz="2200" dirty="0"/>
          </a:p>
        </p:txBody>
      </p:sp>
      <p:cxnSp>
        <p:nvCxnSpPr>
          <p:cNvPr id="13" name="Straight Arrow Connector 12"/>
          <p:cNvCxnSpPr>
            <a:stCxn id="12" idx="1"/>
          </p:cNvCxnSpPr>
          <p:nvPr/>
        </p:nvCxnSpPr>
        <p:spPr>
          <a:xfrm flipH="1" flipV="1">
            <a:off x="2971800" y="4572000"/>
            <a:ext cx="5410200" cy="925562"/>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4468655"/>
            <a:ext cx="1600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72100" y="3733800"/>
            <a:ext cx="7239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06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Processing Captured Packet: </a:t>
            </a:r>
            <a:r>
              <a:rPr lang="en-US" dirty="0" smtClean="0"/>
              <a:t>IP </a:t>
            </a:r>
            <a:r>
              <a:rPr lang="en-US" dirty="0"/>
              <a:t>Header</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600200"/>
            <a:ext cx="7467601" cy="4586182"/>
          </a:xfrm>
          <a:prstGeom prst="rect">
            <a:avLst/>
          </a:prstGeom>
        </p:spPr>
      </p:pic>
      <p:sp>
        <p:nvSpPr>
          <p:cNvPr id="5" name="TextBox 4"/>
          <p:cNvSpPr txBox="1"/>
          <p:nvPr/>
        </p:nvSpPr>
        <p:spPr>
          <a:xfrm>
            <a:off x="8708020" y="1914315"/>
            <a:ext cx="3076937" cy="1107996"/>
          </a:xfrm>
          <a:prstGeom prst="rect">
            <a:avLst/>
          </a:prstGeom>
          <a:noFill/>
          <a:ln>
            <a:solidFill>
              <a:schemeClr val="tx1"/>
            </a:solidFill>
          </a:ln>
        </p:spPr>
        <p:txBody>
          <a:bodyPr wrap="square" rtlCol="0">
            <a:spAutoFit/>
          </a:bodyPr>
          <a:lstStyle/>
          <a:p>
            <a:r>
              <a:rPr lang="en-US" sz="2200" dirty="0" smtClean="0"/>
              <a:t>Find where the IP header starts, and typecast it to the IP Header structure.</a:t>
            </a:r>
            <a:endParaRPr lang="en-US" sz="2200" dirty="0"/>
          </a:p>
        </p:txBody>
      </p:sp>
      <p:cxnSp>
        <p:nvCxnSpPr>
          <p:cNvPr id="7" name="Straight Arrow Connector 6"/>
          <p:cNvCxnSpPr>
            <a:stCxn id="5" idx="1"/>
          </p:cNvCxnSpPr>
          <p:nvPr/>
        </p:nvCxnSpPr>
        <p:spPr>
          <a:xfrm flipH="1">
            <a:off x="8001001" y="2468313"/>
            <a:ext cx="707019" cy="65588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53354" y="3659529"/>
            <a:ext cx="3076937" cy="1107996"/>
          </a:xfrm>
          <a:prstGeom prst="rect">
            <a:avLst/>
          </a:prstGeom>
          <a:noFill/>
          <a:ln>
            <a:solidFill>
              <a:schemeClr val="tx1"/>
            </a:solidFill>
          </a:ln>
        </p:spPr>
        <p:txBody>
          <a:bodyPr wrap="square" rtlCol="0">
            <a:spAutoFit/>
          </a:bodyPr>
          <a:lstStyle/>
          <a:p>
            <a:r>
              <a:rPr lang="en-US" sz="2200" dirty="0" smtClean="0"/>
              <a:t>Now we can easily access the fields in the IP header.</a:t>
            </a:r>
            <a:endParaRPr lang="en-US" sz="2200" dirty="0"/>
          </a:p>
        </p:txBody>
      </p:sp>
      <p:sp>
        <p:nvSpPr>
          <p:cNvPr id="9" name="Right Brace 8"/>
          <p:cNvSpPr/>
          <p:nvPr/>
        </p:nvSpPr>
        <p:spPr>
          <a:xfrm>
            <a:off x="8122534" y="3733800"/>
            <a:ext cx="259466" cy="990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Arrow 9"/>
          <p:cNvSpPr/>
          <p:nvPr/>
        </p:nvSpPr>
        <p:spPr>
          <a:xfrm>
            <a:off x="8427334" y="4074503"/>
            <a:ext cx="280686" cy="23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811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Further Processing Captured Packet</a:t>
            </a:r>
          </a:p>
        </p:txBody>
      </p:sp>
      <p:sp>
        <p:nvSpPr>
          <p:cNvPr id="3" name="Content Placeholder 2"/>
          <p:cNvSpPr>
            <a:spLocks noGrp="1"/>
          </p:cNvSpPr>
          <p:nvPr>
            <p:ph idx="1"/>
          </p:nvPr>
        </p:nvSpPr>
        <p:spPr>
          <a:xfrm>
            <a:off x="609600" y="1600201"/>
            <a:ext cx="10972800" cy="3428999"/>
          </a:xfrm>
        </p:spPr>
        <p:txBody>
          <a:bodyPr>
            <a:normAutofit/>
          </a:bodyPr>
          <a:lstStyle/>
          <a:p>
            <a:r>
              <a:rPr lang="en-US" sz="2800" dirty="0"/>
              <a:t>If we want to </a:t>
            </a:r>
            <a:r>
              <a:rPr lang="en-US" sz="2800" dirty="0" smtClean="0"/>
              <a:t>further </a:t>
            </a:r>
            <a:r>
              <a:rPr lang="en-US" sz="2800" dirty="0"/>
              <a:t>process the packet, such as </a:t>
            </a:r>
            <a:r>
              <a:rPr lang="en-US" sz="2800" dirty="0" smtClean="0"/>
              <a:t>printing </a:t>
            </a:r>
            <a:r>
              <a:rPr lang="en-US" sz="2800" dirty="0"/>
              <a:t>out the header of the TCP, UDP and ICMP, we can use </a:t>
            </a:r>
            <a:r>
              <a:rPr lang="en-US" sz="2800" dirty="0" smtClean="0"/>
              <a:t>the similar technique.</a:t>
            </a:r>
          </a:p>
          <a:p>
            <a:pPr lvl="1"/>
            <a:r>
              <a:rPr lang="en-US" sz="2400" dirty="0" smtClean="0"/>
              <a:t>We </a:t>
            </a:r>
            <a:r>
              <a:rPr lang="en-US" sz="2400" dirty="0"/>
              <a:t>move the pointer to the beginning of the next header and </a:t>
            </a:r>
            <a:r>
              <a:rPr lang="en-US" sz="2400" dirty="0" smtClean="0"/>
              <a:t>type-cast</a:t>
            </a:r>
          </a:p>
          <a:p>
            <a:pPr lvl="1"/>
            <a:r>
              <a:rPr lang="en-US" sz="2400" dirty="0" smtClean="0"/>
              <a:t>We </a:t>
            </a:r>
            <a:r>
              <a:rPr lang="en-US" sz="2400" dirty="0"/>
              <a:t>need to use the header length field in the IP header to calculate the actual size of the IP header</a:t>
            </a:r>
          </a:p>
          <a:p>
            <a:r>
              <a:rPr lang="en-US" sz="2800" dirty="0"/>
              <a:t>In the following example, if we know the next header is ICMP, we can get a pointer to the ICMP part by doing the following</a:t>
            </a:r>
            <a:r>
              <a:rPr lang="en-US" sz="2800" dirty="0" smtClean="0"/>
              <a:t>:</a:t>
            </a:r>
            <a:endParaRPr lang="en-US" sz="2800" dirty="0"/>
          </a:p>
        </p:txBody>
      </p:sp>
      <p:pic>
        <p:nvPicPr>
          <p:cNvPr id="4" name="Picture 3">
            <a:extLst>
              <a:ext uri="{FF2B5EF4-FFF2-40B4-BE49-F238E27FC236}">
                <a16:creationId xmlns:a16="http://schemas.microsoft.com/office/drawing/2014/main" id="{5378D51B-2CE3-4DA7-AA52-4147E4DD7996}"/>
              </a:ext>
            </a:extLst>
          </p:cNvPr>
          <p:cNvPicPr>
            <a:picLocks noChangeAspect="1"/>
          </p:cNvPicPr>
          <p:nvPr/>
        </p:nvPicPr>
        <p:blipFill rotWithShape="1">
          <a:blip r:embed="rId3"/>
          <a:srcRect l="15834" t="42000" r="8333" b="46000"/>
          <a:stretch/>
        </p:blipFill>
        <p:spPr>
          <a:xfrm>
            <a:off x="1400056" y="5042704"/>
            <a:ext cx="9391887" cy="928868"/>
          </a:xfrm>
          <a:prstGeom prst="rect">
            <a:avLst/>
          </a:prstGeom>
        </p:spPr>
      </p:pic>
    </p:spTree>
    <p:extLst>
      <p:ext uri="{BB962C8B-B14F-4D97-AF65-F5344CB8AC3E}">
        <p14:creationId xmlns:p14="http://schemas.microsoft.com/office/powerpoint/2010/main" val="16982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Packet Spoofing</a:t>
            </a:r>
            <a:endParaRPr lang="en-US" dirty="0"/>
          </a:p>
        </p:txBody>
      </p:sp>
      <p:sp>
        <p:nvSpPr>
          <p:cNvPr id="3" name="Content Placeholder 2"/>
          <p:cNvSpPr>
            <a:spLocks noGrp="1"/>
          </p:cNvSpPr>
          <p:nvPr>
            <p:ph idx="1"/>
          </p:nvPr>
        </p:nvSpPr>
        <p:spPr>
          <a:xfrm>
            <a:off x="609600" y="1600201"/>
            <a:ext cx="10363200" cy="4525963"/>
          </a:xfrm>
        </p:spPr>
        <p:txBody>
          <a:bodyPr/>
          <a:lstStyle/>
          <a:p>
            <a:pPr>
              <a:spcBef>
                <a:spcPts val="600"/>
              </a:spcBef>
              <a:spcAft>
                <a:spcPts val="1200"/>
              </a:spcAft>
            </a:pPr>
            <a:r>
              <a:rPr lang="en-US" dirty="0"/>
              <a:t>When some critical information in the packet is forged, we refer to it as packet spoofing. </a:t>
            </a:r>
            <a:endParaRPr lang="en-US" dirty="0" smtClean="0"/>
          </a:p>
          <a:p>
            <a:pPr>
              <a:spcBef>
                <a:spcPts val="600"/>
              </a:spcBef>
              <a:spcAft>
                <a:spcPts val="1200"/>
              </a:spcAft>
            </a:pPr>
            <a:r>
              <a:rPr lang="en-US" dirty="0" smtClean="0"/>
              <a:t>Many network attacks rely on packet spoofing.</a:t>
            </a:r>
          </a:p>
          <a:p>
            <a:pPr>
              <a:spcBef>
                <a:spcPts val="600"/>
              </a:spcBef>
              <a:spcAft>
                <a:spcPts val="1200"/>
              </a:spcAft>
            </a:pPr>
            <a:r>
              <a:rPr lang="en-US" dirty="0" smtClean="0"/>
              <a:t>Let’s see how to send packets without spoofing.</a:t>
            </a:r>
            <a:endParaRPr lang="en-US" dirty="0"/>
          </a:p>
          <a:p>
            <a:pPr marL="0" indent="0">
              <a:buNone/>
            </a:pPr>
            <a:endParaRPr lang="en-US" dirty="0"/>
          </a:p>
        </p:txBody>
      </p:sp>
    </p:spTree>
    <p:extLst>
      <p:ext uri="{BB962C8B-B14F-4D97-AF65-F5344CB8AC3E}">
        <p14:creationId xmlns:p14="http://schemas.microsoft.com/office/powerpoint/2010/main" val="32425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Sending Packets Without Spoofing</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17117"/>
            <a:ext cx="7086600" cy="4048263"/>
          </a:xfrm>
          <a:prstGeom prst="rect">
            <a:avLst/>
          </a:prstGeom>
        </p:spPr>
      </p:pic>
      <p:pic>
        <p:nvPicPr>
          <p:cNvPr id="5" name="Picture 4">
            <a:extLst>
              <a:ext uri="{FF2B5EF4-FFF2-40B4-BE49-F238E27FC236}">
                <a16:creationId xmlns:a16="http://schemas.microsoft.com/office/drawing/2014/main" id="{0593A509-296E-4FFB-B9C7-5533F821DB27}"/>
              </a:ext>
            </a:extLst>
          </p:cNvPr>
          <p:cNvPicPr>
            <a:picLocks noChangeAspect="1"/>
          </p:cNvPicPr>
          <p:nvPr/>
        </p:nvPicPr>
        <p:blipFill rotWithShape="1">
          <a:blip r:embed="rId4"/>
          <a:srcRect l="26667" t="50000" r="13333" b="40000"/>
          <a:stretch/>
        </p:blipFill>
        <p:spPr>
          <a:xfrm>
            <a:off x="4038600" y="5677398"/>
            <a:ext cx="7912906" cy="824261"/>
          </a:xfrm>
          <a:prstGeom prst="rect">
            <a:avLst/>
          </a:prstGeom>
        </p:spPr>
      </p:pic>
      <p:sp>
        <p:nvSpPr>
          <p:cNvPr id="6" name="Rectangle 5"/>
          <p:cNvSpPr/>
          <p:nvPr/>
        </p:nvSpPr>
        <p:spPr>
          <a:xfrm>
            <a:off x="7726101" y="2514600"/>
            <a:ext cx="3886200" cy="2462213"/>
          </a:xfrm>
          <a:prstGeom prst="rect">
            <a:avLst/>
          </a:prstGeom>
          <a:ln>
            <a:solidFill>
              <a:schemeClr val="tx1"/>
            </a:solidFill>
          </a:ln>
        </p:spPr>
        <p:txBody>
          <a:bodyPr wrap="square">
            <a:spAutoFit/>
          </a:bodyPr>
          <a:lstStyle/>
          <a:p>
            <a:r>
              <a:rPr lang="en-US" sz="2200" dirty="0" smtClean="0"/>
              <a:t>Testing: Use the </a:t>
            </a:r>
            <a:r>
              <a:rPr lang="en-US" sz="2200" dirty="0" err="1" smtClean="0">
                <a:latin typeface="Courier New" panose="02070309020205020404" pitchFamily="49" charset="0"/>
                <a:cs typeface="Courier New" panose="02070309020205020404" pitchFamily="49" charset="0"/>
              </a:rPr>
              <a:t>netcat</a:t>
            </a:r>
            <a:r>
              <a:rPr lang="en-US" sz="2200" dirty="0" smtClean="0">
                <a:cs typeface="Courier New" panose="02070309020205020404" pitchFamily="49" charset="0"/>
              </a:rPr>
              <a:t> </a:t>
            </a:r>
            <a:r>
              <a:rPr lang="en-US" sz="2200" dirty="0" smtClean="0"/>
              <a:t>(</a:t>
            </a:r>
            <a:r>
              <a:rPr lang="en-US" sz="2200" dirty="0" err="1" smtClean="0">
                <a:latin typeface="Courier New" panose="02070309020205020404" pitchFamily="49" charset="0"/>
                <a:cs typeface="Courier New" panose="02070309020205020404" pitchFamily="49" charset="0"/>
              </a:rPr>
              <a:t>nc</a:t>
            </a:r>
            <a:r>
              <a:rPr lang="en-US" sz="2200" dirty="0" smtClean="0"/>
              <a:t>) command to run a UDP server on </a:t>
            </a:r>
            <a:r>
              <a:rPr lang="en-US" sz="2200" dirty="0" smtClean="0">
                <a:latin typeface="Courier New" panose="02070309020205020404" pitchFamily="49" charset="0"/>
                <a:cs typeface="Courier New" panose="02070309020205020404" pitchFamily="49" charset="0"/>
              </a:rPr>
              <a:t>10.0.2.5</a:t>
            </a:r>
            <a:r>
              <a:rPr lang="en-US" sz="2200" dirty="0" smtClean="0"/>
              <a:t>. We then run </a:t>
            </a:r>
            <a:r>
              <a:rPr lang="en-US" sz="2200" dirty="0"/>
              <a:t>the </a:t>
            </a:r>
            <a:r>
              <a:rPr lang="en-US" sz="2200" dirty="0" smtClean="0"/>
              <a:t>program on the left from </a:t>
            </a:r>
            <a:r>
              <a:rPr lang="en-US" sz="2200" dirty="0"/>
              <a:t>another </a:t>
            </a:r>
            <a:r>
              <a:rPr lang="en-US" sz="2200" dirty="0" smtClean="0"/>
              <a:t>machine. We </a:t>
            </a:r>
            <a:r>
              <a:rPr lang="en-US" sz="2200" dirty="0"/>
              <a:t>can see that the message has been delivered to the server machine:</a:t>
            </a:r>
          </a:p>
        </p:txBody>
      </p:sp>
      <p:sp>
        <p:nvSpPr>
          <p:cNvPr id="7" name="Down Arrow 6"/>
          <p:cNvSpPr/>
          <p:nvPr/>
        </p:nvSpPr>
        <p:spPr>
          <a:xfrm>
            <a:off x="8077200" y="5096514"/>
            <a:ext cx="304800" cy="5719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35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Using Raw Sockets</a:t>
            </a:r>
          </a:p>
        </p:txBody>
      </p:sp>
      <p:sp>
        <p:nvSpPr>
          <p:cNvPr id="3" name="Content Placeholder 2"/>
          <p:cNvSpPr>
            <a:spLocks noGrp="1"/>
          </p:cNvSpPr>
          <p:nvPr>
            <p:ph idx="1"/>
          </p:nvPr>
        </p:nvSpPr>
        <p:spPr/>
        <p:txBody>
          <a:bodyPr/>
          <a:lstStyle/>
          <a:p>
            <a:pPr marL="0" indent="0">
              <a:buNone/>
            </a:pPr>
            <a:r>
              <a:rPr lang="en-US" sz="3600" dirty="0"/>
              <a:t>There are two major steps in packet spoofing: </a:t>
            </a:r>
          </a:p>
          <a:p>
            <a:pPr lvl="1"/>
            <a:r>
              <a:rPr lang="en-US" dirty="0"/>
              <a:t>Constructing the packet </a:t>
            </a:r>
          </a:p>
          <a:p>
            <a:pPr lvl="1"/>
            <a:r>
              <a:rPr lang="en-US" dirty="0"/>
              <a:t>Sending the packet </a:t>
            </a:r>
            <a:r>
              <a:rPr lang="en-US" dirty="0" smtClean="0"/>
              <a:t>out</a:t>
            </a:r>
            <a:endParaRPr lang="en-US" b="1" dirty="0"/>
          </a:p>
          <a:p>
            <a:pPr marL="0" indent="0">
              <a:buNone/>
            </a:pPr>
            <a:endParaRPr lang="en-US" dirty="0"/>
          </a:p>
        </p:txBody>
      </p:sp>
    </p:spTree>
    <p:extLst>
      <p:ext uri="{BB962C8B-B14F-4D97-AF65-F5344CB8AC3E}">
        <p14:creationId xmlns:p14="http://schemas.microsoft.com/office/powerpoint/2010/main" val="403911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15F53-499C-41D8-8E50-0C993FC7D738}"/>
              </a:ext>
            </a:extLst>
          </p:cNvPr>
          <p:cNvPicPr>
            <a:picLocks noChangeAspect="1"/>
          </p:cNvPicPr>
          <p:nvPr/>
        </p:nvPicPr>
        <p:blipFill rotWithShape="1">
          <a:blip r:embed="rId3"/>
          <a:srcRect l="11744" t="22148" r="27853" b="10738"/>
          <a:stretch/>
        </p:blipFill>
        <p:spPr>
          <a:xfrm>
            <a:off x="572947" y="1417638"/>
            <a:ext cx="7395208" cy="5135562"/>
          </a:xfrm>
          <a:prstGeom prst="rect">
            <a:avLst/>
          </a:prstGeom>
        </p:spPr>
      </p:pic>
      <p:sp>
        <p:nvSpPr>
          <p:cNvPr id="4" name="Title 3"/>
          <p:cNvSpPr>
            <a:spLocks noGrp="1"/>
          </p:cNvSpPr>
          <p:nvPr>
            <p:ph type="title"/>
          </p:nvPr>
        </p:nvSpPr>
        <p:spPr/>
        <p:txBody>
          <a:bodyPr/>
          <a:lstStyle/>
          <a:p>
            <a:pPr algn="l"/>
            <a:r>
              <a:rPr lang="en-US" dirty="0" smtClean="0"/>
              <a:t>Spoofing Packets Using Raw Sockets</a:t>
            </a:r>
            <a:endParaRPr lang="en-US" dirty="0"/>
          </a:p>
        </p:txBody>
      </p:sp>
      <p:sp>
        <p:nvSpPr>
          <p:cNvPr id="6" name="Rectangle 5"/>
          <p:cNvSpPr/>
          <p:nvPr/>
        </p:nvSpPr>
        <p:spPr>
          <a:xfrm>
            <a:off x="8296155" y="3318809"/>
            <a:ext cx="3301678" cy="1938992"/>
          </a:xfrm>
          <a:prstGeom prst="rect">
            <a:avLst/>
          </a:prstGeom>
          <a:ln>
            <a:solidFill>
              <a:schemeClr val="tx1"/>
            </a:solidFill>
          </a:ln>
        </p:spPr>
        <p:txBody>
          <a:bodyPr wrap="square">
            <a:spAutoFit/>
          </a:bodyPr>
          <a:lstStyle/>
          <a:p>
            <a:r>
              <a:rPr lang="en-US" sz="2000" dirty="0"/>
              <a:t>For raw socket programming, since the destination information is already included in the provided IP header, we do not need to fill all the fields</a:t>
            </a:r>
          </a:p>
        </p:txBody>
      </p:sp>
      <p:sp>
        <p:nvSpPr>
          <p:cNvPr id="8" name="Right Arrow 7"/>
          <p:cNvSpPr/>
          <p:nvPr/>
        </p:nvSpPr>
        <p:spPr>
          <a:xfrm rot="10800000">
            <a:off x="7451178" y="49530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5800" y="5537537"/>
            <a:ext cx="3276599" cy="1015663"/>
          </a:xfrm>
          <a:prstGeom prst="rect">
            <a:avLst/>
          </a:prstGeom>
          <a:ln>
            <a:solidFill>
              <a:schemeClr val="tx1"/>
            </a:solidFill>
          </a:ln>
        </p:spPr>
        <p:txBody>
          <a:bodyPr wrap="square">
            <a:spAutoFit/>
          </a:bodyPr>
          <a:lstStyle/>
          <a:p>
            <a:r>
              <a:rPr lang="en-US" sz="2000" dirty="0"/>
              <a:t>Since the socket type is raw </a:t>
            </a:r>
            <a:r>
              <a:rPr lang="en-US" sz="2000" dirty="0" smtClean="0"/>
              <a:t>socket, </a:t>
            </a:r>
            <a:r>
              <a:rPr lang="en-US" sz="2000" dirty="0"/>
              <a:t>the system will send out the IP packet as is. </a:t>
            </a:r>
          </a:p>
        </p:txBody>
      </p:sp>
      <p:sp>
        <p:nvSpPr>
          <p:cNvPr id="10" name="Right Arrow 9"/>
          <p:cNvSpPr/>
          <p:nvPr/>
        </p:nvSpPr>
        <p:spPr>
          <a:xfrm rot="10800000">
            <a:off x="7451177" y="57531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84580" y="2136029"/>
            <a:ext cx="3313253" cy="707886"/>
          </a:xfrm>
          <a:prstGeom prst="rect">
            <a:avLst/>
          </a:prstGeom>
          <a:ln>
            <a:solidFill>
              <a:schemeClr val="tx1"/>
            </a:solidFill>
          </a:ln>
        </p:spPr>
        <p:txBody>
          <a:bodyPr wrap="square">
            <a:spAutoFit/>
          </a:bodyPr>
          <a:lstStyle/>
          <a:p>
            <a:r>
              <a:rPr lang="en-US" sz="2000" dirty="0"/>
              <a:t>We use </a:t>
            </a:r>
            <a:r>
              <a:rPr lang="en-US" sz="2000" i="1" dirty="0" err="1"/>
              <a:t>setsockopt</a:t>
            </a:r>
            <a:r>
              <a:rPr lang="en-US" sz="2000" i="1" dirty="0"/>
              <a:t>() </a:t>
            </a:r>
            <a:r>
              <a:rPr lang="en-US" sz="2000" dirty="0"/>
              <a:t>to enable </a:t>
            </a:r>
            <a:r>
              <a:rPr lang="en-US" sz="2000" i="1" dirty="0"/>
              <a:t>IP_HDRINCL </a:t>
            </a:r>
            <a:r>
              <a:rPr lang="en-US" sz="2000" dirty="0"/>
              <a:t>on the socket. </a:t>
            </a:r>
          </a:p>
        </p:txBody>
      </p:sp>
      <p:sp>
        <p:nvSpPr>
          <p:cNvPr id="12" name="Right Arrow 11"/>
          <p:cNvSpPr/>
          <p:nvPr/>
        </p:nvSpPr>
        <p:spPr>
          <a:xfrm rot="9052387">
            <a:off x="5357217" y="3300614"/>
            <a:ext cx="3031770" cy="151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16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Constructing the Packet</a:t>
            </a:r>
          </a:p>
        </p:txBody>
      </p:sp>
      <p:grpSp>
        <p:nvGrpSpPr>
          <p:cNvPr id="6" name="Group 5"/>
          <p:cNvGrpSpPr/>
          <p:nvPr/>
        </p:nvGrpSpPr>
        <p:grpSpPr>
          <a:xfrm>
            <a:off x="609600" y="2362200"/>
            <a:ext cx="7391400" cy="3733800"/>
            <a:chOff x="685800" y="1752600"/>
            <a:chExt cx="6274851" cy="2880609"/>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6271803" cy="115834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68" y="2910940"/>
              <a:ext cx="6264183" cy="1722269"/>
            </a:xfrm>
            <a:prstGeom prst="rect">
              <a:avLst/>
            </a:prstGeom>
          </p:spPr>
        </p:pic>
      </p:grpSp>
      <p:sp>
        <p:nvSpPr>
          <p:cNvPr id="7" name="TextBox 6"/>
          <p:cNvSpPr txBox="1"/>
          <p:nvPr/>
        </p:nvSpPr>
        <p:spPr>
          <a:xfrm>
            <a:off x="2667000" y="1748997"/>
            <a:ext cx="3599062" cy="523220"/>
          </a:xfrm>
          <a:prstGeom prst="rect">
            <a:avLst/>
          </a:prstGeom>
          <a:noFill/>
        </p:spPr>
        <p:txBody>
          <a:bodyPr wrap="none" rtlCol="0">
            <a:spAutoFit/>
          </a:bodyPr>
          <a:lstStyle/>
          <a:p>
            <a:r>
              <a:rPr lang="en-US" sz="2800" b="1" dirty="0" smtClean="0"/>
              <a:t>Fill in the ICMP Header</a:t>
            </a:r>
            <a:endParaRPr lang="en-US" sz="2800" b="1" dirty="0"/>
          </a:p>
        </p:txBody>
      </p:sp>
      <p:sp>
        <p:nvSpPr>
          <p:cNvPr id="8" name="TextBox 7"/>
          <p:cNvSpPr txBox="1"/>
          <p:nvPr/>
        </p:nvSpPr>
        <p:spPr>
          <a:xfrm>
            <a:off x="8534400" y="3352800"/>
            <a:ext cx="2667000" cy="1323439"/>
          </a:xfrm>
          <a:prstGeom prst="rect">
            <a:avLst/>
          </a:prstGeom>
          <a:noFill/>
          <a:ln>
            <a:solidFill>
              <a:schemeClr val="tx1"/>
            </a:solidFill>
          </a:ln>
        </p:spPr>
        <p:txBody>
          <a:bodyPr wrap="square" rtlCol="0">
            <a:spAutoFit/>
          </a:bodyPr>
          <a:lstStyle/>
          <a:p>
            <a:r>
              <a:rPr lang="en-US" sz="2000" dirty="0" smtClean="0"/>
              <a:t>Find the starting point of the ICMP header, and typecast it to the ICMP structure</a:t>
            </a:r>
            <a:endParaRPr lang="en-US" sz="2000" dirty="0"/>
          </a:p>
        </p:txBody>
      </p:sp>
      <p:sp>
        <p:nvSpPr>
          <p:cNvPr id="9" name="Right Arrow 8"/>
          <p:cNvSpPr/>
          <p:nvPr/>
        </p:nvSpPr>
        <p:spPr>
          <a:xfrm rot="10800000">
            <a:off x="7533028" y="4267200"/>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534400" y="5105400"/>
            <a:ext cx="2667000" cy="707886"/>
          </a:xfrm>
          <a:prstGeom prst="rect">
            <a:avLst/>
          </a:prstGeom>
          <a:noFill/>
          <a:ln>
            <a:solidFill>
              <a:schemeClr val="tx1"/>
            </a:solidFill>
          </a:ln>
        </p:spPr>
        <p:txBody>
          <a:bodyPr wrap="square" rtlCol="0">
            <a:spAutoFit/>
          </a:bodyPr>
          <a:lstStyle/>
          <a:p>
            <a:r>
              <a:rPr lang="en-US" sz="2000" dirty="0" smtClean="0"/>
              <a:t>Fill in the ICMP header fields</a:t>
            </a:r>
            <a:endParaRPr lang="en-US" sz="2000" dirty="0"/>
          </a:p>
        </p:txBody>
      </p:sp>
      <p:sp>
        <p:nvSpPr>
          <p:cNvPr id="11" name="Right Arrow 10"/>
          <p:cNvSpPr/>
          <p:nvPr/>
        </p:nvSpPr>
        <p:spPr>
          <a:xfrm rot="10800000">
            <a:off x="7533027" y="5365044"/>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78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9601200" cy="1066800"/>
          </a:xfrm>
        </p:spPr>
        <p:txBody>
          <a:bodyPr>
            <a:normAutofit/>
          </a:bodyPr>
          <a:lstStyle/>
          <a:p>
            <a:pPr algn="l"/>
            <a:r>
              <a:rPr lang="en-US" dirty="0"/>
              <a:t>How Packets Are Received </a:t>
            </a:r>
          </a:p>
        </p:txBody>
      </p:sp>
      <p:sp>
        <p:nvSpPr>
          <p:cNvPr id="3" name="Content Placeholder 2"/>
          <p:cNvSpPr>
            <a:spLocks noGrp="1"/>
          </p:cNvSpPr>
          <p:nvPr>
            <p:ph idx="1"/>
          </p:nvPr>
        </p:nvSpPr>
        <p:spPr>
          <a:xfrm>
            <a:off x="653143" y="1600200"/>
            <a:ext cx="11125200" cy="3733800"/>
          </a:xfrm>
        </p:spPr>
        <p:txBody>
          <a:bodyPr>
            <a:noAutofit/>
          </a:bodyPr>
          <a:lstStyle/>
          <a:p>
            <a:r>
              <a:rPr lang="en-US" sz="2800" dirty="0" smtClean="0"/>
              <a:t>NIC (Network Interface Card)  </a:t>
            </a:r>
            <a:r>
              <a:rPr lang="en-US" sz="2800" dirty="0"/>
              <a:t>is a physical or logical link between a machine and a network</a:t>
            </a:r>
          </a:p>
          <a:p>
            <a:r>
              <a:rPr lang="en-US" sz="2800" dirty="0"/>
              <a:t>Each NIC has a MAC address</a:t>
            </a:r>
          </a:p>
          <a:p>
            <a:r>
              <a:rPr lang="en-US" sz="2800" dirty="0"/>
              <a:t>Every NIC on the network will hear all the frames on the wire</a:t>
            </a:r>
          </a:p>
          <a:p>
            <a:r>
              <a:rPr lang="en-US" sz="2800" dirty="0"/>
              <a:t>NIC checks the destination address for every packet, if the address matches the cards MAC address, it is further copied into a buffer in the </a:t>
            </a:r>
            <a:r>
              <a:rPr lang="en-US" sz="2800" dirty="0" smtClean="0"/>
              <a:t>kernel</a:t>
            </a:r>
            <a:endParaRPr lang="en-US" sz="2800" dirty="0"/>
          </a:p>
        </p:txBody>
      </p:sp>
    </p:spTree>
    <p:extLst>
      <p:ext uri="{BB962C8B-B14F-4D97-AF65-F5344CB8AC3E}">
        <p14:creationId xmlns:p14="http://schemas.microsoft.com/office/powerpoint/2010/main" val="548138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Constructing the Packet</a:t>
            </a:r>
          </a:p>
        </p:txBody>
      </p:sp>
      <p:sp>
        <p:nvSpPr>
          <p:cNvPr id="4" name="Rectangle 3"/>
          <p:cNvSpPr/>
          <p:nvPr/>
        </p:nvSpPr>
        <p:spPr>
          <a:xfrm>
            <a:off x="3505200" y="1556956"/>
            <a:ext cx="3094117" cy="523220"/>
          </a:xfrm>
          <a:prstGeom prst="rect">
            <a:avLst/>
          </a:prstGeom>
        </p:spPr>
        <p:txBody>
          <a:bodyPr wrap="none">
            <a:spAutoFit/>
          </a:bodyPr>
          <a:lstStyle/>
          <a:p>
            <a:r>
              <a:rPr lang="en-US" sz="2800" b="1" dirty="0"/>
              <a:t>Fill in the </a:t>
            </a:r>
            <a:r>
              <a:rPr lang="en-US" sz="2800" b="1" dirty="0" smtClean="0"/>
              <a:t>IP </a:t>
            </a:r>
            <a:r>
              <a:rPr lang="en-US" sz="2800" b="1" dirty="0"/>
              <a:t>Header</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7437765" cy="3093988"/>
          </a:xfrm>
          <a:prstGeom prst="rect">
            <a:avLst/>
          </a:prstGeom>
        </p:spPr>
      </p:pic>
      <p:sp>
        <p:nvSpPr>
          <p:cNvPr id="6" name="TextBox 5"/>
          <p:cNvSpPr txBox="1"/>
          <p:nvPr/>
        </p:nvSpPr>
        <p:spPr>
          <a:xfrm>
            <a:off x="8686800" y="2617857"/>
            <a:ext cx="2667000" cy="707886"/>
          </a:xfrm>
          <a:prstGeom prst="rect">
            <a:avLst/>
          </a:prstGeom>
          <a:noFill/>
          <a:ln>
            <a:solidFill>
              <a:schemeClr val="tx1"/>
            </a:solidFill>
          </a:ln>
        </p:spPr>
        <p:txBody>
          <a:bodyPr wrap="square" rtlCol="0">
            <a:spAutoFit/>
          </a:bodyPr>
          <a:lstStyle/>
          <a:p>
            <a:r>
              <a:rPr lang="en-US" sz="2000" dirty="0"/>
              <a:t>T</a:t>
            </a:r>
            <a:r>
              <a:rPr lang="en-US" sz="2000" dirty="0" smtClean="0"/>
              <a:t>ypecast the buffer to the IP structure</a:t>
            </a:r>
            <a:endParaRPr lang="en-US" sz="2000" dirty="0"/>
          </a:p>
        </p:txBody>
      </p:sp>
      <p:sp>
        <p:nvSpPr>
          <p:cNvPr id="7" name="Right Arrow 6"/>
          <p:cNvSpPr/>
          <p:nvPr/>
        </p:nvSpPr>
        <p:spPr>
          <a:xfrm rot="10800000">
            <a:off x="7685428" y="2971800"/>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86800" y="3983889"/>
            <a:ext cx="2667000" cy="707886"/>
          </a:xfrm>
          <a:prstGeom prst="rect">
            <a:avLst/>
          </a:prstGeom>
          <a:noFill/>
          <a:ln>
            <a:solidFill>
              <a:schemeClr val="tx1"/>
            </a:solidFill>
          </a:ln>
        </p:spPr>
        <p:txBody>
          <a:bodyPr wrap="square" rtlCol="0">
            <a:spAutoFit/>
          </a:bodyPr>
          <a:lstStyle/>
          <a:p>
            <a:r>
              <a:rPr lang="en-US" sz="2000" dirty="0" smtClean="0"/>
              <a:t>Fill in the IP header fields</a:t>
            </a:r>
            <a:endParaRPr lang="en-US" sz="2000" dirty="0"/>
          </a:p>
        </p:txBody>
      </p:sp>
      <p:sp>
        <p:nvSpPr>
          <p:cNvPr id="9" name="Right Arrow 8"/>
          <p:cNvSpPr/>
          <p:nvPr/>
        </p:nvSpPr>
        <p:spPr>
          <a:xfrm rot="10800000">
            <a:off x="7685427" y="4069644"/>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Brace 9"/>
          <p:cNvSpPr/>
          <p:nvPr/>
        </p:nvSpPr>
        <p:spPr>
          <a:xfrm>
            <a:off x="7162800" y="3325742"/>
            <a:ext cx="317209" cy="1779657"/>
          </a:xfrm>
          <a:prstGeom prst="rightBrace">
            <a:avLst>
              <a:gd name="adj1" fmla="val 5390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990600" y="5712717"/>
            <a:ext cx="3672480" cy="461665"/>
          </a:xfrm>
          <a:prstGeom prst="rect">
            <a:avLst/>
          </a:prstGeom>
        </p:spPr>
        <p:txBody>
          <a:bodyPr wrap="none">
            <a:spAutoFit/>
          </a:bodyPr>
          <a:lstStyle/>
          <a:p>
            <a:r>
              <a:rPr lang="en-US" sz="2400" b="1" dirty="0" smtClean="0"/>
              <a:t>Finally, send out the packet</a:t>
            </a:r>
            <a:endParaRPr lang="en-US" sz="2400" b="1" dirty="0"/>
          </a:p>
        </p:txBody>
      </p:sp>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1882" y="5784385"/>
            <a:ext cx="5206658" cy="513156"/>
          </a:xfrm>
          <a:prstGeom prst="rect">
            <a:avLst/>
          </a:prstGeom>
        </p:spPr>
      </p:pic>
    </p:spTree>
    <p:extLst>
      <p:ext uri="{BB962C8B-B14F-4D97-AF65-F5344CB8AC3E}">
        <p14:creationId xmlns:p14="http://schemas.microsoft.com/office/powerpoint/2010/main" val="273735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Spoofing UDP Packets</a:t>
            </a:r>
            <a:endParaRPr lang="en-US" dirty="0"/>
          </a:p>
        </p:txBody>
      </p:sp>
      <p:sp>
        <p:nvSpPr>
          <p:cNvPr id="3" name="Content Placeholder 2"/>
          <p:cNvSpPr>
            <a:spLocks noGrp="1"/>
          </p:cNvSpPr>
          <p:nvPr>
            <p:ph idx="1"/>
          </p:nvPr>
        </p:nvSpPr>
        <p:spPr>
          <a:xfrm>
            <a:off x="7893934" y="1427284"/>
            <a:ext cx="4038600" cy="2209799"/>
          </a:xfrm>
        </p:spPr>
        <p:txBody>
          <a:bodyPr>
            <a:normAutofit lnSpcReduction="10000"/>
          </a:bodyPr>
          <a:lstStyle/>
          <a:p>
            <a:pPr>
              <a:buBlip>
                <a:blip r:embed="rId2"/>
              </a:buBlip>
            </a:pPr>
            <a:r>
              <a:rPr lang="en-US" sz="2800" dirty="0"/>
              <a:t>Constructing UDP packets is similar, except that we need to include the payload data now.</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22461"/>
            <a:ext cx="7010400" cy="4967930"/>
          </a:xfrm>
          <a:prstGeom prst="rect">
            <a:avLst/>
          </a:prstGeom>
        </p:spPr>
      </p:pic>
    </p:spTree>
    <p:extLst>
      <p:ext uri="{BB962C8B-B14F-4D97-AF65-F5344CB8AC3E}">
        <p14:creationId xmlns:p14="http://schemas.microsoft.com/office/powerpoint/2010/main" val="3886426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UDP </a:t>
            </a:r>
            <a:r>
              <a:rPr lang="en-US" dirty="0" smtClean="0"/>
              <a:t>Packets (continued)</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29" y="1752600"/>
            <a:ext cx="7552743" cy="2133600"/>
          </a:xfrm>
          <a:prstGeom prst="rect">
            <a:avLst/>
          </a:prstGeom>
        </p:spPr>
      </p:pic>
      <p:pic>
        <p:nvPicPr>
          <p:cNvPr id="5" name="Picture 4">
            <a:extLst>
              <a:ext uri="{FF2B5EF4-FFF2-40B4-BE49-F238E27FC236}">
                <a16:creationId xmlns:a16="http://schemas.microsoft.com/office/drawing/2014/main" id="{CA903AA9-E961-4AF6-8DAD-CF76157F8FF6}"/>
              </a:ext>
            </a:extLst>
          </p:cNvPr>
          <p:cNvPicPr>
            <a:picLocks noChangeAspect="1"/>
          </p:cNvPicPr>
          <p:nvPr/>
        </p:nvPicPr>
        <p:blipFill rotWithShape="1">
          <a:blip r:embed="rId3"/>
          <a:srcRect l="11666" t="30000" r="28333" b="60667"/>
          <a:stretch/>
        </p:blipFill>
        <p:spPr>
          <a:xfrm>
            <a:off x="609600" y="5486400"/>
            <a:ext cx="9405257" cy="914400"/>
          </a:xfrm>
          <a:prstGeom prst="rect">
            <a:avLst/>
          </a:prstGeom>
        </p:spPr>
      </p:pic>
      <p:sp>
        <p:nvSpPr>
          <p:cNvPr id="6" name="Rectangle 5"/>
          <p:cNvSpPr/>
          <p:nvPr/>
        </p:nvSpPr>
        <p:spPr>
          <a:xfrm>
            <a:off x="2743200" y="4221162"/>
            <a:ext cx="9238389" cy="1107996"/>
          </a:xfrm>
          <a:prstGeom prst="rect">
            <a:avLst/>
          </a:prstGeom>
          <a:ln>
            <a:solidFill>
              <a:schemeClr val="tx1"/>
            </a:solidFill>
          </a:ln>
        </p:spPr>
        <p:txBody>
          <a:bodyPr wrap="square">
            <a:spAutoFit/>
          </a:bodyPr>
          <a:lstStyle/>
          <a:p>
            <a:r>
              <a:rPr lang="en-US" sz="2200" dirty="0" smtClean="0"/>
              <a:t>Testing: Use the </a:t>
            </a:r>
            <a:r>
              <a:rPr lang="en-US" sz="2200" dirty="0" err="1" smtClean="0">
                <a:latin typeface="Courier New" panose="02070309020205020404" pitchFamily="49" charset="0"/>
                <a:cs typeface="Courier New" panose="02070309020205020404" pitchFamily="49" charset="0"/>
              </a:rPr>
              <a:t>nc</a:t>
            </a:r>
            <a:r>
              <a:rPr lang="en-US" sz="2200" dirty="0" smtClean="0"/>
              <a:t> command to run a UDP server on </a:t>
            </a:r>
            <a:r>
              <a:rPr lang="en-US" sz="2200" dirty="0" smtClean="0">
                <a:latin typeface="Courier New" panose="02070309020205020404" pitchFamily="49" charset="0"/>
                <a:cs typeface="Courier New" panose="02070309020205020404" pitchFamily="49" charset="0"/>
              </a:rPr>
              <a:t>10.0.2.5</a:t>
            </a:r>
            <a:r>
              <a:rPr lang="en-US" sz="2200" dirty="0" smtClean="0"/>
              <a:t>. We then spoof a UDP packet from another machine. We </a:t>
            </a:r>
            <a:r>
              <a:rPr lang="en-US" sz="2200" dirty="0"/>
              <a:t>can see that the </a:t>
            </a:r>
            <a:r>
              <a:rPr lang="en-US" sz="2200" dirty="0" smtClean="0"/>
              <a:t>spoofed UDP packet was received by </a:t>
            </a:r>
            <a:r>
              <a:rPr lang="en-US" sz="2200" dirty="0"/>
              <a:t>the server </a:t>
            </a:r>
            <a:r>
              <a:rPr lang="en-US" sz="2200" dirty="0" smtClean="0"/>
              <a:t>machine.</a:t>
            </a:r>
            <a:endParaRPr lang="en-US" sz="2200" dirty="0"/>
          </a:p>
        </p:txBody>
      </p:sp>
    </p:spTree>
    <p:extLst>
      <p:ext uri="{BB962C8B-B14F-4D97-AF65-F5344CB8AC3E}">
        <p14:creationId xmlns:p14="http://schemas.microsoft.com/office/powerpoint/2010/main" val="3715374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Snoofing</a:t>
            </a:r>
            <a:r>
              <a:rPr lang="en-US" dirty="0" smtClean="0"/>
              <a:t>: Sniffing and Then Spoofing</a:t>
            </a:r>
            <a:endParaRPr lang="en-US" dirty="0"/>
          </a:p>
        </p:txBody>
      </p:sp>
      <p:sp>
        <p:nvSpPr>
          <p:cNvPr id="3" name="Content Placeholder 2"/>
          <p:cNvSpPr>
            <a:spLocks noGrp="1"/>
          </p:cNvSpPr>
          <p:nvPr>
            <p:ph idx="1"/>
          </p:nvPr>
        </p:nvSpPr>
        <p:spPr/>
        <p:txBody>
          <a:bodyPr/>
          <a:lstStyle/>
          <a:p>
            <a:r>
              <a:rPr lang="en-US" dirty="0" smtClean="0"/>
              <a:t>In many situations, we need to capture packets first, and then spoof a response based on the captured packets. </a:t>
            </a:r>
          </a:p>
          <a:p>
            <a:r>
              <a:rPr lang="en-US" dirty="0" smtClean="0"/>
              <a:t>Procedure (using UDP as example)</a:t>
            </a:r>
          </a:p>
          <a:p>
            <a:pPr lvl="1"/>
            <a:r>
              <a:rPr lang="en-US" dirty="0" smtClean="0"/>
              <a:t>Use PCAP API to capture the packets of interests</a:t>
            </a:r>
          </a:p>
          <a:p>
            <a:pPr lvl="1"/>
            <a:r>
              <a:rPr lang="en-US" dirty="0" smtClean="0"/>
              <a:t>Make a </a:t>
            </a:r>
            <a:r>
              <a:rPr lang="en-US" dirty="0"/>
              <a:t>copy from the captured </a:t>
            </a:r>
            <a:r>
              <a:rPr lang="en-US" dirty="0" smtClean="0"/>
              <a:t>packet</a:t>
            </a:r>
          </a:p>
          <a:p>
            <a:pPr lvl="1"/>
            <a:r>
              <a:rPr lang="en-US" dirty="0" smtClean="0"/>
              <a:t>Replace the UDP data </a:t>
            </a:r>
            <a:r>
              <a:rPr lang="en-US" dirty="0"/>
              <a:t>field with a new message and swap the source and destination </a:t>
            </a:r>
            <a:r>
              <a:rPr lang="en-US" dirty="0" smtClean="0"/>
              <a:t>fields </a:t>
            </a:r>
          </a:p>
          <a:p>
            <a:pPr lvl="1"/>
            <a:r>
              <a:rPr lang="en-US" dirty="0"/>
              <a:t>S</a:t>
            </a:r>
            <a:r>
              <a:rPr lang="en-US" dirty="0" smtClean="0"/>
              <a:t>end </a:t>
            </a:r>
            <a:r>
              <a:rPr lang="en-US" dirty="0"/>
              <a:t>out the spoofed reply</a:t>
            </a:r>
          </a:p>
          <a:p>
            <a:endParaRPr lang="en-US" dirty="0"/>
          </a:p>
        </p:txBody>
      </p:sp>
    </p:spTree>
    <p:extLst>
      <p:ext uri="{BB962C8B-B14F-4D97-AF65-F5344CB8AC3E}">
        <p14:creationId xmlns:p14="http://schemas.microsoft.com/office/powerpoint/2010/main" val="361924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Snoofing</a:t>
            </a:r>
            <a:r>
              <a:rPr lang="en-US" dirty="0"/>
              <a:t> </a:t>
            </a:r>
            <a:r>
              <a:rPr lang="en-US" dirty="0" smtClean="0"/>
              <a:t>UDP Packet</a:t>
            </a:r>
            <a:endParaRPr lang="en-US" dirty="0"/>
          </a:p>
        </p:txBody>
      </p:sp>
      <p:grpSp>
        <p:nvGrpSpPr>
          <p:cNvPr id="4" name="Group 3">
            <a:extLst>
              <a:ext uri="{FF2B5EF4-FFF2-40B4-BE49-F238E27FC236}">
                <a16:creationId xmlns:a16="http://schemas.microsoft.com/office/drawing/2014/main" id="{E5C77416-F1AD-4FB8-8DB5-E672DC682C62}"/>
              </a:ext>
            </a:extLst>
          </p:cNvPr>
          <p:cNvGrpSpPr/>
          <p:nvPr/>
        </p:nvGrpSpPr>
        <p:grpSpPr>
          <a:xfrm>
            <a:off x="603813" y="1600200"/>
            <a:ext cx="8024533" cy="4953000"/>
            <a:chOff x="876262" y="1143000"/>
            <a:chExt cx="8176933" cy="5510225"/>
          </a:xfrm>
        </p:grpSpPr>
        <p:pic>
          <p:nvPicPr>
            <p:cNvPr id="5" name="Picture 4">
              <a:extLst>
                <a:ext uri="{FF2B5EF4-FFF2-40B4-BE49-F238E27FC236}">
                  <a16:creationId xmlns:a16="http://schemas.microsoft.com/office/drawing/2014/main" id="{15856F19-B469-485B-8BCC-7B36478B2EC1}"/>
                </a:ext>
              </a:extLst>
            </p:cNvPr>
            <p:cNvPicPr>
              <a:picLocks noChangeAspect="1"/>
            </p:cNvPicPr>
            <p:nvPr/>
          </p:nvPicPr>
          <p:blipFill rotWithShape="1">
            <a:blip r:embed="rId2"/>
            <a:srcRect l="7980" t="22000" r="17499" b="61334"/>
            <a:stretch/>
          </p:blipFill>
          <p:spPr>
            <a:xfrm>
              <a:off x="876262" y="1143000"/>
              <a:ext cx="8176933" cy="1143000"/>
            </a:xfrm>
            <a:prstGeom prst="rect">
              <a:avLst/>
            </a:prstGeom>
          </p:spPr>
        </p:pic>
        <p:pic>
          <p:nvPicPr>
            <p:cNvPr id="6" name="Picture 5">
              <a:extLst>
                <a:ext uri="{FF2B5EF4-FFF2-40B4-BE49-F238E27FC236}">
                  <a16:creationId xmlns:a16="http://schemas.microsoft.com/office/drawing/2014/main" id="{63246C72-291E-4246-875D-115DBAFA3143}"/>
                </a:ext>
              </a:extLst>
            </p:cNvPr>
            <p:cNvPicPr>
              <a:picLocks noChangeAspect="1"/>
            </p:cNvPicPr>
            <p:nvPr/>
          </p:nvPicPr>
          <p:blipFill rotWithShape="1">
            <a:blip r:embed="rId3"/>
            <a:srcRect l="17500" t="23333" r="9167" b="14000"/>
            <a:stretch/>
          </p:blipFill>
          <p:spPr>
            <a:xfrm>
              <a:off x="876263" y="2286000"/>
              <a:ext cx="8176932" cy="4367225"/>
            </a:xfrm>
            <a:prstGeom prst="rect">
              <a:avLst/>
            </a:prstGeom>
          </p:spPr>
        </p:pic>
      </p:grpSp>
    </p:spTree>
    <p:extLst>
      <p:ext uri="{BB962C8B-B14F-4D97-AF65-F5344CB8AC3E}">
        <p14:creationId xmlns:p14="http://schemas.microsoft.com/office/powerpoint/2010/main" val="592113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Snoofing</a:t>
            </a:r>
            <a:r>
              <a:rPr lang="en-US" dirty="0"/>
              <a:t> UDP </a:t>
            </a:r>
            <a:r>
              <a:rPr lang="en-US" dirty="0" smtClean="0"/>
              <a:t>Packet (Continued)</a:t>
            </a:r>
            <a:endParaRPr lang="en-US" dirty="0"/>
          </a:p>
        </p:txBody>
      </p:sp>
      <p:pic>
        <p:nvPicPr>
          <p:cNvPr id="4" name="Content Placeholder 3">
            <a:extLst>
              <a:ext uri="{FF2B5EF4-FFF2-40B4-BE49-F238E27FC236}">
                <a16:creationId xmlns:a16="http://schemas.microsoft.com/office/drawing/2014/main" id="{99A4EB23-1920-4D39-8B7B-2037551D97CC}"/>
              </a:ext>
            </a:extLst>
          </p:cNvPr>
          <p:cNvPicPr>
            <a:picLocks noGrp="1" noChangeAspect="1"/>
          </p:cNvPicPr>
          <p:nvPr>
            <p:ph idx="1"/>
          </p:nvPr>
        </p:nvPicPr>
        <p:blipFill rotWithShape="1">
          <a:blip r:embed="rId2"/>
          <a:srcRect l="16667" t="31334" r="8333" b="12667"/>
          <a:stretch/>
        </p:blipFill>
        <p:spPr>
          <a:xfrm>
            <a:off x="573911" y="1828800"/>
            <a:ext cx="9698665" cy="4525963"/>
          </a:xfrm>
          <a:prstGeom prst="rect">
            <a:avLst/>
          </a:prstGeom>
        </p:spPr>
      </p:pic>
    </p:spTree>
    <p:extLst>
      <p:ext uri="{BB962C8B-B14F-4D97-AF65-F5344CB8AC3E}">
        <p14:creationId xmlns:p14="http://schemas.microsoft.com/office/powerpoint/2010/main" val="479854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Endianness</a:t>
            </a:r>
            <a:endParaRPr lang="en-US" dirty="0"/>
          </a:p>
        </p:txBody>
      </p:sp>
      <p:sp>
        <p:nvSpPr>
          <p:cNvPr id="3" name="Content Placeholder 2"/>
          <p:cNvSpPr>
            <a:spLocks noGrp="1"/>
          </p:cNvSpPr>
          <p:nvPr>
            <p:ph idx="1"/>
          </p:nvPr>
        </p:nvSpPr>
        <p:spPr>
          <a:xfrm>
            <a:off x="609600" y="1600201"/>
            <a:ext cx="6096000" cy="4525963"/>
          </a:xfrm>
        </p:spPr>
        <p:txBody>
          <a:bodyPr>
            <a:normAutofit lnSpcReduction="10000"/>
          </a:bodyPr>
          <a:lstStyle/>
          <a:p>
            <a:r>
              <a:rPr lang="en-US" dirty="0"/>
              <a:t>Endianness: a term that refers to the order in which a given multi-byte data item is stored in memory.</a:t>
            </a:r>
          </a:p>
          <a:p>
            <a:pPr lvl="1"/>
            <a:r>
              <a:rPr lang="en-US" b="1" dirty="0">
                <a:solidFill>
                  <a:srgbClr val="00B050"/>
                </a:solidFill>
              </a:rPr>
              <a:t>Little Endian</a:t>
            </a:r>
            <a:r>
              <a:rPr lang="en-US" dirty="0"/>
              <a:t>: store the most significant byte of data at the highest </a:t>
            </a:r>
            <a:r>
              <a:rPr lang="en-US" dirty="0" smtClean="0"/>
              <a:t>address</a:t>
            </a:r>
          </a:p>
          <a:p>
            <a:pPr lvl="1"/>
            <a:r>
              <a:rPr lang="en-US" b="1" dirty="0" smtClean="0">
                <a:solidFill>
                  <a:srgbClr val="00B050"/>
                </a:solidFill>
              </a:rPr>
              <a:t>Big Endian</a:t>
            </a:r>
            <a:r>
              <a:rPr lang="en-US" dirty="0" smtClean="0"/>
              <a:t>: store </a:t>
            </a:r>
            <a:r>
              <a:rPr lang="en-US" dirty="0"/>
              <a:t>the most significant byte of data at the lowest address</a:t>
            </a:r>
          </a:p>
          <a:p>
            <a:endParaRPr lang="en-US" dirty="0"/>
          </a:p>
        </p:txBody>
      </p:sp>
      <p:pic>
        <p:nvPicPr>
          <p:cNvPr id="4" name="Picture 3">
            <a:extLst>
              <a:ext uri="{FF2B5EF4-FFF2-40B4-BE49-F238E27FC236}">
                <a16:creationId xmlns:a16="http://schemas.microsoft.com/office/drawing/2014/main" id="{DF2D4E34-8B49-4BE4-8019-0D3D2A2AC480}"/>
              </a:ext>
            </a:extLst>
          </p:cNvPr>
          <p:cNvPicPr>
            <a:picLocks noChangeAspect="1"/>
          </p:cNvPicPr>
          <p:nvPr/>
        </p:nvPicPr>
        <p:blipFill rotWithShape="1">
          <a:blip r:embed="rId3"/>
          <a:srcRect l="22500" t="17407" r="39167" b="19778"/>
          <a:stretch/>
        </p:blipFill>
        <p:spPr>
          <a:xfrm>
            <a:off x="6781800" y="1601166"/>
            <a:ext cx="4662232" cy="4297362"/>
          </a:xfrm>
          <a:prstGeom prst="rect">
            <a:avLst/>
          </a:prstGeom>
        </p:spPr>
      </p:pic>
    </p:spTree>
    <p:extLst>
      <p:ext uri="{BB962C8B-B14F-4D97-AF65-F5344CB8AC3E}">
        <p14:creationId xmlns:p14="http://schemas.microsoft.com/office/powerpoint/2010/main" val="744985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Endianness In Network Communication</a:t>
            </a:r>
            <a:endParaRPr lang="en-US" dirty="0"/>
          </a:p>
        </p:txBody>
      </p:sp>
      <p:sp>
        <p:nvSpPr>
          <p:cNvPr id="3" name="Content Placeholder 2"/>
          <p:cNvSpPr>
            <a:spLocks noGrp="1"/>
          </p:cNvSpPr>
          <p:nvPr>
            <p:ph idx="1"/>
          </p:nvPr>
        </p:nvSpPr>
        <p:spPr>
          <a:xfrm>
            <a:off x="609600" y="1600201"/>
            <a:ext cx="10972800" cy="3124199"/>
          </a:xfrm>
        </p:spPr>
        <p:txBody>
          <a:bodyPr>
            <a:normAutofit lnSpcReduction="10000"/>
          </a:bodyPr>
          <a:lstStyle/>
          <a:p>
            <a:r>
              <a:rPr lang="en-US" dirty="0" smtClean="0"/>
              <a:t>Computers with different byte orders will “misunderstand” each other.</a:t>
            </a:r>
          </a:p>
          <a:p>
            <a:pPr lvl="1"/>
            <a:r>
              <a:rPr lang="en-US" dirty="0" smtClean="0"/>
              <a:t>Solution: agree upon a common order for communication</a:t>
            </a:r>
          </a:p>
          <a:p>
            <a:pPr lvl="1"/>
            <a:r>
              <a:rPr lang="en-US" dirty="0" smtClean="0"/>
              <a:t>This is called “network order”, which is the same as big endian order</a:t>
            </a:r>
            <a:endParaRPr lang="en-US" dirty="0"/>
          </a:p>
          <a:p>
            <a:r>
              <a:rPr lang="en-US" dirty="0" smtClean="0"/>
              <a:t>All computers need to convert data between “host order” and “network order” .</a:t>
            </a:r>
            <a:endParaRPr lang="en-US" dirty="0"/>
          </a:p>
        </p:txBody>
      </p:sp>
      <p:pic>
        <p:nvPicPr>
          <p:cNvPr id="4" name="Picture 3">
            <a:extLst>
              <a:ext uri="{FF2B5EF4-FFF2-40B4-BE49-F238E27FC236}">
                <a16:creationId xmlns:a16="http://schemas.microsoft.com/office/drawing/2014/main" id="{DEA656CC-D62A-45B3-B4F9-61CD07173F2C}"/>
              </a:ext>
            </a:extLst>
          </p:cNvPr>
          <p:cNvPicPr>
            <a:picLocks noChangeAspect="1"/>
          </p:cNvPicPr>
          <p:nvPr/>
        </p:nvPicPr>
        <p:blipFill rotWithShape="1">
          <a:blip r:embed="rId3"/>
          <a:srcRect l="13333" t="64000" r="18334" b="12001"/>
          <a:stretch/>
        </p:blipFill>
        <p:spPr>
          <a:xfrm>
            <a:off x="1981200" y="4724400"/>
            <a:ext cx="8514776" cy="1682187"/>
          </a:xfrm>
          <a:prstGeom prst="rect">
            <a:avLst/>
          </a:prstGeom>
        </p:spPr>
      </p:pic>
    </p:spTree>
    <p:extLst>
      <p:ext uri="{BB962C8B-B14F-4D97-AF65-F5344CB8AC3E}">
        <p14:creationId xmlns:p14="http://schemas.microsoft.com/office/powerpoint/2010/main" val="3928306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Summary</a:t>
            </a:r>
            <a:endParaRPr lang="en-US" dirty="0"/>
          </a:p>
        </p:txBody>
      </p:sp>
      <p:sp>
        <p:nvSpPr>
          <p:cNvPr id="3" name="Content Placeholder 2"/>
          <p:cNvSpPr>
            <a:spLocks noGrp="1"/>
          </p:cNvSpPr>
          <p:nvPr>
            <p:ph idx="1"/>
          </p:nvPr>
        </p:nvSpPr>
        <p:spPr/>
        <p:txBody>
          <a:bodyPr/>
          <a:lstStyle/>
          <a:p>
            <a:r>
              <a:rPr lang="en-US" dirty="0" smtClean="0"/>
              <a:t>Packet sniffing</a:t>
            </a:r>
          </a:p>
          <a:p>
            <a:pPr lvl="1"/>
            <a:r>
              <a:rPr lang="en-US" dirty="0" smtClean="0"/>
              <a:t>Using raw socket</a:t>
            </a:r>
          </a:p>
          <a:p>
            <a:pPr lvl="1"/>
            <a:r>
              <a:rPr lang="en-US" dirty="0" smtClean="0"/>
              <a:t>Using PCAP APIs</a:t>
            </a:r>
          </a:p>
          <a:p>
            <a:r>
              <a:rPr lang="en-US" dirty="0" smtClean="0"/>
              <a:t>Packet spoofing using raw socket</a:t>
            </a:r>
          </a:p>
          <a:p>
            <a:r>
              <a:rPr lang="en-US" dirty="0" smtClean="0"/>
              <a:t>Sniffing and the spoofing</a:t>
            </a:r>
          </a:p>
          <a:p>
            <a:r>
              <a:rPr lang="en-US" dirty="0" smtClean="0"/>
              <a:t>Endianness</a:t>
            </a:r>
          </a:p>
        </p:txBody>
      </p:sp>
    </p:spTree>
    <p:extLst>
      <p:ext uri="{BB962C8B-B14F-4D97-AF65-F5344CB8AC3E}">
        <p14:creationId xmlns:p14="http://schemas.microsoft.com/office/powerpoint/2010/main" val="165297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338148" cy="1143000"/>
          </a:xfrm>
        </p:spPr>
        <p:txBody>
          <a:bodyPr>
            <a:noAutofit/>
          </a:bodyPr>
          <a:lstStyle/>
          <a:p>
            <a:pPr algn="l"/>
            <a:r>
              <a:rPr lang="en-US" dirty="0" smtClean="0"/>
              <a:t>Promiscuous Mode </a:t>
            </a:r>
            <a:endParaRPr lang="en-US" dirty="0"/>
          </a:p>
        </p:txBody>
      </p:sp>
      <p:sp>
        <p:nvSpPr>
          <p:cNvPr id="3" name="Content Placeholder 2"/>
          <p:cNvSpPr>
            <a:spLocks noGrp="1"/>
          </p:cNvSpPr>
          <p:nvPr>
            <p:ph idx="1"/>
          </p:nvPr>
        </p:nvSpPr>
        <p:spPr>
          <a:xfrm>
            <a:off x="609600" y="1600200"/>
            <a:ext cx="10972800" cy="4267200"/>
          </a:xfrm>
        </p:spPr>
        <p:txBody>
          <a:bodyPr>
            <a:normAutofit/>
          </a:bodyPr>
          <a:lstStyle/>
          <a:p>
            <a:r>
              <a:rPr lang="en-US" sz="2800" dirty="0" smtClean="0"/>
              <a:t>The </a:t>
            </a:r>
            <a:r>
              <a:rPr lang="en-US" sz="2800" dirty="0"/>
              <a:t>frames that are not destined to a given NIC are discarded</a:t>
            </a:r>
          </a:p>
          <a:p>
            <a:r>
              <a:rPr lang="en-US" sz="2800" dirty="0"/>
              <a:t>When operating in promiscuous mode, NIC passes every frame received from the network to the kernel</a:t>
            </a:r>
          </a:p>
          <a:p>
            <a:r>
              <a:rPr lang="en-US" sz="2800" dirty="0"/>
              <a:t>If a sniffer program is registered with the kernel, it will be able to see all the </a:t>
            </a:r>
            <a:r>
              <a:rPr lang="en-US" sz="2800" dirty="0" smtClean="0"/>
              <a:t>packets</a:t>
            </a:r>
          </a:p>
          <a:p>
            <a:r>
              <a:rPr lang="en-US" sz="2800" dirty="0" smtClean="0"/>
              <a:t>In Wi-Fi, it is called Monitor Mode</a:t>
            </a:r>
            <a:endParaRPr lang="en-US" sz="2800" dirty="0"/>
          </a:p>
          <a:p>
            <a:pPr marL="0" indent="0">
              <a:buNone/>
            </a:pPr>
            <a:endParaRPr lang="en-US" sz="2200" i="1" dirty="0" smtClean="0"/>
          </a:p>
        </p:txBody>
      </p:sp>
    </p:spTree>
    <p:extLst>
      <p:ext uri="{BB962C8B-B14F-4D97-AF65-F5344CB8AC3E}">
        <p14:creationId xmlns:p14="http://schemas.microsoft.com/office/powerpoint/2010/main" val="3398472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28600"/>
            <a:ext cx="8229600" cy="1143000"/>
          </a:xfrm>
        </p:spPr>
        <p:txBody>
          <a:bodyPr>
            <a:normAutofit/>
          </a:bodyPr>
          <a:lstStyle/>
          <a:p>
            <a:pPr algn="l"/>
            <a:r>
              <a:rPr lang="en-US" dirty="0"/>
              <a:t>BSD Packet Filter (BPF)</a:t>
            </a:r>
            <a:endParaRPr lang="en-US" sz="4000" dirty="0">
              <a:solidFill>
                <a:srgbClr val="FF0000"/>
              </a:solidFill>
            </a:endParaRPr>
          </a:p>
        </p:txBody>
      </p:sp>
      <p:sp>
        <p:nvSpPr>
          <p:cNvPr id="3" name="Content Placeholder 2"/>
          <p:cNvSpPr>
            <a:spLocks noGrp="1"/>
          </p:cNvSpPr>
          <p:nvPr>
            <p:ph idx="1"/>
          </p:nvPr>
        </p:nvSpPr>
        <p:spPr>
          <a:xfrm>
            <a:off x="8686800" y="1643743"/>
            <a:ext cx="3200400" cy="3581400"/>
          </a:xfrm>
        </p:spPr>
        <p:txBody>
          <a:bodyPr>
            <a:normAutofit/>
          </a:bodyPr>
          <a:lstStyle/>
          <a:p>
            <a:pPr>
              <a:spcBef>
                <a:spcPts val="0"/>
              </a:spcBef>
              <a:spcAft>
                <a:spcPts val="1200"/>
              </a:spcAft>
            </a:pPr>
            <a:r>
              <a:rPr lang="en-US" sz="2200" dirty="0" smtClean="0"/>
              <a:t>BPF </a:t>
            </a:r>
            <a:r>
              <a:rPr lang="en-US" sz="2200" dirty="0"/>
              <a:t>allows a user-program to attach a filter to the socket, which tells the kernel to discard unwanted </a:t>
            </a:r>
            <a:r>
              <a:rPr lang="en-US" sz="2200" dirty="0" smtClean="0"/>
              <a:t>packets.</a:t>
            </a:r>
            <a:endParaRPr lang="en-US" sz="2200" dirty="0"/>
          </a:p>
          <a:p>
            <a:pPr>
              <a:spcBef>
                <a:spcPts val="0"/>
              </a:spcBef>
              <a:spcAft>
                <a:spcPts val="1200"/>
              </a:spcAft>
            </a:pPr>
            <a:r>
              <a:rPr lang="en-US" sz="2200" dirty="0"/>
              <a:t>An example of the compiled BPF code is shown </a:t>
            </a:r>
            <a:r>
              <a:rPr lang="en-US" sz="2200" dirty="0" smtClean="0"/>
              <a:t>here.</a:t>
            </a:r>
            <a:endParaRPr lang="en-US" sz="2200" dirty="0"/>
          </a:p>
        </p:txBody>
      </p:sp>
      <p:grpSp>
        <p:nvGrpSpPr>
          <p:cNvPr id="7" name="Group 6">
            <a:extLst>
              <a:ext uri="{FF2B5EF4-FFF2-40B4-BE49-F238E27FC236}">
                <a16:creationId xmlns:a16="http://schemas.microsoft.com/office/drawing/2014/main" id="{22FFB3B6-5E59-447E-8B60-0CD5DEE149FD}"/>
              </a:ext>
            </a:extLst>
          </p:cNvPr>
          <p:cNvGrpSpPr/>
          <p:nvPr/>
        </p:nvGrpSpPr>
        <p:grpSpPr>
          <a:xfrm>
            <a:off x="685800" y="1621971"/>
            <a:ext cx="7848600" cy="4572000"/>
            <a:chOff x="228600" y="1981200"/>
            <a:chExt cx="8229600" cy="4572000"/>
          </a:xfrm>
        </p:grpSpPr>
        <p:pic>
          <p:nvPicPr>
            <p:cNvPr id="4" name="Picture 3">
              <a:extLst>
                <a:ext uri="{FF2B5EF4-FFF2-40B4-BE49-F238E27FC236}">
                  <a16:creationId xmlns:a16="http://schemas.microsoft.com/office/drawing/2014/main" id="{3594965C-487A-4C19-8242-2B5ACB62AC3F}"/>
                </a:ext>
              </a:extLst>
            </p:cNvPr>
            <p:cNvPicPr>
              <a:picLocks noChangeAspect="1"/>
            </p:cNvPicPr>
            <p:nvPr/>
          </p:nvPicPr>
          <p:blipFill rotWithShape="1">
            <a:blip r:embed="rId3"/>
            <a:srcRect l="2500" t="20666" r="7500" b="20666"/>
            <a:stretch/>
          </p:blipFill>
          <p:spPr>
            <a:xfrm>
              <a:off x="228600" y="1981200"/>
              <a:ext cx="8229600" cy="3352800"/>
            </a:xfrm>
            <a:prstGeom prst="rect">
              <a:avLst/>
            </a:prstGeom>
          </p:spPr>
        </p:pic>
        <p:pic>
          <p:nvPicPr>
            <p:cNvPr id="6" name="Picture 5">
              <a:extLst>
                <a:ext uri="{FF2B5EF4-FFF2-40B4-BE49-F238E27FC236}">
                  <a16:creationId xmlns:a16="http://schemas.microsoft.com/office/drawing/2014/main" id="{984E4B98-69B7-4141-838C-F35CE24EBED3}"/>
                </a:ext>
              </a:extLst>
            </p:cNvPr>
            <p:cNvPicPr>
              <a:picLocks noChangeAspect="1"/>
            </p:cNvPicPr>
            <p:nvPr/>
          </p:nvPicPr>
          <p:blipFill rotWithShape="1">
            <a:blip r:embed="rId4"/>
            <a:srcRect l="4166" t="60666" r="5833" b="18000"/>
            <a:stretch/>
          </p:blipFill>
          <p:spPr>
            <a:xfrm>
              <a:off x="228600" y="5334000"/>
              <a:ext cx="8229600" cy="1219200"/>
            </a:xfrm>
            <a:prstGeom prst="rect">
              <a:avLst/>
            </a:prstGeom>
          </p:spPr>
        </p:pic>
      </p:grpSp>
    </p:spTree>
    <p:extLst>
      <p:ext uri="{BB962C8B-B14F-4D97-AF65-F5344CB8AC3E}">
        <p14:creationId xmlns:p14="http://schemas.microsoft.com/office/powerpoint/2010/main" val="1427985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a:bodyPr>
          <a:lstStyle/>
          <a:p>
            <a:pPr algn="l"/>
            <a:r>
              <a:rPr lang="en-US" dirty="0"/>
              <a:t>BSD Packet Filter (BPF)</a:t>
            </a:r>
          </a:p>
        </p:txBody>
      </p:sp>
      <p:sp>
        <p:nvSpPr>
          <p:cNvPr id="3" name="Content Placeholder 2"/>
          <p:cNvSpPr>
            <a:spLocks noGrp="1"/>
          </p:cNvSpPr>
          <p:nvPr>
            <p:ph idx="1"/>
          </p:nvPr>
        </p:nvSpPr>
        <p:spPr>
          <a:xfrm>
            <a:off x="685800" y="2667000"/>
            <a:ext cx="10668000" cy="3429000"/>
          </a:xfrm>
        </p:spPr>
        <p:txBody>
          <a:bodyPr>
            <a:normAutofit/>
          </a:bodyPr>
          <a:lstStyle/>
          <a:p>
            <a:r>
              <a:rPr lang="en-US" sz="2800" dirty="0" smtClean="0"/>
              <a:t>A </a:t>
            </a:r>
            <a:r>
              <a:rPr lang="en-US" sz="2800" dirty="0"/>
              <a:t>compiled BPF pseudo-code can be attached to a socket through </a:t>
            </a:r>
            <a:r>
              <a:rPr lang="en-US" sz="2800" dirty="0" err="1">
                <a:latin typeface="Courier New" panose="02070309020205020404" pitchFamily="49" charset="0"/>
                <a:cs typeface="Courier New" panose="02070309020205020404" pitchFamily="49" charset="0"/>
              </a:rPr>
              <a:t>setsockopt</a:t>
            </a:r>
            <a:r>
              <a:rPr lang="en-US" sz="2800" dirty="0" smtClean="0">
                <a:latin typeface="Courier New" panose="02070309020205020404" pitchFamily="49" charset="0"/>
                <a:cs typeface="Courier New" panose="02070309020205020404" pitchFamily="49" charset="0"/>
              </a:rPr>
              <a:t>()</a:t>
            </a:r>
            <a:endParaRPr lang="en-US" sz="2800" dirty="0" smtClean="0"/>
          </a:p>
          <a:p>
            <a:r>
              <a:rPr lang="en-US" sz="2800" dirty="0" smtClean="0"/>
              <a:t>When </a:t>
            </a:r>
            <a:r>
              <a:rPr lang="en-US" sz="2800" dirty="0"/>
              <a:t>a packet is received by kernel, BPF will be </a:t>
            </a:r>
            <a:r>
              <a:rPr lang="en-US" sz="2800" dirty="0" smtClean="0"/>
              <a:t>invoked</a:t>
            </a:r>
            <a:endParaRPr lang="en-US" sz="2800" dirty="0"/>
          </a:p>
          <a:p>
            <a:r>
              <a:rPr lang="en-US" sz="2800" dirty="0"/>
              <a:t>An accepted packet is pushed up the protocol stack. </a:t>
            </a:r>
            <a:r>
              <a:rPr lang="en-US" sz="2800" dirty="0" smtClean="0"/>
              <a:t>See the diagram on the following slide.</a:t>
            </a:r>
            <a:endParaRPr lang="en-US" sz="2800" dirty="0"/>
          </a:p>
        </p:txBody>
      </p:sp>
      <p:sp>
        <p:nvSpPr>
          <p:cNvPr id="4" name="Rectangle 3"/>
          <p:cNvSpPr/>
          <p:nvPr/>
        </p:nvSpPr>
        <p:spPr>
          <a:xfrm>
            <a:off x="533400" y="1803856"/>
            <a:ext cx="11223171" cy="430887"/>
          </a:xfrm>
          <a:prstGeom prst="rect">
            <a:avLst/>
          </a:prstGeom>
          <a:ln>
            <a:solidFill>
              <a:schemeClr val="tx1"/>
            </a:solidFill>
          </a:ln>
        </p:spPr>
        <p:txBody>
          <a:bodyPr wrap="square">
            <a:spAutoFit/>
          </a:bodyPr>
          <a:lstStyle/>
          <a:p>
            <a:r>
              <a:rPr lang="en-US" sz="2200" b="1" dirty="0"/>
              <a:t> </a:t>
            </a:r>
            <a:r>
              <a:rPr lang="en-US" sz="2200" b="1" dirty="0" err="1">
                <a:latin typeface="Courier New" panose="02070309020205020404" pitchFamily="49" charset="0"/>
                <a:cs typeface="Courier New" panose="02070309020205020404" pitchFamily="49" charset="0"/>
              </a:rPr>
              <a:t>setsockopt</a:t>
            </a:r>
            <a:r>
              <a:rPr lang="en-US" sz="2200" b="1" dirty="0">
                <a:latin typeface="Courier New" panose="02070309020205020404" pitchFamily="49" charset="0"/>
                <a:cs typeface="Courier New" panose="02070309020205020404" pitchFamily="49" charset="0"/>
              </a:rPr>
              <a:t>(sock, SOL_SOCKET, SO_ATTACH_FILTER, &amp;</a:t>
            </a:r>
            <a:r>
              <a:rPr lang="en-US" sz="2200" b="1" dirty="0" err="1">
                <a:latin typeface="Courier New" panose="02070309020205020404" pitchFamily="49" charset="0"/>
                <a:cs typeface="Courier New" panose="02070309020205020404" pitchFamily="49" charset="0"/>
              </a:rPr>
              <a:t>bpf</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sizeof</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bpf</a:t>
            </a:r>
            <a:r>
              <a:rPr lang="en-US" sz="2200" b="1" dirty="0">
                <a:latin typeface="Courier New" panose="02070309020205020404" pitchFamily="49" charset="0"/>
                <a:cs typeface="Courier New" panose="02070309020205020404" pitchFamily="49" charset="0"/>
              </a:rPr>
              <a:t>))</a:t>
            </a:r>
            <a:endParaRPr lang="en-US" sz="2200" b="1" dirty="0"/>
          </a:p>
        </p:txBody>
      </p:sp>
    </p:spTree>
    <p:extLst>
      <p:ext uri="{BB962C8B-B14F-4D97-AF65-F5344CB8AC3E}">
        <p14:creationId xmlns:p14="http://schemas.microsoft.com/office/powerpoint/2010/main" val="2846861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Packet Flow With/Without Filters</a:t>
            </a:r>
            <a:endParaRPr lang="en-US" dirty="0"/>
          </a:p>
        </p:txBody>
      </p:sp>
      <p:pic>
        <p:nvPicPr>
          <p:cNvPr id="4" name="Picture 3">
            <a:extLst>
              <a:ext uri="{FF2B5EF4-FFF2-40B4-BE49-F238E27FC236}">
                <a16:creationId xmlns:a16="http://schemas.microsoft.com/office/drawing/2014/main" id="{96744A9B-305D-47D4-974D-F641CEDA53A1}"/>
              </a:ext>
            </a:extLst>
          </p:cNvPr>
          <p:cNvPicPr>
            <a:picLocks noChangeAspect="1"/>
          </p:cNvPicPr>
          <p:nvPr/>
        </p:nvPicPr>
        <p:blipFill rotWithShape="1">
          <a:blip r:embed="rId2"/>
          <a:srcRect l="4166" t="28666" r="7500" b="8667"/>
          <a:stretch/>
        </p:blipFill>
        <p:spPr>
          <a:xfrm>
            <a:off x="2209800" y="2209800"/>
            <a:ext cx="8077200" cy="3581400"/>
          </a:xfrm>
          <a:prstGeom prst="rect">
            <a:avLst/>
          </a:prstGeom>
        </p:spPr>
      </p:pic>
    </p:spTree>
    <p:extLst>
      <p:ext uri="{BB962C8B-B14F-4D97-AF65-F5344CB8AC3E}">
        <p14:creationId xmlns:p14="http://schemas.microsoft.com/office/powerpoint/2010/main" val="1173589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228600"/>
            <a:ext cx="8229600" cy="1143000"/>
          </a:xfrm>
        </p:spPr>
        <p:txBody>
          <a:bodyPr>
            <a:normAutofit/>
          </a:bodyPr>
          <a:lstStyle/>
          <a:p>
            <a:pPr algn="l"/>
            <a:r>
              <a:rPr lang="en-US" dirty="0"/>
              <a:t>Packet Sniffing</a:t>
            </a:r>
          </a:p>
        </p:txBody>
      </p:sp>
      <p:sp>
        <p:nvSpPr>
          <p:cNvPr id="3" name="Content Placeholder 2"/>
          <p:cNvSpPr>
            <a:spLocks noGrp="1"/>
          </p:cNvSpPr>
          <p:nvPr>
            <p:ph idx="1"/>
          </p:nvPr>
        </p:nvSpPr>
        <p:spPr>
          <a:xfrm>
            <a:off x="609600" y="1600200"/>
            <a:ext cx="10515600" cy="4648200"/>
          </a:xfrm>
        </p:spPr>
        <p:txBody>
          <a:bodyPr>
            <a:normAutofit/>
          </a:bodyPr>
          <a:lstStyle/>
          <a:p>
            <a:pPr marL="0" indent="0">
              <a:buNone/>
            </a:pPr>
            <a:r>
              <a:rPr lang="en-US" sz="2800" dirty="0"/>
              <a:t>Packet sniffing describes the process of capturing live data as they flow across a network</a:t>
            </a:r>
          </a:p>
          <a:p>
            <a:pPr marL="0" indent="0">
              <a:buNone/>
            </a:pPr>
            <a:endParaRPr lang="en-US" sz="2200" dirty="0"/>
          </a:p>
          <a:p>
            <a:pPr marL="0" indent="0">
              <a:buNone/>
            </a:pPr>
            <a:r>
              <a:rPr lang="en-US" sz="2800" dirty="0" smtClean="0"/>
              <a:t>Let’s first see how computers receive packets.</a:t>
            </a:r>
            <a:endParaRPr lang="en-US" sz="2800" dirty="0"/>
          </a:p>
          <a:p>
            <a:pPr marL="0" indent="0">
              <a:buNone/>
            </a:pPr>
            <a:endParaRPr lang="en-US" sz="2000" dirty="0"/>
          </a:p>
        </p:txBody>
      </p:sp>
    </p:spTree>
    <p:extLst>
      <p:ext uri="{BB962C8B-B14F-4D97-AF65-F5344CB8AC3E}">
        <p14:creationId xmlns:p14="http://schemas.microsoft.com/office/powerpoint/2010/main" val="3149460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Receiving Packets Using Socket</a:t>
            </a:r>
            <a:endParaRPr lang="en-US" dirty="0"/>
          </a:p>
        </p:txBody>
      </p:sp>
      <p:pic>
        <p:nvPicPr>
          <p:cNvPr id="4" name="Content Placeholder 3" descr="Screen Clippin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7600" y="1676400"/>
            <a:ext cx="7588183" cy="4572000"/>
          </a:xfrm>
        </p:spPr>
      </p:pic>
      <p:sp>
        <p:nvSpPr>
          <p:cNvPr id="5" name="TextBox 4">
            <a:extLst>
              <a:ext uri="{FF2B5EF4-FFF2-40B4-BE49-F238E27FC236}">
                <a16:creationId xmlns:a16="http://schemas.microsoft.com/office/drawing/2014/main" id="{A4965B8F-C9A3-47DD-9DEF-34F2549D7D55}"/>
              </a:ext>
            </a:extLst>
          </p:cNvPr>
          <p:cNvSpPr txBox="1"/>
          <p:nvPr/>
        </p:nvSpPr>
        <p:spPr>
          <a:xfrm>
            <a:off x="755192" y="1773386"/>
            <a:ext cx="2514600" cy="461665"/>
          </a:xfrm>
          <a:prstGeom prst="rect">
            <a:avLst/>
          </a:prstGeom>
          <a:noFill/>
        </p:spPr>
        <p:txBody>
          <a:bodyPr wrap="square" rtlCol="0">
            <a:spAutoFit/>
          </a:bodyPr>
          <a:lstStyle/>
          <a:p>
            <a:r>
              <a:rPr lang="en-US" sz="2400" dirty="0"/>
              <a:t>Create the socket</a:t>
            </a:r>
          </a:p>
        </p:txBody>
      </p:sp>
      <p:sp>
        <p:nvSpPr>
          <p:cNvPr id="6" name="TextBox 5">
            <a:extLst>
              <a:ext uri="{FF2B5EF4-FFF2-40B4-BE49-F238E27FC236}">
                <a16:creationId xmlns:a16="http://schemas.microsoft.com/office/drawing/2014/main" id="{4C7EAE9A-0DCA-4CAC-9C03-F35B68B9178E}"/>
              </a:ext>
            </a:extLst>
          </p:cNvPr>
          <p:cNvSpPr txBox="1"/>
          <p:nvPr/>
        </p:nvSpPr>
        <p:spPr>
          <a:xfrm>
            <a:off x="419100" y="2915428"/>
            <a:ext cx="2694214" cy="830997"/>
          </a:xfrm>
          <a:prstGeom prst="rect">
            <a:avLst/>
          </a:prstGeom>
          <a:noFill/>
        </p:spPr>
        <p:txBody>
          <a:bodyPr wrap="square" rtlCol="0">
            <a:spAutoFit/>
          </a:bodyPr>
          <a:lstStyle/>
          <a:p>
            <a:pPr algn="r"/>
            <a:r>
              <a:rPr lang="en-US" sz="2400" dirty="0"/>
              <a:t>Provide information about server</a:t>
            </a:r>
          </a:p>
        </p:txBody>
      </p:sp>
      <p:sp>
        <p:nvSpPr>
          <p:cNvPr id="7" name="TextBox 6">
            <a:extLst>
              <a:ext uri="{FF2B5EF4-FFF2-40B4-BE49-F238E27FC236}">
                <a16:creationId xmlns:a16="http://schemas.microsoft.com/office/drawing/2014/main" id="{E4D0942D-08BA-4A10-AB12-C2BDD6C03B2C}"/>
              </a:ext>
            </a:extLst>
          </p:cNvPr>
          <p:cNvSpPr txBox="1"/>
          <p:nvPr/>
        </p:nvSpPr>
        <p:spPr>
          <a:xfrm>
            <a:off x="744306" y="5181599"/>
            <a:ext cx="2362200" cy="461665"/>
          </a:xfrm>
          <a:prstGeom prst="rect">
            <a:avLst/>
          </a:prstGeom>
          <a:noFill/>
        </p:spPr>
        <p:txBody>
          <a:bodyPr wrap="square" rtlCol="0">
            <a:spAutoFit/>
          </a:bodyPr>
          <a:lstStyle/>
          <a:p>
            <a:pPr algn="r"/>
            <a:r>
              <a:rPr lang="en-US" sz="2400" dirty="0"/>
              <a:t>Receive packets</a:t>
            </a:r>
          </a:p>
        </p:txBody>
      </p:sp>
      <p:sp>
        <p:nvSpPr>
          <p:cNvPr id="8" name="Left Brace 7"/>
          <p:cNvSpPr/>
          <p:nvPr/>
        </p:nvSpPr>
        <p:spPr>
          <a:xfrm>
            <a:off x="3248024" y="2590800"/>
            <a:ext cx="333375" cy="1676400"/>
          </a:xfrm>
          <a:prstGeom prst="leftBrace">
            <a:avLst>
              <a:gd name="adj1" fmla="val 4305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3215365" y="4724400"/>
            <a:ext cx="366034" cy="1447800"/>
          </a:xfrm>
          <a:prstGeom prst="leftBrace">
            <a:avLst>
              <a:gd name="adj1" fmla="val 4305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3816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700657" cy="1143000"/>
          </a:xfrm>
        </p:spPr>
        <p:txBody>
          <a:bodyPr>
            <a:noAutofit/>
          </a:bodyPr>
          <a:lstStyle/>
          <a:p>
            <a:pPr algn="l"/>
            <a:r>
              <a:rPr lang="en-US" dirty="0"/>
              <a:t>Receiving Packets Using </a:t>
            </a:r>
            <a:r>
              <a:rPr lang="en-US" dirty="0" smtClean="0"/>
              <a:t>Raw Socket</a:t>
            </a:r>
            <a:endParaRPr lang="en-US"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62200"/>
            <a:ext cx="7585022" cy="3657600"/>
          </a:xfrm>
          <a:prstGeom prst="rect">
            <a:avLst/>
          </a:prstGeom>
        </p:spPr>
      </p:pic>
      <p:sp>
        <p:nvSpPr>
          <p:cNvPr id="9" name="Rectangle 8"/>
          <p:cNvSpPr/>
          <p:nvPr/>
        </p:nvSpPr>
        <p:spPr>
          <a:xfrm>
            <a:off x="4337060" y="1473241"/>
            <a:ext cx="2467407" cy="400110"/>
          </a:xfrm>
          <a:prstGeom prst="rect">
            <a:avLst/>
          </a:prstGeom>
          <a:ln>
            <a:solidFill>
              <a:schemeClr val="tx1"/>
            </a:solidFill>
          </a:ln>
        </p:spPr>
        <p:txBody>
          <a:bodyPr wrap="none">
            <a:spAutoFit/>
          </a:bodyPr>
          <a:lstStyle/>
          <a:p>
            <a:r>
              <a:rPr lang="en-US" sz="2000" dirty="0"/>
              <a:t>Creating a raw socket </a:t>
            </a:r>
          </a:p>
        </p:txBody>
      </p:sp>
      <p:cxnSp>
        <p:nvCxnSpPr>
          <p:cNvPr id="11" name="Straight Arrow Connector 10"/>
          <p:cNvCxnSpPr/>
          <p:nvPr/>
        </p:nvCxnSpPr>
        <p:spPr>
          <a:xfrm flipH="1">
            <a:off x="5181600" y="1905000"/>
            <a:ext cx="778328" cy="68580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144481" y="1485360"/>
            <a:ext cx="3055901" cy="400110"/>
          </a:xfrm>
          <a:prstGeom prst="rect">
            <a:avLst/>
          </a:prstGeom>
          <a:ln>
            <a:solidFill>
              <a:schemeClr val="tx1"/>
            </a:solidFill>
          </a:ln>
        </p:spPr>
        <p:txBody>
          <a:bodyPr wrap="none">
            <a:spAutoFit/>
          </a:bodyPr>
          <a:lstStyle/>
          <a:p>
            <a:r>
              <a:rPr lang="en-US" sz="2000" dirty="0" smtClean="0"/>
              <a:t>Capture all types of packets</a:t>
            </a:r>
            <a:endParaRPr lang="en-US" sz="2000" dirty="0"/>
          </a:p>
        </p:txBody>
      </p:sp>
      <p:cxnSp>
        <p:nvCxnSpPr>
          <p:cNvPr id="13" name="Straight Arrow Connector 12"/>
          <p:cNvCxnSpPr/>
          <p:nvPr/>
        </p:nvCxnSpPr>
        <p:spPr>
          <a:xfrm flipH="1">
            <a:off x="6705600" y="1936649"/>
            <a:ext cx="762000" cy="730351"/>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295789" y="3276600"/>
            <a:ext cx="2016178" cy="1015663"/>
          </a:xfrm>
          <a:prstGeom prst="rect">
            <a:avLst/>
          </a:prstGeom>
          <a:ln>
            <a:solidFill>
              <a:schemeClr val="tx1"/>
            </a:solidFill>
          </a:ln>
        </p:spPr>
        <p:txBody>
          <a:bodyPr wrap="square">
            <a:spAutoFit/>
          </a:bodyPr>
          <a:lstStyle/>
          <a:p>
            <a:r>
              <a:rPr lang="en-US" sz="2000" dirty="0"/>
              <a:t>Enable the promiscuous mode </a:t>
            </a:r>
          </a:p>
        </p:txBody>
      </p:sp>
      <p:sp>
        <p:nvSpPr>
          <p:cNvPr id="15" name="Right Arrow 14"/>
          <p:cNvSpPr/>
          <p:nvPr/>
        </p:nvSpPr>
        <p:spPr>
          <a:xfrm rot="10800000">
            <a:off x="8672432" y="3581400"/>
            <a:ext cx="471567" cy="25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301576" y="4867785"/>
            <a:ext cx="2016178" cy="400110"/>
          </a:xfrm>
          <a:prstGeom prst="rect">
            <a:avLst/>
          </a:prstGeom>
          <a:ln>
            <a:solidFill>
              <a:schemeClr val="tx1"/>
            </a:solidFill>
          </a:ln>
        </p:spPr>
        <p:txBody>
          <a:bodyPr wrap="square">
            <a:spAutoFit/>
          </a:bodyPr>
          <a:lstStyle/>
          <a:p>
            <a:r>
              <a:rPr lang="en-US" sz="2000" dirty="0" smtClean="0"/>
              <a:t>Wait for packets</a:t>
            </a:r>
            <a:endParaRPr lang="en-US" sz="2000" dirty="0"/>
          </a:p>
        </p:txBody>
      </p:sp>
      <p:sp>
        <p:nvSpPr>
          <p:cNvPr id="20" name="Right Arrow 19"/>
          <p:cNvSpPr/>
          <p:nvPr/>
        </p:nvSpPr>
        <p:spPr>
          <a:xfrm rot="10800000">
            <a:off x="8661822" y="4940756"/>
            <a:ext cx="471567" cy="25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2417</TotalTime>
  <Words>2050</Words>
  <Application>Microsoft Office PowerPoint</Application>
  <PresentationFormat>מסך רחב</PresentationFormat>
  <Paragraphs>180</Paragraphs>
  <Slides>28</Slides>
  <Notes>15</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28</vt:i4>
      </vt:variant>
    </vt:vector>
  </HeadingPairs>
  <TitlesOfParts>
    <vt:vector size="32" baseType="lpstr">
      <vt:lpstr>Arial</vt:lpstr>
      <vt:lpstr>Calibri</vt:lpstr>
      <vt:lpstr>Courier New</vt:lpstr>
      <vt:lpstr>Office Theme</vt:lpstr>
      <vt:lpstr>Packet Sniffing and Spoofing</vt:lpstr>
      <vt:lpstr>How Packets Are Received </vt:lpstr>
      <vt:lpstr>Promiscuous Mode </vt:lpstr>
      <vt:lpstr>BSD Packet Filter (BPF)</vt:lpstr>
      <vt:lpstr>BSD Packet Filter (BPF)</vt:lpstr>
      <vt:lpstr>Packet Flow With/Without Filters</vt:lpstr>
      <vt:lpstr>Packet Sniffing</vt:lpstr>
      <vt:lpstr>Receiving Packets Using Socket</vt:lpstr>
      <vt:lpstr>Receiving Packets Using Raw Socket</vt:lpstr>
      <vt:lpstr>Limitation of the Approach</vt:lpstr>
      <vt:lpstr>Packet Sniffing Using the pcap API</vt:lpstr>
      <vt:lpstr>Processing Captured Packet: Ethernet Header</vt:lpstr>
      <vt:lpstr>Processing Captured Packet: IP Header</vt:lpstr>
      <vt:lpstr>Further Processing Captured Packet</vt:lpstr>
      <vt:lpstr>Packet Spoofing</vt:lpstr>
      <vt:lpstr>Sending Packets Without Spoofing</vt:lpstr>
      <vt:lpstr>Spoofing Packets Using Raw Sockets</vt:lpstr>
      <vt:lpstr>Spoofing Packets Using Raw Sockets</vt:lpstr>
      <vt:lpstr>Spoofing Packets: Constructing the Packet</vt:lpstr>
      <vt:lpstr>Spoofing Packets: Constructing the Packet</vt:lpstr>
      <vt:lpstr>Spoofing UDP Packets</vt:lpstr>
      <vt:lpstr>Spoofing UDP Packets (continued)</vt:lpstr>
      <vt:lpstr>Snoofing: Sniffing and Then Spoofing</vt:lpstr>
      <vt:lpstr>Snoofing UDP Packet</vt:lpstr>
      <vt:lpstr>Snoofing UDP Packet (Continued)</vt:lpstr>
      <vt:lpstr>Endianness</vt:lpstr>
      <vt:lpstr>Endianness In Network Communication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Infrastructure</dc:title>
  <dc:creator>3shna</dc:creator>
  <cp:lastModifiedBy>אנה פרבר/Anna Farber</cp:lastModifiedBy>
  <cp:revision>591</cp:revision>
  <dcterms:created xsi:type="dcterms:W3CDTF">2017-11-24T17:20:16Z</dcterms:created>
  <dcterms:modified xsi:type="dcterms:W3CDTF">2018-12-26T11:12:41Z</dcterms:modified>
</cp:coreProperties>
</file>