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258" r:id="rId4"/>
    <p:sldId id="259" r:id="rId5"/>
    <p:sldId id="260" r:id="rId6"/>
    <p:sldId id="266" r:id="rId7"/>
    <p:sldId id="267" r:id="rId8"/>
    <p:sldId id="268" r:id="rId9"/>
    <p:sldId id="264" r:id="rId10"/>
    <p:sldId id="274" r:id="rId11"/>
    <p:sldId id="270" r:id="rId12"/>
    <p:sldId id="284" r:id="rId13"/>
    <p:sldId id="286" r:id="rId14"/>
    <p:sldId id="275" r:id="rId15"/>
    <p:sldId id="290" r:id="rId16"/>
    <p:sldId id="291" r:id="rId17"/>
    <p:sldId id="292" r:id="rId18"/>
    <p:sldId id="293" r:id="rId19"/>
    <p:sldId id="294" r:id="rId20"/>
    <p:sldId id="288" r:id="rId21"/>
    <p:sldId id="277" r:id="rId22"/>
    <p:sldId id="278" r:id="rId23"/>
    <p:sldId id="279" r:id="rId24"/>
    <p:sldId id="289" r:id="rId25"/>
    <p:sldId id="302" r:id="rId26"/>
    <p:sldId id="303" r:id="rId27"/>
    <p:sldId id="295" r:id="rId28"/>
    <p:sldId id="304" r:id="rId29"/>
    <p:sldId id="296" r:id="rId30"/>
    <p:sldId id="306" r:id="rId31"/>
    <p:sldId id="297" r:id="rId32"/>
    <p:sldId id="307" r:id="rId33"/>
    <p:sldId id="314" r:id="rId34"/>
    <p:sldId id="315" r:id="rId35"/>
    <p:sldId id="317" r:id="rId36"/>
    <p:sldId id="322" r:id="rId37"/>
    <p:sldId id="324" r:id="rId38"/>
    <p:sldId id="281" r:id="rId39"/>
    <p:sldId id="2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87613" autoAdjust="0"/>
  </p:normalViewPr>
  <p:slideViewPr>
    <p:cSldViewPr snapToGrid="0">
      <p:cViewPr>
        <p:scale>
          <a:sx n="50" d="100"/>
          <a:sy n="50" d="100"/>
        </p:scale>
        <p:origin x="-115" y="49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692D363-783A-4E52-BB50-6987B229A290}" type="datetimeFigureOut">
              <a:rPr lang="he-IL" smtClean="0"/>
              <a:t>כ"א/אלול/תשפ"ג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9621020-C8EA-4482-A6FC-9E3656A83BE3}" type="slidenum">
              <a:rPr lang="he-IL" smtClean="0"/>
              <a:t>‹#›</a:t>
            </a:fld>
            <a:endParaRPr lang="he-IL"/>
          </a:p>
        </p:txBody>
      </p:sp>
    </p:spTree>
    <p:extLst>
      <p:ext uri="{BB962C8B-B14F-4D97-AF65-F5344CB8AC3E}">
        <p14:creationId xmlns:p14="http://schemas.microsoft.com/office/powerpoint/2010/main" val="393443166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000" dirty="0"/>
              <a:t>מערכת הוכחה אינטראקטיבית היא פרוטוקול בין זוג משתתפים (מוכיח ומוודאת) שמקיים שלמות ונאותות.</a:t>
            </a:r>
          </a:p>
          <a:p>
            <a:pPr algn="r" rtl="1">
              <a:lnSpc>
                <a:spcPct val="107000"/>
              </a:lnSpc>
              <a:spcAft>
                <a:spcPts val="800"/>
              </a:spcAft>
            </a:pPr>
            <a:r>
              <a:rPr lang="he-IL" sz="1000" dirty="0">
                <a:effectLst/>
                <a:latin typeface="Calibri" panose="020F0502020204030204" pitchFamily="34" charset="0"/>
                <a:ea typeface="Calibri" panose="020F0502020204030204" pitchFamily="34" charset="0"/>
                <a:cs typeface="Arial" panose="020B0604020202020204" pitchFamily="34" charset="0"/>
              </a:rPr>
              <a:t>השלמות מבטאת את היכולת של המוכיח לשכנע את המוודאת בטענות נכונות. הנאותות מבטאת את היכולת של המוודאת לא לקבל טענות שגויות.</a:t>
            </a:r>
          </a:p>
          <a:p>
            <a:pPr algn="r" rtl="1">
              <a:lnSpc>
                <a:spcPct val="107000"/>
              </a:lnSpc>
              <a:spcAft>
                <a:spcPts val="800"/>
              </a:spcAft>
            </a:pPr>
            <a:r>
              <a:rPr lang="he-IL" sz="1000" dirty="0">
                <a:effectLst/>
                <a:latin typeface="Calibri" panose="020F0502020204030204" pitchFamily="34" charset="0"/>
                <a:ea typeface="Calibri" panose="020F0502020204030204" pitchFamily="34" charset="0"/>
                <a:cs typeface="Arial" panose="020B0604020202020204" pitchFamily="34" charset="0"/>
              </a:rPr>
              <a:t>תכונת האפס ידיעה מבטאת את היכולת של המוכיח לשכנע את המוודאת בטענה בלי לחשוף שום דבר על הטענה. מגדירים אותה באמצעות אלגוריתם סימולטור שמצליח </a:t>
            </a:r>
            <a:r>
              <a:rPr lang="he-IL" sz="1000" dirty="0" err="1">
                <a:effectLst/>
                <a:latin typeface="Calibri" panose="020F0502020204030204" pitchFamily="34" charset="0"/>
                <a:ea typeface="Calibri" panose="020F0502020204030204" pitchFamily="34" charset="0"/>
                <a:cs typeface="Arial" panose="020B0604020202020204" pitchFamily="34" charset="0"/>
              </a:rPr>
              <a:t>לסמלץ</a:t>
            </a:r>
            <a:r>
              <a:rPr lang="he-IL" sz="1000" dirty="0">
                <a:effectLst/>
                <a:latin typeface="Calibri" panose="020F0502020204030204" pitchFamily="34" charset="0"/>
                <a:ea typeface="Calibri" panose="020F0502020204030204" pitchFamily="34" charset="0"/>
                <a:cs typeface="Arial" panose="020B0604020202020204" pitchFamily="34" charset="0"/>
              </a:rPr>
              <a:t> את תמלול האינטראקציה בין המוכיח למוודאת בלי להשתתף בפרוטוקול.</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5</a:t>
            </a:fld>
            <a:endParaRPr lang="he-IL"/>
          </a:p>
        </p:txBody>
      </p:sp>
    </p:spTree>
    <p:extLst>
      <p:ext uri="{BB962C8B-B14F-4D97-AF65-F5344CB8AC3E}">
        <p14:creationId xmlns:p14="http://schemas.microsoft.com/office/powerpoint/2010/main" val="59294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כמות הזיכרון שעובר בתקשורת בין המוכיח למוודאת עולה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16</a:t>
            </a:fld>
            <a:endParaRPr lang="he-IL"/>
          </a:p>
        </p:txBody>
      </p:sp>
    </p:spTree>
    <p:extLst>
      <p:ext uri="{BB962C8B-B14F-4D97-AF65-F5344CB8AC3E}">
        <p14:creationId xmlns:p14="http://schemas.microsoft.com/office/powerpoint/2010/main" val="1633559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זמן הריצה של המוכיח והמוודאת קבועים בקירוב ככל שמספר הקשתות עולה. מספר הצמתים נשאר קבוע ולכן אין הבדל משמעותי בזמן הריצה של תתי-הגרפים.</a:t>
                </a:r>
              </a:p>
              <a:p>
                <a:r>
                  <a:rPr lang="he-IL" sz="1200" dirty="0"/>
                  <a:t>עבור מספר קשתות גדול מאוד ביחס למספר הצמתים (</a:t>
                </a:r>
                <a14:m>
                  <m:oMath xmlns:m="http://schemas.openxmlformats.org/officeDocument/2006/math">
                    <m:sSup>
                      <m:sSupPr>
                        <m:ctrlPr>
                          <a:rPr lang="en-US" sz="1200" b="0" i="1" smtClean="0">
                            <a:latin typeface="Cambria Math" panose="02040503050406030204" pitchFamily="18" charset="0"/>
                          </a:rPr>
                        </m:ctrlPr>
                      </m:sSupPr>
                      <m:e>
                        <m:d>
                          <m:dPr>
                            <m:begChr m:val="|"/>
                            <m:endChr m:val="|"/>
                            <m:ctrlPr>
                              <a:rPr lang="en-US" sz="1200" i="1" smtClean="0">
                                <a:latin typeface="Cambria Math" panose="02040503050406030204" pitchFamily="18" charset="0"/>
                              </a:rPr>
                            </m:ctrlPr>
                          </m:dPr>
                          <m:e>
                            <m:r>
                              <a:rPr lang="en-US" sz="1200" i="1">
                                <a:latin typeface="Cambria Math" panose="02040503050406030204" pitchFamily="18" charset="0"/>
                              </a:rPr>
                              <m:t>𝑈</m:t>
                            </m:r>
                          </m:e>
                        </m:d>
                      </m:e>
                      <m:sup>
                        <m:r>
                          <a:rPr lang="en-US" sz="1200" b="0" i="1" smtClean="0">
                            <a:latin typeface="Cambria Math" panose="02040503050406030204" pitchFamily="18" charset="0"/>
                          </a:rPr>
                          <m:t>2</m:t>
                        </m:r>
                      </m:sup>
                    </m:sSup>
                    <m:r>
                      <a:rPr lang="he-IL" sz="1200" b="0" i="0" smtClean="0">
                        <a:latin typeface="Cambria Math" panose="02040503050406030204" pitchFamily="18" charset="0"/>
                      </a:rPr>
                      <m:t>&lt;</m:t>
                    </m:r>
                    <m:d>
                      <m:dPr>
                        <m:begChr m:val="|"/>
                        <m:endChr m:val="|"/>
                        <m:ctrlPr>
                          <a:rPr lang="en-US" sz="1200" i="1" smtClean="0">
                            <a:latin typeface="Cambria Math" panose="02040503050406030204" pitchFamily="18" charset="0"/>
                          </a:rPr>
                        </m:ctrlPr>
                      </m:dPr>
                      <m:e>
                        <m:r>
                          <a:rPr lang="en-US" sz="1200" b="0" i="1" smtClean="0">
                            <a:latin typeface="Cambria Math" panose="02040503050406030204" pitchFamily="18" charset="0"/>
                          </a:rPr>
                          <m:t>𝐸</m:t>
                        </m:r>
                      </m:e>
                    </m:d>
                  </m:oMath>
                </a14:m>
                <a:r>
                  <a:rPr lang="he-IL" dirty="0"/>
                  <a:t>) ההשפעה של מספר הקשתות תהיה משמעותית. </a:t>
                </a:r>
              </a:p>
            </p:txBody>
          </p:sp>
        </mc:Choice>
        <mc:Fallback xmlns="">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זמן הריצה של המוכיח והמוודאת קבועים בקירוב ככל שמספר הקשתות עולה. מספר הצמתים נשאר קבוע ולכן אין הבדל משמעותי בזמן הריצה של תתי-הגרפים.</a:t>
                </a:r>
              </a:p>
              <a:p>
                <a:r>
                  <a:rPr lang="he-IL" sz="1200" dirty="0"/>
                  <a:t>עבור מספר קשתות גדול מאוד ביחס למספר הצמתים (</a:t>
                </a:r>
                <a:r>
                  <a:rPr lang="en-US" sz="1200" i="0">
                    <a:latin typeface="Cambria Math" panose="02040503050406030204" pitchFamily="18" charset="0"/>
                  </a:rPr>
                  <a:t>|𝑈|</a:t>
                </a:r>
                <a:r>
                  <a:rPr lang="en-US" sz="1200" b="0" i="0">
                    <a:latin typeface="Cambria Math" panose="02040503050406030204" pitchFamily="18" charset="0"/>
                  </a:rPr>
                  <a:t>^2</a:t>
                </a:r>
                <a:r>
                  <a:rPr lang="he-IL" sz="1200" b="0" i="0">
                    <a:latin typeface="Cambria Math" panose="02040503050406030204" pitchFamily="18" charset="0"/>
                  </a:rPr>
                  <a:t>&lt;</a:t>
                </a:r>
                <a:r>
                  <a:rPr lang="en-US" sz="1200" i="0">
                    <a:latin typeface="Cambria Math" panose="02040503050406030204" pitchFamily="18" charset="0"/>
                  </a:rPr>
                  <a:t>|</a:t>
                </a:r>
                <a:r>
                  <a:rPr lang="en-US" sz="1200" b="0" i="0">
                    <a:latin typeface="Cambria Math" panose="02040503050406030204" pitchFamily="18" charset="0"/>
                  </a:rPr>
                  <a:t>𝐸|</a:t>
                </a:r>
                <a:r>
                  <a:rPr lang="he-IL" dirty="0"/>
                  <a:t>) ההשפעה של מספר הקשתות תהיה משמעותית. </a:t>
                </a:r>
              </a:p>
            </p:txBody>
          </p:sp>
        </mc:Fallback>
      </mc:AlternateContent>
      <p:sp>
        <p:nvSpPr>
          <p:cNvPr id="4" name="מציין מיקום של מספר שקופית 3"/>
          <p:cNvSpPr>
            <a:spLocks noGrp="1"/>
          </p:cNvSpPr>
          <p:nvPr>
            <p:ph type="sldNum" sz="quarter" idx="5"/>
          </p:nvPr>
        </p:nvSpPr>
        <p:spPr/>
        <p:txBody>
          <a:bodyPr/>
          <a:lstStyle/>
          <a:p>
            <a:fld id="{A9621020-C8EA-4482-A6FC-9E3656A83BE3}" type="slidenum">
              <a:rPr lang="he-IL" smtClean="0"/>
              <a:t>17</a:t>
            </a:fld>
            <a:endParaRPr lang="he-IL"/>
          </a:p>
        </p:txBody>
      </p:sp>
    </p:spTree>
    <p:extLst>
      <p:ext uri="{BB962C8B-B14F-4D97-AF65-F5344CB8AC3E}">
        <p14:creationId xmlns:p14="http://schemas.microsoft.com/office/powerpoint/2010/main" val="3483047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בזיכרון של המוכיח והמוודאת קבוע בקירוב ככל שמספר הקשתות עולה. מספר הצמתים נשאר קבוע ולכן אין הבדל משמעותי בשימוש בזיכרון בתתי-הגרפים.</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18</a:t>
            </a:fld>
            <a:endParaRPr lang="he-IL"/>
          </a:p>
        </p:txBody>
      </p:sp>
    </p:spTree>
    <p:extLst>
      <p:ext uri="{BB962C8B-B14F-4D97-AF65-F5344CB8AC3E}">
        <p14:creationId xmlns:p14="http://schemas.microsoft.com/office/powerpoint/2010/main" val="99166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כמות הזיכרון שעובר בתקשורת בין המוכיח והמוודאת קבוע בקירוב ככל שמספר הקשתות עולה. מספר הצמתים נשאר קבוע ולכן אין הבדל בכמות הזיכרון שעובר בתקשורת בתתי-הגרפים.</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19</a:t>
            </a:fld>
            <a:endParaRPr lang="he-IL"/>
          </a:p>
        </p:txBody>
      </p:sp>
    </p:spTree>
    <p:extLst>
      <p:ext uri="{BB962C8B-B14F-4D97-AF65-F5344CB8AC3E}">
        <p14:creationId xmlns:p14="http://schemas.microsoft.com/office/powerpoint/2010/main" val="914409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20</a:t>
            </a:fld>
            <a:endParaRPr lang="he-IL"/>
          </a:p>
        </p:txBody>
      </p:sp>
    </p:spTree>
    <p:extLst>
      <p:ext uri="{BB962C8B-B14F-4D97-AF65-F5344CB8AC3E}">
        <p14:creationId xmlns:p14="http://schemas.microsoft.com/office/powerpoint/2010/main" val="153126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i="1" dirty="0">
                    <a:effectLst/>
                    <a:latin typeface="Calibri" panose="020F0502020204030204" pitchFamily="34" charset="0"/>
                    <a:ea typeface="Times New Roman" panose="02020603050405020304" pitchFamily="18" charset="0"/>
                    <a:cs typeface="Arial" panose="020B0604020202020204" pitchFamily="34" charset="0"/>
                  </a:rPr>
                  <a:t>בפרוטוקול הזה, "המטרה" של המוכיח היא להוכיח למוודאת שבגרף יש מעגל המילטוני. כלומר להוכיח למוודאת שיש לו מעגל המילטוני בגרף, מבלי לחשוף את המעגל עצמו (לכן ההוכחה היא באפס ידיעה).</a:t>
                </a:r>
              </a:p>
              <a:p>
                <a:r>
                  <a:rPr lang="he-IL" i="1" dirty="0">
                    <a:effectLst/>
                    <a:latin typeface="Calibri" panose="020F0502020204030204" pitchFamily="34" charset="0"/>
                    <a:ea typeface="Times New Roman" panose="02020603050405020304" pitchFamily="18" charset="0"/>
                    <a:cs typeface="Arial" panose="020B0604020202020204" pitchFamily="34" charset="0"/>
                  </a:rPr>
                  <a:t>בצעד</a:t>
                </a:r>
                <a:r>
                  <a:rPr lang="he-IL" i="1" baseline="0" dirty="0">
                    <a:effectLst/>
                    <a:latin typeface="Calibri" panose="020F0502020204030204" pitchFamily="34" charset="0"/>
                    <a:ea typeface="Times New Roman" panose="02020603050405020304" pitchFamily="18" charset="0"/>
                    <a:cs typeface="Arial" panose="020B0604020202020204" pitchFamily="34" charset="0"/>
                  </a:rPr>
                  <a:t> הראשון של </a:t>
                </a: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he-IL" dirty="0">
                    <a:effectLst/>
                    <a:latin typeface="Arial" panose="020B0604020202020204" pitchFamily="34" charset="0"/>
                    <a:ea typeface="Times New Roman" panose="02020603050405020304" pitchFamily="18" charset="0"/>
                    <a:cs typeface="Arial" panose="020B0604020202020204" pitchFamily="34" charset="0"/>
                  </a:rPr>
                  <a:t>, היא בעצם קובעת מה הולכים לבדוק בצעד הבא.</a:t>
                </a:r>
                <a:endParaRPr lang="he-IL" dirty="0"/>
              </a:p>
            </p:txBody>
          </p:sp>
        </mc:Choice>
        <mc:Fallback xmlns="">
          <p:sp>
            <p:nvSpPr>
              <p:cNvPr id="3" name="מציין מיקום של הערות 2"/>
              <p:cNvSpPr>
                <a:spLocks noGrp="1"/>
              </p:cNvSpPr>
              <p:nvPr>
                <p:ph type="body" idx="1"/>
              </p:nvPr>
            </p:nvSpPr>
            <p:spPr/>
            <p:txBody>
              <a:bodyPr/>
              <a:lstStyle/>
              <a:p>
                <a:r>
                  <a:rPr lang="he-IL" i="1" dirty="0">
                    <a:effectLst/>
                    <a:latin typeface="Calibri" panose="020F0502020204030204" pitchFamily="34" charset="0"/>
                    <a:ea typeface="Times New Roman" panose="02020603050405020304" pitchFamily="18" charset="0"/>
                    <a:cs typeface="Arial" panose="020B0604020202020204" pitchFamily="34" charset="0"/>
                  </a:rPr>
                  <a:t>בצעד</a:t>
                </a:r>
                <a:r>
                  <a:rPr lang="he-IL" i="1" baseline="0" dirty="0">
                    <a:effectLst/>
                    <a:latin typeface="Calibri" panose="020F0502020204030204" pitchFamily="34" charset="0"/>
                    <a:ea typeface="Times New Roman" panose="02020603050405020304" pitchFamily="18" charset="0"/>
                    <a:cs typeface="Arial" panose="020B0604020202020204" pitchFamily="34" charset="0"/>
                  </a:rPr>
                  <a:t> הראשון של </a:t>
                </a: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he-IL" dirty="0">
                    <a:effectLst/>
                    <a:latin typeface="Arial" panose="020B0604020202020204" pitchFamily="34" charset="0"/>
                    <a:ea typeface="Times New Roman" panose="02020603050405020304" pitchFamily="18" charset="0"/>
                    <a:cs typeface="Arial" panose="020B0604020202020204" pitchFamily="34" charset="0"/>
                  </a:rPr>
                  <a:t>, הוא בעצם מבקש לבדוק את הצבעים של הקודקודים </a:t>
                </a:r>
                <a:r>
                  <a:rPr lang="en-US" i="0">
                    <a:effectLst/>
                    <a:latin typeface="Cambria Math" panose="02040503050406030204" pitchFamily="18" charset="0"/>
                    <a:ea typeface="Times New Roman" panose="02020603050405020304" pitchFamily="18" charset="0"/>
                    <a:cs typeface="Arial" panose="020B0604020202020204" pitchFamily="34" charset="0"/>
                  </a:rPr>
                  <a:t>𝑖,𝑗</a:t>
                </a:r>
                <a:r>
                  <a:rPr lang="he-IL" dirty="0"/>
                  <a:t>.</a:t>
                </a:r>
              </a:p>
            </p:txBody>
          </p:sp>
        </mc:Fallback>
      </mc:AlternateContent>
      <p:sp>
        <p:nvSpPr>
          <p:cNvPr id="4" name="מציין מיקום של מספר שקופית 3"/>
          <p:cNvSpPr>
            <a:spLocks noGrp="1"/>
          </p:cNvSpPr>
          <p:nvPr>
            <p:ph type="sldNum" sz="quarter" idx="5"/>
          </p:nvPr>
        </p:nvSpPr>
        <p:spPr/>
        <p:txBody>
          <a:bodyPr/>
          <a:lstStyle/>
          <a:p>
            <a:fld id="{A9621020-C8EA-4482-A6FC-9E3656A83BE3}" type="slidenum">
              <a:rPr lang="he-IL" smtClean="0"/>
              <a:t>22</a:t>
            </a:fld>
            <a:endParaRPr lang="he-IL"/>
          </a:p>
        </p:txBody>
      </p:sp>
    </p:spTree>
    <p:extLst>
      <p:ext uri="{BB962C8B-B14F-4D97-AF65-F5344CB8AC3E}">
        <p14:creationId xmlns:p14="http://schemas.microsoft.com/office/powerpoint/2010/main" val="672755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23</a:t>
            </a:fld>
            <a:endParaRPr lang="he-IL"/>
          </a:p>
        </p:txBody>
      </p:sp>
    </p:spTree>
    <p:extLst>
      <p:ext uri="{BB962C8B-B14F-4D97-AF65-F5344CB8AC3E}">
        <p14:creationId xmlns:p14="http://schemas.microsoft.com/office/powerpoint/2010/main" val="1861045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24</a:t>
            </a:fld>
            <a:endParaRPr lang="he-IL"/>
          </a:p>
        </p:txBody>
      </p:sp>
    </p:spTree>
    <p:extLst>
      <p:ext uri="{BB962C8B-B14F-4D97-AF65-F5344CB8AC3E}">
        <p14:creationId xmlns:p14="http://schemas.microsoft.com/office/powerpoint/2010/main" val="3891465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הגרף בפרוטוקול הזה הוא גרף מכוון</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25</a:t>
            </a:fld>
            <a:endParaRPr lang="he-IL"/>
          </a:p>
        </p:txBody>
      </p:sp>
    </p:spTree>
    <p:extLst>
      <p:ext uri="{BB962C8B-B14F-4D97-AF65-F5344CB8AC3E}">
        <p14:creationId xmlns:p14="http://schemas.microsoft.com/office/powerpoint/2010/main" val="3041036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26</a:t>
            </a:fld>
            <a:endParaRPr lang="he-IL"/>
          </a:p>
        </p:txBody>
      </p:sp>
    </p:spTree>
    <p:extLst>
      <p:ext uri="{BB962C8B-B14F-4D97-AF65-F5344CB8AC3E}">
        <p14:creationId xmlns:p14="http://schemas.microsoft.com/office/powerpoint/2010/main" val="19585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i="1" dirty="0">
                    <a:effectLst/>
                    <a:latin typeface="Calibri" panose="020F0502020204030204" pitchFamily="34" charset="0"/>
                    <a:ea typeface="Times New Roman" panose="02020603050405020304" pitchFamily="18" charset="0"/>
                    <a:cs typeface="Arial" panose="020B0604020202020204" pitchFamily="34" charset="0"/>
                  </a:rPr>
                  <a:t>בפרוטוקול הזה, "המטרה" של המוכיח היא להוכיח למוודאת שהגרף 3-צביע. כלומר להוכיח למוודאת שיש לו 3-צביעה חוקית לגרף, מבלי לחשוף את הצביעה עצמה (לכן ההוכחה היא באפס ידיעה).</a:t>
                </a:r>
              </a:p>
              <a:p>
                <a:r>
                  <a:rPr lang="he-IL" i="1" dirty="0">
                    <a:effectLst/>
                    <a:latin typeface="Calibri" panose="020F0502020204030204" pitchFamily="34" charset="0"/>
                    <a:ea typeface="Times New Roman" panose="02020603050405020304" pitchFamily="18" charset="0"/>
                    <a:cs typeface="Arial" panose="020B0604020202020204" pitchFamily="34" charset="0"/>
                  </a:rPr>
                  <a:t>בצעד</a:t>
                </a:r>
                <a:r>
                  <a:rPr lang="he-IL" i="1" baseline="0" dirty="0">
                    <a:effectLst/>
                    <a:latin typeface="Calibri" panose="020F0502020204030204" pitchFamily="34" charset="0"/>
                    <a:ea typeface="Times New Roman" panose="02020603050405020304" pitchFamily="18" charset="0"/>
                    <a:cs typeface="Arial" panose="020B0604020202020204" pitchFamily="34" charset="0"/>
                  </a:rPr>
                  <a:t> הראשון של </a:t>
                </a: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he-IL" dirty="0">
                    <a:effectLst/>
                    <a:latin typeface="Arial" panose="020B0604020202020204" pitchFamily="34" charset="0"/>
                    <a:ea typeface="Times New Roman" panose="02020603050405020304" pitchFamily="18" charset="0"/>
                    <a:cs typeface="Arial" panose="020B0604020202020204" pitchFamily="34" charset="0"/>
                  </a:rPr>
                  <a:t>, היא בעצם מבקשת לבדוק את הצבעים של הקודקודים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𝑖</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𝑗</m:t>
                    </m:r>
                  </m:oMath>
                </a14:m>
                <a:r>
                  <a:rPr lang="he-IL" dirty="0"/>
                  <a:t>.</a:t>
                </a:r>
              </a:p>
            </p:txBody>
          </p:sp>
        </mc:Choice>
        <mc:Fallback xmlns="">
          <p:sp>
            <p:nvSpPr>
              <p:cNvPr id="3" name="מציין מיקום של הערות 2"/>
              <p:cNvSpPr>
                <a:spLocks noGrp="1"/>
              </p:cNvSpPr>
              <p:nvPr>
                <p:ph type="body" idx="1"/>
              </p:nvPr>
            </p:nvSpPr>
            <p:spPr/>
            <p:txBody>
              <a:bodyPr/>
              <a:lstStyle/>
              <a:p>
                <a:r>
                  <a:rPr lang="he-IL" i="1" dirty="0">
                    <a:effectLst/>
                    <a:latin typeface="Calibri" panose="020F0502020204030204" pitchFamily="34" charset="0"/>
                    <a:ea typeface="Times New Roman" panose="02020603050405020304" pitchFamily="18" charset="0"/>
                    <a:cs typeface="Arial" panose="020B0604020202020204" pitchFamily="34" charset="0"/>
                  </a:rPr>
                  <a:t>בצעד</a:t>
                </a:r>
                <a:r>
                  <a:rPr lang="he-IL" i="1" baseline="0" dirty="0">
                    <a:effectLst/>
                    <a:latin typeface="Calibri" panose="020F0502020204030204" pitchFamily="34" charset="0"/>
                    <a:ea typeface="Times New Roman" panose="02020603050405020304" pitchFamily="18" charset="0"/>
                    <a:cs typeface="Arial" panose="020B0604020202020204" pitchFamily="34" charset="0"/>
                  </a:rPr>
                  <a:t> הראשון של </a:t>
                </a: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he-IL" dirty="0">
                    <a:effectLst/>
                    <a:latin typeface="Arial" panose="020B0604020202020204" pitchFamily="34" charset="0"/>
                    <a:ea typeface="Times New Roman" panose="02020603050405020304" pitchFamily="18" charset="0"/>
                    <a:cs typeface="Arial" panose="020B0604020202020204" pitchFamily="34" charset="0"/>
                  </a:rPr>
                  <a:t>, הוא בעצם מבקש לבדוק את הצבעים של הקודקודים </a:t>
                </a:r>
                <a:r>
                  <a:rPr lang="en-US" i="0">
                    <a:effectLst/>
                    <a:latin typeface="Cambria Math" panose="02040503050406030204" pitchFamily="18" charset="0"/>
                    <a:ea typeface="Times New Roman" panose="02020603050405020304" pitchFamily="18" charset="0"/>
                    <a:cs typeface="Arial" panose="020B0604020202020204" pitchFamily="34" charset="0"/>
                  </a:rPr>
                  <a:t>𝑖,𝑗</a:t>
                </a:r>
                <a:r>
                  <a:rPr lang="he-IL" dirty="0"/>
                  <a:t>.</a:t>
                </a:r>
              </a:p>
            </p:txBody>
          </p:sp>
        </mc:Fallback>
      </mc:AlternateContent>
      <p:sp>
        <p:nvSpPr>
          <p:cNvPr id="4" name="מציין מיקום של מספר שקופית 3"/>
          <p:cNvSpPr>
            <a:spLocks noGrp="1"/>
          </p:cNvSpPr>
          <p:nvPr>
            <p:ph type="sldNum" sz="quarter" idx="5"/>
          </p:nvPr>
        </p:nvSpPr>
        <p:spPr/>
        <p:txBody>
          <a:bodyPr/>
          <a:lstStyle/>
          <a:p>
            <a:fld id="{A9621020-C8EA-4482-A6FC-9E3656A83BE3}" type="slidenum">
              <a:rPr lang="he-IL" smtClean="0"/>
              <a:t>7</a:t>
            </a:fld>
            <a:endParaRPr lang="he-IL"/>
          </a:p>
        </p:txBody>
      </p:sp>
    </p:spTree>
    <p:extLst>
      <p:ext uri="{BB962C8B-B14F-4D97-AF65-F5344CB8AC3E}">
        <p14:creationId xmlns:p14="http://schemas.microsoft.com/office/powerpoint/2010/main" val="3759853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זמן הריצה של המוכיח והמוודאת עולים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27</a:t>
            </a:fld>
            <a:endParaRPr lang="he-IL"/>
          </a:p>
        </p:txBody>
      </p:sp>
    </p:spTree>
    <p:extLst>
      <p:ext uri="{BB962C8B-B14F-4D97-AF65-F5344CB8AC3E}">
        <p14:creationId xmlns:p14="http://schemas.microsoft.com/office/powerpoint/2010/main" val="1035276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זמן הריצה של המוכיח והמוודאת עולים ככל שמספר הצמתים עולה.</a:t>
            </a:r>
          </a:p>
          <a:p>
            <a:r>
              <a:rPr lang="he-IL" sz="1200" dirty="0"/>
              <a:t>המוכיח תלוי בביט רק בפעולת החשיפה (לפי הביט הוא מחליט מה לחשוף).</a:t>
            </a:r>
          </a:p>
          <a:p>
            <a:r>
              <a:rPr lang="he-IL" sz="1200" dirty="0"/>
              <a:t>המוודאת תלויה בביט במספר פעולות (הקבלה והאימות של החשיפות והבדיקה הרלוונטית תלויות בביט).</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28</a:t>
            </a:fld>
            <a:endParaRPr lang="he-IL"/>
          </a:p>
        </p:txBody>
      </p:sp>
    </p:spTree>
    <p:extLst>
      <p:ext uri="{BB962C8B-B14F-4D97-AF65-F5344CB8AC3E}">
        <p14:creationId xmlns:p14="http://schemas.microsoft.com/office/powerpoint/2010/main" val="1051101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השימוש בזיכרון של המוכיח והמוודאת עולים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29</a:t>
            </a:fld>
            <a:endParaRPr lang="he-IL"/>
          </a:p>
        </p:txBody>
      </p:sp>
    </p:spTree>
    <p:extLst>
      <p:ext uri="{BB962C8B-B14F-4D97-AF65-F5344CB8AC3E}">
        <p14:creationId xmlns:p14="http://schemas.microsoft.com/office/powerpoint/2010/main" val="3914182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השימוש בזיכרון של המוכיח והמוודאת עולים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30</a:t>
            </a:fld>
            <a:endParaRPr lang="he-IL"/>
          </a:p>
        </p:txBody>
      </p:sp>
    </p:spTree>
    <p:extLst>
      <p:ext uri="{BB962C8B-B14F-4D97-AF65-F5344CB8AC3E}">
        <p14:creationId xmlns:p14="http://schemas.microsoft.com/office/powerpoint/2010/main" val="925503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כמות הזיכרון שעובר בתקשורת בין המוכיח למוודאת עולה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31</a:t>
            </a:fld>
            <a:endParaRPr lang="he-IL"/>
          </a:p>
        </p:txBody>
      </p:sp>
    </p:spTree>
    <p:extLst>
      <p:ext uri="{BB962C8B-B14F-4D97-AF65-F5344CB8AC3E}">
        <p14:creationId xmlns:p14="http://schemas.microsoft.com/office/powerpoint/2010/main" val="1952804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כמות הזיכרון שעובר בתקשורת בין המוכיח למוודאת עולה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32</a:t>
            </a:fld>
            <a:endParaRPr lang="he-IL"/>
          </a:p>
        </p:txBody>
      </p:sp>
    </p:spTree>
    <p:extLst>
      <p:ext uri="{BB962C8B-B14F-4D97-AF65-F5344CB8AC3E}">
        <p14:creationId xmlns:p14="http://schemas.microsoft.com/office/powerpoint/2010/main" val="3450986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זמן הריצה של המוכיח והמוודאת קבועים בקירוב ככל שמספר הקשתות עולה. מספר הצמתים נשאר קבוע ולכן אין הבדל משמעותי בזמן הריצה של תתי-הגרפים.</a:t>
                </a:r>
              </a:p>
              <a:p>
                <a:r>
                  <a:rPr lang="he-IL" sz="1200" dirty="0"/>
                  <a:t>עבור מספר קשתות גדול מאוד ביחס למספר הצמתים (</a:t>
                </a:r>
                <a14:m>
                  <m:oMath xmlns:m="http://schemas.openxmlformats.org/officeDocument/2006/math">
                    <m:sSup>
                      <m:sSupPr>
                        <m:ctrlPr>
                          <a:rPr lang="en-US" sz="1200" b="0" i="1" smtClean="0">
                            <a:latin typeface="Cambria Math" panose="02040503050406030204" pitchFamily="18" charset="0"/>
                          </a:rPr>
                        </m:ctrlPr>
                      </m:sSupPr>
                      <m:e>
                        <m:d>
                          <m:dPr>
                            <m:begChr m:val="|"/>
                            <m:endChr m:val="|"/>
                            <m:ctrlPr>
                              <a:rPr lang="en-US" sz="1200" i="1" smtClean="0">
                                <a:latin typeface="Cambria Math" panose="02040503050406030204" pitchFamily="18" charset="0"/>
                              </a:rPr>
                            </m:ctrlPr>
                          </m:dPr>
                          <m:e>
                            <m:r>
                              <a:rPr lang="en-US" sz="1200" i="1">
                                <a:latin typeface="Cambria Math" panose="02040503050406030204" pitchFamily="18" charset="0"/>
                              </a:rPr>
                              <m:t>𝑈</m:t>
                            </m:r>
                          </m:e>
                        </m:d>
                      </m:e>
                      <m:sup>
                        <m:r>
                          <a:rPr lang="en-US" sz="1200" b="0" i="1" smtClean="0">
                            <a:latin typeface="Cambria Math" panose="02040503050406030204" pitchFamily="18" charset="0"/>
                          </a:rPr>
                          <m:t>2</m:t>
                        </m:r>
                      </m:sup>
                    </m:sSup>
                    <m:r>
                      <a:rPr lang="he-IL" sz="1200" b="0" i="0" smtClean="0">
                        <a:latin typeface="Cambria Math" panose="02040503050406030204" pitchFamily="18" charset="0"/>
                      </a:rPr>
                      <m:t>&lt;</m:t>
                    </m:r>
                    <m:d>
                      <m:dPr>
                        <m:begChr m:val="|"/>
                        <m:endChr m:val="|"/>
                        <m:ctrlPr>
                          <a:rPr lang="en-US" sz="1200" i="1" smtClean="0">
                            <a:latin typeface="Cambria Math" panose="02040503050406030204" pitchFamily="18" charset="0"/>
                          </a:rPr>
                        </m:ctrlPr>
                      </m:dPr>
                      <m:e>
                        <m:r>
                          <a:rPr lang="en-US" sz="1200" b="0" i="1" smtClean="0">
                            <a:latin typeface="Cambria Math" panose="02040503050406030204" pitchFamily="18" charset="0"/>
                          </a:rPr>
                          <m:t>𝐸</m:t>
                        </m:r>
                      </m:e>
                    </m:d>
                  </m:oMath>
                </a14:m>
                <a:r>
                  <a:rPr lang="he-IL" dirty="0"/>
                  <a:t>) ההשפעה של מספר הקשתות תהיה משמעותית.</a:t>
                </a:r>
              </a:p>
              <a:p>
                <a:endParaRPr lang="he-IL" dirty="0"/>
              </a:p>
              <a:p>
                <a:r>
                  <a:rPr lang="he-IL" sz="1200" b="0" dirty="0"/>
                  <a:t>נשים לב שעבור </a:t>
                </a:r>
                <a:r>
                  <a:rPr lang="en-US" sz="1200" b="0" dirty="0"/>
                  <a:t>bit=1</a:t>
                </a:r>
                <a:r>
                  <a:rPr lang="he-IL" sz="1200" b="0" dirty="0"/>
                  <a:t>, </a:t>
                </a:r>
                <a:r>
                  <a:rPr lang="he-IL" sz="1200" b="1" dirty="0"/>
                  <a:t>זמן הריצה של המוודאת הוא מאוד קטן</a:t>
                </a:r>
                <a:r>
                  <a:rPr lang="he-IL" sz="1200" dirty="0"/>
                  <a:t> מכיוון שהרבה פעולות שמתבצעות ע"י המוודאת תלויות בביט שנבחר, ועבור </a:t>
                </a:r>
                <a:r>
                  <a:rPr lang="en-US" sz="1200" dirty="0"/>
                  <a:t>bit=1</a:t>
                </a:r>
                <a:r>
                  <a:rPr lang="he-IL" sz="1200" dirty="0"/>
                  <a:t> הפעולות מהירות יותר (כמו: בדיקה אם מסלול הוא המילטוני לעומת בדיקת איזומורפיות של גרפים). גם במוכיח חלק מהפעולות הן יותר מהירות, אבל בצורה פחות משמעותית.</a:t>
                </a:r>
                <a:endParaRPr lang="he-IL" dirty="0"/>
              </a:p>
              <a:p>
                <a:endParaRPr lang="he-IL" dirty="0"/>
              </a:p>
            </p:txBody>
          </p:sp>
        </mc:Choice>
        <mc:Fallback xmlns="">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זמן הריצה של המוכיח והמוודאת קבועים בקירוב ככל שמספר הקשתות עולה. מספר הצמתים נשאר קבוע ולכן אין הבדל משמעותי בזמן הריצה של תתי-הגרפים.</a:t>
                </a:r>
              </a:p>
              <a:p>
                <a:r>
                  <a:rPr lang="he-IL" sz="1200" dirty="0"/>
                  <a:t>עבור מספר קשתות גדול מאוד ביחס למספר הצמתים (</a:t>
                </a:r>
                <a:r>
                  <a:rPr lang="en-US" sz="1200" i="0">
                    <a:latin typeface="Cambria Math" panose="02040503050406030204" pitchFamily="18" charset="0"/>
                  </a:rPr>
                  <a:t>|𝑈|</a:t>
                </a:r>
                <a:r>
                  <a:rPr lang="en-US" sz="1200" b="0" i="0">
                    <a:latin typeface="Cambria Math" panose="02040503050406030204" pitchFamily="18" charset="0"/>
                  </a:rPr>
                  <a:t>^2</a:t>
                </a:r>
                <a:r>
                  <a:rPr lang="he-IL" sz="1200" b="0" i="0">
                    <a:latin typeface="Cambria Math" panose="02040503050406030204" pitchFamily="18" charset="0"/>
                  </a:rPr>
                  <a:t>&lt;</a:t>
                </a:r>
                <a:r>
                  <a:rPr lang="en-US" sz="1200" i="0">
                    <a:latin typeface="Cambria Math" panose="02040503050406030204" pitchFamily="18" charset="0"/>
                  </a:rPr>
                  <a:t>|</a:t>
                </a:r>
                <a:r>
                  <a:rPr lang="en-US" sz="1200" b="0" i="0">
                    <a:latin typeface="Cambria Math" panose="02040503050406030204" pitchFamily="18" charset="0"/>
                  </a:rPr>
                  <a:t>𝐸|</a:t>
                </a:r>
                <a:r>
                  <a:rPr lang="he-IL" dirty="0"/>
                  <a:t>) ההשפעה של מספר הקשתות תהיה משמעותית.</a:t>
                </a:r>
              </a:p>
              <a:p>
                <a:endParaRPr lang="he-IL" dirty="0"/>
              </a:p>
              <a:p>
                <a:r>
                  <a:rPr lang="he-IL" sz="1200" b="0" dirty="0"/>
                  <a:t>נשים לב שעבור </a:t>
                </a:r>
                <a:r>
                  <a:rPr lang="en-US" sz="1200" b="0" dirty="0"/>
                  <a:t>bit=1</a:t>
                </a:r>
                <a:r>
                  <a:rPr lang="he-IL" sz="1200" b="0" dirty="0"/>
                  <a:t>, </a:t>
                </a:r>
                <a:r>
                  <a:rPr lang="he-IL" sz="1200" b="1" dirty="0"/>
                  <a:t>זמן הריצה של המוודאת הוא מאוד קטן</a:t>
                </a:r>
                <a:r>
                  <a:rPr lang="he-IL" sz="1200" dirty="0"/>
                  <a:t> מכיוון שהרבה פעולות שמתבצעות ע"י המוודאת תלויות בביט שנבחר, ועבור </a:t>
                </a:r>
                <a:r>
                  <a:rPr lang="en-US" sz="1200" dirty="0"/>
                  <a:t>bit=1</a:t>
                </a:r>
                <a:r>
                  <a:rPr lang="he-IL" sz="1200" dirty="0"/>
                  <a:t> הפעולות מהירות יותר (כמו: בדיקה אם מסלול הוא המילטוני לעומת בדיקת איזומורפיות של גרפים). גם במוכיח חלק מהפעולות הן יותר מהירות, אבל בצורה פחות משמעותית.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A9621020-C8EA-4482-A6FC-9E3656A83BE3}" type="slidenum">
              <a:rPr lang="he-IL" smtClean="0"/>
              <a:t>33</a:t>
            </a:fld>
            <a:endParaRPr lang="he-IL"/>
          </a:p>
        </p:txBody>
      </p:sp>
    </p:spTree>
    <p:extLst>
      <p:ext uri="{BB962C8B-B14F-4D97-AF65-F5344CB8AC3E}">
        <p14:creationId xmlns:p14="http://schemas.microsoft.com/office/powerpoint/2010/main" val="35043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בזיכרון של המוכיח והמוודאת קבוע בקירוב ככל שמספר הקשתות עולה. מספר הצמתים נשאר קבוע ולכן אין הבדל משמעותי בשימוש בזיכרון בתתי-הגרפים.</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34</a:t>
            </a:fld>
            <a:endParaRPr lang="he-IL"/>
          </a:p>
        </p:txBody>
      </p:sp>
    </p:spTree>
    <p:extLst>
      <p:ext uri="{BB962C8B-B14F-4D97-AF65-F5344CB8AC3E}">
        <p14:creationId xmlns:p14="http://schemas.microsoft.com/office/powerpoint/2010/main" val="2929137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כמות הזיכרון שעובר בתקשורת בין המוכיח והמוודאת קבוע בקירוב ככל שמספר הקשתות עולה. מספר הצמתים נשאר קבוע ולכן אין הבדל בכמות הזיכרון שעובר בתקשורת בתתי-הגרפים.</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35</a:t>
            </a:fld>
            <a:endParaRPr lang="he-IL"/>
          </a:p>
        </p:txBody>
      </p:sp>
    </p:spTree>
    <p:extLst>
      <p:ext uri="{BB962C8B-B14F-4D97-AF65-F5344CB8AC3E}">
        <p14:creationId xmlns:p14="http://schemas.microsoft.com/office/powerpoint/2010/main" val="2184076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ניתן לראות שעדיין מספר הצמתים משפיע הצורה ניכרת, ועליית מספר הצמתים מובילה לעליית ערכי המדדים.</a:t>
            </a:r>
          </a:p>
          <a:p>
            <a:pPr marL="0" marR="0" lvl="0" indent="0" algn="r" defTabSz="914400" rtl="1" eaLnBrk="1" fontAlgn="auto" latinLnBrk="0" hangingPunct="1">
              <a:lnSpc>
                <a:spcPct val="100000"/>
              </a:lnSpc>
              <a:spcBef>
                <a:spcPts val="0"/>
              </a:spcBef>
              <a:spcAft>
                <a:spcPts val="0"/>
              </a:spcAft>
              <a:buClrTx/>
              <a:buSzTx/>
              <a:buFontTx/>
              <a:buNone/>
              <a:tabLst/>
              <a:defRPr/>
            </a:pPr>
            <a:br>
              <a:rPr lang="en-US" dirty="0"/>
            </a:br>
            <a:r>
              <a:rPr lang="he-IL" dirty="0"/>
              <a:t>כמו כן, נשים לב שהגרפים עבור זמני הריצה של המוודאת ועבור כמות הזיכרון שבשימוש על ידה נראים קצת פחות רציפים מהשאר. הסיבה לכך היא שהביט שנבחר משפיע בצורה משמעותית על זמן הריצה של המוודאת ועל כמות הזיכרון שבשימוש על ידה. ככל שמבצעים יותר ריצות, הגרפים מתכנסים יותר (ביט הבחירה נבחר באקראי לערך 0 או 1).</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36</a:t>
            </a:fld>
            <a:endParaRPr lang="he-IL"/>
          </a:p>
        </p:txBody>
      </p:sp>
    </p:spTree>
    <p:extLst>
      <p:ext uri="{BB962C8B-B14F-4D97-AF65-F5344CB8AC3E}">
        <p14:creationId xmlns:p14="http://schemas.microsoft.com/office/powerpoint/2010/main" val="199479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nSpc>
                    <a:spcPct val="107000"/>
                  </a:lnSpc>
                  <a:spcAft>
                    <a:spcPts val="800"/>
                  </a:spcAft>
                </a:pPr>
                <a:r>
                  <a:rPr lang="he-IL" dirty="0">
                    <a:latin typeface="Calibri" panose="020F0502020204030204" pitchFamily="34" charset="0"/>
                    <a:ea typeface="Times New Roman" panose="02020603050405020304" pitchFamily="18" charset="0"/>
                    <a:cs typeface="Arial" panose="020B0604020202020204" pitchFamily="34" charset="0"/>
                  </a:rPr>
                  <a:t>בפרוטוקול שלנו אנחנו משתמשים בסכמת התחייבות </a:t>
                </a:r>
                <a:r>
                  <a:rPr lang="he-IL" dirty="0">
                    <a:effectLst/>
                    <a:latin typeface="Calibri" panose="020F0502020204030204" pitchFamily="34" charset="0"/>
                    <a:ea typeface="Times New Roman" panose="02020603050405020304" pitchFamily="18" charset="0"/>
                    <a:cs typeface="Arial" panose="020B0604020202020204" pitchFamily="34" charset="0"/>
                  </a:rPr>
                  <a:t>כך שהמוכיח </a:t>
                </a:r>
                <a14:m>
                  <m:oMath xmlns:m="http://schemas.openxmlformats.org/officeDocument/2006/math">
                    <m:sSup>
                      <m:sSup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i="1">
                            <a:effectLst/>
                            <a:latin typeface="Cambria Math" panose="02040503050406030204" pitchFamily="18" charset="0"/>
                            <a:ea typeface="Times New Roman" panose="02020603050405020304" pitchFamily="18" charset="0"/>
                            <a:cs typeface="Arial" panose="020B0604020202020204" pitchFamily="34" charset="0"/>
                          </a:rPr>
                          <m:t>𝑃</m:t>
                        </m:r>
                      </m:e>
                      <m:sup>
                        <m:r>
                          <a:rPr lang="en-US" i="1">
                            <a:effectLst/>
                            <a:latin typeface="Cambria Math" panose="02040503050406030204" pitchFamily="18" charset="0"/>
                            <a:ea typeface="Times New Roman" panose="02020603050405020304" pitchFamily="18" charset="0"/>
                            <a:cs typeface="Arial" panose="020B0604020202020204" pitchFamily="34" charset="0"/>
                          </a:rPr>
                          <m:t>∗</m:t>
                        </m:r>
                      </m:sup>
                    </m:sSup>
                  </m:oMath>
                </a14:m>
                <a:r>
                  <a:rPr lang="he-IL" dirty="0">
                    <a:effectLst/>
                    <a:latin typeface="Calibri" panose="020F0502020204030204" pitchFamily="34" charset="0"/>
                    <a:ea typeface="Times New Roman" panose="02020603050405020304" pitchFamily="18" charset="0"/>
                    <a:cs typeface="Arial" panose="020B0604020202020204" pitchFamily="34" charset="0"/>
                  </a:rPr>
                  <a:t> הוא המתחייב (</a:t>
                </a:r>
                <a:r>
                  <a:rPr lang="en-US" i="1" dirty="0">
                    <a:effectLst/>
                    <a:latin typeface="Calibri" panose="020F0502020204030204" pitchFamily="34" charset="0"/>
                    <a:ea typeface="Times New Roman" panose="02020603050405020304" pitchFamily="18" charset="0"/>
                    <a:cs typeface="Arial" panose="020B0604020202020204" pitchFamily="34" charset="0"/>
                  </a:rPr>
                  <a:t>Committer</a:t>
                </a:r>
                <a:r>
                  <a:rPr lang="he-IL" dirty="0">
                    <a:effectLst/>
                    <a:latin typeface="Calibri" panose="020F0502020204030204" pitchFamily="34" charset="0"/>
                    <a:ea typeface="Times New Roman" panose="02020603050405020304" pitchFamily="18" charset="0"/>
                    <a:cs typeface="Arial" panose="020B0604020202020204" pitchFamily="34" charset="0"/>
                  </a:rPr>
                  <a:t>), והמוודאת </a:t>
                </a:r>
                <a14:m>
                  <m:oMath xmlns:m="http://schemas.openxmlformats.org/officeDocument/2006/math">
                    <m:sSup>
                      <m:sSup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i="1">
                            <a:effectLst/>
                            <a:latin typeface="Cambria Math" panose="02040503050406030204" pitchFamily="18" charset="0"/>
                            <a:ea typeface="Times New Roman" panose="02020603050405020304" pitchFamily="18" charset="0"/>
                            <a:cs typeface="Arial" panose="020B0604020202020204" pitchFamily="34" charset="0"/>
                          </a:rPr>
                          <m:t>𝑉</m:t>
                        </m:r>
                      </m:e>
                      <m:sup>
                        <m:r>
                          <a:rPr lang="en-US" i="1">
                            <a:effectLst/>
                            <a:latin typeface="Cambria Math" panose="02040503050406030204" pitchFamily="18" charset="0"/>
                            <a:ea typeface="Times New Roman" panose="02020603050405020304" pitchFamily="18" charset="0"/>
                            <a:cs typeface="Arial" panose="020B0604020202020204" pitchFamily="34" charset="0"/>
                          </a:rPr>
                          <m:t>∗</m:t>
                        </m:r>
                      </m:sup>
                    </m:sSup>
                  </m:oMath>
                </a14:m>
                <a:r>
                  <a:rPr lang="he-IL" dirty="0">
                    <a:effectLst/>
                    <a:latin typeface="Calibri" panose="020F0502020204030204" pitchFamily="34" charset="0"/>
                    <a:ea typeface="Times New Roman" panose="02020603050405020304" pitchFamily="18" charset="0"/>
                    <a:cs typeface="Arial" panose="020B0604020202020204" pitchFamily="34" charset="0"/>
                  </a:rPr>
                  <a:t> היא המקבלת (</a:t>
                </a:r>
                <a:r>
                  <a:rPr lang="en-US" i="1" dirty="0">
                    <a:effectLst/>
                    <a:latin typeface="Calibri" panose="020F0502020204030204" pitchFamily="34" charset="0"/>
                    <a:ea typeface="Times New Roman" panose="02020603050405020304" pitchFamily="18" charset="0"/>
                    <a:cs typeface="Arial" panose="020B0604020202020204" pitchFamily="34" charset="0"/>
                  </a:rPr>
                  <a:t>Receiver</a:t>
                </a:r>
                <a:r>
                  <a:rPr lang="he-IL" dirty="0">
                    <a:effectLst/>
                    <a:latin typeface="Calibri" panose="020F0502020204030204" pitchFamily="34" charset="0"/>
                    <a:ea typeface="Times New Roman" panose="02020603050405020304" pitchFamily="18" charset="0"/>
                    <a:cs typeface="Arial" panose="020B0604020202020204" pitchFamily="34" charset="0"/>
                  </a:rPr>
                  <a:t>).</a:t>
                </a:r>
              </a:p>
              <a:p>
                <a:pPr>
                  <a:lnSpc>
                    <a:spcPct val="107000"/>
                  </a:lnSpc>
                  <a:spcAft>
                    <a:spcPts val="800"/>
                  </a:spcAft>
                </a:pPr>
                <a:r>
                  <a:rPr lang="he-IL" dirty="0">
                    <a:latin typeface="Calibri" panose="020F0502020204030204" pitchFamily="34" charset="0"/>
                    <a:ea typeface="Times New Roman" panose="02020603050405020304" pitchFamily="18" charset="0"/>
                    <a:cs typeface="Arial" panose="020B0604020202020204" pitchFamily="34" charset="0"/>
                  </a:rPr>
                  <a:t>אנחנו רוצים </a:t>
                </a:r>
                <a:r>
                  <a:rPr lang="en-US" i="1" dirty="0">
                    <a:effectLst/>
                    <a:latin typeface="Calibri" panose="020F0502020204030204" pitchFamily="34" charset="0"/>
                    <a:ea typeface="Times New Roman" panose="02020603050405020304" pitchFamily="18" charset="0"/>
                    <a:cs typeface="Arial" panose="020B0604020202020204" pitchFamily="34" charset="0"/>
                  </a:rPr>
                  <a:t>binding</a:t>
                </a:r>
                <a:r>
                  <a:rPr lang="he-IL" dirty="0">
                    <a:effectLst/>
                    <a:latin typeface="Calibri" panose="020F0502020204030204" pitchFamily="34" charset="0"/>
                    <a:ea typeface="Times New Roman" panose="02020603050405020304" pitchFamily="18" charset="0"/>
                    <a:cs typeface="Arial" panose="020B0604020202020204" pitchFamily="34" charset="0"/>
                  </a:rPr>
                  <a:t> שעובד גם עבור מוכיח שאינו מוגבל חישובית - </a:t>
                </a:r>
                <a:r>
                  <a:rPr lang="en-US" dirty="0">
                    <a:effectLst/>
                    <a:latin typeface="Calibri" panose="020F0502020204030204" pitchFamily="34" charset="0"/>
                    <a:ea typeface="Times New Roman" panose="02020603050405020304" pitchFamily="18" charset="0"/>
                    <a:cs typeface="Arial" panose="020B0604020202020204" pitchFamily="34" charset="0"/>
                  </a:rPr>
                  <a:t>statistically binding</a:t>
                </a:r>
                <a:r>
                  <a:rPr lang="he-IL" dirty="0">
                    <a:effectLst/>
                    <a:latin typeface="Calibri" panose="020F0502020204030204" pitchFamily="34" charset="0"/>
                    <a:ea typeface="Times New Roman" panose="02020603050405020304" pitchFamily="18" charset="0"/>
                    <a:cs typeface="Arial" panose="020B0604020202020204" pitchFamily="34" charset="0"/>
                  </a:rPr>
                  <a:t>.</a:t>
                </a:r>
              </a:p>
              <a:p>
                <a:pPr>
                  <a:lnSpc>
                    <a:spcPct val="107000"/>
                  </a:lnSpc>
                  <a:spcAft>
                    <a:spcPts val="800"/>
                  </a:spcAft>
                  <a:buFont typeface="Arial" panose="020B0604020202020204" pitchFamily="34" charset="0"/>
                  <a:buNone/>
                </a:pPr>
                <a:r>
                  <a:rPr lang="he-IL" dirty="0">
                    <a:latin typeface="Calibri" panose="020F0502020204030204" pitchFamily="34" charset="0"/>
                    <a:ea typeface="Times New Roman" panose="02020603050405020304" pitchFamily="18" charset="0"/>
                    <a:cs typeface="Arial" panose="020B0604020202020204" pitchFamily="34" charset="0"/>
                  </a:rPr>
                  <a:t>כמו כן, נסתפק ב-</a:t>
                </a:r>
                <a:r>
                  <a:rPr lang="en-US" dirty="0">
                    <a:latin typeface="Calibri" panose="020F0502020204030204" pitchFamily="34" charset="0"/>
                    <a:ea typeface="Times New Roman" panose="02020603050405020304" pitchFamily="18" charset="0"/>
                    <a:cs typeface="Arial" panose="020B0604020202020204" pitchFamily="34" charset="0"/>
                  </a:rPr>
                  <a:t>computationally hiding</a:t>
                </a:r>
                <a:r>
                  <a:rPr lang="he-IL" dirty="0">
                    <a:latin typeface="Calibri" panose="020F0502020204030204" pitchFamily="34" charset="0"/>
                    <a:ea typeface="Times New Roman" panose="02020603050405020304" pitchFamily="18" charset="0"/>
                    <a:cs typeface="Arial" panose="020B0604020202020204" pitchFamily="34" charset="0"/>
                  </a:rPr>
                  <a:t> מכיוון שהמקבלת היא </a:t>
                </a:r>
                <a:r>
                  <a:rPr lang="en-US" dirty="0">
                    <a:latin typeface="Calibri" panose="020F0502020204030204" pitchFamily="34" charset="0"/>
                    <a:ea typeface="Times New Roman" panose="02020603050405020304" pitchFamily="18" charset="0"/>
                    <a:cs typeface="Arial" panose="020B0604020202020204" pitchFamily="34" charset="0"/>
                  </a:rPr>
                  <a:t>PPT</a:t>
                </a:r>
                <a:r>
                  <a:rPr lang="he-IL" dirty="0">
                    <a:latin typeface="Calibri" panose="020F0502020204030204" pitchFamily="34" charset="0"/>
                    <a:ea typeface="Times New Roman" panose="02020603050405020304" pitchFamily="18" charset="0"/>
                    <a:cs typeface="Arial" panose="020B0604020202020204" pitchFamily="34" charset="0"/>
                  </a:rPr>
                  <a:t> (מוגבלת חישובית).</a:t>
                </a:r>
              </a:p>
              <a:p>
                <a:endParaRPr lang="he-IL" dirty="0"/>
              </a:p>
            </p:txBody>
          </p:sp>
        </mc:Choice>
        <mc:Fallback xmlns="">
          <p:sp>
            <p:nvSpPr>
              <p:cNvPr id="3" name="מציין מיקום של הערות 2"/>
              <p:cNvSpPr>
                <a:spLocks noGrp="1"/>
              </p:cNvSpPr>
              <p:nvPr>
                <p:ph type="body" idx="1"/>
              </p:nvPr>
            </p:nvSpPr>
            <p:spPr/>
            <p:txBody>
              <a:bodyPr/>
              <a:lstStyle/>
              <a:p>
                <a:pPr>
                  <a:lnSpc>
                    <a:spcPct val="107000"/>
                  </a:lnSpc>
                  <a:spcAft>
                    <a:spcPts val="800"/>
                  </a:spcAft>
                </a:pPr>
                <a:r>
                  <a:rPr lang="he-IL" dirty="0">
                    <a:latin typeface="Calibri" panose="020F0502020204030204" pitchFamily="34" charset="0"/>
                    <a:ea typeface="Times New Roman" panose="02020603050405020304" pitchFamily="18" charset="0"/>
                    <a:cs typeface="Arial" panose="020B0604020202020204" pitchFamily="34" charset="0"/>
                  </a:rPr>
                  <a:t>בפרוטוקול שלנו אנחנו משתמשים בסכמת התחייבות </a:t>
                </a:r>
                <a:r>
                  <a:rPr lang="he-IL" dirty="0">
                    <a:effectLst/>
                    <a:latin typeface="Calibri" panose="020F0502020204030204" pitchFamily="34" charset="0"/>
                    <a:ea typeface="Times New Roman" panose="02020603050405020304" pitchFamily="18" charset="0"/>
                    <a:cs typeface="Arial" panose="020B0604020202020204" pitchFamily="34" charset="0"/>
                  </a:rPr>
                  <a:t>כך שהמוכיח </a:t>
                </a:r>
                <a:r>
                  <a:rPr lang="en-US" i="0">
                    <a:effectLst/>
                    <a:latin typeface="Cambria Math" panose="02040503050406030204" pitchFamily="18" charset="0"/>
                    <a:ea typeface="Times New Roman" panose="02020603050405020304" pitchFamily="18" charset="0"/>
                    <a:cs typeface="Arial" panose="020B0604020202020204" pitchFamily="34" charset="0"/>
                  </a:rPr>
                  <a:t>𝑃^∗</a:t>
                </a:r>
                <a:r>
                  <a:rPr lang="he-IL" dirty="0">
                    <a:effectLst/>
                    <a:latin typeface="Calibri" panose="020F0502020204030204" pitchFamily="34" charset="0"/>
                    <a:ea typeface="Times New Roman" panose="02020603050405020304" pitchFamily="18" charset="0"/>
                    <a:cs typeface="Arial" panose="020B0604020202020204" pitchFamily="34" charset="0"/>
                  </a:rPr>
                  <a:t> הוא המתחייב (</a:t>
                </a:r>
                <a:r>
                  <a:rPr lang="en-US" i="1" dirty="0">
                    <a:effectLst/>
                    <a:latin typeface="Calibri" panose="020F0502020204030204" pitchFamily="34" charset="0"/>
                    <a:ea typeface="Times New Roman" panose="02020603050405020304" pitchFamily="18" charset="0"/>
                    <a:cs typeface="Arial" panose="020B0604020202020204" pitchFamily="34" charset="0"/>
                  </a:rPr>
                  <a:t>Committer</a:t>
                </a:r>
                <a:r>
                  <a:rPr lang="he-IL" dirty="0">
                    <a:effectLst/>
                    <a:latin typeface="Calibri" panose="020F0502020204030204" pitchFamily="34" charset="0"/>
                    <a:ea typeface="Times New Roman" panose="02020603050405020304" pitchFamily="18" charset="0"/>
                    <a:cs typeface="Arial" panose="020B0604020202020204" pitchFamily="34" charset="0"/>
                  </a:rPr>
                  <a:t>), והמוודאת </a:t>
                </a:r>
                <a:r>
                  <a:rPr lang="en-US" i="0">
                    <a:effectLst/>
                    <a:latin typeface="Cambria Math" panose="02040503050406030204" pitchFamily="18" charset="0"/>
                    <a:ea typeface="Times New Roman" panose="02020603050405020304" pitchFamily="18" charset="0"/>
                    <a:cs typeface="Arial" panose="020B0604020202020204" pitchFamily="34" charset="0"/>
                  </a:rPr>
                  <a:t>𝑉^∗</a:t>
                </a:r>
                <a:r>
                  <a:rPr lang="he-IL" dirty="0">
                    <a:effectLst/>
                    <a:latin typeface="Calibri" panose="020F0502020204030204" pitchFamily="34" charset="0"/>
                    <a:ea typeface="Times New Roman" panose="02020603050405020304" pitchFamily="18" charset="0"/>
                    <a:cs typeface="Arial" panose="020B0604020202020204" pitchFamily="34" charset="0"/>
                  </a:rPr>
                  <a:t> היא המקבלת (</a:t>
                </a:r>
                <a:r>
                  <a:rPr lang="en-US" i="1" dirty="0">
                    <a:effectLst/>
                    <a:latin typeface="Calibri" panose="020F0502020204030204" pitchFamily="34" charset="0"/>
                    <a:ea typeface="Times New Roman" panose="02020603050405020304" pitchFamily="18" charset="0"/>
                    <a:cs typeface="Arial" panose="020B0604020202020204" pitchFamily="34" charset="0"/>
                  </a:rPr>
                  <a:t>Receiver</a:t>
                </a:r>
                <a:r>
                  <a:rPr lang="he-IL" dirty="0">
                    <a:effectLst/>
                    <a:latin typeface="Calibri" panose="020F0502020204030204" pitchFamily="34" charset="0"/>
                    <a:ea typeface="Times New Roman" panose="02020603050405020304" pitchFamily="18" charset="0"/>
                    <a:cs typeface="Arial" panose="020B0604020202020204" pitchFamily="34" charset="0"/>
                  </a:rPr>
                  <a:t>).</a:t>
                </a:r>
              </a:p>
              <a:p>
                <a:pPr>
                  <a:lnSpc>
                    <a:spcPct val="107000"/>
                  </a:lnSpc>
                  <a:spcAft>
                    <a:spcPts val="800"/>
                  </a:spcAft>
                </a:pPr>
                <a:r>
                  <a:rPr lang="he-IL" dirty="0">
                    <a:latin typeface="Calibri" panose="020F0502020204030204" pitchFamily="34" charset="0"/>
                    <a:ea typeface="Times New Roman" panose="02020603050405020304" pitchFamily="18" charset="0"/>
                    <a:cs typeface="Arial" panose="020B0604020202020204" pitchFamily="34" charset="0"/>
                  </a:rPr>
                  <a:t>אנחנו רוצים </a:t>
                </a:r>
                <a:r>
                  <a:rPr lang="en-US" i="1" dirty="0">
                    <a:effectLst/>
                    <a:latin typeface="Calibri" panose="020F0502020204030204" pitchFamily="34" charset="0"/>
                    <a:ea typeface="Times New Roman" panose="02020603050405020304" pitchFamily="18" charset="0"/>
                    <a:cs typeface="Arial" panose="020B0604020202020204" pitchFamily="34" charset="0"/>
                  </a:rPr>
                  <a:t>binding</a:t>
                </a:r>
                <a:r>
                  <a:rPr lang="he-IL" dirty="0">
                    <a:effectLst/>
                    <a:latin typeface="Calibri" panose="020F0502020204030204" pitchFamily="34" charset="0"/>
                    <a:ea typeface="Times New Roman" panose="02020603050405020304" pitchFamily="18" charset="0"/>
                    <a:cs typeface="Arial" panose="020B0604020202020204" pitchFamily="34" charset="0"/>
                  </a:rPr>
                  <a:t> שעובד גם עבור מוכיח שאינו מוגבל חישובית - </a:t>
                </a:r>
                <a:r>
                  <a:rPr lang="en-US" dirty="0">
                    <a:effectLst/>
                    <a:latin typeface="Calibri" panose="020F0502020204030204" pitchFamily="34" charset="0"/>
                    <a:ea typeface="Times New Roman" panose="02020603050405020304" pitchFamily="18" charset="0"/>
                    <a:cs typeface="Arial" panose="020B0604020202020204" pitchFamily="34" charset="0"/>
                  </a:rPr>
                  <a:t>statistically binding</a:t>
                </a:r>
                <a:r>
                  <a:rPr lang="he-IL" dirty="0">
                    <a:effectLst/>
                    <a:latin typeface="Calibri" panose="020F0502020204030204" pitchFamily="34" charset="0"/>
                    <a:ea typeface="Times New Roman" panose="02020603050405020304" pitchFamily="18" charset="0"/>
                    <a:cs typeface="Arial" panose="020B0604020202020204" pitchFamily="34" charset="0"/>
                  </a:rPr>
                  <a:t>.</a:t>
                </a:r>
              </a:p>
              <a:p>
                <a:pPr>
                  <a:lnSpc>
                    <a:spcPct val="107000"/>
                  </a:lnSpc>
                  <a:spcAft>
                    <a:spcPts val="800"/>
                  </a:spcAft>
                  <a:buFont typeface="Arial" panose="020B0604020202020204" pitchFamily="34" charset="0"/>
                  <a:buNone/>
                </a:pPr>
                <a:r>
                  <a:rPr lang="he-IL" dirty="0">
                    <a:latin typeface="Calibri" panose="020F0502020204030204" pitchFamily="34" charset="0"/>
                    <a:ea typeface="Times New Roman" panose="02020603050405020304" pitchFamily="18" charset="0"/>
                    <a:cs typeface="Arial" panose="020B0604020202020204" pitchFamily="34" charset="0"/>
                  </a:rPr>
                  <a:t>כמו כן, נסתפק ב-</a:t>
                </a:r>
                <a:r>
                  <a:rPr lang="en-US" dirty="0">
                    <a:latin typeface="Calibri" panose="020F0502020204030204" pitchFamily="34" charset="0"/>
                    <a:ea typeface="Times New Roman" panose="02020603050405020304" pitchFamily="18" charset="0"/>
                    <a:cs typeface="Arial" panose="020B0604020202020204" pitchFamily="34" charset="0"/>
                  </a:rPr>
                  <a:t>computationally hiding</a:t>
                </a:r>
                <a:r>
                  <a:rPr lang="he-IL" dirty="0">
                    <a:latin typeface="Calibri" panose="020F0502020204030204" pitchFamily="34" charset="0"/>
                    <a:ea typeface="Times New Roman" panose="02020603050405020304" pitchFamily="18" charset="0"/>
                    <a:cs typeface="Arial" panose="020B0604020202020204" pitchFamily="34" charset="0"/>
                  </a:rPr>
                  <a:t> מכיוון שהמקבלת היא </a:t>
                </a:r>
                <a:r>
                  <a:rPr lang="en-US" dirty="0">
                    <a:latin typeface="Calibri" panose="020F0502020204030204" pitchFamily="34" charset="0"/>
                    <a:ea typeface="Times New Roman" panose="02020603050405020304" pitchFamily="18" charset="0"/>
                    <a:cs typeface="Arial" panose="020B0604020202020204" pitchFamily="34" charset="0"/>
                  </a:rPr>
                  <a:t>PPT</a:t>
                </a:r>
                <a:r>
                  <a:rPr lang="he-IL" dirty="0">
                    <a:latin typeface="Calibri" panose="020F0502020204030204" pitchFamily="34" charset="0"/>
                    <a:ea typeface="Times New Roman" panose="02020603050405020304" pitchFamily="18" charset="0"/>
                    <a:cs typeface="Arial" panose="020B0604020202020204" pitchFamily="34" charset="0"/>
                  </a:rPr>
                  <a:t> (מוגבלת חישובית).</a:t>
                </a:r>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A9621020-C8EA-4482-A6FC-9E3656A83BE3}" type="slidenum">
              <a:rPr lang="he-IL" smtClean="0"/>
              <a:t>9</a:t>
            </a:fld>
            <a:endParaRPr lang="he-IL"/>
          </a:p>
        </p:txBody>
      </p:sp>
    </p:spTree>
    <p:extLst>
      <p:ext uri="{BB962C8B-B14F-4D97-AF65-F5344CB8AC3E}">
        <p14:creationId xmlns:p14="http://schemas.microsoft.com/office/powerpoint/2010/main" val="1951264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ניתן לראות שעדיין למספר הקשתות אין השפעה משמעותית על ערכי המדדים.</a:t>
            </a:r>
          </a:p>
          <a:p>
            <a:pPr marL="0" marR="0" lvl="0" indent="0" algn="r" defTabSz="914400" rtl="1" eaLnBrk="1" fontAlgn="auto" latinLnBrk="0" hangingPunct="1">
              <a:lnSpc>
                <a:spcPct val="100000"/>
              </a:lnSpc>
              <a:spcBef>
                <a:spcPts val="0"/>
              </a:spcBef>
              <a:spcAft>
                <a:spcPts val="0"/>
              </a:spcAft>
              <a:buClrTx/>
              <a:buSzTx/>
              <a:buFontTx/>
              <a:buNone/>
              <a:tabLst/>
              <a:defRPr/>
            </a:pPr>
            <a:br>
              <a:rPr lang="en-US" dirty="0"/>
            </a:br>
            <a:r>
              <a:rPr lang="he-IL" dirty="0"/>
              <a:t>כמו כן, נשים לב שהגרפים עבור זמני הריצה של המוודאת ועבור כמות הזיכרון שבשימוש על ידה נראים קצת פחות רציפים מהשאר. הסיבה לכך היא שהביט שנבחר משפיע בצורה משמעותית על זמן הריצה של המוודאת ועל כמות הזיכרון שבשימוש על ידה. ככל שמבצעים יותר ריצות, הגרפים מתכנסים יותר (ביט הבחירה נבחר באקראי לערך 0 או 1).</a:t>
            </a:r>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37</a:t>
            </a:fld>
            <a:endParaRPr lang="he-IL"/>
          </a:p>
        </p:txBody>
      </p:sp>
    </p:spTree>
    <p:extLst>
      <p:ext uri="{BB962C8B-B14F-4D97-AF65-F5344CB8AC3E}">
        <p14:creationId xmlns:p14="http://schemas.microsoft.com/office/powerpoint/2010/main" val="1732522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38</a:t>
            </a:fld>
            <a:endParaRPr lang="he-IL"/>
          </a:p>
        </p:txBody>
      </p:sp>
    </p:spTree>
    <p:extLst>
      <p:ext uri="{BB962C8B-B14F-4D97-AF65-F5344CB8AC3E}">
        <p14:creationId xmlns:p14="http://schemas.microsoft.com/office/powerpoint/2010/main" val="3877712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10</a:t>
            </a:fld>
            <a:endParaRPr lang="he-IL"/>
          </a:p>
        </p:txBody>
      </p:sp>
    </p:spTree>
    <p:extLst>
      <p:ext uri="{BB962C8B-B14F-4D97-AF65-F5344CB8AC3E}">
        <p14:creationId xmlns:p14="http://schemas.microsoft.com/office/powerpoint/2010/main" val="56994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הדגימה של קשת אקראית היא לא טריוויאלית כאשר הגרף מיוצג ע"י מטריצת </a:t>
            </a:r>
            <a:r>
              <a:rPr kumimoji="0" lang="he-IL" b="0" i="0" u="none" strike="noStrike" kern="1200" cap="none" spc="0" normalizeH="0" baseline="0" noProof="0" dirty="0" err="1">
                <a:ln>
                  <a:noFill/>
                </a:ln>
                <a:solidFill>
                  <a:prstClr val="white"/>
                </a:solidFill>
                <a:effectLst/>
                <a:uLnTx/>
                <a:uFillTx/>
                <a:latin typeface="Century Gothic" panose="020B0502020202020204"/>
                <a:ea typeface="+mj-ea"/>
                <a:cs typeface="Arial" panose="020B0604020202020204" pitchFamily="34" charset="0"/>
              </a:rPr>
              <a:t>שכנויות</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והצלחנו לבצע את הדגימה ע"י ייצוג הקשתות ברשימה ובחירת קשת אקראית מתוכה.</a:t>
            </a:r>
            <a:br>
              <a:rPr kumimoji="0" lang="en-US"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br>
            <a:endPar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endParaRPr>
          </a:p>
          <a:p>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עבור התקשורת העדפנו להסתכל על הגודל של המידע שמועבר בתקשורת ולא על כל הזיכרון שבשימוש בתוכנית בזמן ביצוע השליחה והקבלה ולכן השתמשנו בספרייה </a:t>
            </a:r>
            <a:r>
              <a:rPr kumimoji="0" lang="en-US"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sys</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11</a:t>
            </a:fld>
            <a:endParaRPr lang="he-IL"/>
          </a:p>
        </p:txBody>
      </p:sp>
    </p:spTree>
    <p:extLst>
      <p:ext uri="{BB962C8B-B14F-4D97-AF65-F5344CB8AC3E}">
        <p14:creationId xmlns:p14="http://schemas.microsoft.com/office/powerpoint/2010/main" val="375656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12</a:t>
            </a:fld>
            <a:endParaRPr lang="he-IL"/>
          </a:p>
        </p:txBody>
      </p:sp>
    </p:spTree>
    <p:extLst>
      <p:ext uri="{BB962C8B-B14F-4D97-AF65-F5344CB8AC3E}">
        <p14:creationId xmlns:p14="http://schemas.microsoft.com/office/powerpoint/2010/main" val="284841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13</a:t>
            </a:fld>
            <a:endParaRPr lang="he-IL"/>
          </a:p>
        </p:txBody>
      </p:sp>
    </p:spTree>
    <p:extLst>
      <p:ext uri="{BB962C8B-B14F-4D97-AF65-F5344CB8AC3E}">
        <p14:creationId xmlns:p14="http://schemas.microsoft.com/office/powerpoint/2010/main" val="157058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זמן הריצה של המוכיח והמוודאת עולים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14</a:t>
            </a:fld>
            <a:endParaRPr lang="he-IL"/>
          </a:p>
        </p:txBody>
      </p:sp>
    </p:spTree>
    <p:extLst>
      <p:ext uri="{BB962C8B-B14F-4D97-AF65-F5344CB8AC3E}">
        <p14:creationId xmlns:p14="http://schemas.microsoft.com/office/powerpoint/2010/main" val="2174577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t>השימוש בזיכרון של המוכיח והמוודאת עולים ככל שמספר הצמתים עולה.</a:t>
            </a:r>
            <a:endParaRPr lang="he-IL" dirty="0"/>
          </a:p>
        </p:txBody>
      </p:sp>
      <p:sp>
        <p:nvSpPr>
          <p:cNvPr id="4" name="מציין מיקום של מספר שקופית 3"/>
          <p:cNvSpPr>
            <a:spLocks noGrp="1"/>
          </p:cNvSpPr>
          <p:nvPr>
            <p:ph type="sldNum" sz="quarter" idx="5"/>
          </p:nvPr>
        </p:nvSpPr>
        <p:spPr/>
        <p:txBody>
          <a:bodyPr/>
          <a:lstStyle/>
          <a:p>
            <a:fld id="{A9621020-C8EA-4482-A6FC-9E3656A83BE3}" type="slidenum">
              <a:rPr lang="he-IL" smtClean="0"/>
              <a:t>15</a:t>
            </a:fld>
            <a:endParaRPr lang="he-IL"/>
          </a:p>
        </p:txBody>
      </p:sp>
    </p:spTree>
    <p:extLst>
      <p:ext uri="{BB962C8B-B14F-4D97-AF65-F5344CB8AC3E}">
        <p14:creationId xmlns:p14="http://schemas.microsoft.com/office/powerpoint/2010/main" val="194026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09A250-FF31-4206-8172-F9D3106AACB1}" type="datetimeFigureOut">
              <a:rPr lang="en-US" dirty="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796027F-7875-4030-9381-8BD8C4F21935}" type="datetimeFigureOut">
              <a:rPr lang="en-US" dirty="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4509A250-FF31-4206-8172-F9D3106AACB1}" type="datetimeFigureOut">
              <a:rPr lang="en-US" dirty="0"/>
              <a:t>9/7/2023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09A250-FF31-4206-8172-F9D3106AACB1}" type="datetimeFigureOut">
              <a:rPr lang="en-US" dirty="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41.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41.PNG"/><Relationship Id="rId7"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41.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7.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43354F7-09C4-18E8-69AE-FF3F3DA902BB}"/>
              </a:ext>
            </a:extLst>
          </p:cNvPr>
          <p:cNvSpPr>
            <a:spLocks noGrp="1"/>
          </p:cNvSpPr>
          <p:nvPr>
            <p:ph type="ctrTitle"/>
          </p:nvPr>
        </p:nvSpPr>
        <p:spPr>
          <a:xfrm>
            <a:off x="1265792" y="248290"/>
            <a:ext cx="8825658" cy="1212145"/>
          </a:xfrm>
        </p:spPr>
        <p:txBody>
          <a:bodyPr/>
          <a:lstStyle/>
          <a:p>
            <a:pPr algn="ctr"/>
            <a:r>
              <a:rPr lang="he-IL" dirty="0">
                <a:solidFill>
                  <a:schemeClr val="tx1"/>
                </a:solidFill>
              </a:rPr>
              <a:t>פרויקט גמר</a:t>
            </a:r>
          </a:p>
        </p:txBody>
      </p:sp>
      <p:sp>
        <p:nvSpPr>
          <p:cNvPr id="3" name="כותרת משנה 2">
            <a:extLst>
              <a:ext uri="{FF2B5EF4-FFF2-40B4-BE49-F238E27FC236}">
                <a16:creationId xmlns:a16="http://schemas.microsoft.com/office/drawing/2014/main" id="{FFE6CB1C-B924-52E5-F938-258631CD94D2}"/>
              </a:ext>
            </a:extLst>
          </p:cNvPr>
          <p:cNvSpPr>
            <a:spLocks noGrp="1"/>
          </p:cNvSpPr>
          <p:nvPr>
            <p:ph type="subTitle" idx="1"/>
          </p:nvPr>
        </p:nvSpPr>
        <p:spPr>
          <a:xfrm>
            <a:off x="1265792" y="1812506"/>
            <a:ext cx="8825658" cy="4191131"/>
          </a:xfrm>
        </p:spPr>
        <p:txBody>
          <a:bodyPr>
            <a:noAutofit/>
          </a:bodyPr>
          <a:lstStyle/>
          <a:p>
            <a:pPr algn="r"/>
            <a:r>
              <a:rPr lang="he-IL" sz="2400" b="1" u="sng" dirty="0">
                <a:solidFill>
                  <a:schemeClr val="tx1"/>
                </a:solidFill>
              </a:rPr>
              <a:t>נושא:</a:t>
            </a:r>
          </a:p>
          <a:p>
            <a:pPr algn="r"/>
            <a:r>
              <a:rPr lang="he-IL" sz="2400" dirty="0">
                <a:solidFill>
                  <a:schemeClr val="tx1"/>
                </a:solidFill>
              </a:rPr>
              <a:t>הוכחות באפס ידיעה ואפליקציות </a:t>
            </a:r>
            <a:r>
              <a:rPr lang="he-IL" sz="2400" dirty="0" err="1">
                <a:solidFill>
                  <a:schemeClr val="tx1"/>
                </a:solidFill>
              </a:rPr>
              <a:t>קריפטוגרפיות</a:t>
            </a:r>
            <a:endParaRPr lang="he-IL" sz="2400" dirty="0">
              <a:solidFill>
                <a:schemeClr val="tx1"/>
              </a:solidFill>
            </a:endParaRPr>
          </a:p>
          <a:p>
            <a:pPr algn="r"/>
            <a:r>
              <a:rPr lang="en-US" dirty="0">
                <a:solidFill>
                  <a:schemeClr val="tx1"/>
                </a:solidFill>
              </a:rPr>
              <a:t>Zero-knowledge proofs and cryptographic applications</a:t>
            </a:r>
            <a:endParaRPr lang="he-IL" dirty="0">
              <a:solidFill>
                <a:schemeClr val="tx1"/>
              </a:solidFill>
            </a:endParaRPr>
          </a:p>
          <a:p>
            <a:pPr algn="r"/>
            <a:endParaRPr lang="he-IL" sz="2400" dirty="0">
              <a:solidFill>
                <a:schemeClr val="tx1"/>
              </a:solidFill>
            </a:endParaRPr>
          </a:p>
          <a:p>
            <a:pPr algn="r"/>
            <a:r>
              <a:rPr lang="he-IL" sz="2400" b="1" u="sng" dirty="0">
                <a:solidFill>
                  <a:schemeClr val="tx1"/>
                </a:solidFill>
              </a:rPr>
              <a:t>מנחה:</a:t>
            </a:r>
            <a:r>
              <a:rPr lang="he-IL" sz="2400" dirty="0">
                <a:solidFill>
                  <a:schemeClr val="tx1"/>
                </a:solidFill>
              </a:rPr>
              <a:t> ד"ר מור וייס</a:t>
            </a:r>
          </a:p>
          <a:p>
            <a:pPr algn="r"/>
            <a:endParaRPr lang="he-IL" sz="2400" dirty="0">
              <a:solidFill>
                <a:schemeClr val="tx1"/>
              </a:solidFill>
            </a:endParaRPr>
          </a:p>
          <a:p>
            <a:pPr algn="r"/>
            <a:r>
              <a:rPr lang="he-IL" sz="2400" b="1" u="sng" dirty="0">
                <a:solidFill>
                  <a:schemeClr val="tx1"/>
                </a:solidFill>
              </a:rPr>
              <a:t>מגישים:</a:t>
            </a:r>
            <a:r>
              <a:rPr lang="he-IL" sz="2400" dirty="0">
                <a:solidFill>
                  <a:schemeClr val="tx1"/>
                </a:solidFill>
              </a:rPr>
              <a:t> בר דעבול ונדב יוסף זדה</a:t>
            </a:r>
          </a:p>
        </p:txBody>
      </p:sp>
      <p:pic>
        <p:nvPicPr>
          <p:cNvPr id="5" name="תמונה 4">
            <a:extLst>
              <a:ext uri="{FF2B5EF4-FFF2-40B4-BE49-F238E27FC236}">
                <a16:creationId xmlns:a16="http://schemas.microsoft.com/office/drawing/2014/main" id="{C90B5D65-D921-7157-2A52-79E478C363D6}"/>
              </a:ext>
            </a:extLst>
          </p:cNvPr>
          <p:cNvPicPr>
            <a:picLocks noChangeAspect="1"/>
          </p:cNvPicPr>
          <p:nvPr/>
        </p:nvPicPr>
        <p:blipFill rotWithShape="1">
          <a:blip r:embed="rId2"/>
          <a:srcRect l="4251" t="16863" r="6450" b="28431"/>
          <a:stretch/>
        </p:blipFill>
        <p:spPr>
          <a:xfrm>
            <a:off x="169289" y="3651019"/>
            <a:ext cx="5926711" cy="2245042"/>
          </a:xfrm>
          <a:prstGeom prst="rect">
            <a:avLst/>
          </a:prstGeom>
        </p:spPr>
      </p:pic>
    </p:spTree>
    <p:extLst>
      <p:ext uri="{BB962C8B-B14F-4D97-AF65-F5344CB8AC3E}">
        <p14:creationId xmlns:p14="http://schemas.microsoft.com/office/powerpoint/2010/main" val="123776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6A0424-3B65-8376-BD84-9C95F29CD5F2}"/>
              </a:ext>
            </a:extLst>
          </p:cNvPr>
          <p:cNvSpPr>
            <a:spLocks noGrp="1"/>
          </p:cNvSpPr>
          <p:nvPr>
            <p:ph type="title"/>
          </p:nvPr>
        </p:nvSpPr>
        <p:spPr>
          <a:xfrm>
            <a:off x="673005" y="183776"/>
            <a:ext cx="9404723" cy="1053353"/>
          </a:xfrm>
        </p:spPr>
        <p:txBody>
          <a:bodyPr/>
          <a:lstStyle/>
          <a:p>
            <a:pPr algn="r"/>
            <a:r>
              <a:rPr lang="he-IL" dirty="0"/>
              <a:t>מימוש הפרוטוקול והאתגרים</a:t>
            </a:r>
          </a:p>
        </p:txBody>
      </p:sp>
      <p:sp>
        <p:nvSpPr>
          <p:cNvPr id="3" name="מציין מיקום תוכן 2">
            <a:extLst>
              <a:ext uri="{FF2B5EF4-FFF2-40B4-BE49-F238E27FC236}">
                <a16:creationId xmlns:a16="http://schemas.microsoft.com/office/drawing/2014/main" id="{B80275BB-600B-7A1B-5636-9EDD91E9FC59}"/>
              </a:ext>
            </a:extLst>
          </p:cNvPr>
          <p:cNvSpPr>
            <a:spLocks noGrp="1"/>
          </p:cNvSpPr>
          <p:nvPr>
            <p:ph idx="1"/>
          </p:nvPr>
        </p:nvSpPr>
        <p:spPr>
          <a:xfrm>
            <a:off x="572756" y="1075765"/>
            <a:ext cx="10171444" cy="5419164"/>
          </a:xfrm>
        </p:spPr>
        <p:txBody>
          <a:bodyPr>
            <a:normAutofit/>
          </a:bodyPr>
          <a:lstStyle/>
          <a:p>
            <a:r>
              <a:rPr lang="he-IL" dirty="0">
                <a:cs typeface="+mn-cs"/>
              </a:rPr>
              <a:t>ייצוג התקשורת והאינטראקציה בין שני המשתתפים בפרוטוקול:</a:t>
            </a:r>
          </a:p>
          <a:p>
            <a:pPr marL="400050" lvl="1" indent="0">
              <a:buNone/>
            </a:pPr>
            <a:r>
              <a:rPr lang="he-IL" sz="2000" dirty="0">
                <a:cs typeface="+mn-cs"/>
              </a:rPr>
              <a:t>בחרנו לעבוד בארכיטקטורת שרת-לקוח, שבה השרת הוא המוכיח והלקוח הוא המוודאת. השרת הוא בד"כ חזק יותר וזה מתאים לכך שהמוכיח הוא לא מוגבל חישובית בפרוטוקול שלנו.</a:t>
            </a:r>
            <a:br>
              <a:rPr lang="en-US" sz="2000" dirty="0">
                <a:cs typeface="+mn-cs"/>
              </a:rPr>
            </a:br>
            <a:endParaRPr lang="he-IL" sz="2000" dirty="0">
              <a:cs typeface="+mn-cs"/>
            </a:endParaRPr>
          </a:p>
          <a:p>
            <a:r>
              <a:rPr lang="he-IL" dirty="0">
                <a:cs typeface="+mn-cs"/>
              </a:rPr>
              <a:t>הייצוג של הגרף:</a:t>
            </a:r>
          </a:p>
          <a:p>
            <a:pPr marL="400050" lvl="1" indent="0">
              <a:buNone/>
            </a:pPr>
            <a:r>
              <a:rPr lang="he-IL" sz="2000" dirty="0">
                <a:cs typeface="+mn-cs"/>
              </a:rPr>
              <a:t>ייצגנו את הגרף בעזרת מטריצת </a:t>
            </a:r>
            <a:r>
              <a:rPr lang="he-IL" sz="2000" dirty="0" err="1">
                <a:cs typeface="+mn-cs"/>
              </a:rPr>
              <a:t>שכנויות</a:t>
            </a:r>
            <a:r>
              <a:rPr lang="he-IL" sz="2000" dirty="0">
                <a:cs typeface="+mn-cs"/>
              </a:rPr>
              <a:t>.</a:t>
            </a:r>
            <a:br>
              <a:rPr lang="en-US" sz="2000" dirty="0">
                <a:cs typeface="+mn-cs"/>
              </a:rPr>
            </a:br>
            <a:endParaRPr lang="he-IL" sz="2000" dirty="0">
              <a:cs typeface="+mn-cs"/>
            </a:endParaRPr>
          </a:p>
          <a:p>
            <a:r>
              <a:rPr lang="he-IL" dirty="0">
                <a:cs typeface="+mn-cs"/>
              </a:rPr>
              <a:t>בחירת סכמת ההתחייבות:</a:t>
            </a:r>
            <a:br>
              <a:rPr lang="en-US" dirty="0">
                <a:cs typeface="+mn-cs"/>
              </a:rPr>
            </a:br>
            <a:r>
              <a:rPr lang="he-IL" dirty="0">
                <a:cs typeface="+mn-cs"/>
              </a:rPr>
              <a:t>לאחר חיפוש ובחינה של מספר סכמות התחייבות, לא מצאנו מימוש שהולם את התכונות שאנחנו צריכים, פועל באופן יעיל וגם ניתן לשימוש </a:t>
            </a:r>
            <a:r>
              <a:rPr lang="he-IL" dirty="0" err="1">
                <a:cs typeface="+mn-cs"/>
              </a:rPr>
              <a:t>בפייתון</a:t>
            </a:r>
            <a:r>
              <a:rPr lang="he-IL" dirty="0">
                <a:cs typeface="+mn-cs"/>
              </a:rPr>
              <a:t>. קראנו על סכמה שמקיימת את התכונות הנדרשות שנקראת – </a:t>
            </a:r>
            <a:r>
              <a:rPr lang="en-US" dirty="0" err="1">
                <a:cs typeface="+mn-cs"/>
              </a:rPr>
              <a:t>ElGamal</a:t>
            </a:r>
            <a:r>
              <a:rPr lang="he-IL" dirty="0">
                <a:cs typeface="+mn-cs"/>
              </a:rPr>
              <a:t>, והחלטנו לממש אותה בעצמנו.</a:t>
            </a:r>
          </a:p>
        </p:txBody>
      </p:sp>
    </p:spTree>
    <p:extLst>
      <p:ext uri="{BB962C8B-B14F-4D97-AF65-F5344CB8AC3E}">
        <p14:creationId xmlns:p14="http://schemas.microsoft.com/office/powerpoint/2010/main" val="1835183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6A0424-3B65-8376-BD84-9C95F29CD5F2}"/>
              </a:ext>
            </a:extLst>
          </p:cNvPr>
          <p:cNvSpPr>
            <a:spLocks noGrp="1"/>
          </p:cNvSpPr>
          <p:nvPr>
            <p:ph type="title"/>
          </p:nvPr>
        </p:nvSpPr>
        <p:spPr>
          <a:xfrm>
            <a:off x="673005" y="183776"/>
            <a:ext cx="9404723" cy="1053353"/>
          </a:xfrm>
        </p:spPr>
        <p:txBody>
          <a:bodyPr/>
          <a:lstStyle/>
          <a:p>
            <a:pPr algn="r"/>
            <a:r>
              <a:rPr lang="he-IL" dirty="0"/>
              <a:t>מימוש הפרוטוקול והאתגרים</a:t>
            </a:r>
          </a:p>
        </p:txBody>
      </p:sp>
      <p:sp>
        <p:nvSpPr>
          <p:cNvPr id="3" name="מציין מיקום תוכן 2">
            <a:extLst>
              <a:ext uri="{FF2B5EF4-FFF2-40B4-BE49-F238E27FC236}">
                <a16:creationId xmlns:a16="http://schemas.microsoft.com/office/drawing/2014/main" id="{B80275BB-600B-7A1B-5636-9EDD91E9FC59}"/>
              </a:ext>
            </a:extLst>
          </p:cNvPr>
          <p:cNvSpPr>
            <a:spLocks noGrp="1"/>
          </p:cNvSpPr>
          <p:nvPr>
            <p:ph idx="1"/>
          </p:nvPr>
        </p:nvSpPr>
        <p:spPr>
          <a:xfrm>
            <a:off x="572755" y="1075765"/>
            <a:ext cx="10352747" cy="5419164"/>
          </a:xfrm>
        </p:spPr>
        <p:txBody>
          <a:bodyPr>
            <a:normAutofit lnSpcReduction="10000"/>
          </a:bodyPr>
          <a:lstStyle/>
          <a:p>
            <a:pPr marL="342900" marR="0" lvl="0" indent="-342900" algn="r" defTabSz="457200" rtl="1"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he-IL" sz="200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במהלך כתיבת הקוד נתקלנו במספר אתגרים, כגון: בחירת מבני הנתונים ומציאת ספריות ופקודות להעברת התקשורת בין המשתתפים ולביצוע מדידות של זמן ריצה, תקשורת, זיכרון ועוד.</a:t>
            </a:r>
            <a:br>
              <a:rPr kumimoji="0" lang="he-IL" sz="200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br>
            <a:r>
              <a:rPr kumimoji="0" lang="he-IL" sz="200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בכל פעם שנתקלנו בקושי, קראנו על הנושא במספר מקורות והחלטנו איך להתמודד </a:t>
            </a:r>
            <a:r>
              <a:rPr kumimoji="0" lang="he-IL" sz="2000" i="0" u="none" strike="noStrike" kern="1200" cap="none" spc="0" normalizeH="0" baseline="0" noProof="0" dirty="0" err="1">
                <a:ln>
                  <a:noFill/>
                </a:ln>
                <a:solidFill>
                  <a:prstClr val="white"/>
                </a:solidFill>
                <a:effectLst/>
                <a:uLnTx/>
                <a:uFillTx/>
                <a:latin typeface="Century Gothic" panose="020B0502020202020204"/>
                <a:ea typeface="+mj-ea"/>
                <a:cs typeface="Arial" panose="020B0604020202020204" pitchFamily="34" charset="0"/>
              </a:rPr>
              <a:t>איתו</a:t>
            </a:r>
            <a:r>
              <a:rPr kumimoji="0" lang="he-IL" sz="200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לדוגמה:</a:t>
            </a:r>
            <a:br>
              <a:rPr kumimoji="0" lang="en-US" sz="200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br>
            <a:endParaRPr kumimoji="0" lang="he-IL" sz="200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endParaRPr>
          </a:p>
          <a:p>
            <a:pPr lvl="1" indent="-342900">
              <a:buClr>
                <a:srgbClr val="1E5155">
                  <a:lumMod val="40000"/>
                  <a:lumOff val="60000"/>
                </a:srgbClr>
              </a:buClr>
              <a:defRPr/>
            </a:pPr>
            <a:r>
              <a:rPr lang="he-IL" dirty="0">
                <a:solidFill>
                  <a:prstClr val="white"/>
                </a:solidFill>
                <a:latin typeface="Century Gothic" panose="020B0502020202020204"/>
                <a:cs typeface="Arial" panose="020B0604020202020204" pitchFamily="34" charset="0"/>
              </a:rPr>
              <a:t>במימוש של סכמת ההתחייבות, היינו צריכים לקבוע את הגודל של פרמטר הבטיחות, כך שמצד אחד נקבל את הבטיחות הרצויה אך מצד שני הריצה תתבצע עדיין בזמן סביר. לצורך כך, קראנו מספר מקורות ולבסוף מצאנו במאמר של </a:t>
            </a:r>
            <a:r>
              <a:rPr lang="en-US" dirty="0">
                <a:solidFill>
                  <a:prstClr val="white"/>
                </a:solidFill>
                <a:latin typeface="Century Gothic" panose="020B0502020202020204"/>
                <a:cs typeface="Arial" panose="020B0604020202020204" pitchFamily="34" charset="0"/>
              </a:rPr>
              <a:t>NIST</a:t>
            </a:r>
            <a:r>
              <a:rPr lang="he-IL" dirty="0">
                <a:solidFill>
                  <a:prstClr val="white"/>
                </a:solidFill>
                <a:latin typeface="Century Gothic" panose="020B0502020202020204"/>
                <a:cs typeface="Arial" panose="020B0604020202020204" pitchFamily="34" charset="0"/>
              </a:rPr>
              <a:t> את הגודל המקובל של פרמטרי הבטיחות.</a:t>
            </a:r>
          </a:p>
          <a:p>
            <a:pPr lvl="1" indent="-342900">
              <a:buClr>
                <a:srgbClr val="1E5155">
                  <a:lumMod val="40000"/>
                  <a:lumOff val="60000"/>
                </a:srgbClr>
              </a:buClr>
              <a:defRPr/>
            </a:pPr>
            <a:r>
              <a:rPr lang="he-IL" dirty="0">
                <a:solidFill>
                  <a:prstClr val="white"/>
                </a:solidFill>
                <a:latin typeface="Century Gothic" panose="020B0502020202020204"/>
                <a:cs typeface="Arial" panose="020B0604020202020204" pitchFamily="34" charset="0"/>
              </a:rPr>
              <a:t>התקשורת מועברת רק באמצעות מחרוזות, ולכן כתבנו מספר פונקציות שממירות את הדאטה שמועבר או מתקבל לטיפוס הנתונים הרצוי. כמו כן, נדרשנו לבחון את כמות הזיכרון שניתן להעביר בתקשורת בהתאם לגדלים של הנתונים שלנו.</a:t>
            </a:r>
          </a:p>
          <a:p>
            <a:pPr lvl="1" indent="-342900">
              <a:buClr>
                <a:srgbClr val="1E5155">
                  <a:lumMod val="40000"/>
                  <a:lumOff val="60000"/>
                </a:srgbClr>
              </a:buClr>
              <a:defRPr/>
            </a:pP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לצורך דגימת קשת אקראית, ייצגנו את הקשתות ע"י מבנה נתונים של רשימה ובחרנו בעזרתה קשת אקראית. </a:t>
            </a:r>
          </a:p>
          <a:p>
            <a:pPr lvl="1" indent="-342900">
              <a:buClr>
                <a:srgbClr val="1E5155">
                  <a:lumMod val="40000"/>
                  <a:lumOff val="60000"/>
                </a:srgbClr>
              </a:buClr>
              <a:defRPr/>
            </a:pP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השתמשנו בספרייה </a:t>
            </a:r>
            <a:r>
              <a:rPr kumimoji="0" lang="en-US"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socket</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למימוש התקשורת בין המוכיח ומוודאת. </a:t>
            </a:r>
          </a:p>
          <a:p>
            <a:pPr lvl="1" indent="-342900">
              <a:buClr>
                <a:srgbClr val="1E5155">
                  <a:lumMod val="40000"/>
                  <a:lumOff val="60000"/>
                </a:srgbClr>
              </a:buClr>
              <a:defRPr/>
            </a:pP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השתמשנו בספרייה </a:t>
            </a:r>
            <a:r>
              <a:rPr kumimoji="0" lang="en-US"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random</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לבחירת קשת אקראית ולביצוע פעולות שונות במימוש סכמת ההתחייבות.</a:t>
            </a:r>
          </a:p>
          <a:p>
            <a:pPr lvl="1" indent="-342900">
              <a:buClr>
                <a:srgbClr val="1E5155">
                  <a:lumMod val="40000"/>
                  <a:lumOff val="60000"/>
                </a:srgbClr>
              </a:buClr>
              <a:defRPr/>
            </a:pP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השתמשנו בספרייה </a:t>
            </a:r>
            <a:r>
              <a:rPr kumimoji="0" lang="en-US" b="0" i="0" u="none" strike="noStrike" kern="1200" cap="none" spc="0" normalizeH="0" baseline="0" noProof="0" dirty="0" err="1">
                <a:ln>
                  <a:noFill/>
                </a:ln>
                <a:solidFill>
                  <a:prstClr val="white"/>
                </a:solidFill>
                <a:effectLst/>
                <a:uLnTx/>
                <a:uFillTx/>
                <a:latin typeface="Century Gothic" panose="020B0502020202020204"/>
                <a:ea typeface="+mj-ea"/>
                <a:cs typeface="Arial" panose="020B0604020202020204" pitchFamily="34" charset="0"/>
              </a:rPr>
              <a:t>numpy</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ליצירת פרמוטציה אקראית על הצבעים.</a:t>
            </a:r>
          </a:p>
          <a:p>
            <a:pPr lvl="1" indent="-342900">
              <a:buClr>
                <a:srgbClr val="1E5155">
                  <a:lumMod val="40000"/>
                  <a:lumOff val="60000"/>
                </a:srgbClr>
              </a:buClr>
              <a:defRPr/>
            </a:pP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עבור הניסויים השתמשנו בספרייה </a:t>
            </a:r>
            <a:r>
              <a:rPr kumimoji="0" lang="en-US" b="0" i="0" u="none" strike="noStrike" kern="1200" cap="none" spc="0" normalizeH="0" baseline="0" noProof="0" dirty="0" err="1">
                <a:ln>
                  <a:noFill/>
                </a:ln>
                <a:solidFill>
                  <a:prstClr val="white"/>
                </a:solidFill>
                <a:effectLst/>
                <a:uLnTx/>
                <a:uFillTx/>
                <a:latin typeface="Century Gothic" panose="020B0502020202020204"/>
                <a:ea typeface="+mj-ea"/>
                <a:cs typeface="Arial" panose="020B0604020202020204" pitchFamily="34" charset="0"/>
              </a:rPr>
              <a:t>timeit</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למדידת זמני הריצה, בספרייה </a:t>
            </a:r>
            <a:r>
              <a:rPr kumimoji="0" lang="en-US" b="0" i="0" u="none" strike="noStrike" kern="1200" cap="none" spc="0" normalizeH="0" baseline="0" noProof="0" dirty="0" err="1">
                <a:ln>
                  <a:noFill/>
                </a:ln>
                <a:solidFill>
                  <a:prstClr val="white"/>
                </a:solidFill>
                <a:effectLst/>
                <a:uLnTx/>
                <a:uFillTx/>
                <a:latin typeface="Century Gothic" panose="020B0502020202020204"/>
                <a:ea typeface="+mj-ea"/>
                <a:cs typeface="Arial" panose="020B0604020202020204" pitchFamily="34" charset="0"/>
              </a:rPr>
              <a:t>psutil</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למדידת השימוש בזיכרון ובספרייה </a:t>
            </a:r>
            <a:r>
              <a:rPr kumimoji="0" lang="en-US"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sys</a:t>
            </a:r>
            <a:r>
              <a:rPr kumimoji="0" lang="he-IL" b="0" i="0" u="none" strike="noStrike" kern="1200" cap="none" spc="0" normalizeH="0" baseline="0" noProof="0" dirty="0">
                <a:ln>
                  <a:noFill/>
                </a:ln>
                <a:solidFill>
                  <a:prstClr val="white"/>
                </a:solidFill>
                <a:effectLst/>
                <a:uLnTx/>
                <a:uFillTx/>
                <a:latin typeface="Century Gothic" panose="020B0502020202020204"/>
                <a:ea typeface="+mj-ea"/>
                <a:cs typeface="Arial" panose="020B0604020202020204" pitchFamily="34" charset="0"/>
              </a:rPr>
              <a:t> למדידת כמות הנתונים שעוברת בתקשורת.</a:t>
            </a:r>
          </a:p>
        </p:txBody>
      </p:sp>
    </p:spTree>
    <p:extLst>
      <p:ext uri="{BB962C8B-B14F-4D97-AF65-F5344CB8AC3E}">
        <p14:creationId xmlns:p14="http://schemas.microsoft.com/office/powerpoint/2010/main" val="4009359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p:txBody>
          <a:bodyPr/>
          <a:lstStyle/>
          <a:p>
            <a:pPr algn="r"/>
            <a:r>
              <a:rPr lang="he-IL" dirty="0"/>
              <a:t>ניסויים עבור 3 צביעות של גרף</a:t>
            </a:r>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1103312" y="1192192"/>
            <a:ext cx="9564015" cy="5213090"/>
          </a:xfrm>
        </p:spPr>
        <p:txBody>
          <a:bodyPr>
            <a:normAutofit/>
          </a:bodyPr>
          <a:lstStyle/>
          <a:p>
            <a:r>
              <a:rPr lang="he-IL" dirty="0"/>
              <a:t>ביצענו ניסויים על מספר גרפים ובדקנו מדדים שונים.</a:t>
            </a:r>
          </a:p>
          <a:p>
            <a:r>
              <a:rPr lang="he-IL" dirty="0"/>
              <a:t>ראשית, רצינו לבדוק את נכונות המימוש. לצורך כך, יצרנו באופן ידני מספר גרפים שחלקם 3-צביעים וחלקם לא. לכל אחד מהם הרצנו מספר פעמים את הפרוטוקול, וראינו שאכן התוצאה המתקבלת היא נכונה.</a:t>
            </a:r>
            <a:endParaRPr lang="he-IL" u="sng" dirty="0"/>
          </a:p>
          <a:p>
            <a:pPr lvl="1"/>
            <a:r>
              <a:rPr lang="he-IL" u="sng" dirty="0"/>
              <a:t>דוגמה לאחת ההרצות:</a:t>
            </a:r>
            <a:endParaRPr lang="he-IL" b="1" dirty="0"/>
          </a:p>
          <a:p>
            <a:endParaRPr lang="he-IL" b="1" dirty="0"/>
          </a:p>
          <a:p>
            <a:endParaRPr lang="he-IL" b="1" dirty="0"/>
          </a:p>
          <a:p>
            <a:endParaRPr lang="he-IL" b="1" dirty="0"/>
          </a:p>
          <a:p>
            <a:endParaRPr lang="he-IL" b="1" dirty="0"/>
          </a:p>
          <a:p>
            <a:endParaRPr lang="he-IL" dirty="0"/>
          </a:p>
        </p:txBody>
      </p:sp>
      <p:pic>
        <p:nvPicPr>
          <p:cNvPr id="11" name="תמונה 10">
            <a:extLst>
              <a:ext uri="{FF2B5EF4-FFF2-40B4-BE49-F238E27FC236}">
                <a16:creationId xmlns:a16="http://schemas.microsoft.com/office/drawing/2014/main" id="{F3A8CF9B-9305-B953-6C4E-B7F2DC024583}"/>
              </a:ext>
            </a:extLst>
          </p:cNvPr>
          <p:cNvPicPr>
            <a:picLocks noChangeAspect="1"/>
          </p:cNvPicPr>
          <p:nvPr/>
        </p:nvPicPr>
        <p:blipFill rotWithShape="1">
          <a:blip r:embed="rId3"/>
          <a:srcRect r="15025" b="6939"/>
          <a:stretch/>
        </p:blipFill>
        <p:spPr>
          <a:xfrm>
            <a:off x="168459" y="2817782"/>
            <a:ext cx="10360025" cy="515727"/>
          </a:xfrm>
          <a:prstGeom prst="rect">
            <a:avLst/>
          </a:prstGeom>
        </p:spPr>
      </p:pic>
      <p:pic>
        <p:nvPicPr>
          <p:cNvPr id="13" name="תמונה 12">
            <a:extLst>
              <a:ext uri="{FF2B5EF4-FFF2-40B4-BE49-F238E27FC236}">
                <a16:creationId xmlns:a16="http://schemas.microsoft.com/office/drawing/2014/main" id="{92163C38-5855-0F5B-DD78-0FDEC3C4D238}"/>
              </a:ext>
            </a:extLst>
          </p:cNvPr>
          <p:cNvPicPr>
            <a:picLocks noChangeAspect="1"/>
          </p:cNvPicPr>
          <p:nvPr/>
        </p:nvPicPr>
        <p:blipFill>
          <a:blip r:embed="rId4"/>
          <a:stretch>
            <a:fillRect/>
          </a:stretch>
        </p:blipFill>
        <p:spPr>
          <a:xfrm>
            <a:off x="168459" y="3464637"/>
            <a:ext cx="8122214" cy="308708"/>
          </a:xfrm>
          <a:prstGeom prst="rect">
            <a:avLst/>
          </a:prstGeom>
        </p:spPr>
      </p:pic>
      <p:pic>
        <p:nvPicPr>
          <p:cNvPr id="16" name="תמונה 15">
            <a:extLst>
              <a:ext uri="{FF2B5EF4-FFF2-40B4-BE49-F238E27FC236}">
                <a16:creationId xmlns:a16="http://schemas.microsoft.com/office/drawing/2014/main" id="{8810D803-3040-476B-F456-9D36243C4D6B}"/>
              </a:ext>
            </a:extLst>
          </p:cNvPr>
          <p:cNvPicPr>
            <a:picLocks noChangeAspect="1"/>
          </p:cNvPicPr>
          <p:nvPr/>
        </p:nvPicPr>
        <p:blipFill>
          <a:blip r:embed="rId5"/>
          <a:stretch>
            <a:fillRect/>
          </a:stretch>
        </p:blipFill>
        <p:spPr>
          <a:xfrm>
            <a:off x="5058905" y="4198856"/>
            <a:ext cx="1831690" cy="1617098"/>
          </a:xfrm>
          <a:prstGeom prst="rect">
            <a:avLst/>
          </a:prstGeom>
        </p:spPr>
      </p:pic>
      <p:pic>
        <p:nvPicPr>
          <p:cNvPr id="5" name="תמונה 4">
            <a:extLst>
              <a:ext uri="{FF2B5EF4-FFF2-40B4-BE49-F238E27FC236}">
                <a16:creationId xmlns:a16="http://schemas.microsoft.com/office/drawing/2014/main" id="{07F9E166-6498-6262-3A76-E1728061910B}"/>
              </a:ext>
            </a:extLst>
          </p:cNvPr>
          <p:cNvPicPr>
            <a:picLocks noChangeAspect="1"/>
          </p:cNvPicPr>
          <p:nvPr/>
        </p:nvPicPr>
        <p:blipFill>
          <a:blip r:embed="rId6"/>
          <a:stretch>
            <a:fillRect/>
          </a:stretch>
        </p:blipFill>
        <p:spPr>
          <a:xfrm>
            <a:off x="364527" y="4211786"/>
            <a:ext cx="4486275" cy="2457450"/>
          </a:xfrm>
          <a:prstGeom prst="rect">
            <a:avLst/>
          </a:prstGeom>
        </p:spPr>
      </p:pic>
      <p:pic>
        <p:nvPicPr>
          <p:cNvPr id="8" name="תמונה 7">
            <a:extLst>
              <a:ext uri="{FF2B5EF4-FFF2-40B4-BE49-F238E27FC236}">
                <a16:creationId xmlns:a16="http://schemas.microsoft.com/office/drawing/2014/main" id="{58B34C6C-3443-F07C-9AF8-5FB6359114C9}"/>
              </a:ext>
            </a:extLst>
          </p:cNvPr>
          <p:cNvPicPr>
            <a:picLocks noChangeAspect="1"/>
          </p:cNvPicPr>
          <p:nvPr/>
        </p:nvPicPr>
        <p:blipFill>
          <a:blip r:embed="rId7"/>
          <a:stretch>
            <a:fillRect/>
          </a:stretch>
        </p:blipFill>
        <p:spPr>
          <a:xfrm>
            <a:off x="7341199" y="4280028"/>
            <a:ext cx="4400507" cy="2256382"/>
          </a:xfrm>
          <a:prstGeom prst="rect">
            <a:avLst/>
          </a:prstGeom>
        </p:spPr>
      </p:pic>
    </p:spTree>
    <p:extLst>
      <p:ext uri="{BB962C8B-B14F-4D97-AF65-F5344CB8AC3E}">
        <p14:creationId xmlns:p14="http://schemas.microsoft.com/office/powerpoint/2010/main" val="160009570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p:txBody>
          <a:bodyPr/>
          <a:lstStyle/>
          <a:p>
            <a:pPr algn="r"/>
            <a:r>
              <a:rPr lang="he-IL" dirty="0"/>
              <a:t>ניסויים עבור 3 צביעות של גרף</a:t>
            </a:r>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821804" y="1192191"/>
            <a:ext cx="9845524" cy="5665809"/>
          </a:xfrm>
        </p:spPr>
        <p:txBody>
          <a:bodyPr>
            <a:normAutofit fontScale="92500" lnSpcReduction="10000"/>
          </a:bodyPr>
          <a:lstStyle/>
          <a:p>
            <a:r>
              <a:rPr lang="he-IL" dirty="0"/>
              <a:t>בהמשך, רצינו לבדוק מדדים שונים של התוכנית. המדדים שבדקנו הם זמן ריצה, שימוש בזיכרון ותקשורת. המדדים האלה הם המדדים העיקריים שמושפעים מהקלט ומגדירים את היעילות והביצועים של הקוד.</a:t>
            </a:r>
            <a:br>
              <a:rPr lang="en-US" dirty="0"/>
            </a:br>
            <a:r>
              <a:rPr lang="he-IL" dirty="0"/>
              <a:t>נרצה לבחון עבור איזה מדדים ועבור איזה קלטים הפרוטוקול יעיל.</a:t>
            </a:r>
            <a:br>
              <a:rPr lang="en-US" dirty="0"/>
            </a:br>
            <a:br>
              <a:rPr lang="en-US" dirty="0"/>
            </a:br>
            <a:r>
              <a:rPr lang="he-IL" dirty="0"/>
              <a:t>לצורך כך, חיפשנו גרפים גדולים מאוד שנוכל לבחון בעזרתם את הביצועים של הקוד.</a:t>
            </a:r>
            <a:br>
              <a:rPr lang="en-US" dirty="0"/>
            </a:br>
            <a:r>
              <a:rPr lang="he-IL" dirty="0"/>
              <a:t>הגרפים האלה משמשים רק לבדיקה של מדדי היעילות ולא ידוע אם הם 3-צביעים.</a:t>
            </a:r>
            <a:br>
              <a:rPr lang="en-US" dirty="0"/>
            </a:br>
            <a:endParaRPr lang="he-IL" dirty="0"/>
          </a:p>
          <a:p>
            <a:r>
              <a:rPr lang="he-IL" dirty="0"/>
              <a:t>לאחר מעבר על מקורות מידע רבים של גרפים, החלטנו לעבוד עם 2 הגרפים הבאים:</a:t>
            </a:r>
          </a:p>
          <a:p>
            <a:pPr marL="457200" indent="-457200">
              <a:buFont typeface="+mj-lt"/>
              <a:buAutoNum type="arabicPeriod"/>
            </a:pPr>
            <a:r>
              <a:rPr lang="en-US" b="1" dirty="0"/>
              <a:t>Facebook</a:t>
            </a:r>
            <a:r>
              <a:rPr lang="he-IL" b="1" dirty="0"/>
              <a:t> </a:t>
            </a:r>
            <a:r>
              <a:rPr lang="he-IL" dirty="0"/>
              <a:t>–</a:t>
            </a:r>
            <a:r>
              <a:rPr lang="he-IL" b="1" dirty="0"/>
              <a:t> </a:t>
            </a:r>
            <a:r>
              <a:rPr lang="he-IL" dirty="0"/>
              <a:t>גרף עם 4,039 צמתים ו-88,234 קשתות, שמתאר רשתות חברתיות של משתמשים </a:t>
            </a:r>
            <a:r>
              <a:rPr lang="he-IL" dirty="0" err="1"/>
              <a:t>בפייסבוק</a:t>
            </a:r>
            <a:r>
              <a:rPr lang="he-IL" dirty="0"/>
              <a:t>. השתמשנו בגרף הזה עבור בדיקת ההשפעה של מספר הקשתות על המדדים השונים.</a:t>
            </a:r>
            <a:br>
              <a:rPr lang="en-US" dirty="0"/>
            </a:br>
            <a:r>
              <a:rPr lang="he-IL" dirty="0"/>
              <a:t>יצרנו מספר תתי-גרפים של הגרף הזה עם מספר צמתים זהה ועם מספר קשתות שגדל בקפיצות של 8000.</a:t>
            </a:r>
            <a:br>
              <a:rPr lang="en-US" dirty="0"/>
            </a:br>
            <a:endParaRPr lang="he-IL" dirty="0"/>
          </a:p>
          <a:p>
            <a:pPr marL="457200" indent="-457200">
              <a:buFont typeface="+mj-lt"/>
              <a:buAutoNum type="arabicPeriod"/>
            </a:pPr>
            <a:r>
              <a:rPr lang="en-US" b="1" dirty="0"/>
              <a:t>p2p-Gnutella04</a:t>
            </a:r>
            <a:r>
              <a:rPr lang="he-IL" b="1" dirty="0"/>
              <a:t> </a:t>
            </a:r>
            <a:r>
              <a:rPr lang="he-IL" dirty="0"/>
              <a:t>–</a:t>
            </a:r>
            <a:r>
              <a:rPr lang="he-IL" b="1" dirty="0"/>
              <a:t> </a:t>
            </a:r>
            <a:r>
              <a:rPr lang="he-IL" dirty="0"/>
              <a:t>גרף עם 10,879 צמתים ו-39,994 קשתות, שמתאר רשת שיתוף הקבצים בין משתמשים. השתמשנו בגרף הזה עבור בדיקת ההשפעה של מספר הצמתים על המדדים השונים.</a:t>
            </a:r>
            <a:br>
              <a:rPr lang="en-US" dirty="0"/>
            </a:br>
            <a:r>
              <a:rPr lang="he-IL" dirty="0"/>
              <a:t>יצרנו מספר תתי-גרפים של הגרף הזה עם מספר צמתים שגדל (ובהתאם לכך גם מספר הקשתות גדל) בקפיצות של 1000.</a:t>
            </a:r>
            <a:endParaRPr lang="he-IL" b="1" dirty="0"/>
          </a:p>
          <a:p>
            <a:r>
              <a:rPr lang="he-IL" dirty="0"/>
              <a:t>החלטנו לעבוד עם הגרפים האלה מכיוון שהם מספיק גדולים כדי להציג לנו את ההשפעה של המדדים השונים.</a:t>
            </a:r>
            <a:br>
              <a:rPr lang="en-US" dirty="0"/>
            </a:br>
            <a:r>
              <a:rPr lang="he-IL" dirty="0"/>
              <a:t>בנוסף, ראינו שיש עליהם מספיק מידע כדי להבין מה הם מתארים, וכן הם הופיעו במקור מידע אמין שיכול לשמש לניסויי מחקר (מחקר של ניתוח רשתות חברתיות ומידע גדולות באוניברסיטת סטנפורד).</a:t>
            </a:r>
          </a:p>
          <a:p>
            <a:endParaRPr lang="he-IL" b="1" dirty="0"/>
          </a:p>
          <a:p>
            <a:endParaRPr lang="he-IL" b="1" dirty="0"/>
          </a:p>
          <a:p>
            <a:endParaRPr lang="he-IL" b="1" dirty="0"/>
          </a:p>
          <a:p>
            <a:endParaRPr lang="he-IL" b="1" dirty="0"/>
          </a:p>
          <a:p>
            <a:endParaRPr lang="he-IL" dirty="0"/>
          </a:p>
        </p:txBody>
      </p:sp>
    </p:spTree>
    <p:extLst>
      <p:ext uri="{BB962C8B-B14F-4D97-AF65-F5344CB8AC3E}">
        <p14:creationId xmlns:p14="http://schemas.microsoft.com/office/powerpoint/2010/main" val="178322857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570826"/>
          </a:xfrm>
        </p:spPr>
        <p:txBody>
          <a:bodyPr/>
          <a:lstStyle/>
          <a:p>
            <a:pPr algn="r"/>
            <a:r>
              <a:rPr lang="he-IL" dirty="0"/>
              <a:t>תוצאות הניסויים – 3 צביעות של גרף</a:t>
            </a:r>
            <a:br>
              <a:rPr lang="he-IL" dirty="0"/>
            </a:br>
            <a:r>
              <a:rPr lang="he-IL" sz="2800" b="1" dirty="0">
                <a:solidFill>
                  <a:srgbClr val="FF0000"/>
                </a:solidFill>
              </a:rPr>
              <a:t>השפעת מספר הצמתים:</a:t>
            </a:r>
            <a:br>
              <a:rPr lang="he-IL" sz="2800" b="1" dirty="0">
                <a:solidFill>
                  <a:srgbClr val="FF0000"/>
                </a:solidFill>
              </a:rPr>
            </a:br>
            <a:r>
              <a:rPr lang="he-IL" sz="2000" dirty="0">
                <a:solidFill>
                  <a:schemeClr val="tx1"/>
                </a:solidFill>
              </a:rPr>
              <a:t>יצרנו תתי-גרפים לפי מספר הצמתים (בהתאם  לעליית מספר הצמתים גם מתווספות קשתות),</a:t>
            </a:r>
            <a:br>
              <a:rPr lang="en-US" sz="2000" dirty="0">
                <a:solidFill>
                  <a:schemeClr val="tx1"/>
                </a:solidFill>
              </a:rPr>
            </a:br>
            <a:r>
              <a:rPr lang="he-IL" sz="2000" dirty="0">
                <a:solidFill>
                  <a:schemeClr val="tx1"/>
                </a:solidFill>
              </a:rPr>
              <a:t>לכל תת-גרף בחנו את המדדים הרלוונטיים.</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r>
                  <a:rPr lang="he-IL" sz="1900" dirty="0"/>
                  <a:t>זמן הריצה של המוכיח הוא יותר גדול מזה של המוודאת, בעיקר בגלל שבו מתבצעות ההתחייבויות על הצביעה, וזה לוקח זמן רב יחסית. </a:t>
                </a:r>
              </a:p>
              <a:p>
                <a:r>
                  <a:rPr lang="he-IL" sz="1900" dirty="0"/>
                  <a:t>הגרף של המוכיח הוא בקירוב </a:t>
                </a:r>
                <a:r>
                  <a:rPr lang="he-IL" sz="1900" dirty="0" err="1"/>
                  <a:t>פולינומי</a:t>
                </a:r>
                <a:r>
                  <a:rPr lang="he-IL" sz="1900" dirty="0"/>
                  <a:t> מסדר 2. הקריאה והייצוג של הגרף במטריצת </a:t>
                </a:r>
                <a:r>
                  <a:rPr lang="he-IL" sz="1900" dirty="0" err="1"/>
                  <a:t>שכנויות</a:t>
                </a:r>
                <a:r>
                  <a:rPr lang="he-IL" sz="1900" dirty="0"/>
                  <a:t> לוקחים זמן של </a:t>
                </a:r>
                <a14:m>
                  <m:oMath xmlns:m="http://schemas.openxmlformats.org/officeDocument/2006/math">
                    <m:r>
                      <a:rPr lang="en-US" sz="1900" b="0" i="1" smtClean="0">
                        <a:latin typeface="Cambria Math" panose="02040503050406030204" pitchFamily="18" charset="0"/>
                      </a:rPr>
                      <m:t>𝑂</m:t>
                    </m:r>
                    <m:d>
                      <m:dPr>
                        <m:ctrlPr>
                          <a:rPr lang="en-US" sz="1900" b="0" i="1" smtClean="0">
                            <a:latin typeface="Cambria Math" panose="02040503050406030204" pitchFamily="18" charset="0"/>
                          </a:rPr>
                        </m:ctrlPr>
                      </m:dPr>
                      <m:e>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𝐸</m:t>
                            </m:r>
                          </m:e>
                        </m:d>
                        <m:r>
                          <a:rPr lang="en-US" sz="1900" b="0" i="1" smtClean="0">
                            <a:latin typeface="Cambria Math" panose="02040503050406030204" pitchFamily="18" charset="0"/>
                          </a:rPr>
                          <m:t>+</m:t>
                        </m:r>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שאר הפעולות (כמו הפעלת הפרמוטציה על הצביעה וההתחייבויות עליה) מתבצעות לכל היותר בזמן לינארי של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smtClean="0">
                                <a:latin typeface="Cambria Math" panose="02040503050406030204" pitchFamily="18" charset="0"/>
                              </a:rPr>
                            </m:ctrlPr>
                          </m:dPr>
                          <m:e>
                            <m:r>
                              <a:rPr lang="en-US" sz="1900" i="1">
                                <a:latin typeface="Cambria Math" panose="02040503050406030204" pitchFamily="18" charset="0"/>
                              </a:rPr>
                              <m:t>𝑈</m:t>
                            </m:r>
                          </m:e>
                        </m:d>
                      </m:e>
                    </m:d>
                  </m:oMath>
                </a14:m>
                <a:r>
                  <a:rPr lang="he-IL" sz="1900" b="1" dirty="0"/>
                  <a:t>.</a:t>
                </a:r>
              </a:p>
              <a:p>
                <a:r>
                  <a:rPr lang="he-IL" sz="1900" dirty="0"/>
                  <a:t>הגרף של המוודאת הוא בקירוב </a:t>
                </a:r>
                <a:r>
                  <a:rPr lang="he-IL" sz="1900" dirty="0" err="1"/>
                  <a:t>פולינומי</a:t>
                </a:r>
                <a:r>
                  <a:rPr lang="he-IL" sz="1900" dirty="0"/>
                  <a:t> מסדר 2. גם כאן יש השפעה זהה לקריאה והייצוג של הגרף במטריצת </a:t>
                </a:r>
                <a:r>
                  <a:rPr lang="he-IL" sz="1900" dirty="0" err="1"/>
                  <a:t>שכנויות</a:t>
                </a:r>
                <a:r>
                  <a:rPr lang="he-IL" sz="1900" dirty="0"/>
                  <a:t>, וכן הבחירה של קשת אקראית מתבצעת ב-</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a:t>
                </a:r>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697214" y="1758174"/>
                <a:ext cx="9300553" cy="5099826"/>
              </a:xfrm>
              <a:blipFill>
                <a:blip r:embed="rId3"/>
                <a:stretch>
                  <a:fillRect l="-917" r="-328"/>
                </a:stretch>
              </a:blipFill>
            </p:spPr>
            <p:txBody>
              <a:bodyPr/>
              <a:lstStyle/>
              <a:p>
                <a:r>
                  <a:rPr lang="he-IL">
                    <a:noFill/>
                  </a:rPr>
                  <a:t> </a:t>
                </a:r>
              </a:p>
            </p:txBody>
          </p:sp>
        </mc:Fallback>
      </mc:AlternateContent>
      <p:pic>
        <p:nvPicPr>
          <p:cNvPr id="15" name="תמונה 14" descr="תמונה שמכילה ציור, איור, סרטים מצוירים, סרט מצויר&#10;&#10;התיאור נוצר באופן אוטומטי">
            <a:extLst>
              <a:ext uri="{FF2B5EF4-FFF2-40B4-BE49-F238E27FC236}">
                <a16:creationId xmlns:a16="http://schemas.microsoft.com/office/drawing/2014/main" id="{4C694D94-7E08-3173-5132-4BF71A677F20}"/>
              </a:ext>
            </a:extLst>
          </p:cNvPr>
          <p:cNvPicPr>
            <a:picLocks noChangeAspect="1"/>
          </p:cNvPicPr>
          <p:nvPr/>
        </p:nvPicPr>
        <p:blipFill>
          <a:blip r:embed="rId4"/>
          <a:stretch>
            <a:fillRect/>
          </a:stretch>
        </p:blipFill>
        <p:spPr>
          <a:xfrm>
            <a:off x="10278663" y="1758174"/>
            <a:ext cx="892257" cy="1056476"/>
          </a:xfrm>
          <a:prstGeom prst="rect">
            <a:avLst/>
          </a:prstGeom>
        </p:spPr>
      </p:pic>
      <p:pic>
        <p:nvPicPr>
          <p:cNvPr id="17" name="תמונה 16">
            <a:extLst>
              <a:ext uri="{FF2B5EF4-FFF2-40B4-BE49-F238E27FC236}">
                <a16:creationId xmlns:a16="http://schemas.microsoft.com/office/drawing/2014/main" id="{7C5BD6A7-BC3D-7B88-E826-A17FE503F26F}"/>
              </a:ext>
            </a:extLst>
          </p:cNvPr>
          <p:cNvPicPr>
            <a:picLocks noChangeAspect="1"/>
          </p:cNvPicPr>
          <p:nvPr/>
        </p:nvPicPr>
        <p:blipFill rotWithShape="1">
          <a:blip r:embed="rId5"/>
          <a:srcRect l="16612"/>
          <a:stretch/>
        </p:blipFill>
        <p:spPr>
          <a:xfrm>
            <a:off x="92490" y="1758173"/>
            <a:ext cx="1001761" cy="1000267"/>
          </a:xfrm>
          <a:prstGeom prst="rect">
            <a:avLst/>
          </a:prstGeom>
        </p:spPr>
      </p:pic>
      <p:sp>
        <p:nvSpPr>
          <p:cNvPr id="5" name="TextBox 4"/>
          <p:cNvSpPr txBox="1"/>
          <p:nvPr/>
        </p:nvSpPr>
        <p:spPr>
          <a:xfrm>
            <a:off x="4055994" y="1323861"/>
            <a:ext cx="1708731" cy="461665"/>
          </a:xfrm>
          <a:prstGeom prst="rect">
            <a:avLst/>
          </a:prstGeom>
          <a:noFill/>
        </p:spPr>
        <p:txBody>
          <a:bodyPr wrap="square" rtlCol="1">
            <a:spAutoFit/>
          </a:bodyPr>
          <a:lstStyle/>
          <a:p>
            <a:pPr algn="r"/>
            <a:r>
              <a:rPr lang="he-IL" sz="2400" b="1" dirty="0">
                <a:solidFill>
                  <a:srgbClr val="FFFF00"/>
                </a:solidFill>
              </a:rPr>
              <a:t>זמן ריצה</a:t>
            </a:r>
          </a:p>
        </p:txBody>
      </p:sp>
      <p:pic>
        <p:nvPicPr>
          <p:cNvPr id="6" name="תמונה 5">
            <a:extLst>
              <a:ext uri="{FF2B5EF4-FFF2-40B4-BE49-F238E27FC236}">
                <a16:creationId xmlns:a16="http://schemas.microsoft.com/office/drawing/2014/main" id="{AB7056BE-E447-C450-B6D9-35A154633D21}"/>
              </a:ext>
            </a:extLst>
          </p:cNvPr>
          <p:cNvPicPr>
            <a:picLocks noChangeAspect="1"/>
          </p:cNvPicPr>
          <p:nvPr/>
        </p:nvPicPr>
        <p:blipFill>
          <a:blip r:embed="rId6"/>
          <a:stretch>
            <a:fillRect/>
          </a:stretch>
        </p:blipFill>
        <p:spPr>
          <a:xfrm>
            <a:off x="5820839" y="1758172"/>
            <a:ext cx="4317376" cy="2609062"/>
          </a:xfrm>
          <a:prstGeom prst="rect">
            <a:avLst/>
          </a:prstGeom>
        </p:spPr>
      </p:pic>
      <p:pic>
        <p:nvPicPr>
          <p:cNvPr id="10" name="תמונה 9">
            <a:extLst>
              <a:ext uri="{FF2B5EF4-FFF2-40B4-BE49-F238E27FC236}">
                <a16:creationId xmlns:a16="http://schemas.microsoft.com/office/drawing/2014/main" id="{86142B45-1434-2B33-D23D-2BAEEAFD9433}"/>
              </a:ext>
            </a:extLst>
          </p:cNvPr>
          <p:cNvPicPr>
            <a:picLocks noChangeAspect="1"/>
          </p:cNvPicPr>
          <p:nvPr/>
        </p:nvPicPr>
        <p:blipFill>
          <a:blip r:embed="rId7"/>
          <a:stretch>
            <a:fillRect/>
          </a:stretch>
        </p:blipFill>
        <p:spPr>
          <a:xfrm>
            <a:off x="1298584" y="1758172"/>
            <a:ext cx="4317921" cy="2609062"/>
          </a:xfrm>
          <a:prstGeom prst="rect">
            <a:avLst/>
          </a:prstGeom>
        </p:spPr>
      </p:pic>
    </p:spTree>
    <p:extLst>
      <p:ext uri="{BB962C8B-B14F-4D97-AF65-F5344CB8AC3E}">
        <p14:creationId xmlns:p14="http://schemas.microsoft.com/office/powerpoint/2010/main" val="292096214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3 צביעות של גרף</a:t>
            </a:r>
            <a:br>
              <a:rPr lang="he-IL" dirty="0"/>
            </a:br>
            <a:r>
              <a:rPr lang="he-IL" sz="2800" b="1" dirty="0">
                <a:solidFill>
                  <a:srgbClr val="FF0000"/>
                </a:solidFill>
              </a:rPr>
              <a:t>השפעת מספר הצמתים:</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r>
                  <a:rPr lang="he-IL" sz="1900" dirty="0"/>
                  <a:t>השימוש בזיכרון של המוכיח והמוודאת הם קרובים מאוד בכל ההרצות. </a:t>
                </a:r>
              </a:p>
              <a:p>
                <a:r>
                  <a:rPr lang="he-IL" sz="1900" dirty="0"/>
                  <a:t>הגרף של המוכיח הוא בקירוב </a:t>
                </a:r>
                <a:r>
                  <a:rPr lang="he-IL" sz="1900" dirty="0" err="1"/>
                  <a:t>פולינומי</a:t>
                </a:r>
                <a:r>
                  <a:rPr lang="he-IL" sz="1900" dirty="0"/>
                  <a:t> מסדר 2. הייצוג של הגרף במטריצת </a:t>
                </a:r>
                <a:r>
                  <a:rPr lang="he-IL" sz="1900" dirty="0" err="1"/>
                  <a:t>שכנויות</a:t>
                </a:r>
                <a:r>
                  <a:rPr lang="he-IL" sz="1900" dirty="0"/>
                  <a:t> דורש זיכרון של </a:t>
                </a:r>
                <a14:m>
                  <m:oMath xmlns:m="http://schemas.openxmlformats.org/officeDocument/2006/math">
                    <m:r>
                      <a:rPr lang="en-US" sz="1900" b="0" i="1" smtClean="0">
                        <a:latin typeface="Cambria Math" panose="02040503050406030204" pitchFamily="18" charset="0"/>
                      </a:rPr>
                      <m:t>𝑂</m:t>
                    </m:r>
                    <m:d>
                      <m:dPr>
                        <m:ctrlPr>
                          <a:rPr lang="en-US" sz="1900" b="0" i="1" smtClean="0">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שאר האובייקטים (כמו מבני הנתונים ששומרים את הצביעה ואת ההתחייבויות) דורשים לכל היותר גודל זיכרון לינארי של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smtClean="0">
                                <a:latin typeface="Cambria Math" panose="02040503050406030204" pitchFamily="18" charset="0"/>
                              </a:rPr>
                            </m:ctrlPr>
                          </m:dPr>
                          <m:e>
                            <m:r>
                              <a:rPr lang="en-US" sz="1900" i="1">
                                <a:latin typeface="Cambria Math" panose="02040503050406030204" pitchFamily="18" charset="0"/>
                              </a:rPr>
                              <m:t>𝑈</m:t>
                            </m:r>
                          </m:e>
                        </m:d>
                      </m:e>
                    </m:d>
                  </m:oMath>
                </a14:m>
                <a:r>
                  <a:rPr lang="he-IL" sz="1900" b="1" dirty="0"/>
                  <a:t>.</a:t>
                </a:r>
              </a:p>
              <a:p>
                <a:r>
                  <a:rPr lang="he-IL" sz="1900" dirty="0"/>
                  <a:t>הגרף של המוודאת הוא בקירוב </a:t>
                </a:r>
                <a:r>
                  <a:rPr lang="he-IL" sz="1900" dirty="0" err="1"/>
                  <a:t>פולינומי</a:t>
                </a:r>
                <a:r>
                  <a:rPr lang="he-IL" sz="1900" dirty="0"/>
                  <a:t> מסדר 2. גם כאן הייצוג של הגרף במטריצת </a:t>
                </a:r>
                <a:r>
                  <a:rPr lang="he-IL" sz="1900" dirty="0" err="1"/>
                  <a:t>שכנויות</a:t>
                </a:r>
                <a:r>
                  <a:rPr lang="he-IL" sz="1900" dirty="0"/>
                  <a:t> דורש זיכרון של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שאר האובייקטים (כמו מבני הנתונים ששומרים את ההתחייבויות ואת רשימת הקשתות) דורשים לכל היותר גודל זיכרון לינארי של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𝑈</m:t>
                            </m:r>
                          </m:e>
                        </m:d>
                      </m:e>
                    </m:d>
                  </m:oMath>
                </a14:m>
                <a:r>
                  <a:rPr lang="he-IL" sz="1900" dirty="0"/>
                  <a:t> או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r>
                              <a:rPr lang="en-US" sz="1900" b="0" i="1" smtClean="0">
                                <a:latin typeface="Cambria Math" panose="02040503050406030204" pitchFamily="18" charset="0"/>
                              </a:rPr>
                              <m:t>𝐸</m:t>
                            </m:r>
                          </m:e>
                        </m:d>
                      </m:e>
                    </m:d>
                  </m:oMath>
                </a14:m>
                <a:r>
                  <a:rPr lang="he-IL" sz="1900" b="1" dirty="0"/>
                  <a:t>.</a:t>
                </a:r>
                <a:endParaRPr lang="he-IL" sz="1900" dirty="0"/>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697214" y="1758174"/>
                <a:ext cx="9300553" cy="5099826"/>
              </a:xfrm>
              <a:blipFill>
                <a:blip r:embed="rId3"/>
                <a:stretch>
                  <a:fillRect r="-328"/>
                </a:stretch>
              </a:blipFill>
            </p:spPr>
            <p:txBody>
              <a:bodyPr/>
              <a:lstStyle/>
              <a:p>
                <a:r>
                  <a:rPr lang="he-IL">
                    <a:noFill/>
                  </a:rPr>
                  <a:t> </a:t>
                </a:r>
              </a:p>
            </p:txBody>
          </p:sp>
        </mc:Fallback>
      </mc:AlternateContent>
      <p:pic>
        <p:nvPicPr>
          <p:cNvPr id="15" name="תמונה 14" descr="תמונה שמכילה ציור, איור, סרטים מצוירים, סרט מצויר&#10;&#10;התיאור נוצר באופן אוטומטי">
            <a:extLst>
              <a:ext uri="{FF2B5EF4-FFF2-40B4-BE49-F238E27FC236}">
                <a16:creationId xmlns:a16="http://schemas.microsoft.com/office/drawing/2014/main" id="{4C694D94-7E08-3173-5132-4BF71A677F20}"/>
              </a:ext>
            </a:extLst>
          </p:cNvPr>
          <p:cNvPicPr>
            <a:picLocks noChangeAspect="1"/>
          </p:cNvPicPr>
          <p:nvPr/>
        </p:nvPicPr>
        <p:blipFill>
          <a:blip r:embed="rId4"/>
          <a:stretch>
            <a:fillRect/>
          </a:stretch>
        </p:blipFill>
        <p:spPr>
          <a:xfrm>
            <a:off x="11140124" y="1407807"/>
            <a:ext cx="892257" cy="1056476"/>
          </a:xfrm>
          <a:prstGeom prst="rect">
            <a:avLst/>
          </a:prstGeom>
        </p:spPr>
      </p:pic>
      <p:pic>
        <p:nvPicPr>
          <p:cNvPr id="17" name="תמונה 16">
            <a:extLst>
              <a:ext uri="{FF2B5EF4-FFF2-40B4-BE49-F238E27FC236}">
                <a16:creationId xmlns:a16="http://schemas.microsoft.com/office/drawing/2014/main" id="{7C5BD6A7-BC3D-7B88-E826-A17FE503F26F}"/>
              </a:ext>
            </a:extLst>
          </p:cNvPr>
          <p:cNvPicPr>
            <a:picLocks noChangeAspect="1"/>
          </p:cNvPicPr>
          <p:nvPr/>
        </p:nvPicPr>
        <p:blipFill rotWithShape="1">
          <a:blip r:embed="rId5"/>
          <a:srcRect l="16612"/>
          <a:stretch/>
        </p:blipFill>
        <p:spPr>
          <a:xfrm>
            <a:off x="45068" y="1407807"/>
            <a:ext cx="1001761" cy="1000267"/>
          </a:xfrm>
          <a:prstGeom prst="rect">
            <a:avLst/>
          </a:prstGeom>
        </p:spPr>
      </p:pic>
      <p:sp>
        <p:nvSpPr>
          <p:cNvPr id="5" name="TextBox 4"/>
          <p:cNvSpPr txBox="1"/>
          <p:nvPr/>
        </p:nvSpPr>
        <p:spPr>
          <a:xfrm>
            <a:off x="4649740" y="862195"/>
            <a:ext cx="2229970" cy="461665"/>
          </a:xfrm>
          <a:prstGeom prst="rect">
            <a:avLst/>
          </a:prstGeom>
          <a:noFill/>
        </p:spPr>
        <p:txBody>
          <a:bodyPr wrap="square" rtlCol="1">
            <a:spAutoFit/>
          </a:bodyPr>
          <a:lstStyle/>
          <a:p>
            <a:pPr algn="r"/>
            <a:r>
              <a:rPr lang="he-IL" sz="2400" b="1" dirty="0">
                <a:solidFill>
                  <a:srgbClr val="FFC000"/>
                </a:solidFill>
              </a:rPr>
              <a:t>השימוש בזיכרון</a:t>
            </a:r>
          </a:p>
        </p:txBody>
      </p:sp>
      <p:pic>
        <p:nvPicPr>
          <p:cNvPr id="8" name="תמונה 7">
            <a:extLst>
              <a:ext uri="{FF2B5EF4-FFF2-40B4-BE49-F238E27FC236}">
                <a16:creationId xmlns:a16="http://schemas.microsoft.com/office/drawing/2014/main" id="{64321352-DB34-8F73-144B-3A1350E5C456}"/>
              </a:ext>
            </a:extLst>
          </p:cNvPr>
          <p:cNvPicPr>
            <a:picLocks noChangeAspect="1"/>
          </p:cNvPicPr>
          <p:nvPr/>
        </p:nvPicPr>
        <p:blipFill>
          <a:blip r:embed="rId6"/>
          <a:stretch>
            <a:fillRect/>
          </a:stretch>
        </p:blipFill>
        <p:spPr>
          <a:xfrm>
            <a:off x="6012576" y="1407807"/>
            <a:ext cx="5048585" cy="2813673"/>
          </a:xfrm>
          <a:prstGeom prst="rect">
            <a:avLst/>
          </a:prstGeom>
        </p:spPr>
      </p:pic>
      <p:pic>
        <p:nvPicPr>
          <p:cNvPr id="10" name="תמונה 9">
            <a:extLst>
              <a:ext uri="{FF2B5EF4-FFF2-40B4-BE49-F238E27FC236}">
                <a16:creationId xmlns:a16="http://schemas.microsoft.com/office/drawing/2014/main" id="{BC933F84-6C00-D672-643C-C19921D3C965}"/>
              </a:ext>
            </a:extLst>
          </p:cNvPr>
          <p:cNvPicPr>
            <a:picLocks noChangeAspect="1"/>
          </p:cNvPicPr>
          <p:nvPr/>
        </p:nvPicPr>
        <p:blipFill>
          <a:blip r:embed="rId7"/>
          <a:stretch>
            <a:fillRect/>
          </a:stretch>
        </p:blipFill>
        <p:spPr>
          <a:xfrm>
            <a:off x="1121565" y="1407807"/>
            <a:ext cx="4827206" cy="2813672"/>
          </a:xfrm>
          <a:prstGeom prst="rect">
            <a:avLst/>
          </a:prstGeom>
        </p:spPr>
      </p:pic>
    </p:spTree>
    <p:extLst>
      <p:ext uri="{BB962C8B-B14F-4D97-AF65-F5344CB8AC3E}">
        <p14:creationId xmlns:p14="http://schemas.microsoft.com/office/powerpoint/2010/main" val="334841412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3 צביעות של גרף</a:t>
            </a:r>
            <a:br>
              <a:rPr lang="he-IL" dirty="0"/>
            </a:br>
            <a:r>
              <a:rPr lang="he-IL" sz="2800" b="1" dirty="0">
                <a:solidFill>
                  <a:srgbClr val="FF0000"/>
                </a:solidFill>
              </a:rPr>
              <a:t>השפעת מספר הצמתים:</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pPr marL="0" indent="0">
                  <a:buNone/>
                </a:pPr>
                <a:endParaRPr lang="he-IL" sz="1900" dirty="0"/>
              </a:p>
              <a:p>
                <a:r>
                  <a:rPr lang="he-IL" sz="1900" dirty="0"/>
                  <a:t>כמות הזיכרון שעובר בתקשורת בין המוכיח למוודאת היא לינארית ביחס למספר הצמתים -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𝑈</m:t>
                            </m:r>
                          </m:e>
                        </m:d>
                      </m:e>
                    </m:d>
                  </m:oMath>
                </a14:m>
                <a:r>
                  <a:rPr lang="he-IL" sz="1900" dirty="0"/>
                  <a:t>, מכיוון שבתקשורת מועברות ההתחייבויות על כל אחד מהצמתים.</a:t>
                </a:r>
              </a:p>
              <a:p>
                <a:r>
                  <a:rPr lang="he-IL" sz="1900" dirty="0"/>
                  <a:t>שאר הנתונים שמועברים בתקשורת (קשת נבחרת, חשיפה של שתי התחייבויות ושליחת התוצאה) דורשים זיכרון קבוע -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r>
                          <a:rPr lang="en-US" sz="1900" b="0" i="1" smtClean="0">
                            <a:latin typeface="Cambria Math" panose="02040503050406030204" pitchFamily="18" charset="0"/>
                          </a:rPr>
                          <m:t>1</m:t>
                        </m:r>
                      </m:e>
                    </m:d>
                  </m:oMath>
                </a14:m>
                <a:r>
                  <a:rPr lang="he-IL" sz="1900" dirty="0"/>
                  <a:t>.</a:t>
                </a:r>
                <a:endParaRPr lang="he-IL" sz="1900" b="1" dirty="0"/>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697214" y="1758174"/>
                <a:ext cx="9300553" cy="5099826"/>
              </a:xfrm>
              <a:blipFill>
                <a:blip r:embed="rId3"/>
                <a:stretch>
                  <a:fillRect t="-746" r="-681"/>
                </a:stretch>
              </a:blipFill>
            </p:spPr>
            <p:txBody>
              <a:bodyPr/>
              <a:lstStyle/>
              <a:p>
                <a:r>
                  <a:rPr lang="he-IL">
                    <a:noFill/>
                  </a:rPr>
                  <a:t> </a:t>
                </a:r>
              </a:p>
            </p:txBody>
          </p:sp>
        </mc:Fallback>
      </mc:AlternateContent>
      <p:pic>
        <p:nvPicPr>
          <p:cNvPr id="15" name="תמונה 14" descr="תמונה שמכילה ציור, איור, סרטים מצוירים, סרט מצויר&#10;&#10;התיאור נוצר באופן אוטומטי">
            <a:extLst>
              <a:ext uri="{FF2B5EF4-FFF2-40B4-BE49-F238E27FC236}">
                <a16:creationId xmlns:a16="http://schemas.microsoft.com/office/drawing/2014/main" id="{4C694D94-7E08-3173-5132-4BF71A677F20}"/>
              </a:ext>
            </a:extLst>
          </p:cNvPr>
          <p:cNvPicPr>
            <a:picLocks noChangeAspect="1"/>
          </p:cNvPicPr>
          <p:nvPr/>
        </p:nvPicPr>
        <p:blipFill>
          <a:blip r:embed="rId4"/>
          <a:stretch>
            <a:fillRect/>
          </a:stretch>
        </p:blipFill>
        <p:spPr>
          <a:xfrm>
            <a:off x="11140124" y="1407807"/>
            <a:ext cx="892257" cy="1056476"/>
          </a:xfrm>
          <a:prstGeom prst="rect">
            <a:avLst/>
          </a:prstGeom>
        </p:spPr>
      </p:pic>
      <p:pic>
        <p:nvPicPr>
          <p:cNvPr id="17" name="תמונה 16">
            <a:extLst>
              <a:ext uri="{FF2B5EF4-FFF2-40B4-BE49-F238E27FC236}">
                <a16:creationId xmlns:a16="http://schemas.microsoft.com/office/drawing/2014/main" id="{7C5BD6A7-BC3D-7B88-E826-A17FE503F26F}"/>
              </a:ext>
            </a:extLst>
          </p:cNvPr>
          <p:cNvPicPr>
            <a:picLocks noChangeAspect="1"/>
          </p:cNvPicPr>
          <p:nvPr/>
        </p:nvPicPr>
        <p:blipFill rotWithShape="1">
          <a:blip r:embed="rId5"/>
          <a:srcRect l="16612"/>
          <a:stretch/>
        </p:blipFill>
        <p:spPr>
          <a:xfrm>
            <a:off x="8840596" y="1407807"/>
            <a:ext cx="1001761" cy="1000267"/>
          </a:xfrm>
          <a:prstGeom prst="rect">
            <a:avLst/>
          </a:prstGeom>
        </p:spPr>
      </p:pic>
      <p:sp>
        <p:nvSpPr>
          <p:cNvPr id="5" name="TextBox 4"/>
          <p:cNvSpPr txBox="1"/>
          <p:nvPr/>
        </p:nvSpPr>
        <p:spPr>
          <a:xfrm>
            <a:off x="4705716" y="875818"/>
            <a:ext cx="1283546" cy="461665"/>
          </a:xfrm>
          <a:prstGeom prst="rect">
            <a:avLst/>
          </a:prstGeom>
          <a:noFill/>
        </p:spPr>
        <p:txBody>
          <a:bodyPr wrap="square" rtlCol="1">
            <a:spAutoFit/>
          </a:bodyPr>
          <a:lstStyle/>
          <a:p>
            <a:pPr algn="r"/>
            <a:r>
              <a:rPr lang="he-IL" sz="2400" b="1" dirty="0">
                <a:solidFill>
                  <a:srgbClr val="92D050"/>
                </a:solidFill>
              </a:rPr>
              <a:t>תקשורת</a:t>
            </a:r>
          </a:p>
        </p:txBody>
      </p:sp>
      <p:cxnSp>
        <p:nvCxnSpPr>
          <p:cNvPr id="6" name="מחבר חץ ישר 5">
            <a:extLst>
              <a:ext uri="{FF2B5EF4-FFF2-40B4-BE49-F238E27FC236}">
                <a16:creationId xmlns:a16="http://schemas.microsoft.com/office/drawing/2014/main" id="{3F4AE044-0CAD-C7C8-F38C-B73D0A31947B}"/>
              </a:ext>
            </a:extLst>
          </p:cNvPr>
          <p:cNvCxnSpPr/>
          <p:nvPr/>
        </p:nvCxnSpPr>
        <p:spPr>
          <a:xfrm>
            <a:off x="9997766" y="1907940"/>
            <a:ext cx="10080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תמונה 7">
            <a:extLst>
              <a:ext uri="{FF2B5EF4-FFF2-40B4-BE49-F238E27FC236}">
                <a16:creationId xmlns:a16="http://schemas.microsoft.com/office/drawing/2014/main" id="{6B677BAB-0350-2925-F540-081EA4404FDD}"/>
              </a:ext>
            </a:extLst>
          </p:cNvPr>
          <p:cNvPicPr>
            <a:picLocks noChangeAspect="1"/>
          </p:cNvPicPr>
          <p:nvPr/>
        </p:nvPicPr>
        <p:blipFill>
          <a:blip r:embed="rId6"/>
          <a:stretch>
            <a:fillRect/>
          </a:stretch>
        </p:blipFill>
        <p:spPr>
          <a:xfrm>
            <a:off x="2442240" y="1407807"/>
            <a:ext cx="5842070" cy="3662193"/>
          </a:xfrm>
          <a:prstGeom prst="rect">
            <a:avLst/>
          </a:prstGeom>
        </p:spPr>
      </p:pic>
    </p:spTree>
    <p:extLst>
      <p:ext uri="{BB962C8B-B14F-4D97-AF65-F5344CB8AC3E}">
        <p14:creationId xmlns:p14="http://schemas.microsoft.com/office/powerpoint/2010/main" val="232364125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570826"/>
          </a:xfrm>
        </p:spPr>
        <p:txBody>
          <a:bodyPr/>
          <a:lstStyle/>
          <a:p>
            <a:pPr algn="r"/>
            <a:r>
              <a:rPr lang="he-IL" dirty="0"/>
              <a:t>תוצאות הניסויים – 3 צביעות של גרף</a:t>
            </a:r>
            <a:br>
              <a:rPr lang="he-IL" dirty="0"/>
            </a:br>
            <a:r>
              <a:rPr lang="he-IL" sz="2800" b="1" dirty="0">
                <a:solidFill>
                  <a:srgbClr val="FF0000"/>
                </a:solidFill>
              </a:rPr>
              <a:t>השפעת מספר הקשתות:</a:t>
            </a:r>
            <a:br>
              <a:rPr lang="he-IL" sz="2800" b="1" dirty="0">
                <a:solidFill>
                  <a:srgbClr val="FF0000"/>
                </a:solidFill>
              </a:rPr>
            </a:br>
            <a:r>
              <a:rPr lang="he-IL" sz="2000" dirty="0">
                <a:solidFill>
                  <a:schemeClr val="tx1"/>
                </a:solidFill>
              </a:rPr>
              <a:t>יצרנו תתי-גרפים לפי מספר הקשתות (עבור מספר קבוע של צמתים - 4039)</a:t>
            </a:r>
            <a:br>
              <a:rPr lang="en-US" sz="2000" dirty="0">
                <a:solidFill>
                  <a:schemeClr val="tx1"/>
                </a:solidFill>
              </a:rPr>
            </a:br>
            <a:r>
              <a:rPr lang="he-IL" sz="2000" dirty="0">
                <a:solidFill>
                  <a:schemeClr val="tx1"/>
                </a:solidFill>
              </a:rPr>
              <a:t>לכל תת-גרף בחנו את המדדים הרלוונטיים.</a:t>
            </a:r>
            <a:br>
              <a:rPr lang="he-IL" sz="2800" b="1" dirty="0"/>
            </a:br>
            <a:br>
              <a:rPr lang="he-IL" dirty="0"/>
            </a:br>
            <a:endParaRPr lang="he-IL" dirty="0"/>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r>
              <a:rPr lang="he-IL" sz="1900" dirty="0"/>
              <a:t>זמן הריצה של המוכיח הוא יותר גדול מזה של המוודאת, בעיקר בגלל שבו מתבצעות ההתחייבויות על הצביעה, וזה לוקח זמן רב יחסית. </a:t>
            </a:r>
          </a:p>
          <a:p>
            <a:r>
              <a:rPr lang="he-IL" sz="1900" dirty="0"/>
              <a:t>זמני הריצה של המוכיח והמוודאת אינם מושפעים בצורה משמעותית מכמות הקשתות, ולכן הגרפים של המוכיח ושל המוודאת הם קבועים סביב טווח מסוים</a:t>
            </a:r>
            <a:r>
              <a:rPr lang="he-IL" sz="1900" b="1" dirty="0"/>
              <a:t>.</a:t>
            </a:r>
          </a:p>
        </p:txBody>
      </p:sp>
      <p:pic>
        <p:nvPicPr>
          <p:cNvPr id="15" name="תמונה 14" descr="תמונה שמכילה ציור, איור, סרטים מצוירים, סרט מצויר&#10;&#10;התיאור נוצר באופן אוטומטי">
            <a:extLst>
              <a:ext uri="{FF2B5EF4-FFF2-40B4-BE49-F238E27FC236}">
                <a16:creationId xmlns:a16="http://schemas.microsoft.com/office/drawing/2014/main" id="{4C694D94-7E08-3173-5132-4BF71A677F20}"/>
              </a:ext>
            </a:extLst>
          </p:cNvPr>
          <p:cNvPicPr>
            <a:picLocks noChangeAspect="1"/>
          </p:cNvPicPr>
          <p:nvPr/>
        </p:nvPicPr>
        <p:blipFill>
          <a:blip r:embed="rId3"/>
          <a:stretch>
            <a:fillRect/>
          </a:stretch>
        </p:blipFill>
        <p:spPr>
          <a:xfrm>
            <a:off x="10278663" y="1758174"/>
            <a:ext cx="892257" cy="1056476"/>
          </a:xfrm>
          <a:prstGeom prst="rect">
            <a:avLst/>
          </a:prstGeom>
        </p:spPr>
      </p:pic>
      <p:pic>
        <p:nvPicPr>
          <p:cNvPr id="17" name="תמונה 16">
            <a:extLst>
              <a:ext uri="{FF2B5EF4-FFF2-40B4-BE49-F238E27FC236}">
                <a16:creationId xmlns:a16="http://schemas.microsoft.com/office/drawing/2014/main" id="{7C5BD6A7-BC3D-7B88-E826-A17FE503F26F}"/>
              </a:ext>
            </a:extLst>
          </p:cNvPr>
          <p:cNvPicPr>
            <a:picLocks noChangeAspect="1"/>
          </p:cNvPicPr>
          <p:nvPr/>
        </p:nvPicPr>
        <p:blipFill rotWithShape="1">
          <a:blip r:embed="rId4"/>
          <a:srcRect l="16612"/>
          <a:stretch/>
        </p:blipFill>
        <p:spPr>
          <a:xfrm>
            <a:off x="92490" y="1758173"/>
            <a:ext cx="1001761" cy="1000267"/>
          </a:xfrm>
          <a:prstGeom prst="rect">
            <a:avLst/>
          </a:prstGeom>
        </p:spPr>
      </p:pic>
      <p:sp>
        <p:nvSpPr>
          <p:cNvPr id="5" name="TextBox 4"/>
          <p:cNvSpPr txBox="1"/>
          <p:nvPr/>
        </p:nvSpPr>
        <p:spPr>
          <a:xfrm>
            <a:off x="4055994" y="1323861"/>
            <a:ext cx="1708731" cy="461665"/>
          </a:xfrm>
          <a:prstGeom prst="rect">
            <a:avLst/>
          </a:prstGeom>
          <a:noFill/>
        </p:spPr>
        <p:txBody>
          <a:bodyPr wrap="square" rtlCol="1">
            <a:spAutoFit/>
          </a:bodyPr>
          <a:lstStyle/>
          <a:p>
            <a:pPr algn="r"/>
            <a:r>
              <a:rPr lang="he-IL" sz="2400" b="1" dirty="0">
                <a:solidFill>
                  <a:srgbClr val="FFFF00"/>
                </a:solidFill>
              </a:rPr>
              <a:t>זמן ריצה</a:t>
            </a:r>
          </a:p>
        </p:txBody>
      </p:sp>
      <p:pic>
        <p:nvPicPr>
          <p:cNvPr id="12" name="תמונה 11" descr="תמונה שמכילה טקסט, קו, עלילה, תרשים&#10;&#10;התיאור נוצר באופן אוטומטי">
            <a:extLst>
              <a:ext uri="{FF2B5EF4-FFF2-40B4-BE49-F238E27FC236}">
                <a16:creationId xmlns:a16="http://schemas.microsoft.com/office/drawing/2014/main" id="{BF156534-1953-1FC6-3413-D18DD15C2EA8}"/>
              </a:ext>
            </a:extLst>
          </p:cNvPr>
          <p:cNvPicPr>
            <a:picLocks noChangeAspect="1"/>
          </p:cNvPicPr>
          <p:nvPr/>
        </p:nvPicPr>
        <p:blipFill>
          <a:blip r:embed="rId5"/>
          <a:stretch>
            <a:fillRect/>
          </a:stretch>
        </p:blipFill>
        <p:spPr>
          <a:xfrm>
            <a:off x="5879131" y="1758173"/>
            <a:ext cx="4285126" cy="2602744"/>
          </a:xfrm>
          <a:prstGeom prst="rect">
            <a:avLst/>
          </a:prstGeom>
        </p:spPr>
      </p:pic>
      <p:pic>
        <p:nvPicPr>
          <p:cNvPr id="14" name="תמונה 13" descr="תמונה שמכילה טקסט, קו, עלילה, צילום מסך&#10;&#10;התיאור נוצר באופן אוטומטי">
            <a:extLst>
              <a:ext uri="{FF2B5EF4-FFF2-40B4-BE49-F238E27FC236}">
                <a16:creationId xmlns:a16="http://schemas.microsoft.com/office/drawing/2014/main" id="{C91DEF53-A98E-0B3F-10B4-BE7150C98530}"/>
              </a:ext>
            </a:extLst>
          </p:cNvPr>
          <p:cNvPicPr>
            <a:picLocks noChangeAspect="1"/>
          </p:cNvPicPr>
          <p:nvPr/>
        </p:nvPicPr>
        <p:blipFill>
          <a:blip r:embed="rId6"/>
          <a:stretch>
            <a:fillRect/>
          </a:stretch>
        </p:blipFill>
        <p:spPr>
          <a:xfrm>
            <a:off x="1204719" y="1758173"/>
            <a:ext cx="4087717" cy="2651252"/>
          </a:xfrm>
          <a:prstGeom prst="rect">
            <a:avLst/>
          </a:prstGeom>
        </p:spPr>
      </p:pic>
    </p:spTree>
    <p:extLst>
      <p:ext uri="{BB962C8B-B14F-4D97-AF65-F5344CB8AC3E}">
        <p14:creationId xmlns:p14="http://schemas.microsoft.com/office/powerpoint/2010/main" val="359307174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3 צביעות של גרף</a:t>
            </a:r>
            <a:br>
              <a:rPr lang="he-IL" dirty="0"/>
            </a:br>
            <a:r>
              <a:rPr lang="he-IL" sz="2800" b="1" dirty="0">
                <a:solidFill>
                  <a:srgbClr val="FF0000"/>
                </a:solidFill>
              </a:rPr>
              <a:t>השפעת מספר הקשתות:</a:t>
            </a:r>
            <a:br>
              <a:rPr lang="he-IL" sz="2800" b="1" dirty="0"/>
            </a:br>
            <a:br>
              <a:rPr lang="he-IL" dirty="0"/>
            </a:br>
            <a:endParaRPr lang="he-IL" dirty="0"/>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r>
              <a:rPr lang="he-IL" sz="1900" dirty="0"/>
              <a:t>השימוש בזיכרון של המוכיח קרוב מאוד לזה של המוודאת בכל ההרצות.</a:t>
            </a:r>
          </a:p>
          <a:p>
            <a:r>
              <a:rPr lang="he-IL" sz="1900" dirty="0"/>
              <a:t>השימוש בזיכרון של המוכיח והמוודאת אינו מושפע בצורה משמעותית מכמות הקשתות, ולכן הגרפים של המוכיח ושל המוודאת הם קבועים סביב טווח מסוים</a:t>
            </a:r>
            <a:r>
              <a:rPr lang="he-IL" sz="1900" b="1" dirty="0"/>
              <a:t>.</a:t>
            </a:r>
          </a:p>
          <a:p>
            <a:endParaRPr lang="he-IL" sz="1900" dirty="0"/>
          </a:p>
        </p:txBody>
      </p:sp>
      <p:pic>
        <p:nvPicPr>
          <p:cNvPr id="15" name="תמונה 14" descr="תמונה שמכילה ציור, איור, סרטים מצוירים, סרט מצויר&#10;&#10;התיאור נוצר באופן אוטומטי">
            <a:extLst>
              <a:ext uri="{FF2B5EF4-FFF2-40B4-BE49-F238E27FC236}">
                <a16:creationId xmlns:a16="http://schemas.microsoft.com/office/drawing/2014/main" id="{4C694D94-7E08-3173-5132-4BF71A677F20}"/>
              </a:ext>
            </a:extLst>
          </p:cNvPr>
          <p:cNvPicPr>
            <a:picLocks noChangeAspect="1"/>
          </p:cNvPicPr>
          <p:nvPr/>
        </p:nvPicPr>
        <p:blipFill>
          <a:blip r:embed="rId3"/>
          <a:stretch>
            <a:fillRect/>
          </a:stretch>
        </p:blipFill>
        <p:spPr>
          <a:xfrm>
            <a:off x="11140124" y="1407807"/>
            <a:ext cx="892257" cy="1056476"/>
          </a:xfrm>
          <a:prstGeom prst="rect">
            <a:avLst/>
          </a:prstGeom>
        </p:spPr>
      </p:pic>
      <p:pic>
        <p:nvPicPr>
          <p:cNvPr id="17" name="תמונה 16">
            <a:extLst>
              <a:ext uri="{FF2B5EF4-FFF2-40B4-BE49-F238E27FC236}">
                <a16:creationId xmlns:a16="http://schemas.microsoft.com/office/drawing/2014/main" id="{7C5BD6A7-BC3D-7B88-E826-A17FE503F26F}"/>
              </a:ext>
            </a:extLst>
          </p:cNvPr>
          <p:cNvPicPr>
            <a:picLocks noChangeAspect="1"/>
          </p:cNvPicPr>
          <p:nvPr/>
        </p:nvPicPr>
        <p:blipFill rotWithShape="1">
          <a:blip r:embed="rId4"/>
          <a:srcRect l="16612"/>
          <a:stretch/>
        </p:blipFill>
        <p:spPr>
          <a:xfrm>
            <a:off x="45068" y="1407807"/>
            <a:ext cx="1001761" cy="1000267"/>
          </a:xfrm>
          <a:prstGeom prst="rect">
            <a:avLst/>
          </a:prstGeom>
        </p:spPr>
      </p:pic>
      <p:sp>
        <p:nvSpPr>
          <p:cNvPr id="5" name="TextBox 4"/>
          <p:cNvSpPr txBox="1"/>
          <p:nvPr/>
        </p:nvSpPr>
        <p:spPr>
          <a:xfrm>
            <a:off x="4649740" y="862195"/>
            <a:ext cx="2229970" cy="461665"/>
          </a:xfrm>
          <a:prstGeom prst="rect">
            <a:avLst/>
          </a:prstGeom>
          <a:noFill/>
        </p:spPr>
        <p:txBody>
          <a:bodyPr wrap="square" rtlCol="1">
            <a:spAutoFit/>
          </a:bodyPr>
          <a:lstStyle/>
          <a:p>
            <a:pPr algn="r"/>
            <a:r>
              <a:rPr lang="he-IL" sz="2400" b="1" dirty="0">
                <a:solidFill>
                  <a:srgbClr val="FFC000"/>
                </a:solidFill>
              </a:rPr>
              <a:t>השימוש בזיכרון</a:t>
            </a:r>
          </a:p>
        </p:txBody>
      </p:sp>
      <p:pic>
        <p:nvPicPr>
          <p:cNvPr id="8" name="תמונה 7" descr="תמונה שמכילה טקסט, עלילה, קו, צילום מסך&#10;&#10;התיאור נוצר באופן אוטומטי">
            <a:extLst>
              <a:ext uri="{FF2B5EF4-FFF2-40B4-BE49-F238E27FC236}">
                <a16:creationId xmlns:a16="http://schemas.microsoft.com/office/drawing/2014/main" id="{1FE458DB-7E73-F0F4-242F-E5CD419966CA}"/>
              </a:ext>
            </a:extLst>
          </p:cNvPr>
          <p:cNvPicPr>
            <a:picLocks noChangeAspect="1"/>
          </p:cNvPicPr>
          <p:nvPr/>
        </p:nvPicPr>
        <p:blipFill>
          <a:blip r:embed="rId5"/>
          <a:stretch>
            <a:fillRect/>
          </a:stretch>
        </p:blipFill>
        <p:spPr>
          <a:xfrm>
            <a:off x="6393206" y="1407807"/>
            <a:ext cx="4619233" cy="2867428"/>
          </a:xfrm>
          <a:prstGeom prst="rect">
            <a:avLst/>
          </a:prstGeom>
        </p:spPr>
      </p:pic>
      <p:pic>
        <p:nvPicPr>
          <p:cNvPr id="12" name="תמונה 11" descr="תמונה שמכילה טקסט, עלילה, מספר, קו&#10;&#10;התיאור נוצר באופן אוטומטי">
            <a:extLst>
              <a:ext uri="{FF2B5EF4-FFF2-40B4-BE49-F238E27FC236}">
                <a16:creationId xmlns:a16="http://schemas.microsoft.com/office/drawing/2014/main" id="{0AB37783-1898-F804-CFF2-8900C5BA59BB}"/>
              </a:ext>
            </a:extLst>
          </p:cNvPr>
          <p:cNvPicPr>
            <a:picLocks noChangeAspect="1"/>
          </p:cNvPicPr>
          <p:nvPr/>
        </p:nvPicPr>
        <p:blipFill>
          <a:blip r:embed="rId6"/>
          <a:stretch>
            <a:fillRect/>
          </a:stretch>
        </p:blipFill>
        <p:spPr>
          <a:xfrm>
            <a:off x="1174514" y="1407807"/>
            <a:ext cx="4619233" cy="2841786"/>
          </a:xfrm>
          <a:prstGeom prst="rect">
            <a:avLst/>
          </a:prstGeom>
        </p:spPr>
      </p:pic>
    </p:spTree>
    <p:extLst>
      <p:ext uri="{BB962C8B-B14F-4D97-AF65-F5344CB8AC3E}">
        <p14:creationId xmlns:p14="http://schemas.microsoft.com/office/powerpoint/2010/main" val="223402866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3 צביעות של גרף</a:t>
            </a:r>
            <a:br>
              <a:rPr lang="he-IL" dirty="0"/>
            </a:br>
            <a:r>
              <a:rPr lang="he-IL" sz="2800" b="1" dirty="0">
                <a:solidFill>
                  <a:srgbClr val="FF0000"/>
                </a:solidFill>
              </a:rPr>
              <a:t>השפעת מספר הקשתות:</a:t>
            </a:r>
            <a:br>
              <a:rPr lang="he-IL" sz="2800" b="1" dirty="0"/>
            </a:br>
            <a:br>
              <a:rPr lang="he-IL" dirty="0"/>
            </a:br>
            <a:endParaRPr lang="he-IL" dirty="0"/>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pPr marL="0" indent="0">
              <a:buNone/>
            </a:pPr>
            <a:endParaRPr lang="he-IL" sz="1900" dirty="0"/>
          </a:p>
          <a:p>
            <a:endParaRPr lang="he-IL" sz="1900" dirty="0"/>
          </a:p>
          <a:p>
            <a:r>
              <a:rPr lang="he-IL" sz="1900" dirty="0"/>
              <a:t>כמות הזיכרון שעובר בתקשורת בין המוכיח והמוודאת אינה מושפעת מכמות הקשתות, ולכן הגרף המתאר את כמות הזיכרון שעובר בתקשורת בין המוכיח והמוודאת כתלות במספר הקשתות הוא קבוע בקירוב</a:t>
            </a:r>
            <a:r>
              <a:rPr lang="he-IL" sz="1900" b="1" dirty="0"/>
              <a:t>. </a:t>
            </a:r>
          </a:p>
          <a:p>
            <a:endParaRPr lang="he-IL" sz="1900" b="1" dirty="0"/>
          </a:p>
        </p:txBody>
      </p:sp>
      <p:pic>
        <p:nvPicPr>
          <p:cNvPr id="15" name="תמונה 14" descr="תמונה שמכילה ציור, איור, סרטים מצוירים, סרט מצויר&#10;&#10;התיאור נוצר באופן אוטומטי">
            <a:extLst>
              <a:ext uri="{FF2B5EF4-FFF2-40B4-BE49-F238E27FC236}">
                <a16:creationId xmlns:a16="http://schemas.microsoft.com/office/drawing/2014/main" id="{4C694D94-7E08-3173-5132-4BF71A677F20}"/>
              </a:ext>
            </a:extLst>
          </p:cNvPr>
          <p:cNvPicPr>
            <a:picLocks noChangeAspect="1"/>
          </p:cNvPicPr>
          <p:nvPr/>
        </p:nvPicPr>
        <p:blipFill>
          <a:blip r:embed="rId3"/>
          <a:stretch>
            <a:fillRect/>
          </a:stretch>
        </p:blipFill>
        <p:spPr>
          <a:xfrm>
            <a:off x="11140124" y="1407807"/>
            <a:ext cx="892257" cy="1056476"/>
          </a:xfrm>
          <a:prstGeom prst="rect">
            <a:avLst/>
          </a:prstGeom>
        </p:spPr>
      </p:pic>
      <p:pic>
        <p:nvPicPr>
          <p:cNvPr id="17" name="תמונה 16">
            <a:extLst>
              <a:ext uri="{FF2B5EF4-FFF2-40B4-BE49-F238E27FC236}">
                <a16:creationId xmlns:a16="http://schemas.microsoft.com/office/drawing/2014/main" id="{7C5BD6A7-BC3D-7B88-E826-A17FE503F26F}"/>
              </a:ext>
            </a:extLst>
          </p:cNvPr>
          <p:cNvPicPr>
            <a:picLocks noChangeAspect="1"/>
          </p:cNvPicPr>
          <p:nvPr/>
        </p:nvPicPr>
        <p:blipFill rotWithShape="1">
          <a:blip r:embed="rId4"/>
          <a:srcRect l="16612"/>
          <a:stretch/>
        </p:blipFill>
        <p:spPr>
          <a:xfrm>
            <a:off x="8840596" y="1407807"/>
            <a:ext cx="1001761" cy="1000267"/>
          </a:xfrm>
          <a:prstGeom prst="rect">
            <a:avLst/>
          </a:prstGeom>
        </p:spPr>
      </p:pic>
      <p:sp>
        <p:nvSpPr>
          <p:cNvPr id="5" name="TextBox 4"/>
          <p:cNvSpPr txBox="1"/>
          <p:nvPr/>
        </p:nvSpPr>
        <p:spPr>
          <a:xfrm>
            <a:off x="4705716" y="875818"/>
            <a:ext cx="1283546" cy="461665"/>
          </a:xfrm>
          <a:prstGeom prst="rect">
            <a:avLst/>
          </a:prstGeom>
          <a:noFill/>
        </p:spPr>
        <p:txBody>
          <a:bodyPr wrap="square" rtlCol="1">
            <a:spAutoFit/>
          </a:bodyPr>
          <a:lstStyle/>
          <a:p>
            <a:pPr algn="r"/>
            <a:r>
              <a:rPr lang="he-IL" sz="2400" b="1" dirty="0">
                <a:solidFill>
                  <a:srgbClr val="92D050"/>
                </a:solidFill>
              </a:rPr>
              <a:t>תקשורת</a:t>
            </a:r>
          </a:p>
        </p:txBody>
      </p:sp>
      <p:cxnSp>
        <p:nvCxnSpPr>
          <p:cNvPr id="6" name="מחבר חץ ישר 5">
            <a:extLst>
              <a:ext uri="{FF2B5EF4-FFF2-40B4-BE49-F238E27FC236}">
                <a16:creationId xmlns:a16="http://schemas.microsoft.com/office/drawing/2014/main" id="{3F4AE044-0CAD-C7C8-F38C-B73D0A31947B}"/>
              </a:ext>
            </a:extLst>
          </p:cNvPr>
          <p:cNvCxnSpPr/>
          <p:nvPr/>
        </p:nvCxnSpPr>
        <p:spPr>
          <a:xfrm>
            <a:off x="9997766" y="1907940"/>
            <a:ext cx="10080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תמונה 7" descr="תמונה שמכילה טקסט, צילום מסך, מספר, גופן&#10;&#10;התיאור נוצר באופן אוטומטי">
            <a:extLst>
              <a:ext uri="{FF2B5EF4-FFF2-40B4-BE49-F238E27FC236}">
                <a16:creationId xmlns:a16="http://schemas.microsoft.com/office/drawing/2014/main" id="{03A44387-B60C-CDBD-645B-053D7C9042D4}"/>
              </a:ext>
            </a:extLst>
          </p:cNvPr>
          <p:cNvPicPr>
            <a:picLocks noChangeAspect="1"/>
          </p:cNvPicPr>
          <p:nvPr/>
        </p:nvPicPr>
        <p:blipFill>
          <a:blip r:embed="rId5"/>
          <a:stretch>
            <a:fillRect/>
          </a:stretch>
        </p:blipFill>
        <p:spPr>
          <a:xfrm>
            <a:off x="2843345" y="1323860"/>
            <a:ext cx="5486400" cy="3779161"/>
          </a:xfrm>
          <a:prstGeom prst="rect">
            <a:avLst/>
          </a:prstGeom>
        </p:spPr>
      </p:pic>
    </p:spTree>
    <p:extLst>
      <p:ext uri="{BB962C8B-B14F-4D97-AF65-F5344CB8AC3E}">
        <p14:creationId xmlns:p14="http://schemas.microsoft.com/office/powerpoint/2010/main" val="317118164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9FCDF4-563F-AA3F-C340-F5A89FA2644F}"/>
              </a:ext>
            </a:extLst>
          </p:cNvPr>
          <p:cNvSpPr>
            <a:spLocks noGrp="1"/>
          </p:cNvSpPr>
          <p:nvPr>
            <p:ph type="title"/>
          </p:nvPr>
        </p:nvSpPr>
        <p:spPr/>
        <p:txBody>
          <a:bodyPr/>
          <a:lstStyle/>
          <a:p>
            <a:pPr algn="r"/>
            <a:r>
              <a:rPr lang="he-IL" dirty="0"/>
              <a:t>הרעיון של הוכחה באפס ידיעה</a:t>
            </a:r>
          </a:p>
        </p:txBody>
      </p:sp>
      <p:pic>
        <p:nvPicPr>
          <p:cNvPr id="1026" name="Picture 2" descr="Where's Wally? Archives - Fizz Creations">
            <a:extLst>
              <a:ext uri="{FF2B5EF4-FFF2-40B4-BE49-F238E27FC236}">
                <a16:creationId xmlns:a16="http://schemas.microsoft.com/office/drawing/2014/main" id="{F825E001-1F6C-DE19-6873-EAA0E4EF134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873" t="5038" r="15602" b="22056"/>
          <a:stretch/>
        </p:blipFill>
        <p:spPr bwMode="auto">
          <a:xfrm>
            <a:off x="341864" y="1317693"/>
            <a:ext cx="2605041" cy="1260231"/>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CDC7FC75-76C7-4A85-B96D-6588E0AC1497}"/>
              </a:ext>
            </a:extLst>
          </p:cNvPr>
          <p:cNvPicPr>
            <a:picLocks noChangeAspect="1"/>
          </p:cNvPicPr>
          <p:nvPr/>
        </p:nvPicPr>
        <p:blipFill>
          <a:blip r:embed="rId3"/>
          <a:stretch>
            <a:fillRect/>
          </a:stretch>
        </p:blipFill>
        <p:spPr>
          <a:xfrm>
            <a:off x="3139440" y="1317693"/>
            <a:ext cx="8406449" cy="5272381"/>
          </a:xfrm>
          <a:prstGeom prst="rect">
            <a:avLst/>
          </a:prstGeom>
        </p:spPr>
      </p:pic>
    </p:spTree>
    <p:extLst>
      <p:ext uri="{BB962C8B-B14F-4D97-AF65-F5344CB8AC3E}">
        <p14:creationId xmlns:p14="http://schemas.microsoft.com/office/powerpoint/2010/main" val="8774286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80275BB-600B-7A1B-5636-9EDD91E9FC59}"/>
              </a:ext>
            </a:extLst>
          </p:cNvPr>
          <p:cNvSpPr>
            <a:spLocks noGrp="1"/>
          </p:cNvSpPr>
          <p:nvPr>
            <p:ph idx="1"/>
          </p:nvPr>
        </p:nvSpPr>
        <p:spPr>
          <a:xfrm>
            <a:off x="94593" y="2879062"/>
            <a:ext cx="12002813" cy="2362200"/>
          </a:xfrm>
        </p:spPr>
        <p:txBody>
          <a:bodyPr>
            <a:normAutofit/>
          </a:bodyPr>
          <a:lstStyle/>
          <a:p>
            <a:r>
              <a:rPr lang="he-IL" sz="3000" b="1" dirty="0">
                <a:cs typeface="+mn-cs"/>
              </a:rPr>
              <a:t>ראינו את המימוש ואת תוצאות הניסויים של ה-</a:t>
            </a:r>
            <a:r>
              <a:rPr lang="en-US" sz="3000" b="1" dirty="0">
                <a:cs typeface="+mn-cs"/>
              </a:rPr>
              <a:t>ZKP</a:t>
            </a:r>
            <a:r>
              <a:rPr lang="he-IL" sz="3000" b="1" dirty="0">
                <a:cs typeface="+mn-cs"/>
              </a:rPr>
              <a:t> עבור 3-צביעות של גרף.</a:t>
            </a:r>
          </a:p>
          <a:p>
            <a:endParaRPr lang="he-IL" sz="3000" b="1" dirty="0">
              <a:cs typeface="+mn-cs"/>
            </a:endParaRPr>
          </a:p>
          <a:p>
            <a:r>
              <a:rPr lang="he-IL" sz="3000" b="1" dirty="0">
                <a:cs typeface="+mn-cs"/>
              </a:rPr>
              <a:t>כעת, נתאר בעיית </a:t>
            </a:r>
            <a:r>
              <a:rPr lang="en-US" sz="3000" b="1" dirty="0">
                <a:cs typeface="+mn-cs"/>
              </a:rPr>
              <a:t>NP</a:t>
            </a:r>
            <a:r>
              <a:rPr lang="he-IL" sz="3000" b="1" dirty="0">
                <a:cs typeface="+mn-cs"/>
              </a:rPr>
              <a:t> נוספת, ונראה את ה-</a:t>
            </a:r>
            <a:r>
              <a:rPr lang="en-US" sz="3000" b="1" dirty="0">
                <a:cs typeface="+mn-cs"/>
              </a:rPr>
              <a:t>ZKP</a:t>
            </a:r>
            <a:r>
              <a:rPr lang="he-IL" sz="3000" b="1" dirty="0">
                <a:cs typeface="+mn-cs"/>
              </a:rPr>
              <a:t> עבורה.</a:t>
            </a:r>
          </a:p>
        </p:txBody>
      </p:sp>
      <p:pic>
        <p:nvPicPr>
          <p:cNvPr id="1026" name="Picture 2" descr="what's next Part 4 - Christian Center Church">
            <a:extLst>
              <a:ext uri="{FF2B5EF4-FFF2-40B4-BE49-F238E27FC236}">
                <a16:creationId xmlns:a16="http://schemas.microsoft.com/office/drawing/2014/main" id="{A2D130DD-0DD9-8764-E498-FDAFD03FD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511" y="313996"/>
            <a:ext cx="55149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2885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338C9-D3BF-B0E5-52A6-9D1BCF216459}"/>
              </a:ext>
            </a:extLst>
          </p:cNvPr>
          <p:cNvSpPr>
            <a:spLocks noGrp="1"/>
          </p:cNvSpPr>
          <p:nvPr>
            <p:ph type="title"/>
          </p:nvPr>
        </p:nvSpPr>
        <p:spPr>
          <a:xfrm>
            <a:off x="646111" y="452718"/>
            <a:ext cx="9404723" cy="901520"/>
          </a:xfrm>
        </p:spPr>
        <p:txBody>
          <a:bodyPr/>
          <a:lstStyle/>
          <a:p>
            <a:pPr algn="r"/>
            <a:r>
              <a:rPr lang="he-IL" sz="2800" b="1" u="sng" dirty="0">
                <a:latin typeface="Calibri" panose="020F0502020204030204" pitchFamily="34" charset="0"/>
                <a:cs typeface="Arial" panose="020B0604020202020204" pitchFamily="34" charset="0"/>
              </a:rPr>
              <a:t>מעגל המילטוני בגרף (</a:t>
            </a:r>
            <a:r>
              <a:rPr lang="en-US" sz="2800" b="1" u="sng" dirty="0">
                <a:latin typeface="Calibri" panose="020F0502020204030204" pitchFamily="34" charset="0"/>
                <a:cs typeface="Arial" panose="020B0604020202020204" pitchFamily="34" charset="0"/>
              </a:rPr>
              <a:t>HC</a:t>
            </a:r>
            <a:r>
              <a:rPr lang="he-IL" sz="2800" b="1" u="sng" dirty="0">
                <a:latin typeface="Calibri" panose="020F0502020204030204" pitchFamily="34" charset="0"/>
                <a:cs typeface="Arial" panose="020B0604020202020204" pitchFamily="34" charset="0"/>
              </a:rPr>
              <a:t>)</a:t>
            </a:r>
            <a:endParaRPr lang="he-IL" sz="2800"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4CD9CBE-7491-75F9-BB21-A66F07BB1DEC}"/>
                  </a:ext>
                </a:extLst>
              </p:cNvPr>
              <p:cNvSpPr>
                <a:spLocks noGrp="1"/>
              </p:cNvSpPr>
              <p:nvPr>
                <p:ph idx="1"/>
              </p:nvPr>
            </p:nvSpPr>
            <p:spPr>
              <a:xfrm>
                <a:off x="1104293" y="1233214"/>
                <a:ext cx="8946541" cy="4894161"/>
              </a:xfrm>
            </p:spPr>
            <p:txBody>
              <a:bodyPr>
                <a:normAutofit fontScale="92500" lnSpcReduction="10000"/>
              </a:bodyPr>
              <a:lstStyle/>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השפה </a:t>
                </a:r>
                <a:r>
                  <a:rPr lang="en-US" b="1" i="1" dirty="0">
                    <a:effectLst/>
                    <a:latin typeface="Calibri" panose="020F0502020204030204" pitchFamily="34" charset="0"/>
                    <a:ea typeface="Times New Roman" panose="02020603050405020304" pitchFamily="18" charset="0"/>
                    <a:cs typeface="Arial" panose="020B0604020202020204" pitchFamily="34" charset="0"/>
                  </a:rPr>
                  <a:t>HC</a:t>
                </a:r>
                <a:r>
                  <a:rPr lang="he-IL" dirty="0">
                    <a:effectLst/>
                    <a:latin typeface="Calibri" panose="020F0502020204030204" pitchFamily="34" charset="0"/>
                    <a:ea typeface="Times New Roman" panose="02020603050405020304" pitchFamily="18" charset="0"/>
                    <a:cs typeface="Arial" panose="020B0604020202020204" pitchFamily="34" charset="0"/>
                  </a:rPr>
                  <a:t> מורכבת מכל הגרפים המכוונים שבהם קיים מעגל </a:t>
                </a:r>
                <a:r>
                  <a:rPr lang="he-IL" dirty="0" err="1">
                    <a:effectLst/>
                    <a:latin typeface="Calibri" panose="020F0502020204030204" pitchFamily="34" charset="0"/>
                    <a:ea typeface="Times New Roman" panose="02020603050405020304" pitchFamily="18" charset="0"/>
                    <a:cs typeface="Arial" panose="020B0604020202020204" pitchFamily="34" charset="0"/>
                  </a:rPr>
                  <a:t>המיליטוני</a:t>
                </a:r>
                <a:r>
                  <a:rPr lang="he-IL" dirty="0">
                    <a:effectLst/>
                    <a:latin typeface="Calibri" panose="020F0502020204030204" pitchFamily="34" charset="0"/>
                    <a:ea typeface="Times New Roman" panose="02020603050405020304" pitchFamily="18" charset="0"/>
                    <a:cs typeface="Arial" panose="020B0604020202020204" pitchFamily="34" charset="0"/>
                  </a:rPr>
                  <a:t>.</a:t>
                </a:r>
              </a:p>
              <a:p>
                <a:pPr algn="r" rtl="1">
                  <a:lnSpc>
                    <a:spcPct val="107000"/>
                  </a:lnSpc>
                  <a:spcAft>
                    <a:spcPts val="800"/>
                  </a:spcAft>
                </a:pPr>
                <a:r>
                  <a:rPr lang="he-IL" b="1" dirty="0">
                    <a:effectLst/>
                    <a:latin typeface="Calibri" panose="020F0502020204030204" pitchFamily="34" charset="0"/>
                    <a:ea typeface="Times New Roman" panose="02020603050405020304" pitchFamily="18" charset="0"/>
                    <a:cs typeface="Arial" panose="020B0604020202020204" pitchFamily="34" charset="0"/>
                  </a:rPr>
                  <a:t>מעגל המילטוני (</a:t>
                </a:r>
                <a:r>
                  <a:rPr lang="en-US" b="1" dirty="0">
                    <a:effectLst/>
                    <a:latin typeface="Calibri" panose="020F0502020204030204" pitchFamily="34" charset="0"/>
                    <a:ea typeface="Times New Roman" panose="02020603050405020304" pitchFamily="18" charset="0"/>
                    <a:cs typeface="Arial" panose="020B0604020202020204" pitchFamily="34" charset="0"/>
                  </a:rPr>
                  <a:t>HC</a:t>
                </a:r>
                <a:r>
                  <a:rPr lang="he-IL" b="1" dirty="0">
                    <a:effectLst/>
                    <a:latin typeface="Calibri" panose="020F0502020204030204" pitchFamily="34" charset="0"/>
                    <a:ea typeface="Times New Roman" panose="02020603050405020304" pitchFamily="18" charset="0"/>
                    <a:cs typeface="Arial" panose="020B0604020202020204" pitchFamily="34" charset="0"/>
                  </a:rPr>
                  <a:t>)</a:t>
                </a:r>
                <a:r>
                  <a:rPr lang="he-IL" dirty="0">
                    <a:effectLst/>
                    <a:latin typeface="Calibri" panose="020F0502020204030204" pitchFamily="34" charset="0"/>
                    <a:ea typeface="Times New Roman" panose="02020603050405020304" pitchFamily="18" charset="0"/>
                    <a:cs typeface="Arial" panose="020B0604020202020204" pitchFamily="34" charset="0"/>
                  </a:rPr>
                  <a:t> בגרף מכוון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𝐺</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𝑈</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𝐸</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הוא מעגל כך שמתקיים:</a:t>
                </a:r>
              </a:p>
              <a:p>
                <a:pPr lvl="1">
                  <a:lnSpc>
                    <a:spcPct val="107000"/>
                  </a:lnSpc>
                  <a:spcAft>
                    <a:spcPts val="800"/>
                  </a:spcAft>
                </a:pPr>
                <a:r>
                  <a:rPr lang="he-IL" dirty="0">
                    <a:latin typeface="Calibri" panose="020F0502020204030204" pitchFamily="34" charset="0"/>
                    <a:ea typeface="Times New Roman" panose="02020603050405020304" pitchFamily="18" charset="0"/>
                    <a:cs typeface="Arial" panose="020B0604020202020204" pitchFamily="34" charset="0"/>
                  </a:rPr>
                  <a:t>המעגל עובר בכל צומת פעם אחת בדיוק (חוץ מצומת ההתחלה שבה מבקרים פעמיים)</a:t>
                </a:r>
              </a:p>
              <a:p>
                <a:pPr lv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המעגל מתחיל ומסתיים באותו הצומת (כלומר המסלול הוא באמת מעגל)</a:t>
                </a:r>
                <a:endParaRPr lang="he-IL"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ב-</a:t>
                </a:r>
                <a:r>
                  <a:rPr lang="en-US" dirty="0">
                    <a:effectLst/>
                    <a:latin typeface="Calibri" panose="020F0502020204030204" pitchFamily="34" charset="0"/>
                    <a:ea typeface="Times New Roman" panose="02020603050405020304" pitchFamily="18" charset="0"/>
                    <a:cs typeface="Arial" panose="020B0604020202020204" pitchFamily="34" charset="0"/>
                  </a:rPr>
                  <a:t>ZKP</a:t>
                </a:r>
                <a:r>
                  <a:rPr lang="he-IL" dirty="0">
                    <a:effectLst/>
                    <a:latin typeface="Calibri" panose="020F0502020204030204" pitchFamily="34" charset="0"/>
                    <a:ea typeface="Times New Roman" panose="02020603050405020304" pitchFamily="18" charset="0"/>
                    <a:cs typeface="Arial" panose="020B0604020202020204" pitchFamily="34" charset="0"/>
                  </a:rPr>
                  <a:t> עבור שפה זו, הגרף מיוצג ע"י מטריצת </a:t>
                </a:r>
                <a:r>
                  <a:rPr lang="he-IL" dirty="0" err="1">
                    <a:effectLst/>
                    <a:latin typeface="Calibri" panose="020F0502020204030204" pitchFamily="34" charset="0"/>
                    <a:ea typeface="Times New Roman" panose="02020603050405020304" pitchFamily="18" charset="0"/>
                    <a:cs typeface="Arial" panose="020B0604020202020204" pitchFamily="34" charset="0"/>
                  </a:rPr>
                  <a:t>שכנויות</a:t>
                </a:r>
                <a:r>
                  <a:rPr lang="he-IL" dirty="0">
                    <a:effectLst/>
                    <a:latin typeface="Calibri" panose="020F0502020204030204" pitchFamily="34" charset="0"/>
                    <a:ea typeface="Times New Roman" panose="02020603050405020304" pitchFamily="18" charset="0"/>
                    <a:cs typeface="Arial" panose="020B0604020202020204" pitchFamily="34" charset="0"/>
                  </a:rPr>
                  <a:t>:</a:t>
                </a:r>
              </a:p>
              <a:p>
                <a:pPr lvl="1">
                  <a:lnSpc>
                    <a:spcPct val="107000"/>
                  </a:lnSpc>
                  <a:spcAft>
                    <a:spcPts val="800"/>
                  </a:spcAft>
                </a:pPr>
                <a:r>
                  <a:rPr lang="he-IL" dirty="0">
                    <a:latin typeface="Calibri" panose="020F0502020204030204" pitchFamily="34" charset="0"/>
                    <a:ea typeface="Times New Roman" panose="02020603050405020304" pitchFamily="18" charset="0"/>
                    <a:cs typeface="Arial" panose="020B0604020202020204" pitchFamily="34" charset="0"/>
                  </a:rPr>
                  <a:t>גרף </a:t>
                </a:r>
                <a:r>
                  <a:rPr lang="he-IL"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𝐺</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𝑈</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𝐸</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cs typeface="Arial" panose="020B0604020202020204" pitchFamily="34" charset="0"/>
                  </a:rPr>
                  <a:t>מיוצג ע"י מטריצה בינארית </a:t>
                </a:r>
                <a14:m>
                  <m:oMath xmlns:m="http://schemas.openxmlformats.org/officeDocument/2006/math">
                    <m:d>
                      <m:dPr>
                        <m:begChr m:val="|"/>
                        <m:endChr m:val="|"/>
                        <m:ctrlPr>
                          <a:rPr lang="he-IL"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𝑈</m:t>
                        </m:r>
                      </m:e>
                    </m:d>
                    <m:r>
                      <a:rPr lang="he-IL" i="1"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he-IL"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𝑈</m:t>
                        </m:r>
                      </m:e>
                    </m:d>
                  </m:oMath>
                </a14:m>
                <a:r>
                  <a:rPr lang="he-IL" dirty="0">
                    <a:effectLst/>
                    <a:latin typeface="Calibri" panose="020F0502020204030204" pitchFamily="34" charset="0"/>
                    <a:ea typeface="Times New Roman" panose="02020603050405020304" pitchFamily="18" charset="0"/>
                    <a:cs typeface="Arial" panose="020B0604020202020204" pitchFamily="34" charset="0"/>
                  </a:rPr>
                  <a:t> כך שלכל </a:t>
                </a:r>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𝑖</m:t>
                    </m:r>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m:t>
                    </m:r>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𝑗</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הערך של המטריצה במקום ה-</a:t>
                </a:r>
                <a14:m>
                  <m:oMath xmlns:m="http://schemas.openxmlformats.org/officeDocument/2006/math">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𝑖</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𝑗</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הוא 1 </a:t>
                </a:r>
                <a:r>
                  <a:rPr lang="he-IL" dirty="0" err="1">
                    <a:effectLst/>
                    <a:latin typeface="Calibri" panose="020F0502020204030204" pitchFamily="34" charset="0"/>
                    <a:ea typeface="Times New Roman" panose="02020603050405020304" pitchFamily="18" charset="0"/>
                    <a:cs typeface="Arial" panose="020B0604020202020204" pitchFamily="34" charset="0"/>
                  </a:rPr>
                  <a:t>אם"ם</a:t>
                </a:r>
                <a:r>
                  <a:rPr lang="he-IL" dirty="0">
                    <a:effectLst/>
                    <a:latin typeface="Calibri" panose="020F0502020204030204" pitchFamily="34" charset="0"/>
                    <a:ea typeface="Times New Roman" panose="02020603050405020304" pitchFamily="18" charset="0"/>
                    <a:cs typeface="Arial" panose="020B0604020202020204" pitchFamily="34" charset="0"/>
                  </a:rPr>
                  <a:t> בגרף יש קשת בין צומת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𝑖</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לצומת </a:t>
                </a:r>
                <a14:m>
                  <m:oMath xmlns:m="http://schemas.openxmlformats.org/officeDocument/2006/math">
                    <m:r>
                      <a:rPr lang="en-US" b="0" i="1" smtClean="0">
                        <a:effectLst/>
                        <a:latin typeface="Cambria Math" panose="02040503050406030204" pitchFamily="18" charset="0"/>
                        <a:ea typeface="Times New Roman" panose="02020603050405020304" pitchFamily="18" charset="0"/>
                        <a:cs typeface="Arial" panose="020B0604020202020204" pitchFamily="34" charset="0"/>
                      </a:rPr>
                      <m:t>𝑗</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[כלומר </a:t>
                </a:r>
                <a14:m>
                  <m:oMath xmlns:m="http://schemas.openxmlformats.org/officeDocument/2006/math">
                    <m:d>
                      <m:dPr>
                        <m:ctrlP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𝑖</m:t>
                        </m:r>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𝑗</m:t>
                        </m:r>
                      </m:e>
                    </m:d>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𝐸</m:t>
                    </m:r>
                  </m:oMath>
                </a14:m>
                <a:r>
                  <a:rPr lang="he-IL" dirty="0">
                    <a:effectLst/>
                    <a:latin typeface="Calibri" panose="020F0502020204030204" pitchFamily="34" charset="0"/>
                    <a:ea typeface="Times New Roman" panose="02020603050405020304" pitchFamily="18" charset="0"/>
                    <a:cs typeface="Arial" panose="020B0604020202020204" pitchFamily="34" charset="0"/>
                  </a:rPr>
                  <a:t>]</a:t>
                </a:r>
              </a:p>
              <a:p>
                <a:pPr algn="r" rtl="1">
                  <a:lnSpc>
                    <a:spcPct val="107000"/>
                  </a:lnSpc>
                  <a:spcAft>
                    <a:spcPts val="800"/>
                  </a:spcAft>
                </a:pPr>
                <a:endParaRPr lang="he-IL"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בפרויקט שלנו אנחנו עוסקים בפרוטוקול של מערכת הוכחה באפס ידיעה לגרפים מכוונים עם מעגל המילטוני. כלומר, נעסוק ב-</a:t>
                </a:r>
                <a:r>
                  <a:rPr lang="en-US" i="1" dirty="0">
                    <a:effectLst/>
                    <a:latin typeface="Calibri" panose="020F0502020204030204" pitchFamily="34" charset="0"/>
                    <a:ea typeface="Times New Roman" panose="02020603050405020304" pitchFamily="18" charset="0"/>
                    <a:cs typeface="Arial" panose="020B0604020202020204" pitchFamily="34" charset="0"/>
                  </a:rPr>
                  <a:t>ZKP</a:t>
                </a:r>
                <a:r>
                  <a:rPr lang="he-IL" dirty="0">
                    <a:effectLst/>
                    <a:latin typeface="Calibri" panose="020F0502020204030204" pitchFamily="34" charset="0"/>
                    <a:ea typeface="Times New Roman" panose="02020603050405020304" pitchFamily="18" charset="0"/>
                    <a:cs typeface="Arial" panose="020B0604020202020204" pitchFamily="34" charset="0"/>
                  </a:rPr>
                  <a:t> עבור שייכות לשפה הבאה:</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𝐿</m:t>
                          </m:r>
                        </m:e>
                        <m:sub>
                          <m:r>
                            <a:rPr lang="en-US" b="0" i="1" smtClean="0">
                              <a:effectLst/>
                              <a:latin typeface="Cambria Math" panose="02040503050406030204" pitchFamily="18" charset="0"/>
                              <a:ea typeface="Times New Roman" panose="02020603050405020304" pitchFamily="18" charset="0"/>
                              <a:cs typeface="Arial" panose="020B0604020202020204" pitchFamily="34" charset="0"/>
                            </a:rPr>
                            <m:t>𝐻𝐶</m:t>
                          </m:r>
                        </m:sub>
                      </m:sSub>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𝐺</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𝐺</m:t>
                      </m:r>
                      <m:r>
                        <a:rPr lang="en-US" i="1">
                          <a:effectLst/>
                          <a:latin typeface="Cambria Math" panose="02040503050406030204" pitchFamily="18" charset="0"/>
                          <a:ea typeface="Times New Roman" panose="02020603050405020304" pitchFamily="18" charset="0"/>
                          <a:cs typeface="Arial" panose="020B0604020202020204" pitchFamily="34" charset="0"/>
                        </a:rPr>
                        <m:t> </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𝑎𝑠</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𝑎</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𝐻𝑎𝑚𝑖𝑙𝑡𝑜𝑛𝑖𝑎𝑛</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𝑐𝑦𝑐𝑙𝑒</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ציין מיקום תוכן 2">
                <a:extLst>
                  <a:ext uri="{FF2B5EF4-FFF2-40B4-BE49-F238E27FC236}">
                    <a16:creationId xmlns:a16="http://schemas.microsoft.com/office/drawing/2014/main" id="{14CD9CBE-7491-75F9-BB21-A66F07BB1DEC}"/>
                  </a:ext>
                </a:extLst>
              </p:cNvPr>
              <p:cNvSpPr>
                <a:spLocks noGrp="1" noRot="1" noChangeAspect="1" noMove="1" noResize="1" noEditPoints="1" noAdjustHandles="1" noChangeArrowheads="1" noChangeShapeType="1" noTextEdit="1"/>
              </p:cNvSpPr>
              <p:nvPr>
                <p:ph idx="1"/>
              </p:nvPr>
            </p:nvSpPr>
            <p:spPr>
              <a:xfrm>
                <a:off x="1104293" y="1233214"/>
                <a:ext cx="8946541" cy="4894161"/>
              </a:xfrm>
              <a:blipFill>
                <a:blip r:embed="rId2"/>
                <a:stretch>
                  <a:fillRect l="-204" t="-996" r="-272"/>
                </a:stretch>
              </a:blipFill>
            </p:spPr>
            <p:txBody>
              <a:bodyPr/>
              <a:lstStyle/>
              <a:p>
                <a:r>
                  <a:rPr lang="he-IL">
                    <a:noFill/>
                  </a:rPr>
                  <a:t> </a:t>
                </a:r>
              </a:p>
            </p:txBody>
          </p:sp>
        </mc:Fallback>
      </mc:AlternateContent>
      <p:pic>
        <p:nvPicPr>
          <p:cNvPr id="6" name="תמונה 5" descr="תמונה שמכילה קו, סימטריה, משולש, עיצוב&#10;&#10;התיאור נוצר באופן אוטומטי">
            <a:extLst>
              <a:ext uri="{FF2B5EF4-FFF2-40B4-BE49-F238E27FC236}">
                <a16:creationId xmlns:a16="http://schemas.microsoft.com/office/drawing/2014/main" id="{66774CF0-A0E6-4146-A4F2-3531CA69CF30}"/>
              </a:ext>
            </a:extLst>
          </p:cNvPr>
          <p:cNvPicPr>
            <a:picLocks noChangeAspect="1"/>
          </p:cNvPicPr>
          <p:nvPr/>
        </p:nvPicPr>
        <p:blipFill>
          <a:blip r:embed="rId3"/>
          <a:stretch>
            <a:fillRect/>
          </a:stretch>
        </p:blipFill>
        <p:spPr>
          <a:xfrm>
            <a:off x="772009" y="272515"/>
            <a:ext cx="2006680" cy="1921397"/>
          </a:xfrm>
          <a:prstGeom prst="rect">
            <a:avLst/>
          </a:prstGeom>
        </p:spPr>
      </p:pic>
      <p:pic>
        <p:nvPicPr>
          <p:cNvPr id="5" name="תמונה 4" descr="תמונה שמכילה עיגול, אומנות קליפיפם&#10;&#10;התיאור נוצר באופן אוטומטי">
            <a:extLst>
              <a:ext uri="{FF2B5EF4-FFF2-40B4-BE49-F238E27FC236}">
                <a16:creationId xmlns:a16="http://schemas.microsoft.com/office/drawing/2014/main" id="{9BEB1288-4CCD-186F-9F8C-67D35E0F0ABF}"/>
              </a:ext>
            </a:extLst>
          </p:cNvPr>
          <p:cNvPicPr>
            <a:picLocks noChangeAspect="1"/>
          </p:cNvPicPr>
          <p:nvPr/>
        </p:nvPicPr>
        <p:blipFill>
          <a:blip r:embed="rId4"/>
          <a:stretch>
            <a:fillRect/>
          </a:stretch>
        </p:blipFill>
        <p:spPr>
          <a:xfrm>
            <a:off x="10051854" y="1233213"/>
            <a:ext cx="1630821" cy="1722269"/>
          </a:xfrm>
          <a:prstGeom prst="rect">
            <a:avLst/>
          </a:prstGeom>
        </p:spPr>
      </p:pic>
    </p:spTree>
    <p:extLst>
      <p:ext uri="{BB962C8B-B14F-4D97-AF65-F5344CB8AC3E}">
        <p14:creationId xmlns:p14="http://schemas.microsoft.com/office/powerpoint/2010/main" val="345086053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C898D6C-E0F5-82E9-E0E7-1414911C97EA}"/>
                  </a:ext>
                </a:extLst>
              </p:cNvPr>
              <p:cNvSpPr>
                <a:spLocks noGrp="1"/>
              </p:cNvSpPr>
              <p:nvPr>
                <p:ph idx="1"/>
              </p:nvPr>
            </p:nvSpPr>
            <p:spPr>
              <a:xfrm>
                <a:off x="1104293" y="1174317"/>
                <a:ext cx="8946541" cy="5230965"/>
              </a:xfrm>
            </p:spPr>
            <p:txBody>
              <a:bodyPr>
                <a:noAutofit/>
              </a:bodyPr>
              <a:lstStyle/>
              <a:p>
                <a:pPr>
                  <a:lnSpc>
                    <a:spcPct val="107000"/>
                  </a:lnSpc>
                  <a:spcAft>
                    <a:spcPts val="800"/>
                  </a:spcAft>
                </a:pPr>
                <a:r>
                  <a:rPr lang="he-IL" u="sng" dirty="0">
                    <a:effectLst/>
                    <a:latin typeface="Calibri" panose="020F0502020204030204" pitchFamily="34" charset="0"/>
                    <a:ea typeface="Times New Roman" panose="02020603050405020304" pitchFamily="18" charset="0"/>
                    <a:cs typeface="Arial" panose="020B0604020202020204" pitchFamily="34" charset="0"/>
                  </a:rPr>
                  <a:t>קלט משותף ל-</a:t>
                </a:r>
                <a14:m>
                  <m:oMath xmlns:m="http://schemas.openxmlformats.org/officeDocument/2006/math">
                    <m:r>
                      <a:rPr lang="en-US" i="1" u="sng">
                        <a:effectLst/>
                        <a:latin typeface="Cambria Math" panose="02040503050406030204" pitchFamily="18" charset="0"/>
                        <a:ea typeface="Times New Roman" panose="02020603050405020304" pitchFamily="18" charset="0"/>
                        <a:cs typeface="Arial" panose="020B0604020202020204" pitchFamily="34" charset="0"/>
                      </a:rPr>
                      <m:t>𝑃</m:t>
                    </m:r>
                    <m:r>
                      <a:rPr lang="en-US" i="1" u="sng">
                        <a:effectLst/>
                        <a:latin typeface="Cambria Math" panose="02040503050406030204" pitchFamily="18" charset="0"/>
                        <a:ea typeface="Times New Roman" panose="02020603050405020304" pitchFamily="18" charset="0"/>
                        <a:cs typeface="Arial" panose="020B0604020202020204" pitchFamily="34" charset="0"/>
                      </a:rPr>
                      <m:t>,  </m:t>
                    </m:r>
                    <m:r>
                      <a:rPr lang="en-US" i="1" u="sng">
                        <a:effectLst/>
                        <a:latin typeface="Cambria Math" panose="02040503050406030204" pitchFamily="18" charset="0"/>
                        <a:ea typeface="Times New Roman" panose="02020603050405020304" pitchFamily="18" charset="0"/>
                        <a:cs typeface="Arial" panose="020B0604020202020204" pitchFamily="34" charset="0"/>
                      </a:rPr>
                      <m:t>𝑉</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גרף </a:t>
                </a:r>
                <a:r>
                  <a:rPr lang="he-IL" dirty="0">
                    <a:latin typeface="Calibri" panose="020F0502020204030204" pitchFamily="34" charset="0"/>
                    <a:ea typeface="Times New Roman" panose="02020603050405020304" pitchFamily="18" charset="0"/>
                    <a:cs typeface="+mn-cs"/>
                  </a:rPr>
                  <a:t>מכוון</a:t>
                </a:r>
                <a:r>
                  <a:rPr lang="he-IL" dirty="0">
                    <a:latin typeface="Cambria Math" panose="02040503050406030204" pitchFamily="18" charset="0"/>
                    <a:ea typeface="Cambria Math" panose="02040503050406030204" pitchFamily="18" charset="0"/>
                    <a:cs typeface="+mn-cs"/>
                  </a:rPr>
                  <a:t> </a:t>
                </a:r>
                <a:r>
                  <a:rPr lang="en-US" i="1" dirty="0">
                    <a:latin typeface="Cambria Math" panose="02040503050406030204" pitchFamily="18" charset="0"/>
                    <a:ea typeface="Cambria Math" panose="02040503050406030204" pitchFamily="18" charset="0"/>
                    <a:cs typeface="+mn-cs"/>
                  </a:rPr>
                  <a:t>G=(U,E)</a:t>
                </a:r>
                <a:r>
                  <a:rPr lang="he-IL" i="1" dirty="0">
                    <a:latin typeface="Cambria Math" panose="02040503050406030204" pitchFamily="18" charset="0"/>
                    <a:ea typeface="Cambria Math" panose="02040503050406030204" pitchFamily="18" charset="0"/>
                    <a:cs typeface="+mn-cs"/>
                  </a:rPr>
                  <a:t> שמיוצג ע"י מטריצת </a:t>
                </a:r>
                <a:r>
                  <a:rPr lang="he-IL" i="1" dirty="0" err="1">
                    <a:latin typeface="Cambria Math" panose="02040503050406030204" pitchFamily="18" charset="0"/>
                    <a:ea typeface="Cambria Math" panose="02040503050406030204" pitchFamily="18" charset="0"/>
                    <a:cs typeface="+mn-cs"/>
                  </a:rPr>
                  <a:t>שכנויות</a:t>
                </a:r>
                <a:r>
                  <a:rPr lang="he-IL" i="1" dirty="0">
                    <a:latin typeface="Cambria Math" panose="02040503050406030204" pitchFamily="18" charset="0"/>
                    <a:ea typeface="Cambria Math" panose="02040503050406030204" pitchFamily="18" charset="0"/>
                    <a:cs typeface="+mn-cs"/>
                  </a:rPr>
                  <a:t> </a:t>
                </a:r>
                <a:r>
                  <a:rPr lang="en-US" i="1" dirty="0">
                    <a:latin typeface="Cambria Math" panose="02040503050406030204" pitchFamily="18" charset="0"/>
                    <a:ea typeface="Cambria Math" panose="02040503050406030204" pitchFamily="18" charset="0"/>
                    <a:cs typeface="+mn-cs"/>
                  </a:rPr>
                  <a:t>M</a:t>
                </a:r>
                <a:endParaRPr lang="en-US" i="1" dirty="0">
                  <a:effectLst/>
                  <a:latin typeface="Cambria Math" panose="02040503050406030204" pitchFamily="18" charset="0"/>
                  <a:ea typeface="Cambria Math" panose="02040503050406030204" pitchFamily="18" charset="0"/>
                  <a:cs typeface="+mn-cs"/>
                </a:endParaRPr>
              </a:p>
              <a:p>
                <a:pPr algn="r" rtl="1">
                  <a:lnSpc>
                    <a:spcPct val="107000"/>
                  </a:lnSpc>
                  <a:spcAft>
                    <a:spcPts val="800"/>
                  </a:spcAft>
                </a:pPr>
                <a:r>
                  <a:rPr lang="he-IL" u="sng" dirty="0">
                    <a:effectLst/>
                    <a:latin typeface="Calibri" panose="020F0502020204030204" pitchFamily="34" charset="0"/>
                    <a:ea typeface="Times New Roman" panose="02020603050405020304" pitchFamily="18" charset="0"/>
                    <a:cs typeface="Arial" panose="020B0604020202020204" pitchFamily="34" charset="0"/>
                  </a:rPr>
                  <a:t>קלט פרטי של </a:t>
                </a:r>
                <a:r>
                  <a:rPr lang="en-US" i="1" u="sng" dirty="0">
                    <a:effectLst/>
                    <a:latin typeface="Calibri" panose="020F0502020204030204" pitchFamily="34" charset="0"/>
                    <a:ea typeface="Times New Roman" panose="02020603050405020304" pitchFamily="18" charset="0"/>
                    <a:cs typeface="Arial" panose="020B0604020202020204" pitchFamily="34" charset="0"/>
                  </a:rPr>
                  <a:t>P</a:t>
                </a:r>
                <a:r>
                  <a:rPr lang="he-IL" u="sng" dirty="0">
                    <a:effectLst/>
                    <a:latin typeface="Calibri" panose="020F0502020204030204" pitchFamily="34" charset="0"/>
                    <a:ea typeface="Times New Roman" panose="02020603050405020304" pitchFamily="18" charset="0"/>
                    <a:cs typeface="Arial" panose="020B0604020202020204" pitchFamily="34" charset="0"/>
                  </a:rPr>
                  <a:t>:</a:t>
                </a:r>
                <a:r>
                  <a:rPr lang="he-IL" dirty="0">
                    <a:effectLst/>
                    <a:latin typeface="Calibri" panose="020F0502020204030204" pitchFamily="34" charset="0"/>
                    <a:ea typeface="Times New Roman" panose="02020603050405020304" pitchFamily="18" charset="0"/>
                    <a:cs typeface="Arial" panose="020B0604020202020204" pitchFamily="34" charset="0"/>
                  </a:rPr>
                  <a:t> מעגל המילטוני </a:t>
                </a:r>
                <a:r>
                  <a:rPr lang="en-US" dirty="0">
                    <a:effectLst/>
                    <a:latin typeface="Calibri" panose="020F0502020204030204" pitchFamily="34" charset="0"/>
                    <a:ea typeface="Times New Roman" panose="02020603050405020304" pitchFamily="18" charset="0"/>
                    <a:cs typeface="Arial" panose="020B0604020202020204" pitchFamily="34" charset="0"/>
                  </a:rPr>
                  <a:t>C</a:t>
                </a:r>
                <a:r>
                  <a:rPr lang="he-IL" dirty="0">
                    <a:effectLst/>
                    <a:latin typeface="Calibri" panose="020F0502020204030204" pitchFamily="34" charset="0"/>
                    <a:ea typeface="Times New Roman" panose="02020603050405020304" pitchFamily="18" charset="0"/>
                    <a:cs typeface="Arial" panose="020B0604020202020204" pitchFamily="34" charset="0"/>
                  </a:rPr>
                  <a:t> בגרף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𝐺</m:t>
                    </m:r>
                  </m:oMath>
                </a14:m>
                <a:endParaRPr lang="he-IL"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07000"/>
                  </a:lnSpc>
                  <a:spcAft>
                    <a:spcPts val="800"/>
                  </a:spcAft>
                </a:pPr>
                <a:r>
                  <a:rPr lang="he-IL" u="sng" dirty="0">
                    <a:effectLst/>
                    <a:latin typeface="Calibri" panose="020F0502020204030204" pitchFamily="34" charset="0"/>
                    <a:ea typeface="Times New Roman" panose="02020603050405020304" pitchFamily="18" charset="0"/>
                    <a:cs typeface="Arial" panose="020B0604020202020204" pitchFamily="34" charset="0"/>
                  </a:rPr>
                  <a:t>צעד ראשון של המוכיח </a:t>
                </a:r>
                <a:r>
                  <a:rPr lang="en-US" i="1" u="sng" dirty="0">
                    <a:effectLst/>
                    <a:latin typeface="Calibri" panose="020F0502020204030204" pitchFamily="34" charset="0"/>
                    <a:ea typeface="Times New Roman" panose="02020603050405020304" pitchFamily="18" charset="0"/>
                    <a:cs typeface="Arial" panose="020B0604020202020204" pitchFamily="34" charset="0"/>
                  </a:rPr>
                  <a:t>P</a:t>
                </a:r>
                <a:r>
                  <a:rPr lang="he-IL" u="sng" dirty="0">
                    <a:effectLst/>
                    <a:latin typeface="Calibri" panose="020F0502020204030204" pitchFamily="34" charset="0"/>
                    <a:ea typeface="Times New Roman" panose="02020603050405020304" pitchFamily="18" charset="0"/>
                    <a:cs typeface="Arial" panose="020B0604020202020204" pitchFamily="34" charset="0"/>
                  </a:rPr>
                  <a:t>:</a:t>
                </a:r>
              </a:p>
              <a:p>
                <a:pPr marL="0" indent="0">
                  <a:lnSpc>
                    <a:spcPct val="107000"/>
                  </a:lnSpc>
                  <a:spcAft>
                    <a:spcPts val="800"/>
                  </a:spcAft>
                  <a:buNone/>
                </a:pPr>
                <a:r>
                  <a:rPr lang="en-US" i="1" dirty="0">
                    <a:effectLst/>
                    <a:latin typeface="Calibri" panose="020F0502020204030204" pitchFamily="34" charset="0"/>
                    <a:ea typeface="Times New Roman" panose="02020603050405020304" pitchFamily="18" charset="0"/>
                    <a:cs typeface="Arial" panose="020B0604020202020204" pitchFamily="34" charset="0"/>
                  </a:rPr>
                  <a:t>P</a:t>
                </a:r>
                <a:r>
                  <a:rPr lang="he-IL" dirty="0">
                    <a:effectLst/>
                    <a:latin typeface="Arial" panose="020B0604020202020204" pitchFamily="34" charset="0"/>
                    <a:ea typeface="Times New Roman" panose="02020603050405020304" pitchFamily="18" charset="0"/>
                    <a:cs typeface="Arial" panose="020B0604020202020204" pitchFamily="34" charset="0"/>
                  </a:rPr>
                  <a:t> בוחר פרמוטציה אקראית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𝜎</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𝑈</m:t>
                    </m:r>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𝑈</m:t>
                    </m:r>
                    <m:r>
                      <a:rPr lang="en-US" i="1">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מפעיל אותה על </a:t>
                </a:r>
                <a:r>
                  <a:rPr lang="en-US" dirty="0">
                    <a:effectLst/>
                    <a:latin typeface="Calibri" panose="020F0502020204030204" pitchFamily="34" charset="0"/>
                    <a:ea typeface="Times New Roman" panose="02020603050405020304" pitchFamily="18" charset="0"/>
                    <a:cs typeface="Arial" panose="020B0604020202020204" pitchFamily="34" charset="0"/>
                  </a:rPr>
                  <a:t>G</a:t>
                </a:r>
                <a:r>
                  <a:rPr lang="he-IL" dirty="0">
                    <a:effectLst/>
                    <a:latin typeface="Calibri" panose="020F0502020204030204" pitchFamily="34" charset="0"/>
                    <a:ea typeface="Times New Roman" panose="02020603050405020304" pitchFamily="18" charset="0"/>
                    <a:cs typeface="Arial" panose="020B0604020202020204" pitchFamily="34" charset="0"/>
                  </a:rPr>
                  <a:t> ומקבל מטריצת </a:t>
                </a:r>
                <a:r>
                  <a:rPr lang="he-IL" dirty="0" err="1">
                    <a:effectLst/>
                    <a:latin typeface="Calibri" panose="020F0502020204030204" pitchFamily="34" charset="0"/>
                    <a:ea typeface="Times New Roman" panose="02020603050405020304" pitchFamily="18" charset="0"/>
                    <a:cs typeface="Arial" panose="020B0604020202020204" pitchFamily="34" charset="0"/>
                  </a:rPr>
                  <a:t>שכנויות</a:t>
                </a:r>
                <a:r>
                  <a:rPr lang="he-IL" dirty="0">
                    <a:effectLst/>
                    <a:latin typeface="Calibri" panose="020F0502020204030204" pitchFamily="34" charset="0"/>
                    <a:ea typeface="Times New Roman" panose="02020603050405020304" pitchFamily="18" charset="0"/>
                    <a:cs typeface="Arial" panose="020B0604020202020204" pitchFamily="34" charset="0"/>
                  </a:rPr>
                  <a:t> חדשה </a:t>
                </a:r>
                <a:r>
                  <a:rPr lang="en-US" dirty="0">
                    <a:effectLst/>
                    <a:latin typeface="Calibri" panose="020F0502020204030204" pitchFamily="34" charset="0"/>
                    <a:ea typeface="Times New Roman" panose="02020603050405020304" pitchFamily="18" charset="0"/>
                    <a:cs typeface="Arial" panose="020B0604020202020204" pitchFamily="34" charset="0"/>
                  </a:rPr>
                  <a:t>M</a:t>
                </a:r>
                <a:r>
                  <a:rPr lang="en-US" dirty="0">
                    <a:latin typeface="Calibri" panose="020F0502020204030204" pitchFamily="34" charset="0"/>
                    <a:ea typeface="Times New Roman" panose="02020603050405020304" pitchFamily="18" charset="0"/>
                    <a:cs typeface="Arial" panose="020B0604020202020204" pitchFamily="34" charset="0"/>
                  </a:rPr>
                  <a:t>’</a:t>
                </a:r>
                <a:r>
                  <a:rPr lang="he-IL" dirty="0">
                    <a:latin typeface="Calibri" panose="020F0502020204030204" pitchFamily="34" charset="0"/>
                    <a:ea typeface="Times New Roman" panose="02020603050405020304" pitchFamily="18" charset="0"/>
                    <a:cs typeface="Arial" panose="020B0604020202020204" pitchFamily="34" charset="0"/>
                  </a:rPr>
                  <a:t> (מטריצה </a:t>
                </a:r>
                <a:r>
                  <a:rPr lang="he-IL" dirty="0" err="1">
                    <a:latin typeface="Calibri" panose="020F0502020204030204" pitchFamily="34" charset="0"/>
                    <a:ea typeface="Times New Roman" panose="02020603050405020304" pitchFamily="18" charset="0"/>
                    <a:cs typeface="Arial" panose="020B0604020202020204" pitchFamily="34" charset="0"/>
                  </a:rPr>
                  <a:t>השכנויות</a:t>
                </a:r>
                <a:r>
                  <a:rPr lang="he-IL" dirty="0">
                    <a:latin typeface="Calibri" panose="020F0502020204030204" pitchFamily="34" charset="0"/>
                    <a:ea typeface="Times New Roman" panose="02020603050405020304" pitchFamily="18" charset="0"/>
                    <a:cs typeface="Arial" panose="020B0604020202020204" pitchFamily="34" charset="0"/>
                  </a:rPr>
                  <a:t> של </a:t>
                </a:r>
                <a14:m>
                  <m:oMath xmlns:m="http://schemas.openxmlformats.org/officeDocument/2006/math">
                    <m:r>
                      <a:rPr lang="he-IL" b="0" i="1" smtClean="0">
                        <a:latin typeface="Cambria Math" panose="02040503050406030204" pitchFamily="18" charset="0"/>
                        <a:ea typeface="Times New Roman" panose="02020603050405020304" pitchFamily="18" charset="0"/>
                        <a:cs typeface="Arial" panose="020B0604020202020204" pitchFamily="34" charset="0"/>
                      </a:rPr>
                      <m:t>𝜎</m:t>
                    </m:r>
                    <m:r>
                      <a:rPr lang="en-US" b="0" i="1" smtClean="0">
                        <a:latin typeface="Cambria Math" panose="02040503050406030204" pitchFamily="18" charset="0"/>
                        <a:ea typeface="Times New Roman" panose="02020603050405020304" pitchFamily="18" charset="0"/>
                        <a:cs typeface="Arial" panose="020B0604020202020204" pitchFamily="34" charset="0"/>
                      </a:rPr>
                      <m:t>(</m:t>
                    </m:r>
                    <m:r>
                      <a:rPr lang="en-US" b="0" i="1" smtClean="0">
                        <a:latin typeface="Cambria Math" panose="02040503050406030204" pitchFamily="18" charset="0"/>
                        <a:ea typeface="Times New Roman" panose="02020603050405020304" pitchFamily="18" charset="0"/>
                        <a:cs typeface="Arial" panose="020B0604020202020204" pitchFamily="34" charset="0"/>
                      </a:rPr>
                      <m:t>𝐺</m:t>
                    </m:r>
                    <m:r>
                      <a:rPr lang="en-US" b="0" i="1" smtClean="0">
                        <a:latin typeface="Cambria Math" panose="02040503050406030204" pitchFamily="18" charset="0"/>
                        <a:ea typeface="Times New Roman" panose="02020603050405020304" pitchFamily="18" charset="0"/>
                        <a:cs typeface="Arial" panose="020B0604020202020204" pitchFamily="34" charset="0"/>
                      </a:rPr>
                      <m:t>)</m:t>
                    </m:r>
                  </m:oMath>
                </a14:m>
                <a:r>
                  <a:rPr lang="he-IL" dirty="0">
                    <a:latin typeface="Calibri" panose="020F0502020204030204" pitchFamily="34" charset="0"/>
                    <a:ea typeface="Times New Roman" panose="02020603050405020304" pitchFamily="18" charset="0"/>
                    <a:cs typeface="Arial" panose="020B0604020202020204" pitchFamily="34" charset="0"/>
                  </a:rPr>
                  <a:t>).</a:t>
                </a:r>
                <a:endParaRPr lang="he-IL"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07000"/>
                  </a:lnSpc>
                  <a:spcAft>
                    <a:spcPts val="800"/>
                  </a:spcAft>
                  <a:buNone/>
                </a:pPr>
                <a:r>
                  <a:rPr lang="en-US" i="1" dirty="0">
                    <a:effectLst/>
                    <a:latin typeface="Calibri" panose="020F0502020204030204" pitchFamily="34" charset="0"/>
                    <a:ea typeface="Times New Roman" panose="02020603050405020304" pitchFamily="18" charset="0"/>
                    <a:cs typeface="Arial" panose="020B0604020202020204" pitchFamily="34" charset="0"/>
                  </a:rPr>
                  <a:t>P</a:t>
                </a:r>
                <a:r>
                  <a:rPr lang="he-IL" dirty="0">
                    <a:effectLst/>
                    <a:latin typeface="Calibri" panose="020F0502020204030204" pitchFamily="34" charset="0"/>
                    <a:ea typeface="Times New Roman" panose="02020603050405020304" pitchFamily="18" charset="0"/>
                    <a:cs typeface="Arial" panose="020B0604020202020204" pitchFamily="34" charset="0"/>
                  </a:rPr>
                  <a:t> שולח ל-</a:t>
                </a: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he-IL" dirty="0">
                    <a:effectLst/>
                    <a:latin typeface="Calibri" panose="020F0502020204030204" pitchFamily="34" charset="0"/>
                    <a:ea typeface="Times New Roman" panose="02020603050405020304" pitchFamily="18" charset="0"/>
                    <a:cs typeface="Arial" panose="020B0604020202020204" pitchFamily="34" charset="0"/>
                  </a:rPr>
                  <a:t> רצף של </a:t>
                </a:r>
                <a14:m>
                  <m:oMath xmlns:m="http://schemas.openxmlformats.org/officeDocument/2006/math">
                    <m:sSup>
                      <m:sSupPr>
                        <m:ctrlPr>
                          <a:rPr lang="he-IL" b="0" i="1" smtClean="0">
                            <a:effectLst/>
                            <a:latin typeface="Cambria Math" panose="02040503050406030204" pitchFamily="18" charset="0"/>
                            <a:ea typeface="Times New Roman" panose="02020603050405020304" pitchFamily="18" charset="0"/>
                            <a:cs typeface="Arial" panose="020B0604020202020204" pitchFamily="34" charset="0"/>
                          </a:rPr>
                        </m:ctrlPr>
                      </m:sSupPr>
                      <m:e>
                        <m:d>
                          <m:dPr>
                            <m:begChr m:val="|"/>
                            <m:endChr m:val="|"/>
                            <m:ctrlPr>
                              <a:rPr lang="he-IL" i="1">
                                <a:effectLst/>
                                <a:latin typeface="Cambria Math" panose="02040503050406030204" pitchFamily="18" charset="0"/>
                                <a:ea typeface="Times New Roman" panose="02020603050405020304" pitchFamily="18" charset="0"/>
                                <a:cs typeface="Arial" panose="020B0604020202020204" pitchFamily="34" charset="0"/>
                              </a:rPr>
                            </m:ctrlPr>
                          </m:dPr>
                          <m:e>
                            <m:r>
                              <a:rPr lang="en-US" i="1">
                                <a:effectLst/>
                                <a:latin typeface="Cambria Math" panose="02040503050406030204" pitchFamily="18" charset="0"/>
                                <a:ea typeface="Times New Roman" panose="02020603050405020304" pitchFamily="18" charset="0"/>
                                <a:cs typeface="Arial" panose="020B0604020202020204" pitchFamily="34" charset="0"/>
                              </a:rPr>
                              <m:t>𝑈</m:t>
                            </m:r>
                          </m:e>
                        </m:d>
                      </m:e>
                      <m:sup>
                        <m:r>
                          <a:rPr lang="he-IL" b="0" i="0" smtClean="0">
                            <a:effectLst/>
                            <a:latin typeface="Cambria Math" panose="02040503050406030204" pitchFamily="18" charset="0"/>
                            <a:ea typeface="Times New Roman" panose="02020603050405020304" pitchFamily="18" charset="0"/>
                            <a:cs typeface="Arial" panose="020B0604020202020204" pitchFamily="34" charset="0"/>
                          </a:rPr>
                          <m:t>2</m:t>
                        </m:r>
                      </m:sup>
                    </m:sSup>
                  </m:oMath>
                </a14:m>
                <a:r>
                  <a:rPr lang="he-IL" dirty="0">
                    <a:effectLst/>
                    <a:latin typeface="Calibri" panose="020F0502020204030204" pitchFamily="34" charset="0"/>
                    <a:ea typeface="Times New Roman" panose="02020603050405020304" pitchFamily="18" charset="0"/>
                    <a:cs typeface="Arial" panose="020B0604020202020204" pitchFamily="34" charset="0"/>
                  </a:rPr>
                  <a:t> התחייבויות על כל הכניסות של מטריצת </a:t>
                </a:r>
                <a:r>
                  <a:rPr lang="he-IL" dirty="0" err="1">
                    <a:effectLst/>
                    <a:latin typeface="Calibri" panose="020F0502020204030204" pitchFamily="34" charset="0"/>
                    <a:ea typeface="Times New Roman" panose="02020603050405020304" pitchFamily="18" charset="0"/>
                    <a:cs typeface="Arial" panose="020B0604020202020204" pitchFamily="34" charset="0"/>
                  </a:rPr>
                  <a:t>השכנויות</a:t>
                </a:r>
                <a:r>
                  <a:rPr lang="he-IL" dirty="0">
                    <a:effectLst/>
                    <a:latin typeface="Calibri" panose="020F0502020204030204" pitchFamily="34" charset="0"/>
                    <a:ea typeface="Times New Roman" panose="02020603050405020304" pitchFamily="18" charset="0"/>
                    <a:cs typeface="Arial" panose="020B0604020202020204" pitchFamily="34" charset="0"/>
                  </a:rPr>
                  <a:t>, על כל כניסה בנפרד (</a:t>
                </a:r>
                <a14:m>
                  <m:oMath xmlns:m="http://schemas.openxmlformats.org/officeDocument/2006/math">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𝑖</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𝑗</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𝑈</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𝑐𝑜𝑚𝑚𝑖𝑡</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𝑡𝑜</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en-US" b="0" i="1" smtClean="0">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b="0" i="1" smtClean="0">
                            <a:effectLst/>
                            <a:latin typeface="Cambria Math" panose="02040503050406030204" pitchFamily="18" charset="0"/>
                            <a:ea typeface="Times New Roman" panose="02020603050405020304" pitchFamily="18" charset="0"/>
                            <a:cs typeface="Arial" panose="020B0604020202020204" pitchFamily="34" charset="0"/>
                          </a:rPr>
                          <m:t>𝑀</m:t>
                        </m:r>
                      </m:e>
                      <m:sub>
                        <m:r>
                          <a:rPr lang="en-US" b="0" i="1" smtClean="0">
                            <a:effectLst/>
                            <a:latin typeface="Cambria Math" panose="02040503050406030204" pitchFamily="18" charset="0"/>
                            <a:ea typeface="Times New Roman" panose="02020603050405020304" pitchFamily="18" charset="0"/>
                            <a:cs typeface="Arial" panose="020B0604020202020204" pitchFamily="34" charset="0"/>
                          </a:rPr>
                          <m:t>𝑖𝑗</m:t>
                        </m:r>
                      </m:sub>
                      <m:sup>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sup>
                    </m:sSubSup>
                  </m:oMath>
                </a14:m>
                <a:r>
                  <a:rPr lang="he-IL" dirty="0">
                    <a:effectLst/>
                    <a:latin typeface="Calibri" panose="020F0502020204030204" pitchFamily="34" charset="0"/>
                    <a:ea typeface="Times New Roman" panose="02020603050405020304" pitchFamily="18" charset="0"/>
                    <a:cs typeface="Arial" panose="020B0604020202020204" pitchFamily="34" charset="0"/>
                  </a:rPr>
                  <a:t>)</a:t>
                </a:r>
                <a:r>
                  <a:rPr lang="he-IL" dirty="0">
                    <a:latin typeface="Calibri" panose="020F0502020204030204" pitchFamily="34" charset="0"/>
                    <a:ea typeface="Times New Roman" panose="02020603050405020304" pitchFamily="18" charset="0"/>
                    <a:cs typeface="Arial" panose="020B0604020202020204" pitchFamily="34" charset="0"/>
                  </a:rPr>
                  <a:t>.</a:t>
                </a:r>
              </a:p>
              <a:p>
                <a:pPr>
                  <a:lnSpc>
                    <a:spcPct val="107000"/>
                  </a:lnSpc>
                  <a:spcAft>
                    <a:spcPts val="800"/>
                  </a:spcAft>
                </a:pPr>
                <a:r>
                  <a:rPr lang="he-IL" u="sng" dirty="0">
                    <a:latin typeface="Calibri" panose="020F0502020204030204" pitchFamily="34" charset="0"/>
                    <a:ea typeface="Times New Roman" panose="02020603050405020304" pitchFamily="18" charset="0"/>
                    <a:cs typeface="Arial" panose="020B0604020202020204" pitchFamily="34" charset="0"/>
                  </a:rPr>
                  <a:t>צעד ראשון של המוודאת </a:t>
                </a:r>
                <a:r>
                  <a:rPr lang="en-US" i="1" u="sng" dirty="0">
                    <a:latin typeface="Calibri" panose="020F0502020204030204" pitchFamily="34" charset="0"/>
                    <a:ea typeface="Times New Roman" panose="02020603050405020304" pitchFamily="18" charset="0"/>
                    <a:cs typeface="Arial" panose="020B0604020202020204" pitchFamily="34" charset="0"/>
                  </a:rPr>
                  <a:t>V</a:t>
                </a:r>
                <a:r>
                  <a:rPr lang="he-IL" u="sng" dirty="0">
                    <a:latin typeface="Calibri" panose="020F0502020204030204" pitchFamily="34" charset="0"/>
                    <a:ea typeface="Times New Roman" panose="02020603050405020304" pitchFamily="18" charset="0"/>
                    <a:cs typeface="Arial" panose="020B0604020202020204" pitchFamily="34" charset="0"/>
                  </a:rPr>
                  <a:t>:</a:t>
                </a:r>
              </a:p>
              <a:p>
                <a:pPr marL="0" indent="0">
                  <a:lnSpc>
                    <a:spcPct val="107000"/>
                  </a:lnSpc>
                  <a:spcAft>
                    <a:spcPts val="800"/>
                  </a:spcAft>
                  <a:buNone/>
                </a:pP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he-IL" dirty="0">
                    <a:effectLst/>
                    <a:latin typeface="Calibri" panose="020F0502020204030204" pitchFamily="34" charset="0"/>
                    <a:ea typeface="Times New Roman" panose="02020603050405020304" pitchFamily="18" charset="0"/>
                    <a:cs typeface="Arial" panose="020B0604020202020204" pitchFamily="34" charset="0"/>
                  </a:rPr>
                  <a:t> בוחרת באופן אקראי ביט </a:t>
                </a:r>
                <a14:m>
                  <m:oMath xmlns:m="http://schemas.openxmlformats.org/officeDocument/2006/math">
                    <m:r>
                      <a:rPr lang="en-US" b="0" i="1" smtClean="0">
                        <a:effectLst/>
                        <a:latin typeface="Cambria Math" panose="02040503050406030204" pitchFamily="18" charset="0"/>
                        <a:ea typeface="Times New Roman" panose="02020603050405020304" pitchFamily="18" charset="0"/>
                        <a:cs typeface="Arial" panose="020B0604020202020204" pitchFamily="34" charset="0"/>
                      </a:rPr>
                      <m:t>𝑏</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0</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ושולחת אותה ל-</a:t>
                </a:r>
                <a:r>
                  <a:rPr lang="en-US" i="1" dirty="0">
                    <a:effectLst/>
                    <a:latin typeface="Calibri" panose="020F0502020204030204" pitchFamily="34" charset="0"/>
                    <a:ea typeface="Times New Roman" panose="02020603050405020304" pitchFamily="18" charset="0"/>
                    <a:cs typeface="Arial" panose="020B0604020202020204" pitchFamily="34" charset="0"/>
                  </a:rPr>
                  <a:t>P</a:t>
                </a:r>
                <a:endParaRPr lang="en-US" i="1"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0C898D6C-E0F5-82E9-E0E7-1414911C97EA}"/>
                  </a:ext>
                </a:extLst>
              </p:cNvPr>
              <p:cNvSpPr>
                <a:spLocks noGrp="1" noRot="1" noChangeAspect="1" noMove="1" noResize="1" noEditPoints="1" noAdjustHandles="1" noChangeArrowheads="1" noChangeShapeType="1" noTextEdit="1"/>
              </p:cNvSpPr>
              <p:nvPr>
                <p:ph idx="1"/>
              </p:nvPr>
            </p:nvSpPr>
            <p:spPr>
              <a:xfrm>
                <a:off x="1104293" y="1174317"/>
                <a:ext cx="8946541" cy="5230965"/>
              </a:xfrm>
              <a:blipFill>
                <a:blip r:embed="rId3"/>
                <a:stretch>
                  <a:fillRect t="-816" r="-749"/>
                </a:stretch>
              </a:blipFill>
            </p:spPr>
            <p:txBody>
              <a:bodyPr/>
              <a:lstStyle/>
              <a:p>
                <a:r>
                  <a:rPr lang="he-IL">
                    <a:noFill/>
                  </a:rPr>
                  <a:t> </a:t>
                </a:r>
              </a:p>
            </p:txBody>
          </p:sp>
        </mc:Fallback>
      </mc:AlternateContent>
      <p:sp>
        <p:nvSpPr>
          <p:cNvPr id="6" name="כותרת 1">
            <a:extLst>
              <a:ext uri="{FF2B5EF4-FFF2-40B4-BE49-F238E27FC236}">
                <a16:creationId xmlns:a16="http://schemas.microsoft.com/office/drawing/2014/main" id="{D0FA0357-CD81-6F4C-A7CB-B4D010444392}"/>
              </a:ext>
            </a:extLst>
          </p:cNvPr>
          <p:cNvSpPr>
            <a:spLocks noGrp="1"/>
          </p:cNvSpPr>
          <p:nvPr>
            <p:ph type="title"/>
          </p:nvPr>
        </p:nvSpPr>
        <p:spPr>
          <a:xfrm>
            <a:off x="115747" y="446417"/>
            <a:ext cx="10189730" cy="721599"/>
          </a:xfrm>
        </p:spPr>
        <p:txBody>
          <a:bodyPr/>
          <a:lstStyle/>
          <a:p>
            <a:pPr algn="r"/>
            <a:r>
              <a:rPr lang="he-IL" sz="2400" b="1" u="sng" dirty="0">
                <a:effectLst/>
                <a:latin typeface="Calibri" panose="020F0502020204030204" pitchFamily="34" charset="0"/>
                <a:ea typeface="Times New Roman" panose="02020603050405020304" pitchFamily="18" charset="0"/>
                <a:cs typeface="Arial" panose="020B0604020202020204" pitchFamily="34" charset="0"/>
              </a:rPr>
              <a:t>ה-</a:t>
            </a:r>
            <a:r>
              <a:rPr lang="en-US" sz="2400" b="1" i="1" u="sng" dirty="0">
                <a:effectLst/>
                <a:latin typeface="Calibri" panose="020F0502020204030204" pitchFamily="34" charset="0"/>
                <a:ea typeface="Times New Roman" panose="02020603050405020304" pitchFamily="18" charset="0"/>
                <a:cs typeface="Arial" panose="020B0604020202020204" pitchFamily="34" charset="0"/>
              </a:rPr>
              <a:t>ZKP</a:t>
            </a:r>
            <a:r>
              <a:rPr lang="he-IL" sz="2400" b="1" u="sng" dirty="0">
                <a:effectLst/>
                <a:latin typeface="Calibri" panose="020F0502020204030204" pitchFamily="34" charset="0"/>
                <a:ea typeface="Times New Roman" panose="02020603050405020304" pitchFamily="18" charset="0"/>
                <a:cs typeface="Arial" panose="020B0604020202020204" pitchFamily="34" charset="0"/>
              </a:rPr>
              <a:t> למעגל המילטוני בגרף (</a:t>
            </a:r>
            <a:r>
              <a:rPr lang="en-US" sz="2400" b="1" i="1" u="sng" dirty="0">
                <a:effectLst/>
                <a:latin typeface="Calibri" panose="020F0502020204030204" pitchFamily="34" charset="0"/>
                <a:ea typeface="Times New Roman" panose="02020603050405020304" pitchFamily="18" charset="0"/>
                <a:cs typeface="Arial" panose="020B0604020202020204" pitchFamily="34" charset="0"/>
              </a:rPr>
              <a:t>ZKPs for Hamiltonian cycle [Blu86]</a:t>
            </a:r>
            <a:r>
              <a:rPr lang="he-IL" sz="2400" b="1" u="sng" dirty="0">
                <a:effectLst/>
                <a:latin typeface="Calibri" panose="020F0502020204030204" pitchFamily="34" charset="0"/>
                <a:ea typeface="Times New Roman" panose="02020603050405020304" pitchFamily="18" charset="0"/>
                <a:cs typeface="Arial" panose="020B0604020202020204" pitchFamily="34" charset="0"/>
              </a:rPr>
              <a:t>):</a:t>
            </a:r>
            <a:endParaRPr lang="he-IL" sz="2400" dirty="0"/>
          </a:p>
        </p:txBody>
      </p:sp>
    </p:spTree>
    <p:extLst>
      <p:ext uri="{BB962C8B-B14F-4D97-AF65-F5344CB8AC3E}">
        <p14:creationId xmlns:p14="http://schemas.microsoft.com/office/powerpoint/2010/main" val="274313819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FBAB670-C40B-4B1B-B3E3-7188780217D2}"/>
                  </a:ext>
                </a:extLst>
              </p:cNvPr>
              <p:cNvSpPr>
                <a:spLocks noGrp="1"/>
              </p:cNvSpPr>
              <p:nvPr>
                <p:ph idx="1"/>
              </p:nvPr>
            </p:nvSpPr>
            <p:spPr>
              <a:xfrm>
                <a:off x="111888" y="1165862"/>
                <a:ext cx="11968223" cy="5535880"/>
              </a:xfrm>
            </p:spPr>
            <p:txBody>
              <a:bodyPr>
                <a:normAutofit lnSpcReduction="10000"/>
              </a:bodyPr>
              <a:lstStyle/>
              <a:p>
                <a:pPr marL="0" marR="0" lvl="0" indent="0" algn="r" defTabSz="457200" rtl="1" eaLnBrk="1" fontAlgn="auto" latinLnBrk="0" hangingPunct="1">
                  <a:lnSpc>
                    <a:spcPct val="107000"/>
                  </a:lnSpc>
                  <a:spcBef>
                    <a:spcPts val="1000"/>
                  </a:spcBef>
                  <a:spcAft>
                    <a:spcPts val="800"/>
                  </a:spcAft>
                  <a:buClr>
                    <a:srgbClr val="1E5155">
                      <a:lumMod val="40000"/>
                      <a:lumOff val="60000"/>
                    </a:srgbClr>
                  </a:buClr>
                  <a:buSzPct val="80000"/>
                  <a:buNone/>
                  <a:tabLst/>
                  <a:defRPr/>
                </a:pP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צעד שני של המוכיח </a:t>
                </a:r>
                <a:r>
                  <a:rPr kumimoji="0" lang="en-US" b="0" i="1"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P</a:t>
                </a: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a:t>
                </a:r>
                <a:endPar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defTabSz="457200" rtl="1"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lang="he-IL" b="1" i="1" dirty="0">
                    <a:solidFill>
                      <a:prstClr val="white"/>
                    </a:solidFill>
                    <a:latin typeface="Calibri" panose="020F0502020204030204" pitchFamily="34" charset="0"/>
                    <a:ea typeface="Times New Roman" panose="02020603050405020304" pitchFamily="18" charset="0"/>
                    <a:cs typeface="Arial" panose="020B0604020202020204" pitchFamily="34" charset="0"/>
                  </a:rPr>
                  <a:t>אם </a:t>
                </a:r>
                <a:r>
                  <a:rPr lang="en-US" b="1" i="1" dirty="0">
                    <a:solidFill>
                      <a:prstClr val="white"/>
                    </a:solidFill>
                    <a:latin typeface="Calibri" panose="020F0502020204030204" pitchFamily="34" charset="0"/>
                    <a:ea typeface="Times New Roman" panose="02020603050405020304" pitchFamily="18" charset="0"/>
                    <a:cs typeface="Arial" panose="020B0604020202020204" pitchFamily="34" charset="0"/>
                  </a:rPr>
                  <a:t>b=0</a:t>
                </a:r>
                <a:r>
                  <a:rPr lang="he-IL" b="1" i="1" dirty="0">
                    <a:solidFill>
                      <a:prstClr val="white"/>
                    </a:solidFill>
                    <a:latin typeface="Calibri" panose="020F0502020204030204" pitchFamily="34" charset="0"/>
                    <a:ea typeface="Times New Roman" panose="02020603050405020304" pitchFamily="18" charset="0"/>
                    <a:cs typeface="Arial" panose="020B0604020202020204" pitchFamily="34" charset="0"/>
                  </a:rPr>
                  <a:t>:</a:t>
                </a:r>
              </a:p>
              <a:p>
                <a:pPr lvl="1" indent="-342900">
                  <a:lnSpc>
                    <a:spcPct val="107000"/>
                  </a:lnSpc>
                  <a:spcAft>
                    <a:spcPts val="800"/>
                  </a:spcAft>
                  <a:buClr>
                    <a:srgbClr val="1E5155">
                      <a:lumMod val="40000"/>
                      <a:lumOff val="60000"/>
                    </a:srgbClr>
                  </a:buClr>
                  <a:defRPr/>
                </a:pPr>
                <a14:m>
                  <m:oMath xmlns:m="http://schemas.openxmlformats.org/officeDocument/2006/math">
                    <m:r>
                      <a:rPr kumimoji="0" lang="en-US" i="1" u="none" strike="noStrike" kern="1200" cap="none" spc="0" normalizeH="0" baseline="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𝑃</m:t>
                    </m:r>
                  </m:oMath>
                </a14:m>
                <a:r>
                  <a:rPr kumimoji="0" lang="he-IL"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חושף את התחייבויות על </a:t>
                </a:r>
                <a14:m>
                  <m:oMath xmlns:m="http://schemas.openxmlformats.org/officeDocument/2006/math">
                    <m:r>
                      <a:rPr kumimoji="0" lang="en-US" b="0" i="1" u="none" strike="noStrike" kern="1200" cap="none" spc="0" normalizeH="0" baseline="0" noProof="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𝑀</m:t>
                    </m:r>
                    <m:r>
                      <a:rPr kumimoji="0" lang="en-US" b="0" i="1" u="none" strike="noStrike" kern="1200" cap="none" spc="0" normalizeH="0" baseline="0" noProof="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oMath>
                </a14:m>
                <a:r>
                  <a:rPr kumimoji="0" lang="he-IL"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ואת הפרמוטציה</a:t>
                </a:r>
                <a:r>
                  <a:rPr kumimoji="0" lang="he-IL" u="none" strike="noStrike" kern="1200" cap="none" spc="0" normalizeH="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kumimoji="0" lang="he-IL" b="0" i="1" u="none" strike="noStrike" kern="1200" cap="none" spc="0" normalizeH="0" noProof="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𝜎</m:t>
                    </m:r>
                  </m:oMath>
                </a14:m>
                <a:r>
                  <a:rPr kumimoji="0" lang="he-IL" u="none" strike="noStrike" kern="1200" cap="none" spc="0" normalizeH="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𝑑𝑒𝑐</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𝜎</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𝑑𝑒𝑐𝑜𝑚𝑚𝑖𝑡</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𝑜𝑓</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sSup>
                      <m:sSupPr>
                        <m:ctrlP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sSupPr>
                      <m:e>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𝑀</m:t>
                        </m:r>
                      </m:e>
                      <m:sup>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sup>
                    </m:sSup>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oMath>
                </a14:m>
                <a:r>
                  <a:rPr kumimoji="0" lang="he-IL" u="none" strike="noStrike" kern="1200" cap="none" spc="0" normalizeH="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a:t>
                </a:r>
              </a:p>
              <a:p>
                <a:pPr marL="342900" marR="0" lvl="0" indent="-342900" algn="r" defTabSz="457200" rtl="1"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lang="he-IL" b="1" i="1" dirty="0">
                    <a:solidFill>
                      <a:prstClr val="white"/>
                    </a:solidFill>
                    <a:latin typeface="Calibri" panose="020F0502020204030204" pitchFamily="34" charset="0"/>
                    <a:ea typeface="Times New Roman" panose="02020603050405020304" pitchFamily="18" charset="0"/>
                    <a:cs typeface="Arial" panose="020B0604020202020204" pitchFamily="34" charset="0"/>
                  </a:rPr>
                  <a:t>אם </a:t>
                </a:r>
                <a:r>
                  <a:rPr lang="en-US" b="1" i="1" dirty="0">
                    <a:solidFill>
                      <a:prstClr val="white"/>
                    </a:solidFill>
                    <a:latin typeface="Calibri" panose="020F0502020204030204" pitchFamily="34" charset="0"/>
                    <a:ea typeface="Times New Roman" panose="02020603050405020304" pitchFamily="18" charset="0"/>
                    <a:cs typeface="Arial" panose="020B0604020202020204" pitchFamily="34" charset="0"/>
                  </a:rPr>
                  <a:t>b=1</a:t>
                </a:r>
                <a:r>
                  <a:rPr lang="he-IL" b="1" i="1" dirty="0">
                    <a:solidFill>
                      <a:prstClr val="white"/>
                    </a:solidFill>
                    <a:latin typeface="Calibri" panose="020F0502020204030204" pitchFamily="34" charset="0"/>
                    <a:ea typeface="Times New Roman" panose="02020603050405020304" pitchFamily="18" charset="0"/>
                    <a:cs typeface="Arial" panose="020B0604020202020204" pitchFamily="34" charset="0"/>
                  </a:rPr>
                  <a:t>:</a:t>
                </a:r>
              </a:p>
              <a:p>
                <a:pPr lvl="1" indent="-342900">
                  <a:lnSpc>
                    <a:spcPct val="107000"/>
                  </a:lnSpc>
                  <a:spcAft>
                    <a:spcPts val="800"/>
                  </a:spcAft>
                  <a:buClr>
                    <a:srgbClr val="1E5155">
                      <a:lumMod val="40000"/>
                      <a:lumOff val="60000"/>
                    </a:srgbClr>
                  </a:buClr>
                  <a:defRPr/>
                </a:pPr>
                <a14:m>
                  <m:oMath xmlns:m="http://schemas.openxmlformats.org/officeDocument/2006/math">
                    <m:r>
                      <a:rPr kumimoji="0" lang="en-US" i="1" u="none" strike="noStrike" kern="1200" cap="none" spc="0" normalizeH="0" baseline="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𝑃</m:t>
                    </m:r>
                  </m:oMath>
                </a14:m>
                <a:r>
                  <a:rPr kumimoji="0" lang="he-IL"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חושף את ההתחייבויות של הכניסות שמתאימות לקשתות של המעגל בגרף החדש</a:t>
                </a:r>
                <a:r>
                  <a:rPr kumimoji="0" lang="he-IL" u="none" strike="noStrike" kern="1200" cap="none" spc="0" normalizeH="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𝑑𝑒𝑐</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𝑑𝑒𝑐𝑜𝑚𝑚𝑖𝑡</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𝑜𝑓</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𝑒𝑑𝑔𝑒𝑠</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𝑜𝑓</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𝜎</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𝐶</m:t>
                    </m:r>
                    <m:r>
                      <a:rPr kumimoji="0" lang="en-US" b="0" i="1" u="none" strike="noStrike" kern="1200" cap="none" spc="0" normalizeH="0" noProof="0" dirty="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oMath>
                </a14:m>
                <a:r>
                  <a:rPr kumimoji="0" lang="he-IL" u="none" strike="noStrike" kern="1200" cap="none" spc="0" normalizeH="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a:t>
                </a:r>
                <a:endParaRPr kumimoji="0" lang="en-US"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r" defTabSz="457200" rtl="1" eaLnBrk="1" fontAlgn="auto" latinLnBrk="0" hangingPunct="1">
                  <a:lnSpc>
                    <a:spcPct val="107000"/>
                  </a:lnSpc>
                  <a:spcBef>
                    <a:spcPts val="1000"/>
                  </a:spcBef>
                  <a:spcAft>
                    <a:spcPts val="800"/>
                  </a:spcAft>
                  <a:buClr>
                    <a:srgbClr val="1E5155">
                      <a:lumMod val="40000"/>
                      <a:lumOff val="60000"/>
                    </a:srgbClr>
                  </a:buClr>
                  <a:buSzPct val="80000"/>
                  <a:buNone/>
                  <a:tabLst/>
                  <a:defRPr/>
                </a:pP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צעד שני של המוודאת </a:t>
                </a:r>
                <a:r>
                  <a:rPr kumimoji="0" lang="en-US" b="0" i="1"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V</a:t>
                </a: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a:t>
                </a:r>
                <a:endPar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defTabSz="457200" rtl="1"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kumimoji="0" lang="en-US" b="0" i="1"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V</a:t>
                </a:r>
                <a:r>
                  <a:rPr kumimoji="0" lang="en-US"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he-IL"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בודקת את הפתיחה של ההתחייבויות, ומקבלת את הטענה אם פתיחת ההתחייבויות היא נכונה (</a:t>
                </a:r>
                <a14:m>
                  <m:oMath xmlns:m="http://schemas.openxmlformats.org/officeDocument/2006/math">
                    <m:r>
                      <a:rPr kumimoji="0" lang="en-US" b="0" i="1" u="none" strike="noStrike" kern="1200" cap="none" spc="0" normalizeH="0" baseline="0" noProof="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𝑑𝑒𝑐𝑜𝑚𝑚𝑖𝑡</m:t>
                    </m:r>
                    <m:r>
                      <a:rPr kumimoji="0" lang="en-US" b="0" i="1" u="none" strike="noStrike" kern="1200" cap="none" spc="0" normalizeH="0" baseline="0" noProof="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baseline="0" noProof="0" smtClean="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𝑣𝑎𝑙𝑖𝑑</m:t>
                    </m:r>
                  </m:oMath>
                </a14:m>
                <a:r>
                  <a:rPr kumimoji="0" lang="he-IL"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וגם מתקיים:</a:t>
                </a:r>
              </a:p>
              <a:p>
                <a:pPr lvl="1" indent="-342900">
                  <a:lnSpc>
                    <a:spcPct val="107000"/>
                  </a:lnSpc>
                  <a:spcAft>
                    <a:spcPts val="800"/>
                  </a:spcAft>
                  <a:buClr>
                    <a:srgbClr val="1E5155">
                      <a:lumMod val="40000"/>
                      <a:lumOff val="60000"/>
                    </a:srgbClr>
                  </a:buClr>
                  <a:defRPr/>
                </a:pPr>
                <a:r>
                  <a:rPr kumimoji="0" lang="he-IL"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אם </a:t>
                </a:r>
                <a:r>
                  <a:rPr kumimoji="0" lang="en-US"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b=0</a:t>
                </a:r>
                <a:r>
                  <a:rPr kumimoji="0" lang="he-IL"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a:t>
                </a:r>
                <a:r>
                  <a:rPr kumimoji="0" lang="he-IL"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המוודאת בודקת שהגרף החדש שהתקבל מהמוכיח איזומורפי לגרף המקורי (</a:t>
                </a:r>
                <a14:m>
                  <m:oMath xmlns:m="http://schemas.openxmlformats.org/officeDocument/2006/math">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𝑑𝑒𝑐</m:t>
                    </m:r>
                    <m:r>
                      <a:rPr lang="en-US" b="0" i="1" smtClean="0">
                        <a:solidFill>
                          <a:prstClr val="white"/>
                        </a:solidFill>
                        <a:latin typeface="Cambria Math" panose="02040503050406030204" pitchFamily="18" charset="0"/>
                        <a:ea typeface="Times New Roman" panose="02020603050405020304" pitchFamily="18" charset="0"/>
                        <a:cs typeface="Arial" panose="020B0604020202020204" pitchFamily="34" charset="0"/>
                      </a:rPr>
                      <m:t> </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𝑐𝑜𝑛𝑠𝑖𝑠𝑡𝑒𝑛𝑡</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 </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𝑤𝑖𝑡</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h</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 </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𝐺</m:t>
                    </m:r>
                  </m:oMath>
                </a14:m>
                <a:r>
                  <a:rPr kumimoji="0" lang="he-IL"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a:t>
                </a:r>
              </a:p>
              <a:p>
                <a:pPr lvl="1" indent="-342900">
                  <a:lnSpc>
                    <a:spcPct val="107000"/>
                  </a:lnSpc>
                  <a:spcAft>
                    <a:spcPts val="800"/>
                  </a:spcAft>
                  <a:buClr>
                    <a:srgbClr val="1E5155">
                      <a:lumMod val="40000"/>
                      <a:lumOff val="60000"/>
                    </a:srgbClr>
                  </a:buClr>
                  <a:defRPr/>
                </a:pPr>
                <a:r>
                  <a:rPr kumimoji="0" lang="he-IL"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אם </a:t>
                </a:r>
                <a:r>
                  <a:rPr kumimoji="0" lang="en-US"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b=1</a:t>
                </a:r>
                <a:r>
                  <a:rPr kumimoji="0" lang="he-IL"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a:t>
                </a:r>
                <a:r>
                  <a:rPr kumimoji="0" lang="he-IL"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המוודאת בודקת שהמעגל שהתקבל מהמוכיח הוא מעגל המילטוני (</a:t>
                </a:r>
                <a14:m>
                  <m:oMath xmlns:m="http://schemas.openxmlformats.org/officeDocument/2006/math">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𝑑𝑒𝑐</m:t>
                    </m:r>
                    <m:r>
                      <a:rPr lang="en-US" b="0" i="1" smtClean="0">
                        <a:solidFill>
                          <a:prstClr val="white"/>
                        </a:solidFill>
                        <a:latin typeface="Cambria Math" panose="02040503050406030204" pitchFamily="18" charset="0"/>
                        <a:ea typeface="Times New Roman" panose="02020603050405020304" pitchFamily="18" charset="0"/>
                        <a:cs typeface="Arial" panose="020B0604020202020204" pitchFamily="34" charset="0"/>
                      </a:rPr>
                      <m:t> </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𝑖𝑠</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 </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𝐻𝑎𝑚𝑖𝑙𝑡𝑜𝑛</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 </m:t>
                    </m:r>
                    <m:r>
                      <a:rPr lang="en-US" i="1">
                        <a:solidFill>
                          <a:prstClr val="white"/>
                        </a:solidFill>
                        <a:latin typeface="Cambria Math" panose="02040503050406030204" pitchFamily="18" charset="0"/>
                        <a:ea typeface="Times New Roman" panose="02020603050405020304" pitchFamily="18" charset="0"/>
                        <a:cs typeface="Arial" panose="020B0604020202020204" pitchFamily="34" charset="0"/>
                      </a:rPr>
                      <m:t>𝑐𝑦𝑐𝑙𝑒</m:t>
                    </m:r>
                  </m:oMath>
                </a14:m>
                <a:r>
                  <a:rPr kumimoji="0" lang="he-IL"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a:t>
                </a:r>
                <a:endParaRPr kumimoji="0" lang="he-IL"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r" defTabSz="457200" rtl="1"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kumimoji="0" lang="he-IL"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אחרת, </a:t>
                </a:r>
                <a:r>
                  <a:rPr kumimoji="0" lang="en-US"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V</a:t>
                </a:r>
                <a:r>
                  <a:rPr kumimoji="0" lang="he-IL"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דוחה את הטענה.</a:t>
                </a:r>
                <a:endParaRPr lang="he-IL" dirty="0"/>
              </a:p>
            </p:txBody>
          </p:sp>
        </mc:Choice>
        <mc:Fallback xmlns="">
          <p:sp>
            <p:nvSpPr>
              <p:cNvPr id="3" name="מציין מיקום תוכן 2">
                <a:extLst>
                  <a:ext uri="{FF2B5EF4-FFF2-40B4-BE49-F238E27FC236}">
                    <a16:creationId xmlns:a16="http://schemas.microsoft.com/office/drawing/2014/main" id="{7FBAB670-C40B-4B1B-B3E3-7188780217D2}"/>
                  </a:ext>
                </a:extLst>
              </p:cNvPr>
              <p:cNvSpPr>
                <a:spLocks noGrp="1" noRot="1" noChangeAspect="1" noMove="1" noResize="1" noEditPoints="1" noAdjustHandles="1" noChangeArrowheads="1" noChangeShapeType="1" noTextEdit="1"/>
              </p:cNvSpPr>
              <p:nvPr>
                <p:ph idx="1"/>
              </p:nvPr>
            </p:nvSpPr>
            <p:spPr>
              <a:xfrm>
                <a:off x="111888" y="1165862"/>
                <a:ext cx="11968223" cy="5535880"/>
              </a:xfrm>
              <a:blipFill>
                <a:blip r:embed="rId3"/>
                <a:stretch>
                  <a:fillRect l="-815" t="-771" r="-509"/>
                </a:stretch>
              </a:blipFill>
            </p:spPr>
            <p:txBody>
              <a:bodyPr/>
              <a:lstStyle/>
              <a:p>
                <a:r>
                  <a:rPr lang="he-IL">
                    <a:noFill/>
                  </a:rPr>
                  <a:t> </a:t>
                </a:r>
              </a:p>
            </p:txBody>
          </p:sp>
        </mc:Fallback>
      </mc:AlternateContent>
    </p:spTree>
    <p:extLst>
      <p:ext uri="{BB962C8B-B14F-4D97-AF65-F5344CB8AC3E}">
        <p14:creationId xmlns:p14="http://schemas.microsoft.com/office/powerpoint/2010/main" val="693647976"/>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6A0424-3B65-8376-BD84-9C95F29CD5F2}"/>
              </a:ext>
            </a:extLst>
          </p:cNvPr>
          <p:cNvSpPr>
            <a:spLocks noGrp="1"/>
          </p:cNvSpPr>
          <p:nvPr>
            <p:ph type="title"/>
          </p:nvPr>
        </p:nvSpPr>
        <p:spPr>
          <a:xfrm>
            <a:off x="0" y="250054"/>
            <a:ext cx="10481440" cy="1053353"/>
          </a:xfrm>
        </p:spPr>
        <p:txBody>
          <a:bodyPr/>
          <a:lstStyle/>
          <a:p>
            <a:pPr algn="r"/>
            <a:r>
              <a:rPr lang="he-IL" dirty="0"/>
              <a:t>מימוש הפרוטוקול – האתגרים בהתאמה לפרוטוקול החדש</a:t>
            </a:r>
          </a:p>
        </p:txBody>
      </p:sp>
      <p:sp>
        <p:nvSpPr>
          <p:cNvPr id="3" name="מציין מיקום תוכן 2">
            <a:extLst>
              <a:ext uri="{FF2B5EF4-FFF2-40B4-BE49-F238E27FC236}">
                <a16:creationId xmlns:a16="http://schemas.microsoft.com/office/drawing/2014/main" id="{B80275BB-600B-7A1B-5636-9EDD91E9FC59}"/>
              </a:ext>
            </a:extLst>
          </p:cNvPr>
          <p:cNvSpPr>
            <a:spLocks noGrp="1"/>
          </p:cNvSpPr>
          <p:nvPr>
            <p:ph idx="1"/>
          </p:nvPr>
        </p:nvSpPr>
        <p:spPr>
          <a:xfrm>
            <a:off x="245450" y="1303407"/>
            <a:ext cx="11211445" cy="5161939"/>
          </a:xfrm>
        </p:spPr>
        <p:txBody>
          <a:bodyPr>
            <a:normAutofit/>
          </a:bodyPr>
          <a:lstStyle/>
          <a:p>
            <a:pPr marL="0" indent="0">
              <a:buNone/>
            </a:pPr>
            <a:r>
              <a:rPr lang="he-IL" dirty="0">
                <a:cs typeface="+mn-cs"/>
              </a:rPr>
              <a:t>קיים דמיון רב בין המימושים של שני הפרוטוקולים, ונדרשנו לבצע מספר התאמות עבור המימוש של הפרוטוקול החדש. נתאר את האתגרים בהתאמת המימוש.</a:t>
            </a:r>
          </a:p>
          <a:p>
            <a:r>
              <a:rPr lang="he-IL" dirty="0">
                <a:cs typeface="+mn-cs"/>
              </a:rPr>
              <a:t>ייצוג המעגל </a:t>
            </a:r>
            <a:r>
              <a:rPr lang="he-IL" dirty="0" err="1">
                <a:cs typeface="+mn-cs"/>
              </a:rPr>
              <a:t>ההמילטוני</a:t>
            </a:r>
            <a:r>
              <a:rPr lang="he-IL" dirty="0">
                <a:cs typeface="+mn-cs"/>
              </a:rPr>
              <a:t>: </a:t>
            </a:r>
            <a:r>
              <a:rPr lang="he-IL" sz="2000" dirty="0">
                <a:cs typeface="+mn-cs"/>
              </a:rPr>
              <a:t>מערך שמכיל רצף של קודקודים שמתארים את המעגל לפי הסדר.</a:t>
            </a:r>
            <a:br>
              <a:rPr lang="en-US" sz="2000" dirty="0">
                <a:cs typeface="+mn-cs"/>
              </a:rPr>
            </a:br>
            <a:endParaRPr lang="he-IL" sz="2000" dirty="0">
              <a:cs typeface="+mn-cs"/>
            </a:endParaRPr>
          </a:p>
          <a:p>
            <a:r>
              <a:rPr lang="he-IL" dirty="0">
                <a:cs typeface="+mn-cs"/>
              </a:rPr>
              <a:t>יצירת גרף (מטריצת </a:t>
            </a:r>
            <a:r>
              <a:rPr lang="he-IL" dirty="0" err="1">
                <a:cs typeface="+mn-cs"/>
              </a:rPr>
              <a:t>שכנויות</a:t>
            </a:r>
            <a:r>
              <a:rPr lang="he-IL" dirty="0">
                <a:cs typeface="+mn-cs"/>
              </a:rPr>
              <a:t>) חדש בהתאם לפרמוטציה שמופעלת על הקודקודים.</a:t>
            </a:r>
            <a:br>
              <a:rPr lang="en-US" sz="2000" dirty="0">
                <a:cs typeface="+mn-cs"/>
              </a:rPr>
            </a:br>
            <a:endParaRPr lang="he-IL" sz="2000" dirty="0">
              <a:cs typeface="+mn-cs"/>
            </a:endParaRPr>
          </a:p>
          <a:p>
            <a:r>
              <a:rPr lang="he-IL" dirty="0">
                <a:cs typeface="+mn-cs"/>
              </a:rPr>
              <a:t>שמירת ההתחייבויות של מטריצת </a:t>
            </a:r>
            <a:r>
              <a:rPr lang="he-IL" dirty="0" err="1">
                <a:cs typeface="+mn-cs"/>
              </a:rPr>
              <a:t>השכנויות</a:t>
            </a:r>
            <a:r>
              <a:rPr lang="he-IL" dirty="0">
                <a:cs typeface="+mn-cs"/>
              </a:rPr>
              <a:t>:</a:t>
            </a:r>
            <a:br>
              <a:rPr lang="en-US" dirty="0">
                <a:cs typeface="+mn-cs"/>
              </a:rPr>
            </a:br>
            <a:r>
              <a:rPr lang="he-IL" dirty="0">
                <a:cs typeface="+mn-cs"/>
              </a:rPr>
              <a:t>בפרוטוקול מתחייבים על כל אחת מהכניסות של מטריצת </a:t>
            </a:r>
            <a:r>
              <a:rPr lang="he-IL" dirty="0" err="1">
                <a:cs typeface="+mn-cs"/>
              </a:rPr>
              <a:t>השכנויות</a:t>
            </a:r>
            <a:r>
              <a:rPr lang="he-IL" dirty="0">
                <a:cs typeface="+mn-cs"/>
              </a:rPr>
              <a:t>, וצריך לשמור ולהעביר את ההתחייבויות מהמוכיח למוודא.</a:t>
            </a:r>
            <a:br>
              <a:rPr lang="en-US" dirty="0">
                <a:cs typeface="+mn-cs"/>
              </a:rPr>
            </a:br>
            <a:r>
              <a:rPr lang="he-IL" dirty="0">
                <a:cs typeface="+mn-cs"/>
              </a:rPr>
              <a:t>לצורך כך, שמרנו את ההתחייבויות במערך חד </a:t>
            </a:r>
            <a:r>
              <a:rPr lang="he-IL" dirty="0" err="1">
                <a:cs typeface="+mn-cs"/>
              </a:rPr>
              <a:t>מימדי</a:t>
            </a:r>
            <a:r>
              <a:rPr lang="he-IL" dirty="0">
                <a:cs typeface="+mn-cs"/>
              </a:rPr>
              <a:t> ארוך שמכיל את הערכים של הכניסות שורה אחר שורה.</a:t>
            </a:r>
            <a:endParaRPr lang="he-IL" sz="2000" dirty="0">
              <a:cs typeface="+mn-cs"/>
            </a:endParaRPr>
          </a:p>
          <a:p>
            <a:r>
              <a:rPr lang="he-IL" dirty="0">
                <a:cs typeface="+mn-cs"/>
              </a:rPr>
              <a:t>אקראיות שמשפיעה על פעולות המוכיח והמוודאת:</a:t>
            </a:r>
            <a:br>
              <a:rPr lang="en-US" dirty="0">
                <a:cs typeface="+mn-cs"/>
              </a:rPr>
            </a:br>
            <a:r>
              <a:rPr lang="he-IL" dirty="0">
                <a:cs typeface="+mn-cs"/>
              </a:rPr>
              <a:t>בשלב השני של המוכיח והמוודאת, האופן שבו הם פועלים מושפע מהביט שהוגרל ע"י המוודאת.</a:t>
            </a:r>
          </a:p>
          <a:p>
            <a:r>
              <a:rPr lang="he-IL" dirty="0">
                <a:cs typeface="+mn-cs"/>
              </a:rPr>
              <a:t>מימוש הבדיקה ששני גרפים (מטריצות </a:t>
            </a:r>
            <a:r>
              <a:rPr lang="he-IL" dirty="0" err="1">
                <a:cs typeface="+mn-cs"/>
              </a:rPr>
              <a:t>שכנויות</a:t>
            </a:r>
            <a:r>
              <a:rPr lang="he-IL" dirty="0">
                <a:cs typeface="+mn-cs"/>
              </a:rPr>
              <a:t>) הם איזומורפיים והבדיקה שמעגל הוא המילטוני.  </a:t>
            </a:r>
          </a:p>
        </p:txBody>
      </p:sp>
    </p:spTree>
    <p:extLst>
      <p:ext uri="{BB962C8B-B14F-4D97-AF65-F5344CB8AC3E}">
        <p14:creationId xmlns:p14="http://schemas.microsoft.com/office/powerpoint/2010/main" val="2728954935"/>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p:txBody>
          <a:bodyPr/>
          <a:lstStyle/>
          <a:p>
            <a:pPr algn="r"/>
            <a:r>
              <a:rPr lang="he-IL" dirty="0"/>
              <a:t>ניסויים עבור מעגל המילטוני בגרף</a:t>
            </a:r>
            <a:endParaRPr lang="he-IL" dirty="0">
              <a:solidFill>
                <a:srgbClr val="FFFF00"/>
              </a:solidFill>
            </a:endParaRPr>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1103312" y="1192192"/>
            <a:ext cx="10060557" cy="5213090"/>
          </a:xfrm>
        </p:spPr>
        <p:txBody>
          <a:bodyPr>
            <a:normAutofit/>
          </a:bodyPr>
          <a:lstStyle/>
          <a:p>
            <a:r>
              <a:rPr lang="he-IL" dirty="0"/>
              <a:t>ביצענו ניסויים על מספר גרפים ובדקנו מדדים שונים.</a:t>
            </a:r>
          </a:p>
          <a:p>
            <a:r>
              <a:rPr lang="he-IL" dirty="0"/>
              <a:t>ראשית, רצינו לבדוק את נכונות המימוש. לצורך כך, יצרנו באופן ידני מספר גרפים שחלקם בעלי מעגל המילטוני וחלקם לא. לכל אחד מהם הרצנו מספר פעמים את הפרוטוקול, וראינו שאכן התוצאה המתקבלת היא נכונה.</a:t>
            </a:r>
            <a:endParaRPr lang="he-IL" u="sng" dirty="0"/>
          </a:p>
          <a:p>
            <a:pPr lvl="1"/>
            <a:r>
              <a:rPr lang="he-IL" u="sng" dirty="0"/>
              <a:t>דוגמה לאחת ההרצות:</a:t>
            </a:r>
            <a:endParaRPr lang="he-IL" b="1" dirty="0"/>
          </a:p>
          <a:p>
            <a:endParaRPr lang="he-IL" b="1" dirty="0"/>
          </a:p>
          <a:p>
            <a:endParaRPr lang="he-IL" b="1" dirty="0"/>
          </a:p>
          <a:p>
            <a:endParaRPr lang="he-IL" b="1" dirty="0"/>
          </a:p>
          <a:p>
            <a:endParaRPr lang="he-IL" b="1" dirty="0"/>
          </a:p>
          <a:p>
            <a:endParaRPr lang="he-IL" dirty="0"/>
          </a:p>
        </p:txBody>
      </p:sp>
      <p:pic>
        <p:nvPicPr>
          <p:cNvPr id="4" name="תמונה 3" descr="תמונה שמכילה קו, סימטריה, משולש, עיצוב&#10;&#10;התיאור נוצר באופן אוטומטי">
            <a:extLst>
              <a:ext uri="{FF2B5EF4-FFF2-40B4-BE49-F238E27FC236}">
                <a16:creationId xmlns:a16="http://schemas.microsoft.com/office/drawing/2014/main" id="{FC45788E-BD9D-C36E-BB0A-037D77CB7EAB}"/>
              </a:ext>
            </a:extLst>
          </p:cNvPr>
          <p:cNvPicPr>
            <a:picLocks noChangeAspect="1"/>
          </p:cNvPicPr>
          <p:nvPr/>
        </p:nvPicPr>
        <p:blipFill>
          <a:blip r:embed="rId3"/>
          <a:stretch>
            <a:fillRect/>
          </a:stretch>
        </p:blipFill>
        <p:spPr>
          <a:xfrm>
            <a:off x="105503" y="197291"/>
            <a:ext cx="1456157" cy="1394271"/>
          </a:xfrm>
          <a:prstGeom prst="rect">
            <a:avLst/>
          </a:prstGeom>
        </p:spPr>
      </p:pic>
      <p:pic>
        <p:nvPicPr>
          <p:cNvPr id="7" name="תמונה 6">
            <a:extLst>
              <a:ext uri="{FF2B5EF4-FFF2-40B4-BE49-F238E27FC236}">
                <a16:creationId xmlns:a16="http://schemas.microsoft.com/office/drawing/2014/main" id="{9FD19FE0-77B0-B4C9-B0ED-AD9390BCD142}"/>
              </a:ext>
            </a:extLst>
          </p:cNvPr>
          <p:cNvPicPr>
            <a:picLocks noChangeAspect="1"/>
          </p:cNvPicPr>
          <p:nvPr/>
        </p:nvPicPr>
        <p:blipFill rotWithShape="1">
          <a:blip r:embed="rId4"/>
          <a:srcRect r="19403"/>
          <a:stretch/>
        </p:blipFill>
        <p:spPr>
          <a:xfrm>
            <a:off x="105503" y="2724147"/>
            <a:ext cx="11116575" cy="612343"/>
          </a:xfrm>
          <a:prstGeom prst="rect">
            <a:avLst/>
          </a:prstGeom>
        </p:spPr>
      </p:pic>
      <p:pic>
        <p:nvPicPr>
          <p:cNvPr id="10" name="תמונה 9">
            <a:extLst>
              <a:ext uri="{FF2B5EF4-FFF2-40B4-BE49-F238E27FC236}">
                <a16:creationId xmlns:a16="http://schemas.microsoft.com/office/drawing/2014/main" id="{3F75535F-85AA-A5B1-A01F-4E4F366B3365}"/>
              </a:ext>
            </a:extLst>
          </p:cNvPr>
          <p:cNvPicPr>
            <a:picLocks noChangeAspect="1"/>
          </p:cNvPicPr>
          <p:nvPr/>
        </p:nvPicPr>
        <p:blipFill>
          <a:blip r:embed="rId5"/>
          <a:stretch>
            <a:fillRect/>
          </a:stretch>
        </p:blipFill>
        <p:spPr>
          <a:xfrm>
            <a:off x="105503" y="3454192"/>
            <a:ext cx="11730519" cy="273901"/>
          </a:xfrm>
          <a:prstGeom prst="rect">
            <a:avLst/>
          </a:prstGeom>
        </p:spPr>
      </p:pic>
      <p:pic>
        <p:nvPicPr>
          <p:cNvPr id="14" name="תמונה 13">
            <a:extLst>
              <a:ext uri="{FF2B5EF4-FFF2-40B4-BE49-F238E27FC236}">
                <a16:creationId xmlns:a16="http://schemas.microsoft.com/office/drawing/2014/main" id="{C150039B-CA31-5142-2F64-F17F86D858F4}"/>
              </a:ext>
            </a:extLst>
          </p:cNvPr>
          <p:cNvPicPr>
            <a:picLocks noChangeAspect="1"/>
          </p:cNvPicPr>
          <p:nvPr/>
        </p:nvPicPr>
        <p:blipFill>
          <a:blip r:embed="rId6"/>
          <a:stretch>
            <a:fillRect/>
          </a:stretch>
        </p:blipFill>
        <p:spPr>
          <a:xfrm>
            <a:off x="6786665" y="4018550"/>
            <a:ext cx="5375013" cy="1699790"/>
          </a:xfrm>
          <a:prstGeom prst="rect">
            <a:avLst/>
          </a:prstGeom>
        </p:spPr>
      </p:pic>
      <p:pic>
        <p:nvPicPr>
          <p:cNvPr id="16" name="תמונה 15">
            <a:extLst>
              <a:ext uri="{FF2B5EF4-FFF2-40B4-BE49-F238E27FC236}">
                <a16:creationId xmlns:a16="http://schemas.microsoft.com/office/drawing/2014/main" id="{63259E4C-B582-5FF5-DC99-46529DF72A79}"/>
              </a:ext>
            </a:extLst>
          </p:cNvPr>
          <p:cNvPicPr>
            <a:picLocks noChangeAspect="1"/>
          </p:cNvPicPr>
          <p:nvPr/>
        </p:nvPicPr>
        <p:blipFill>
          <a:blip r:embed="rId7"/>
          <a:stretch>
            <a:fillRect/>
          </a:stretch>
        </p:blipFill>
        <p:spPr>
          <a:xfrm>
            <a:off x="30322" y="4018550"/>
            <a:ext cx="6728456" cy="2093794"/>
          </a:xfrm>
          <a:prstGeom prst="rect">
            <a:avLst/>
          </a:prstGeom>
        </p:spPr>
      </p:pic>
    </p:spTree>
    <p:extLst>
      <p:ext uri="{BB962C8B-B14F-4D97-AF65-F5344CB8AC3E}">
        <p14:creationId xmlns:p14="http://schemas.microsoft.com/office/powerpoint/2010/main" val="233370701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p:txBody>
          <a:bodyPr/>
          <a:lstStyle/>
          <a:p>
            <a:pPr algn="r"/>
            <a:r>
              <a:rPr lang="he-IL" dirty="0"/>
              <a:t>ניסויים עבור מעגל המילטוני בגרף</a:t>
            </a:r>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174171" y="1192191"/>
            <a:ext cx="10853058" cy="5665809"/>
          </a:xfrm>
        </p:spPr>
        <p:txBody>
          <a:bodyPr>
            <a:normAutofit/>
          </a:bodyPr>
          <a:lstStyle/>
          <a:p>
            <a:r>
              <a:rPr lang="he-IL" dirty="0"/>
              <a:t>בהמשך, רצינו לבדוק מדדים שונים של התוכנית. המדדים שבדקנו הם זמן ריצה, שימוש בזיכרון ותקשורת.</a:t>
            </a:r>
            <a:br>
              <a:rPr lang="en-US" dirty="0"/>
            </a:br>
            <a:r>
              <a:rPr lang="he-IL" dirty="0"/>
              <a:t>המדדים האלה הם המדדים העיקריים שמושפעים מהקלט ומגדירים את היעילות והביצועים של הקוד.</a:t>
            </a:r>
            <a:br>
              <a:rPr lang="en-US" dirty="0"/>
            </a:br>
            <a:r>
              <a:rPr lang="he-IL" dirty="0"/>
              <a:t>נרצה לבחון עבור איזה מדדים ועבור איזה קלטים הפרוטוקול יעיל.</a:t>
            </a:r>
            <a:br>
              <a:rPr lang="en-US" dirty="0"/>
            </a:br>
            <a:br>
              <a:rPr lang="en-US" dirty="0"/>
            </a:br>
            <a:r>
              <a:rPr lang="he-IL" dirty="0"/>
              <a:t>לצורך כך, השתמשנו באותם הגרפים ששימשו לבדיקת הפרוטוקול הקודם. </a:t>
            </a:r>
            <a:br>
              <a:rPr lang="en-US" dirty="0"/>
            </a:br>
            <a:r>
              <a:rPr lang="he-IL" dirty="0"/>
              <a:t>הגרפים האלה משמשים רק לבדיקה של מדדי היעילות ולא ידוע אם הם בעלי מעגל המילטוני.</a:t>
            </a:r>
            <a:br>
              <a:rPr lang="en-US" dirty="0"/>
            </a:br>
            <a:endParaRPr lang="he-IL" dirty="0"/>
          </a:p>
          <a:p>
            <a:r>
              <a:rPr lang="he-IL" dirty="0"/>
              <a:t>השתמשנו בגרפים בצורה הבאה:</a:t>
            </a:r>
          </a:p>
          <a:p>
            <a:pPr marL="457200" indent="-457200">
              <a:buFont typeface="+mj-lt"/>
              <a:buAutoNum type="arabicPeriod"/>
            </a:pPr>
            <a:r>
              <a:rPr lang="en-US" b="1" dirty="0"/>
              <a:t>Facebook</a:t>
            </a:r>
            <a:r>
              <a:rPr lang="he-IL" b="1" dirty="0"/>
              <a:t> </a:t>
            </a:r>
            <a:r>
              <a:rPr lang="he-IL" dirty="0"/>
              <a:t>–השתמשנו בגרף הזה עבור בדיקת ההשפעה של מספר הקשתות על המדדים השונים.</a:t>
            </a:r>
            <a:br>
              <a:rPr lang="en-US" dirty="0"/>
            </a:br>
            <a:r>
              <a:rPr lang="he-IL" dirty="0"/>
              <a:t>יצרנו מספר תתי-גרפים של הגרף הזה עם מספר צמתים זהה (1,000) ועם מספר קשתות שגדל בקפיצות של 1,000.</a:t>
            </a:r>
            <a:br>
              <a:rPr lang="en-US" dirty="0"/>
            </a:br>
            <a:endParaRPr lang="he-IL" dirty="0"/>
          </a:p>
          <a:p>
            <a:pPr marL="457200" indent="-457200">
              <a:buFont typeface="+mj-lt"/>
              <a:buAutoNum type="arabicPeriod"/>
            </a:pPr>
            <a:r>
              <a:rPr lang="en-US" b="1" dirty="0"/>
              <a:t>p2p-Gnutella04</a:t>
            </a:r>
            <a:r>
              <a:rPr lang="he-IL" b="1" dirty="0"/>
              <a:t> </a:t>
            </a:r>
            <a:r>
              <a:rPr lang="he-IL" dirty="0"/>
              <a:t>–השתמשנו בגרף הזה עבור בדיקת ההשפעה של מספר הצמתים על המדדים השונים.</a:t>
            </a:r>
            <a:br>
              <a:rPr lang="en-US" dirty="0"/>
            </a:br>
            <a:r>
              <a:rPr lang="he-IL" dirty="0"/>
              <a:t>יצרנו מספר תתי-גרפים של הגרף הזה עם מספר צמתים שגדל (ובהתאם לכך גם מספר הקשתות גדל) בקפיצות של 150.</a:t>
            </a:r>
            <a:endParaRPr lang="he-IL" b="1" dirty="0"/>
          </a:p>
          <a:p>
            <a:endParaRPr lang="he-IL" b="1" dirty="0"/>
          </a:p>
          <a:p>
            <a:endParaRPr lang="he-IL" b="1" dirty="0"/>
          </a:p>
          <a:p>
            <a:endParaRPr lang="he-IL" b="1" dirty="0"/>
          </a:p>
          <a:p>
            <a:endParaRPr lang="he-IL" dirty="0"/>
          </a:p>
        </p:txBody>
      </p:sp>
    </p:spTree>
    <p:extLst>
      <p:ext uri="{BB962C8B-B14F-4D97-AF65-F5344CB8AC3E}">
        <p14:creationId xmlns:p14="http://schemas.microsoft.com/office/powerpoint/2010/main" val="25525289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593044" y="-89208"/>
            <a:ext cx="9404723" cy="1457824"/>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הצמתים </a:t>
            </a:r>
            <a:r>
              <a:rPr lang="en-US" sz="2800" b="1" dirty="0">
                <a:solidFill>
                  <a:srgbClr val="FF0000"/>
                </a:solidFill>
              </a:rPr>
              <a:t>(bit=0)</a:t>
            </a:r>
            <a:r>
              <a:rPr lang="he-IL" sz="2800" b="1" dirty="0">
                <a:solidFill>
                  <a:srgbClr val="FF0000"/>
                </a:solidFill>
              </a:rPr>
              <a:t>:</a:t>
            </a:r>
            <a:br>
              <a:rPr lang="he-IL" sz="2800" b="1" dirty="0">
                <a:solidFill>
                  <a:srgbClr val="FF0000"/>
                </a:solidFill>
              </a:rPr>
            </a:br>
            <a:r>
              <a:rPr lang="he-IL" sz="2000" dirty="0">
                <a:solidFill>
                  <a:schemeClr val="tx1"/>
                </a:solidFill>
              </a:rPr>
              <a:t>יצרנו תתי-גרפים לפי מספר הצמתים (בהתאם  לעליית מספר הצמתים גם מתווספות קשתות),</a:t>
            </a:r>
            <a:br>
              <a:rPr lang="en-US" sz="2000" dirty="0">
                <a:solidFill>
                  <a:schemeClr val="tx1"/>
                </a:solidFill>
              </a:rPr>
            </a:br>
            <a:r>
              <a:rPr lang="he-IL" sz="2000" dirty="0">
                <a:solidFill>
                  <a:schemeClr val="tx1"/>
                </a:solidFill>
              </a:rPr>
              <a:t>לכל תת-גרף בחנו את המדדים הרלוונטיים.</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fontScale="92500"/>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r>
                  <a:rPr lang="he-IL" sz="1900" dirty="0"/>
                  <a:t>זמן הריצה של המוודאת הוא קצת יותר גדול מזה של המוכיח, בגלל שהמוודאת מבצעת מספר גדול יותר של  פעולות ״כבדות״ כמו בדיקת איזומורפיות בין הגרף החדש לגרף המקורי. </a:t>
                </a:r>
              </a:p>
              <a:p>
                <a:r>
                  <a:rPr lang="he-IL" sz="1900" dirty="0"/>
                  <a:t>הגרף של המוכיח הוא בקירוב </a:t>
                </a:r>
                <a:r>
                  <a:rPr lang="he-IL" sz="1900" dirty="0" err="1"/>
                  <a:t>פולינומי</a:t>
                </a:r>
                <a:r>
                  <a:rPr lang="he-IL" sz="1900" dirty="0"/>
                  <a:t> מסדר 2. הקריאה והייצוג של הגרף במטריצת </a:t>
                </a:r>
                <a:r>
                  <a:rPr lang="he-IL" sz="1900" dirty="0" err="1"/>
                  <a:t>שכנויות</a:t>
                </a:r>
                <a:r>
                  <a:rPr lang="he-IL" sz="1900" dirty="0"/>
                  <a:t> לוקחים זמן של    </a:t>
                </a:r>
                <a14:m>
                  <m:oMath xmlns:m="http://schemas.openxmlformats.org/officeDocument/2006/math">
                    <m:r>
                      <a:rPr lang="he-IL" sz="1900" b="0" i="0" smtClean="0">
                        <a:latin typeface="Cambria Math" panose="02040503050406030204" pitchFamily="18" charset="0"/>
                      </a:rPr>
                      <m:t>. </m:t>
                    </m:r>
                    <m:r>
                      <a:rPr lang="en-US" sz="1900" b="0" i="1" smtClean="0">
                        <a:latin typeface="Cambria Math" panose="02040503050406030204" pitchFamily="18" charset="0"/>
                      </a:rPr>
                      <m:t>𝑂</m:t>
                    </m:r>
                    <m:d>
                      <m:dPr>
                        <m:ctrlPr>
                          <a:rPr lang="en-US" sz="1900" b="0" i="1" smtClean="0">
                            <a:latin typeface="Cambria Math" panose="02040503050406030204" pitchFamily="18" charset="0"/>
                          </a:rPr>
                        </m:ctrlPr>
                      </m:dPr>
                      <m:e>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𝐸</m:t>
                            </m:r>
                          </m:e>
                        </m:d>
                        <m:r>
                          <a:rPr lang="en-US" sz="1900" b="0" i="1" smtClean="0">
                            <a:latin typeface="Cambria Math" panose="02040503050406030204" pitchFamily="18" charset="0"/>
                          </a:rPr>
                          <m:t>+</m:t>
                        </m:r>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בנוסף, המוכיח מבצע מספר פעולות שמתבצעות בסיבוכיות זמן של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(כמו: יצירת מטריצה חדשה, התחייבות על כל הכניסות של המטריצה והחשיפה שלהם).</a:t>
                </a:r>
              </a:p>
              <a:p>
                <a:r>
                  <a:rPr lang="he-IL" sz="1900" dirty="0"/>
                  <a:t>הגרף של המוודאת הוא בקירוב </a:t>
                </a:r>
                <a:r>
                  <a:rPr lang="he-IL" sz="1900" dirty="0" err="1"/>
                  <a:t>פולינומי</a:t>
                </a:r>
                <a:r>
                  <a:rPr lang="he-IL" sz="1900" dirty="0"/>
                  <a:t> מסדר 2. גם כאן יש השפעה זהה לקריאה והייצוג של הגרף.</a:t>
                </a:r>
                <a:br>
                  <a:rPr lang="en-US" sz="1900" dirty="0"/>
                </a:br>
                <a:r>
                  <a:rPr lang="he-IL" sz="1900" dirty="0"/>
                  <a:t>המוודאת גם מבצעת מספר פעולות נוספות שמתבצעות בסיבוכיות זמן של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(כמו: קבלת ההתחייבויות, יצירת המטריצה החדשה ובדיקת האיזומורפיות).</a:t>
                </a:r>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697214" y="1758174"/>
                <a:ext cx="9300553" cy="5099826"/>
              </a:xfrm>
              <a:blipFill>
                <a:blip r:embed="rId3"/>
                <a:stretch>
                  <a:fillRect l="-786" r="-262" b="-358"/>
                </a:stretch>
              </a:blipFill>
            </p:spPr>
            <p:txBody>
              <a:bodyPr/>
              <a:lstStyle/>
              <a:p>
                <a:r>
                  <a:rPr lang="he-IL">
                    <a:noFill/>
                  </a:rPr>
                  <a:t> </a:t>
                </a:r>
              </a:p>
            </p:txBody>
          </p:sp>
        </mc:Fallback>
      </mc:AlternateContent>
      <p:sp>
        <p:nvSpPr>
          <p:cNvPr id="5" name="TextBox 4"/>
          <p:cNvSpPr txBox="1"/>
          <p:nvPr/>
        </p:nvSpPr>
        <p:spPr>
          <a:xfrm>
            <a:off x="4055994" y="1245804"/>
            <a:ext cx="1708731" cy="461665"/>
          </a:xfrm>
          <a:prstGeom prst="rect">
            <a:avLst/>
          </a:prstGeom>
          <a:noFill/>
        </p:spPr>
        <p:txBody>
          <a:bodyPr wrap="square" rtlCol="1">
            <a:spAutoFit/>
          </a:bodyPr>
          <a:lstStyle/>
          <a:p>
            <a:pPr algn="r"/>
            <a:r>
              <a:rPr lang="he-IL" sz="2400" b="1" dirty="0">
                <a:solidFill>
                  <a:srgbClr val="FFFF00"/>
                </a:solidFill>
              </a:rPr>
              <a:t>זמן ריצה</a:t>
            </a:r>
          </a:p>
        </p:txBody>
      </p:sp>
      <p:pic>
        <p:nvPicPr>
          <p:cNvPr id="7" name="תמונה 6" descr="תמונה שמכילה ציור, איור, סרטים מצוירים, סרט מצויר&#10;&#10;התיאור נוצר באופן אוטומטי">
            <a:extLst>
              <a:ext uri="{FF2B5EF4-FFF2-40B4-BE49-F238E27FC236}">
                <a16:creationId xmlns:a16="http://schemas.microsoft.com/office/drawing/2014/main" id="{29892EDE-27BE-CF96-6A77-5AAAAABDC8CF}"/>
              </a:ext>
            </a:extLst>
          </p:cNvPr>
          <p:cNvPicPr>
            <a:picLocks noChangeAspect="1"/>
          </p:cNvPicPr>
          <p:nvPr/>
        </p:nvPicPr>
        <p:blipFill>
          <a:blip r:embed="rId4"/>
          <a:stretch>
            <a:fillRect/>
          </a:stretch>
        </p:blipFill>
        <p:spPr>
          <a:xfrm>
            <a:off x="10364654" y="1680115"/>
            <a:ext cx="925513" cy="1036353"/>
          </a:xfrm>
          <a:prstGeom prst="rect">
            <a:avLst/>
          </a:prstGeom>
        </p:spPr>
      </p:pic>
      <p:pic>
        <p:nvPicPr>
          <p:cNvPr id="9" name="תמונה 8" descr="תמונה שמכילה אומנות קליפיפם, סרטים מצוירים, ציור, איור&#10;&#10;התיאור נוצר באופן אוטומטי">
            <a:extLst>
              <a:ext uri="{FF2B5EF4-FFF2-40B4-BE49-F238E27FC236}">
                <a16:creationId xmlns:a16="http://schemas.microsoft.com/office/drawing/2014/main" id="{5B835758-DFD2-B7BF-73BC-0E18B3135F04}"/>
              </a:ext>
            </a:extLst>
          </p:cNvPr>
          <p:cNvPicPr>
            <a:picLocks noChangeAspect="1"/>
          </p:cNvPicPr>
          <p:nvPr/>
        </p:nvPicPr>
        <p:blipFill>
          <a:blip r:embed="rId5"/>
          <a:stretch>
            <a:fillRect/>
          </a:stretch>
        </p:blipFill>
        <p:spPr>
          <a:xfrm>
            <a:off x="132373" y="1680115"/>
            <a:ext cx="840286" cy="1036353"/>
          </a:xfrm>
          <a:prstGeom prst="rect">
            <a:avLst/>
          </a:prstGeom>
        </p:spPr>
      </p:pic>
      <p:pic>
        <p:nvPicPr>
          <p:cNvPr id="8" name="תמונה 7">
            <a:extLst>
              <a:ext uri="{FF2B5EF4-FFF2-40B4-BE49-F238E27FC236}">
                <a16:creationId xmlns:a16="http://schemas.microsoft.com/office/drawing/2014/main" id="{657B175D-D9C4-CC00-211E-8EF98243C403}"/>
              </a:ext>
            </a:extLst>
          </p:cNvPr>
          <p:cNvPicPr>
            <a:picLocks noChangeAspect="1"/>
          </p:cNvPicPr>
          <p:nvPr/>
        </p:nvPicPr>
        <p:blipFill>
          <a:blip r:embed="rId6"/>
          <a:stretch>
            <a:fillRect/>
          </a:stretch>
        </p:blipFill>
        <p:spPr>
          <a:xfrm>
            <a:off x="5981718" y="1680115"/>
            <a:ext cx="4282048" cy="2609062"/>
          </a:xfrm>
          <a:prstGeom prst="rect">
            <a:avLst/>
          </a:prstGeom>
        </p:spPr>
      </p:pic>
      <p:pic>
        <p:nvPicPr>
          <p:cNvPr id="14" name="תמונה 13">
            <a:extLst>
              <a:ext uri="{FF2B5EF4-FFF2-40B4-BE49-F238E27FC236}">
                <a16:creationId xmlns:a16="http://schemas.microsoft.com/office/drawing/2014/main" id="{5440A50D-9E5D-712E-2E52-48B4B900C228}"/>
              </a:ext>
            </a:extLst>
          </p:cNvPr>
          <p:cNvPicPr>
            <a:picLocks noChangeAspect="1"/>
          </p:cNvPicPr>
          <p:nvPr/>
        </p:nvPicPr>
        <p:blipFill>
          <a:blip r:embed="rId7"/>
          <a:stretch>
            <a:fillRect/>
          </a:stretch>
        </p:blipFill>
        <p:spPr>
          <a:xfrm>
            <a:off x="1064101" y="1680115"/>
            <a:ext cx="4816730" cy="2609062"/>
          </a:xfrm>
          <a:prstGeom prst="rect">
            <a:avLst/>
          </a:prstGeom>
        </p:spPr>
      </p:pic>
    </p:spTree>
    <p:extLst>
      <p:ext uri="{BB962C8B-B14F-4D97-AF65-F5344CB8AC3E}">
        <p14:creationId xmlns:p14="http://schemas.microsoft.com/office/powerpoint/2010/main" val="54776791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593044" y="0"/>
            <a:ext cx="9404723" cy="1457824"/>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הצמתים </a:t>
            </a:r>
            <a:r>
              <a:rPr lang="en-US" sz="2800" b="1" dirty="0">
                <a:solidFill>
                  <a:srgbClr val="FF0000"/>
                </a:solidFill>
              </a:rPr>
              <a:t>(bit=1)</a:t>
            </a:r>
            <a:r>
              <a:rPr lang="he-IL" sz="2800" b="1" dirty="0">
                <a:solidFill>
                  <a:srgbClr val="FF0000"/>
                </a:solidFill>
              </a:rPr>
              <a:t>:</a:t>
            </a:r>
            <a:br>
              <a:rPr lang="he-IL" sz="2800" b="1" dirty="0"/>
            </a:br>
            <a:br>
              <a:rPr lang="he-IL" dirty="0"/>
            </a:br>
            <a:endParaRPr lang="he-IL" dirty="0"/>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r>
              <a:rPr lang="he-IL" sz="1900" dirty="0"/>
              <a:t>כעת, </a:t>
            </a:r>
            <a:r>
              <a:rPr lang="he-IL" b="1" dirty="0"/>
              <a:t>זמן הריצה של המוודאת הוא מאוד קטן</a:t>
            </a:r>
            <a:r>
              <a:rPr lang="he-IL" sz="1900" dirty="0"/>
              <a:t> מכיוון שהרבה פעולות שמתבצעות ע"י המוודאת תלויות בביט שנבחר, ועבור </a:t>
            </a:r>
            <a:r>
              <a:rPr lang="en-US" sz="1900" dirty="0"/>
              <a:t>bit=1</a:t>
            </a:r>
            <a:r>
              <a:rPr lang="he-IL" sz="1900" dirty="0"/>
              <a:t> הפעולות מהירות יותר (כמו: בדיקה אם מסלול הוא המילטוני לעומת בדיקת איזומורפיות של גרפים). גם במוכיח חלק מהפעולות הן יותר מהירות, אבל בצורה פחות משמעותית.</a:t>
            </a:r>
          </a:p>
          <a:p>
            <a:r>
              <a:rPr lang="he-IL" sz="1900" dirty="0"/>
              <a:t>הגרף של המוכיח הוא עדיין בקירוב </a:t>
            </a:r>
            <a:r>
              <a:rPr lang="he-IL" sz="1900" dirty="0" err="1"/>
              <a:t>פולינומי</a:t>
            </a:r>
            <a:r>
              <a:rPr lang="he-IL" sz="1900" dirty="0"/>
              <a:t> מסדר 2 בגלל שיש פעולות שמתבצעות בזמן ריבועי</a:t>
            </a:r>
            <a:br>
              <a:rPr lang="en-US" sz="1900" dirty="0"/>
            </a:br>
            <a:r>
              <a:rPr lang="he-IL" sz="1900" dirty="0"/>
              <a:t>(כמו: הקריאה והייצוג של הגרף, יצירת מטריצה חדשה וההתחייבות על כל הכניסות של המטריצה).</a:t>
            </a:r>
          </a:p>
          <a:p>
            <a:r>
              <a:rPr lang="he-IL" sz="1900" dirty="0"/>
              <a:t>הגרף של המוודאת הוא גם כן בקירוב </a:t>
            </a:r>
            <a:r>
              <a:rPr lang="he-IL" sz="1900" dirty="0" err="1"/>
              <a:t>פולינומי</a:t>
            </a:r>
            <a:r>
              <a:rPr lang="he-IL" sz="1900" dirty="0"/>
              <a:t> מסדר 2, בגלל שעדיין יש פעולות שמתבצעות בזמן ריבועי</a:t>
            </a:r>
            <a:br>
              <a:rPr lang="en-US" sz="1900" dirty="0"/>
            </a:br>
            <a:r>
              <a:rPr lang="he-IL" sz="1900" dirty="0"/>
              <a:t>(כמו: הקריאה והייצוג של הגרף וקבלת ההתחייבויות). עם זאת, זמני הריצה הם הרבה יותר נמוכים.</a:t>
            </a:r>
          </a:p>
        </p:txBody>
      </p:sp>
      <p:sp>
        <p:nvSpPr>
          <p:cNvPr id="5" name="TextBox 4"/>
          <p:cNvSpPr txBox="1"/>
          <p:nvPr/>
        </p:nvSpPr>
        <p:spPr>
          <a:xfrm>
            <a:off x="3950993" y="898615"/>
            <a:ext cx="1708731" cy="461665"/>
          </a:xfrm>
          <a:prstGeom prst="rect">
            <a:avLst/>
          </a:prstGeom>
          <a:noFill/>
        </p:spPr>
        <p:txBody>
          <a:bodyPr wrap="square" rtlCol="1">
            <a:spAutoFit/>
          </a:bodyPr>
          <a:lstStyle/>
          <a:p>
            <a:pPr algn="r"/>
            <a:r>
              <a:rPr lang="he-IL" sz="2400" b="1" dirty="0">
                <a:solidFill>
                  <a:srgbClr val="FFFF00"/>
                </a:solidFill>
              </a:rPr>
              <a:t>זמן ריצה</a:t>
            </a:r>
          </a:p>
        </p:txBody>
      </p:sp>
      <p:pic>
        <p:nvPicPr>
          <p:cNvPr id="8" name="תמונה 7" descr="תמונה שמכילה ציור, איור, סרטים מצוירים, סרט מצויר&#10;&#10;התיאור נוצר באופן אוטומטי">
            <a:extLst>
              <a:ext uri="{FF2B5EF4-FFF2-40B4-BE49-F238E27FC236}">
                <a16:creationId xmlns:a16="http://schemas.microsoft.com/office/drawing/2014/main" id="{F41C028C-B03A-22FE-9408-E2FC4E44A0FD}"/>
              </a:ext>
            </a:extLst>
          </p:cNvPr>
          <p:cNvPicPr>
            <a:picLocks noChangeAspect="1"/>
          </p:cNvPicPr>
          <p:nvPr/>
        </p:nvPicPr>
        <p:blipFill>
          <a:blip r:embed="rId3"/>
          <a:stretch>
            <a:fillRect/>
          </a:stretch>
        </p:blipFill>
        <p:spPr>
          <a:xfrm>
            <a:off x="10904882" y="1424720"/>
            <a:ext cx="925513" cy="1036353"/>
          </a:xfrm>
          <a:prstGeom prst="rect">
            <a:avLst/>
          </a:prstGeom>
        </p:spPr>
      </p:pic>
      <p:pic>
        <p:nvPicPr>
          <p:cNvPr id="9" name="תמונה 8" descr="תמונה שמכילה אומנות קליפיפם, סרטים מצוירים, ציור, איור&#10;&#10;התיאור נוצר באופן אוטומטי">
            <a:extLst>
              <a:ext uri="{FF2B5EF4-FFF2-40B4-BE49-F238E27FC236}">
                <a16:creationId xmlns:a16="http://schemas.microsoft.com/office/drawing/2014/main" id="{AF326E94-D169-1577-5945-6FE58844FE7E}"/>
              </a:ext>
            </a:extLst>
          </p:cNvPr>
          <p:cNvPicPr>
            <a:picLocks noChangeAspect="1"/>
          </p:cNvPicPr>
          <p:nvPr/>
        </p:nvPicPr>
        <p:blipFill>
          <a:blip r:embed="rId4"/>
          <a:stretch>
            <a:fillRect/>
          </a:stretch>
        </p:blipFill>
        <p:spPr>
          <a:xfrm>
            <a:off x="62566" y="1428077"/>
            <a:ext cx="864475" cy="1066186"/>
          </a:xfrm>
          <a:prstGeom prst="rect">
            <a:avLst/>
          </a:prstGeom>
        </p:spPr>
      </p:pic>
      <p:pic>
        <p:nvPicPr>
          <p:cNvPr id="10" name="תמונה 9">
            <a:extLst>
              <a:ext uri="{FF2B5EF4-FFF2-40B4-BE49-F238E27FC236}">
                <a16:creationId xmlns:a16="http://schemas.microsoft.com/office/drawing/2014/main" id="{65FEC751-40A8-3CFC-E0F0-2CF0A95C28ED}"/>
              </a:ext>
            </a:extLst>
          </p:cNvPr>
          <p:cNvPicPr>
            <a:picLocks noChangeAspect="1"/>
          </p:cNvPicPr>
          <p:nvPr/>
        </p:nvPicPr>
        <p:blipFill>
          <a:blip r:embed="rId5"/>
          <a:stretch>
            <a:fillRect/>
          </a:stretch>
        </p:blipFill>
        <p:spPr>
          <a:xfrm>
            <a:off x="6424014" y="1424720"/>
            <a:ext cx="4372635" cy="2611574"/>
          </a:xfrm>
          <a:prstGeom prst="rect">
            <a:avLst/>
          </a:prstGeom>
        </p:spPr>
      </p:pic>
      <p:pic>
        <p:nvPicPr>
          <p:cNvPr id="12" name="תמונה 11">
            <a:extLst>
              <a:ext uri="{FF2B5EF4-FFF2-40B4-BE49-F238E27FC236}">
                <a16:creationId xmlns:a16="http://schemas.microsoft.com/office/drawing/2014/main" id="{92934B41-DF25-46FA-9CEB-89A2044988D4}"/>
              </a:ext>
            </a:extLst>
          </p:cNvPr>
          <p:cNvPicPr>
            <a:picLocks noChangeAspect="1"/>
          </p:cNvPicPr>
          <p:nvPr/>
        </p:nvPicPr>
        <p:blipFill>
          <a:blip r:embed="rId6"/>
          <a:stretch>
            <a:fillRect/>
          </a:stretch>
        </p:blipFill>
        <p:spPr>
          <a:xfrm>
            <a:off x="969262" y="1428439"/>
            <a:ext cx="5124225" cy="2611574"/>
          </a:xfrm>
          <a:prstGeom prst="rect">
            <a:avLst/>
          </a:prstGeom>
        </p:spPr>
      </p:pic>
    </p:spTree>
    <p:extLst>
      <p:ext uri="{BB962C8B-B14F-4D97-AF65-F5344CB8AC3E}">
        <p14:creationId xmlns:p14="http://schemas.microsoft.com/office/powerpoint/2010/main" val="179818856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הצמתים </a:t>
            </a:r>
            <a:r>
              <a:rPr lang="en-US" sz="2800" b="1" dirty="0">
                <a:solidFill>
                  <a:srgbClr val="FF0000"/>
                </a:solidFill>
              </a:rPr>
              <a:t>(bit=0)</a:t>
            </a:r>
            <a:r>
              <a:rPr lang="he-IL" sz="2800" b="1" dirty="0">
                <a:solidFill>
                  <a:srgbClr val="FF0000"/>
                </a:solidFill>
              </a:rPr>
              <a:t>:</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988775"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r>
                  <a:rPr lang="he-IL" sz="1900" dirty="0"/>
                  <a:t>הגרף של המוכיח הוא בקירוב </a:t>
                </a:r>
                <a:r>
                  <a:rPr lang="he-IL" sz="1900" dirty="0" err="1"/>
                  <a:t>פולינומי</a:t>
                </a:r>
                <a:r>
                  <a:rPr lang="he-IL" sz="1900" dirty="0"/>
                  <a:t> מסדר 2, מכיוון שהוא שומר הרבה אובייקטים שדורשים זיכרון של </a:t>
                </a:r>
                <a14:m>
                  <m:oMath xmlns:m="http://schemas.openxmlformats.org/officeDocument/2006/math">
                    <m:r>
                      <a:rPr lang="en-US" sz="1900" b="0" i="1" smtClean="0">
                        <a:latin typeface="Cambria Math" panose="02040503050406030204" pitchFamily="18" charset="0"/>
                      </a:rPr>
                      <m:t>𝑂</m:t>
                    </m:r>
                    <m:d>
                      <m:dPr>
                        <m:ctrlPr>
                          <a:rPr lang="en-US" sz="1900" b="0" i="1" smtClean="0">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(כמו: הייצוגים של הגרף המקורי והחדש, ההתחייבויות והחשיפה שלהן)</a:t>
                </a:r>
                <a:r>
                  <a:rPr lang="he-IL" sz="1900" b="1" dirty="0"/>
                  <a:t>.</a:t>
                </a:r>
              </a:p>
              <a:p>
                <a:r>
                  <a:rPr lang="he-IL" sz="1900" dirty="0"/>
                  <a:t>הגרף של המוודאת הוא גם בקירוב </a:t>
                </a:r>
                <a:r>
                  <a:rPr lang="he-IL" sz="1900" dirty="0" err="1"/>
                  <a:t>פולינומי</a:t>
                </a:r>
                <a:r>
                  <a:rPr lang="he-IL" sz="1900" dirty="0"/>
                  <a:t> מסדר 2, מכיוון שהיא שומרת גם כן אובייקטים שדורשים זיכרון של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(כמו: הייצוגים של הגרפים, ההתחייבויות והחשיפה שלהן)</a:t>
                </a:r>
                <a:r>
                  <a:rPr lang="he-IL" sz="1900" b="1" dirty="0"/>
                  <a:t>.</a:t>
                </a:r>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988775" y="1758174"/>
                <a:ext cx="9300553" cy="5099826"/>
              </a:xfrm>
              <a:blipFill>
                <a:blip r:embed="rId3"/>
                <a:stretch>
                  <a:fillRect r="-328"/>
                </a:stretch>
              </a:blipFill>
            </p:spPr>
            <p:txBody>
              <a:bodyPr/>
              <a:lstStyle/>
              <a:p>
                <a:r>
                  <a:rPr lang="he-IL">
                    <a:noFill/>
                  </a:rPr>
                  <a:t> </a:t>
                </a:r>
              </a:p>
            </p:txBody>
          </p:sp>
        </mc:Fallback>
      </mc:AlternateContent>
      <p:sp>
        <p:nvSpPr>
          <p:cNvPr id="5" name="TextBox 4"/>
          <p:cNvSpPr txBox="1"/>
          <p:nvPr/>
        </p:nvSpPr>
        <p:spPr>
          <a:xfrm>
            <a:off x="3507812" y="848520"/>
            <a:ext cx="2229970" cy="461665"/>
          </a:xfrm>
          <a:prstGeom prst="rect">
            <a:avLst/>
          </a:prstGeom>
          <a:noFill/>
        </p:spPr>
        <p:txBody>
          <a:bodyPr wrap="square" rtlCol="1">
            <a:spAutoFit/>
          </a:bodyPr>
          <a:lstStyle/>
          <a:p>
            <a:pPr algn="r"/>
            <a:r>
              <a:rPr lang="he-IL" sz="2400" b="1" dirty="0">
                <a:solidFill>
                  <a:srgbClr val="FFC000"/>
                </a:solidFill>
              </a:rPr>
              <a:t>השימוש בזיכרון</a:t>
            </a:r>
          </a:p>
        </p:txBody>
      </p:sp>
      <p:pic>
        <p:nvPicPr>
          <p:cNvPr id="16" name="תמונה 15" descr="תמונה שמכילה ציור, איור, סרטים מצוירים, סרט מצויר&#10;&#10;התיאור נוצר באופן אוטומטי">
            <a:extLst>
              <a:ext uri="{FF2B5EF4-FFF2-40B4-BE49-F238E27FC236}">
                <a16:creationId xmlns:a16="http://schemas.microsoft.com/office/drawing/2014/main" id="{9B9683FD-B7DD-35C6-298B-AF0D6C9A9B3A}"/>
              </a:ext>
            </a:extLst>
          </p:cNvPr>
          <p:cNvPicPr>
            <a:picLocks noChangeAspect="1"/>
          </p:cNvPicPr>
          <p:nvPr/>
        </p:nvPicPr>
        <p:blipFill>
          <a:blip r:embed="rId4"/>
          <a:stretch>
            <a:fillRect/>
          </a:stretch>
        </p:blipFill>
        <p:spPr>
          <a:xfrm>
            <a:off x="11220187" y="1464418"/>
            <a:ext cx="925513" cy="1036353"/>
          </a:xfrm>
          <a:prstGeom prst="rect">
            <a:avLst/>
          </a:prstGeom>
        </p:spPr>
      </p:pic>
      <p:pic>
        <p:nvPicPr>
          <p:cNvPr id="18" name="תמונה 17" descr="תמונה שמכילה אומנות קליפיפם, סרטים מצוירים, ציור, איור&#10;&#10;התיאור נוצר באופן אוטומטי">
            <a:extLst>
              <a:ext uri="{FF2B5EF4-FFF2-40B4-BE49-F238E27FC236}">
                <a16:creationId xmlns:a16="http://schemas.microsoft.com/office/drawing/2014/main" id="{C0B3C62C-9590-C648-D0C8-CEAB283C9CCC}"/>
              </a:ext>
            </a:extLst>
          </p:cNvPr>
          <p:cNvPicPr>
            <a:picLocks noChangeAspect="1"/>
          </p:cNvPicPr>
          <p:nvPr/>
        </p:nvPicPr>
        <p:blipFill>
          <a:blip r:embed="rId5"/>
          <a:stretch>
            <a:fillRect/>
          </a:stretch>
        </p:blipFill>
        <p:spPr>
          <a:xfrm>
            <a:off x="87810" y="1462757"/>
            <a:ext cx="840286" cy="1036353"/>
          </a:xfrm>
          <a:prstGeom prst="rect">
            <a:avLst/>
          </a:prstGeom>
        </p:spPr>
      </p:pic>
      <p:pic>
        <p:nvPicPr>
          <p:cNvPr id="6" name="תמונה 5">
            <a:extLst>
              <a:ext uri="{FF2B5EF4-FFF2-40B4-BE49-F238E27FC236}">
                <a16:creationId xmlns:a16="http://schemas.microsoft.com/office/drawing/2014/main" id="{7CE8E92D-4A0F-19F1-CEFC-872CA984A5EE}"/>
              </a:ext>
            </a:extLst>
          </p:cNvPr>
          <p:cNvPicPr>
            <a:picLocks noChangeAspect="1"/>
          </p:cNvPicPr>
          <p:nvPr/>
        </p:nvPicPr>
        <p:blipFill>
          <a:blip r:embed="rId6"/>
          <a:stretch>
            <a:fillRect/>
          </a:stretch>
        </p:blipFill>
        <p:spPr>
          <a:xfrm>
            <a:off x="5957314" y="1462757"/>
            <a:ext cx="5221363" cy="2974194"/>
          </a:xfrm>
          <a:prstGeom prst="rect">
            <a:avLst/>
          </a:prstGeom>
        </p:spPr>
      </p:pic>
      <p:pic>
        <p:nvPicPr>
          <p:cNvPr id="8" name="תמונה 7">
            <a:extLst>
              <a:ext uri="{FF2B5EF4-FFF2-40B4-BE49-F238E27FC236}">
                <a16:creationId xmlns:a16="http://schemas.microsoft.com/office/drawing/2014/main" id="{5EB39DCE-B052-F3DB-8D5E-8870952CD984}"/>
              </a:ext>
            </a:extLst>
          </p:cNvPr>
          <p:cNvPicPr>
            <a:picLocks noChangeAspect="1"/>
          </p:cNvPicPr>
          <p:nvPr/>
        </p:nvPicPr>
        <p:blipFill>
          <a:blip r:embed="rId7"/>
          <a:stretch>
            <a:fillRect/>
          </a:stretch>
        </p:blipFill>
        <p:spPr>
          <a:xfrm>
            <a:off x="962600" y="1462757"/>
            <a:ext cx="4866017" cy="2960519"/>
          </a:xfrm>
          <a:prstGeom prst="rect">
            <a:avLst/>
          </a:prstGeom>
        </p:spPr>
      </p:pic>
    </p:spTree>
    <p:extLst>
      <p:ext uri="{BB962C8B-B14F-4D97-AF65-F5344CB8AC3E}">
        <p14:creationId xmlns:p14="http://schemas.microsoft.com/office/powerpoint/2010/main" val="14199231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8C0977-68A2-CA61-B59B-BD93FECFA8D9}"/>
              </a:ext>
            </a:extLst>
          </p:cNvPr>
          <p:cNvSpPr>
            <a:spLocks noGrp="1"/>
          </p:cNvSpPr>
          <p:nvPr>
            <p:ph type="title"/>
          </p:nvPr>
        </p:nvSpPr>
        <p:spPr/>
        <p:txBody>
          <a:bodyPr/>
          <a:lstStyle/>
          <a:p>
            <a:pPr algn="r"/>
            <a:r>
              <a:rPr lang="he-IL" dirty="0"/>
              <a:t>הרעיון של הוכחה באפס ידיעה</a:t>
            </a:r>
          </a:p>
        </p:txBody>
      </p:sp>
      <p:sp>
        <p:nvSpPr>
          <p:cNvPr id="3" name="מציין מיקום תוכן 2">
            <a:extLst>
              <a:ext uri="{FF2B5EF4-FFF2-40B4-BE49-F238E27FC236}">
                <a16:creationId xmlns:a16="http://schemas.microsoft.com/office/drawing/2014/main" id="{612D2B3C-3461-A3B3-8894-E411C6D7A8B7}"/>
              </a:ext>
            </a:extLst>
          </p:cNvPr>
          <p:cNvSpPr>
            <a:spLocks noGrp="1"/>
          </p:cNvSpPr>
          <p:nvPr>
            <p:ph idx="1"/>
          </p:nvPr>
        </p:nvSpPr>
        <p:spPr>
          <a:xfrm>
            <a:off x="782053" y="1756996"/>
            <a:ext cx="9653792" cy="4195481"/>
          </a:xfrm>
        </p:spPr>
        <p:txBody>
          <a:bodyPr>
            <a:normAutofit/>
          </a:bodyPr>
          <a:lstStyle/>
          <a:p>
            <a:r>
              <a:rPr lang="he-IL" dirty="0">
                <a:cs typeface="+mn-cs"/>
              </a:rPr>
              <a:t>הוכחות באפס ידיעה הן כלי מרכזי בתכנון של פרוטוקולים </a:t>
            </a:r>
            <a:r>
              <a:rPr lang="he-IL" dirty="0" err="1">
                <a:cs typeface="+mn-cs"/>
              </a:rPr>
              <a:t>קריפטוגרפיים</a:t>
            </a:r>
            <a:r>
              <a:rPr lang="he-IL" dirty="0">
                <a:cs typeface="+mn-cs"/>
              </a:rPr>
              <a:t>.</a:t>
            </a:r>
          </a:p>
          <a:p>
            <a:r>
              <a:rPr lang="he-IL" dirty="0">
                <a:cs typeface="+mn-cs"/>
              </a:rPr>
              <a:t>הוכחות באפס ידיעה מאפשרות להוכיח טענות, בצורה שבה לא חושפים מידע נוסף מלבד העובדה שהטענות נכונות.</a:t>
            </a:r>
          </a:p>
          <a:p>
            <a:pPr marL="0" indent="0">
              <a:buNone/>
            </a:pPr>
            <a:endParaRPr lang="he-IL" dirty="0">
              <a:cs typeface="+mn-cs"/>
            </a:endParaRPr>
          </a:p>
          <a:p>
            <a:r>
              <a:rPr lang="he-IL" b="1" u="sng" dirty="0">
                <a:cs typeface="+mn-cs"/>
              </a:rPr>
              <a:t>יישומים נפוצים שמשתמשים בהוכחה באפס ידיעה:</a:t>
            </a:r>
          </a:p>
          <a:p>
            <a:pPr lvl="1"/>
            <a:r>
              <a:rPr lang="he-IL" sz="2000" dirty="0">
                <a:cs typeface="+mn-cs"/>
              </a:rPr>
              <a:t>סכמת הזדהות (למשל כניסה לחשבון אימייל)</a:t>
            </a:r>
          </a:p>
          <a:p>
            <a:pPr lvl="1"/>
            <a:r>
              <a:rPr lang="he-IL" sz="2000" dirty="0">
                <a:cs typeface="+mn-cs"/>
              </a:rPr>
              <a:t>הוכחת התנהגות הגונה בפרוטוקולי חישוב מרובי משתתפים (למשל חישוב סכום משכורות)</a:t>
            </a:r>
          </a:p>
          <a:p>
            <a:pPr lvl="1"/>
            <a:r>
              <a:rPr lang="he-IL" sz="2000" dirty="0">
                <a:cs typeface="+mn-cs"/>
              </a:rPr>
              <a:t>אנונימיות </a:t>
            </a:r>
            <a:r>
              <a:rPr lang="he-IL" sz="2000" dirty="0" err="1">
                <a:cs typeface="+mn-cs"/>
              </a:rPr>
              <a:t>בבלוקצ'יין</a:t>
            </a:r>
            <a:r>
              <a:rPr lang="he-IL" sz="2000" dirty="0">
                <a:cs typeface="+mn-cs"/>
              </a:rPr>
              <a:t> ובמטבעות דיגיטליים (הסתרת פרטי הטרנסאקציה)</a:t>
            </a:r>
          </a:p>
          <a:p>
            <a:pPr lvl="1"/>
            <a:r>
              <a:rPr lang="he-IL" sz="2000" dirty="0">
                <a:cs typeface="+mn-cs"/>
              </a:rPr>
              <a:t>הצבעה אלקטרונית</a:t>
            </a:r>
          </a:p>
        </p:txBody>
      </p:sp>
    </p:spTree>
    <p:extLst>
      <p:ext uri="{BB962C8B-B14F-4D97-AF65-F5344CB8AC3E}">
        <p14:creationId xmlns:p14="http://schemas.microsoft.com/office/powerpoint/2010/main" val="160291404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הצמתים </a:t>
            </a:r>
            <a:r>
              <a:rPr lang="en-US" sz="2800" b="1" dirty="0">
                <a:solidFill>
                  <a:srgbClr val="FF0000"/>
                </a:solidFill>
              </a:rPr>
              <a:t>(bit=1)</a:t>
            </a:r>
            <a:r>
              <a:rPr lang="he-IL" sz="2800" b="1" dirty="0">
                <a:solidFill>
                  <a:srgbClr val="FF0000"/>
                </a:solidFill>
              </a:rPr>
              <a:t>:</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907064" y="1654002"/>
                <a:ext cx="9661436"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r>
                  <a:rPr lang="he-IL" sz="1900" dirty="0"/>
                  <a:t>כעת, </a:t>
                </a:r>
                <a:r>
                  <a:rPr lang="he-IL" b="1" dirty="0"/>
                  <a:t>השימוש בזיכרון של המוכיח והמוודאת הם יותר קטנים</a:t>
                </a:r>
                <a:r>
                  <a:rPr lang="he-IL" sz="1900" dirty="0"/>
                  <a:t> מכיוון שעבור </a:t>
                </a:r>
                <a:r>
                  <a:rPr lang="en-US" sz="1900" dirty="0"/>
                  <a:t>bit=1</a:t>
                </a:r>
                <a:r>
                  <a:rPr lang="he-IL" sz="1900" dirty="0"/>
                  <a:t> צריך לשמור אובייקטים שדורשים פחות זיכרון (כמו: המסלול </a:t>
                </a:r>
                <a:r>
                  <a:rPr lang="he-IL" sz="1900" dirty="0" err="1"/>
                  <a:t>ההמילטוני</a:t>
                </a:r>
                <a:r>
                  <a:rPr lang="he-IL" sz="1900" dirty="0"/>
                  <a:t> על הגרף החדש לעומת המטריצה של הגרף החדש).</a:t>
                </a:r>
              </a:p>
              <a:p>
                <a:r>
                  <a:rPr lang="he-IL" sz="1900" dirty="0"/>
                  <a:t>הגרפים של המוכיח והמוודאת הם עדיין בקירוב </a:t>
                </a:r>
                <a:r>
                  <a:rPr lang="he-IL" sz="1900" dirty="0" err="1"/>
                  <a:t>פולינומיים</a:t>
                </a:r>
                <a:r>
                  <a:rPr lang="he-IL" sz="1900" dirty="0"/>
                  <a:t> מסדר 2, מכיוון שיש להם אובייקטים שדורשים זיכרון של </a:t>
                </a:r>
                <a14:m>
                  <m:oMath xmlns:m="http://schemas.openxmlformats.org/officeDocument/2006/math">
                    <m:r>
                      <a:rPr lang="en-US" sz="1900" b="0" i="1" smtClean="0">
                        <a:latin typeface="Cambria Math" panose="02040503050406030204" pitchFamily="18" charset="0"/>
                      </a:rPr>
                      <m:t>𝑂</m:t>
                    </m:r>
                    <m:d>
                      <m:dPr>
                        <m:ctrlPr>
                          <a:rPr lang="en-US" sz="1900" b="0" i="1" smtClean="0">
                            <a:latin typeface="Cambria Math" panose="02040503050406030204" pitchFamily="18" charset="0"/>
                          </a:rPr>
                        </m:ctrlPr>
                      </m:d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panose="02040503050406030204" pitchFamily="18" charset="0"/>
                                  </a:rPr>
                                  <m:t>𝑈</m:t>
                                </m:r>
                              </m:e>
                              <m:sup>
                                <m:r>
                                  <a:rPr lang="en-US" sz="1900" i="1">
                                    <a:latin typeface="Cambria Math" panose="02040503050406030204" pitchFamily="18" charset="0"/>
                                  </a:rPr>
                                  <m:t>2</m:t>
                                </m:r>
                              </m:sup>
                            </m:sSup>
                          </m:e>
                        </m:d>
                      </m:e>
                    </m:d>
                  </m:oMath>
                </a14:m>
                <a:r>
                  <a:rPr lang="he-IL" sz="1900" dirty="0"/>
                  <a:t> (כמו: הייצוגים של הגרפים וההתחייבויות)</a:t>
                </a:r>
                <a:r>
                  <a:rPr lang="he-IL" sz="1900" b="1" dirty="0"/>
                  <a:t>.</a:t>
                </a:r>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907064" y="1654002"/>
                <a:ext cx="9661436" cy="5099826"/>
              </a:xfrm>
              <a:blipFill>
                <a:blip r:embed="rId3"/>
                <a:stretch>
                  <a:fillRect l="-1136" r="-315"/>
                </a:stretch>
              </a:blipFill>
            </p:spPr>
            <p:txBody>
              <a:bodyPr/>
              <a:lstStyle/>
              <a:p>
                <a:r>
                  <a:rPr lang="he-IL">
                    <a:noFill/>
                  </a:rPr>
                  <a:t> </a:t>
                </a:r>
              </a:p>
            </p:txBody>
          </p:sp>
        </mc:Fallback>
      </mc:AlternateContent>
      <p:sp>
        <p:nvSpPr>
          <p:cNvPr id="5" name="TextBox 4"/>
          <p:cNvSpPr txBox="1"/>
          <p:nvPr/>
        </p:nvSpPr>
        <p:spPr>
          <a:xfrm>
            <a:off x="3507812" y="848520"/>
            <a:ext cx="2229970" cy="461665"/>
          </a:xfrm>
          <a:prstGeom prst="rect">
            <a:avLst/>
          </a:prstGeom>
          <a:noFill/>
        </p:spPr>
        <p:txBody>
          <a:bodyPr wrap="square" rtlCol="1">
            <a:spAutoFit/>
          </a:bodyPr>
          <a:lstStyle/>
          <a:p>
            <a:pPr algn="r"/>
            <a:r>
              <a:rPr lang="he-IL" sz="2400" b="1" dirty="0">
                <a:solidFill>
                  <a:srgbClr val="FFC000"/>
                </a:solidFill>
              </a:rPr>
              <a:t>השימוש בזיכרון</a:t>
            </a:r>
          </a:p>
        </p:txBody>
      </p:sp>
      <p:pic>
        <p:nvPicPr>
          <p:cNvPr id="11" name="תמונה 10" descr="תמונה שמכילה ציור, איור, סרטים מצוירים, סרט מצויר&#10;&#10;התיאור נוצר באופן אוטומטי">
            <a:extLst>
              <a:ext uri="{FF2B5EF4-FFF2-40B4-BE49-F238E27FC236}">
                <a16:creationId xmlns:a16="http://schemas.microsoft.com/office/drawing/2014/main" id="{BA507400-993C-1B47-8D58-971210B67306}"/>
              </a:ext>
            </a:extLst>
          </p:cNvPr>
          <p:cNvPicPr>
            <a:picLocks noChangeAspect="1"/>
          </p:cNvPicPr>
          <p:nvPr/>
        </p:nvPicPr>
        <p:blipFill>
          <a:blip r:embed="rId4"/>
          <a:stretch>
            <a:fillRect/>
          </a:stretch>
        </p:blipFill>
        <p:spPr>
          <a:xfrm>
            <a:off x="11183011" y="1323860"/>
            <a:ext cx="925513" cy="1036353"/>
          </a:xfrm>
          <a:prstGeom prst="rect">
            <a:avLst/>
          </a:prstGeom>
        </p:spPr>
      </p:pic>
      <p:pic>
        <p:nvPicPr>
          <p:cNvPr id="12" name="תמונה 11" descr="תמונה שמכילה אומנות קליפיפם, סרטים מצוירים, ציור, איור&#10;&#10;התיאור נוצר באופן אוטומטי">
            <a:extLst>
              <a:ext uri="{FF2B5EF4-FFF2-40B4-BE49-F238E27FC236}">
                <a16:creationId xmlns:a16="http://schemas.microsoft.com/office/drawing/2014/main" id="{27ED4B27-DA28-CF5B-54CA-846868E425FE}"/>
              </a:ext>
            </a:extLst>
          </p:cNvPr>
          <p:cNvPicPr>
            <a:picLocks noChangeAspect="1"/>
          </p:cNvPicPr>
          <p:nvPr/>
        </p:nvPicPr>
        <p:blipFill>
          <a:blip r:embed="rId5"/>
          <a:stretch>
            <a:fillRect/>
          </a:stretch>
        </p:blipFill>
        <p:spPr>
          <a:xfrm>
            <a:off x="60326" y="1323860"/>
            <a:ext cx="840286" cy="1036353"/>
          </a:xfrm>
          <a:prstGeom prst="rect">
            <a:avLst/>
          </a:prstGeom>
        </p:spPr>
      </p:pic>
      <p:pic>
        <p:nvPicPr>
          <p:cNvPr id="7" name="תמונה 6">
            <a:extLst>
              <a:ext uri="{FF2B5EF4-FFF2-40B4-BE49-F238E27FC236}">
                <a16:creationId xmlns:a16="http://schemas.microsoft.com/office/drawing/2014/main" id="{2E2B996D-6D2A-A292-3855-193BD9BE6752}"/>
              </a:ext>
            </a:extLst>
          </p:cNvPr>
          <p:cNvPicPr>
            <a:picLocks noChangeAspect="1"/>
          </p:cNvPicPr>
          <p:nvPr/>
        </p:nvPicPr>
        <p:blipFill>
          <a:blip r:embed="rId6"/>
          <a:stretch>
            <a:fillRect/>
          </a:stretch>
        </p:blipFill>
        <p:spPr>
          <a:xfrm>
            <a:off x="6167280" y="1323860"/>
            <a:ext cx="4949937" cy="2771964"/>
          </a:xfrm>
          <a:prstGeom prst="rect">
            <a:avLst/>
          </a:prstGeom>
        </p:spPr>
      </p:pic>
      <p:pic>
        <p:nvPicPr>
          <p:cNvPr id="10" name="תמונה 9">
            <a:extLst>
              <a:ext uri="{FF2B5EF4-FFF2-40B4-BE49-F238E27FC236}">
                <a16:creationId xmlns:a16="http://schemas.microsoft.com/office/drawing/2014/main" id="{FA1ECA7B-120C-4D46-AC85-74DA2DC8DE35}"/>
              </a:ext>
            </a:extLst>
          </p:cNvPr>
          <p:cNvPicPr>
            <a:picLocks noChangeAspect="1"/>
          </p:cNvPicPr>
          <p:nvPr/>
        </p:nvPicPr>
        <p:blipFill>
          <a:blip r:embed="rId7"/>
          <a:stretch>
            <a:fillRect/>
          </a:stretch>
        </p:blipFill>
        <p:spPr>
          <a:xfrm>
            <a:off x="969603" y="1323860"/>
            <a:ext cx="5018628" cy="2771964"/>
          </a:xfrm>
          <a:prstGeom prst="rect">
            <a:avLst/>
          </a:prstGeom>
        </p:spPr>
      </p:pic>
    </p:spTree>
    <p:extLst>
      <p:ext uri="{BB962C8B-B14F-4D97-AF65-F5344CB8AC3E}">
        <p14:creationId xmlns:p14="http://schemas.microsoft.com/office/powerpoint/2010/main" val="164412575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הצמתים </a:t>
            </a:r>
            <a:r>
              <a:rPr lang="en-US" sz="2800" b="1" dirty="0">
                <a:solidFill>
                  <a:srgbClr val="FF0000"/>
                </a:solidFill>
              </a:rPr>
              <a:t>(bit=0)</a:t>
            </a:r>
            <a:r>
              <a:rPr lang="he-IL" sz="2800" b="1" dirty="0">
                <a:solidFill>
                  <a:srgbClr val="FF0000"/>
                </a:solidFill>
              </a:rPr>
              <a:t>:</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872615" y="1758174"/>
                <a:ext cx="9618626"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pPr marL="0" indent="0">
                  <a:buNone/>
                </a:pPr>
                <a:endParaRPr lang="he-IL" sz="1900" dirty="0"/>
              </a:p>
              <a:p>
                <a:r>
                  <a:rPr lang="he-IL" sz="1900" dirty="0"/>
                  <a:t>כמות הזיכרון שעובר בתקשורת בין המוכיח למוודאת היא </a:t>
                </a:r>
                <a:r>
                  <a:rPr lang="he-IL" sz="1900" dirty="0" err="1"/>
                  <a:t>פולינומית</a:t>
                </a:r>
                <a:r>
                  <a:rPr lang="he-IL" sz="1900" dirty="0"/>
                  <a:t> מסדר 2 ביחס למספר הצמתים -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sSup>
                          <m:sSupPr>
                            <m:ctrlPr>
                              <a:rPr lang="en-US" sz="1900" b="0" i="1" smtClean="0">
                                <a:latin typeface="Cambria Math" panose="02040503050406030204" pitchFamily="18" charset="0"/>
                              </a:rPr>
                            </m:ctrlPr>
                          </m:sSupPr>
                          <m:e>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𝑈</m:t>
                                </m:r>
                              </m:e>
                            </m:d>
                          </m:e>
                          <m:sup>
                            <m:r>
                              <a:rPr lang="en-US" sz="1900" b="0" i="1" smtClean="0">
                                <a:latin typeface="Cambria Math" panose="02040503050406030204" pitchFamily="18" charset="0"/>
                              </a:rPr>
                              <m:t>2</m:t>
                            </m:r>
                          </m:sup>
                        </m:sSup>
                      </m:e>
                    </m:d>
                  </m:oMath>
                </a14:m>
                <a:r>
                  <a:rPr lang="he-IL" sz="1900" dirty="0"/>
                  <a:t>, מכיוון שבתקשורת מועברות ההתחייבויות על כל אחת מהכניסות של מטריצת </a:t>
                </a:r>
                <a:r>
                  <a:rPr lang="he-IL" sz="1900" dirty="0" err="1"/>
                  <a:t>השכנויות</a:t>
                </a:r>
                <a:r>
                  <a:rPr lang="he-IL" sz="1900" dirty="0"/>
                  <a:t>.</a:t>
                </a:r>
                <a:br>
                  <a:rPr lang="en-US" sz="1900" dirty="0"/>
                </a:br>
                <a:r>
                  <a:rPr lang="he-IL" sz="1900" b="1" dirty="0"/>
                  <a:t>כמו כן, בשלב החשיפה, עבור </a:t>
                </a:r>
                <a:r>
                  <a:rPr lang="en-US" sz="1900" b="1" dirty="0"/>
                  <a:t>bit=0</a:t>
                </a:r>
                <a:r>
                  <a:rPr lang="he-IL" sz="1900" b="1" dirty="0"/>
                  <a:t> מועברות הפרמוטציה ופתיחת כל ההתחייבויות על כניסות המטריצה (זה דורש זיכרון של </a:t>
                </a:r>
                <a14:m>
                  <m:oMath xmlns:m="http://schemas.openxmlformats.org/officeDocument/2006/math">
                    <m:r>
                      <a:rPr lang="en-US" sz="1900" b="1" i="1">
                        <a:latin typeface="Cambria Math" panose="02040503050406030204" pitchFamily="18" charset="0"/>
                      </a:rPr>
                      <m:t>𝑶</m:t>
                    </m:r>
                    <m:d>
                      <m:dPr>
                        <m:ctrlPr>
                          <a:rPr lang="en-US" sz="1900" b="1" i="1">
                            <a:latin typeface="Cambria Math" panose="02040503050406030204" pitchFamily="18" charset="0"/>
                          </a:rPr>
                        </m:ctrlPr>
                      </m:dPr>
                      <m:e>
                        <m:sSup>
                          <m:sSupPr>
                            <m:ctrlPr>
                              <a:rPr lang="en-US" sz="1900" b="1" i="1">
                                <a:latin typeface="Cambria Math" panose="02040503050406030204" pitchFamily="18" charset="0"/>
                              </a:rPr>
                            </m:ctrlPr>
                          </m:sSupPr>
                          <m:e>
                            <m:d>
                              <m:dPr>
                                <m:begChr m:val="|"/>
                                <m:endChr m:val="|"/>
                                <m:ctrlPr>
                                  <a:rPr lang="en-US" sz="1900" b="1" i="1">
                                    <a:latin typeface="Cambria Math" panose="02040503050406030204" pitchFamily="18" charset="0"/>
                                  </a:rPr>
                                </m:ctrlPr>
                              </m:dPr>
                              <m:e>
                                <m:r>
                                  <a:rPr lang="en-US" sz="1900" b="1" i="1">
                                    <a:latin typeface="Cambria Math" panose="02040503050406030204" pitchFamily="18" charset="0"/>
                                  </a:rPr>
                                  <m:t>𝑼</m:t>
                                </m:r>
                              </m:e>
                            </m:d>
                          </m:e>
                          <m:sup>
                            <m:r>
                              <a:rPr lang="en-US" sz="1900" b="1" i="1">
                                <a:latin typeface="Cambria Math" panose="02040503050406030204" pitchFamily="18" charset="0"/>
                              </a:rPr>
                              <m:t>𝟐</m:t>
                            </m:r>
                          </m:sup>
                        </m:sSup>
                      </m:e>
                    </m:d>
                  </m:oMath>
                </a14:m>
                <a:r>
                  <a:rPr lang="he-IL" sz="1900" b="1" dirty="0"/>
                  <a:t>). </a:t>
                </a:r>
              </a:p>
              <a:p>
                <a:r>
                  <a:rPr lang="he-IL" sz="1900" dirty="0"/>
                  <a:t>שאר הנתונים שמועברים בתקשורת (ביט נבחר ושליחת התוצאה) דורשים זיכרון קבוע -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r>
                          <a:rPr lang="en-US" sz="1900" b="0" i="1" smtClean="0">
                            <a:latin typeface="Cambria Math" panose="02040503050406030204" pitchFamily="18" charset="0"/>
                          </a:rPr>
                          <m:t>1</m:t>
                        </m:r>
                      </m:e>
                    </m:d>
                  </m:oMath>
                </a14:m>
                <a:r>
                  <a:rPr lang="he-IL" sz="1900" dirty="0"/>
                  <a:t>.</a:t>
                </a:r>
                <a:endParaRPr lang="he-IL" sz="1900" b="1" dirty="0"/>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872615" y="1758174"/>
                <a:ext cx="9618626" cy="5099826"/>
              </a:xfrm>
              <a:blipFill>
                <a:blip r:embed="rId3"/>
                <a:stretch>
                  <a:fillRect r="-317"/>
                </a:stretch>
              </a:blipFill>
            </p:spPr>
            <p:txBody>
              <a:bodyPr/>
              <a:lstStyle/>
              <a:p>
                <a:r>
                  <a:rPr lang="he-IL">
                    <a:noFill/>
                  </a:rPr>
                  <a:t> </a:t>
                </a:r>
              </a:p>
            </p:txBody>
          </p:sp>
        </mc:Fallback>
      </mc:AlternateContent>
      <p:sp>
        <p:nvSpPr>
          <p:cNvPr id="5" name="TextBox 4"/>
          <p:cNvSpPr txBox="1"/>
          <p:nvPr/>
        </p:nvSpPr>
        <p:spPr>
          <a:xfrm>
            <a:off x="4063943" y="890493"/>
            <a:ext cx="1283546" cy="461665"/>
          </a:xfrm>
          <a:prstGeom prst="rect">
            <a:avLst/>
          </a:prstGeom>
          <a:noFill/>
        </p:spPr>
        <p:txBody>
          <a:bodyPr wrap="square" rtlCol="1">
            <a:spAutoFit/>
          </a:bodyPr>
          <a:lstStyle/>
          <a:p>
            <a:pPr algn="r"/>
            <a:r>
              <a:rPr lang="he-IL" sz="2400" b="1" dirty="0">
                <a:solidFill>
                  <a:srgbClr val="92D050"/>
                </a:solidFill>
              </a:rPr>
              <a:t>תקשורת</a:t>
            </a:r>
          </a:p>
        </p:txBody>
      </p:sp>
      <p:cxnSp>
        <p:nvCxnSpPr>
          <p:cNvPr id="6" name="מחבר חץ ישר 5">
            <a:extLst>
              <a:ext uri="{FF2B5EF4-FFF2-40B4-BE49-F238E27FC236}">
                <a16:creationId xmlns:a16="http://schemas.microsoft.com/office/drawing/2014/main" id="{3F4AE044-0CAD-C7C8-F38C-B73D0A31947B}"/>
              </a:ext>
            </a:extLst>
          </p:cNvPr>
          <p:cNvCxnSpPr/>
          <p:nvPr/>
        </p:nvCxnSpPr>
        <p:spPr>
          <a:xfrm>
            <a:off x="9953162" y="1907940"/>
            <a:ext cx="10080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תמונה 8" descr="תמונה שמכילה ציור, איור, סרטים מצוירים, סרט מצויר&#10;&#10;התיאור נוצר באופן אוטומטי">
            <a:extLst>
              <a:ext uri="{FF2B5EF4-FFF2-40B4-BE49-F238E27FC236}">
                <a16:creationId xmlns:a16="http://schemas.microsoft.com/office/drawing/2014/main" id="{1CDECBFD-DD25-2C74-FFBC-BC983BC26897}"/>
              </a:ext>
            </a:extLst>
          </p:cNvPr>
          <p:cNvPicPr>
            <a:picLocks noChangeAspect="1"/>
          </p:cNvPicPr>
          <p:nvPr/>
        </p:nvPicPr>
        <p:blipFill>
          <a:blip r:embed="rId4"/>
          <a:stretch>
            <a:fillRect/>
          </a:stretch>
        </p:blipFill>
        <p:spPr>
          <a:xfrm>
            <a:off x="11088277" y="1407807"/>
            <a:ext cx="925513" cy="1036353"/>
          </a:xfrm>
          <a:prstGeom prst="rect">
            <a:avLst/>
          </a:prstGeom>
        </p:spPr>
      </p:pic>
      <p:pic>
        <p:nvPicPr>
          <p:cNvPr id="10" name="תמונה 9" descr="תמונה שמכילה אומנות קליפיפם, סרטים מצוירים, ציור, איור&#10;&#10;התיאור נוצר באופן אוטומטי">
            <a:extLst>
              <a:ext uri="{FF2B5EF4-FFF2-40B4-BE49-F238E27FC236}">
                <a16:creationId xmlns:a16="http://schemas.microsoft.com/office/drawing/2014/main" id="{B3AC4A9E-DAF4-14ED-7104-6FA0C0BD037A}"/>
              </a:ext>
            </a:extLst>
          </p:cNvPr>
          <p:cNvPicPr>
            <a:picLocks noChangeAspect="1"/>
          </p:cNvPicPr>
          <p:nvPr/>
        </p:nvPicPr>
        <p:blipFill>
          <a:blip r:embed="rId5"/>
          <a:stretch>
            <a:fillRect/>
          </a:stretch>
        </p:blipFill>
        <p:spPr>
          <a:xfrm>
            <a:off x="9037221" y="1407807"/>
            <a:ext cx="840286" cy="1036353"/>
          </a:xfrm>
          <a:prstGeom prst="rect">
            <a:avLst/>
          </a:prstGeom>
        </p:spPr>
      </p:pic>
      <p:pic>
        <p:nvPicPr>
          <p:cNvPr id="7" name="תמונה 6">
            <a:extLst>
              <a:ext uri="{FF2B5EF4-FFF2-40B4-BE49-F238E27FC236}">
                <a16:creationId xmlns:a16="http://schemas.microsoft.com/office/drawing/2014/main" id="{D0F0EF78-7286-1648-BC26-4137297E57FB}"/>
              </a:ext>
            </a:extLst>
          </p:cNvPr>
          <p:cNvPicPr>
            <a:picLocks noChangeAspect="1"/>
          </p:cNvPicPr>
          <p:nvPr/>
        </p:nvPicPr>
        <p:blipFill>
          <a:blip r:embed="rId6"/>
          <a:stretch>
            <a:fillRect/>
          </a:stretch>
        </p:blipFill>
        <p:spPr>
          <a:xfrm>
            <a:off x="1837785" y="1407807"/>
            <a:ext cx="6407191" cy="3268365"/>
          </a:xfrm>
          <a:prstGeom prst="rect">
            <a:avLst/>
          </a:prstGeom>
        </p:spPr>
      </p:pic>
    </p:spTree>
    <p:extLst>
      <p:ext uri="{BB962C8B-B14F-4D97-AF65-F5344CB8AC3E}">
        <p14:creationId xmlns:p14="http://schemas.microsoft.com/office/powerpoint/2010/main" val="211110444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645128" y="20813"/>
            <a:ext cx="9404723" cy="1303047"/>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הצמתים </a:t>
            </a:r>
            <a:r>
              <a:rPr lang="en-US" sz="2800" b="1" dirty="0">
                <a:solidFill>
                  <a:srgbClr val="FF0000"/>
                </a:solidFill>
              </a:rPr>
              <a:t>(bit=1)</a:t>
            </a:r>
            <a:r>
              <a:rPr lang="he-IL" sz="2800" b="1" dirty="0">
                <a:solidFill>
                  <a:srgbClr val="FF0000"/>
                </a:solidFill>
              </a:rPr>
              <a:t>:</a:t>
            </a:r>
            <a:br>
              <a:rPr lang="he-IL" sz="2800" b="1" dirty="0"/>
            </a:br>
            <a:br>
              <a:rPr lang="he-IL" dirty="0"/>
            </a:b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126363" y="1737361"/>
                <a:ext cx="11398015"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pPr marL="0" indent="0">
                  <a:buNone/>
                </a:pPr>
                <a:endParaRPr lang="he-IL" sz="1900" dirty="0"/>
              </a:p>
              <a:p>
                <a:r>
                  <a:rPr lang="he-IL" sz="1900" dirty="0"/>
                  <a:t>כמות הזיכרון שעובר בתקשורת בין המוכיח למוודאת היא עדיין </a:t>
                </a:r>
                <a:r>
                  <a:rPr lang="he-IL" sz="1900" dirty="0" err="1"/>
                  <a:t>פולינומית</a:t>
                </a:r>
                <a:r>
                  <a:rPr lang="he-IL" sz="1900" dirty="0"/>
                  <a:t> מסדר 2 ביחס למספר הצמתים -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sSup>
                          <m:sSupPr>
                            <m:ctrlPr>
                              <a:rPr lang="en-US" sz="1900" b="0" i="1" smtClean="0">
                                <a:latin typeface="Cambria Math" panose="02040503050406030204" pitchFamily="18" charset="0"/>
                              </a:rPr>
                            </m:ctrlPr>
                          </m:sSupPr>
                          <m:e>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𝑈</m:t>
                                </m:r>
                              </m:e>
                            </m:d>
                          </m:e>
                          <m:sup>
                            <m:r>
                              <a:rPr lang="en-US" sz="1900" b="0" i="1" smtClean="0">
                                <a:latin typeface="Cambria Math" panose="02040503050406030204" pitchFamily="18" charset="0"/>
                              </a:rPr>
                              <m:t>2</m:t>
                            </m:r>
                          </m:sup>
                        </m:sSup>
                      </m:e>
                    </m:d>
                  </m:oMath>
                </a14:m>
                <a:r>
                  <a:rPr lang="he-IL" sz="1900" dirty="0"/>
                  <a:t>, מכיוון שבתקשורת מועברות ההתחייבויות על כל אחת מהכניסות של מטריצת </a:t>
                </a:r>
                <a:r>
                  <a:rPr lang="he-IL" sz="1900" dirty="0" err="1"/>
                  <a:t>השכנויות</a:t>
                </a:r>
                <a:r>
                  <a:rPr lang="he-IL" sz="1900" dirty="0"/>
                  <a:t>.</a:t>
                </a:r>
              </a:p>
              <a:p>
                <a:r>
                  <a:rPr lang="he-IL" sz="1900" b="1" dirty="0"/>
                  <a:t>בשלב החשיפה, עבור </a:t>
                </a:r>
                <a:r>
                  <a:rPr lang="en-US" sz="1900" b="1" dirty="0"/>
                  <a:t>bit=1</a:t>
                </a:r>
                <a:r>
                  <a:rPr lang="he-IL" sz="1900" b="1" dirty="0"/>
                  <a:t> מועבר המעגל </a:t>
                </a:r>
                <a:r>
                  <a:rPr lang="he-IL" sz="1900" b="1" dirty="0" err="1"/>
                  <a:t>ההמילטוני</a:t>
                </a:r>
                <a:r>
                  <a:rPr lang="he-IL" sz="1900" b="1" dirty="0"/>
                  <a:t> עם החשיפות של הכניסות שמתאימות לו (זה דורש זיכרון של </a:t>
                </a:r>
                <a14:m>
                  <m:oMath xmlns:m="http://schemas.openxmlformats.org/officeDocument/2006/math">
                    <m:r>
                      <a:rPr lang="en-US" sz="1900" b="1" i="1">
                        <a:latin typeface="Cambria Math" panose="02040503050406030204" pitchFamily="18" charset="0"/>
                      </a:rPr>
                      <m:t>𝑶</m:t>
                    </m:r>
                    <m:d>
                      <m:dPr>
                        <m:ctrlPr>
                          <a:rPr lang="en-US" sz="1900" b="1" i="1">
                            <a:latin typeface="Cambria Math" panose="02040503050406030204" pitchFamily="18" charset="0"/>
                          </a:rPr>
                        </m:ctrlPr>
                      </m:dPr>
                      <m:e>
                        <m:d>
                          <m:dPr>
                            <m:begChr m:val="|"/>
                            <m:endChr m:val="|"/>
                            <m:ctrlPr>
                              <a:rPr lang="en-US" sz="1900" b="1" i="1">
                                <a:latin typeface="Cambria Math" panose="02040503050406030204" pitchFamily="18" charset="0"/>
                              </a:rPr>
                            </m:ctrlPr>
                          </m:dPr>
                          <m:e>
                            <m:r>
                              <a:rPr lang="en-US" sz="1900" b="1" i="1">
                                <a:latin typeface="Cambria Math" panose="02040503050406030204" pitchFamily="18" charset="0"/>
                              </a:rPr>
                              <m:t>𝑼</m:t>
                            </m:r>
                          </m:e>
                        </m:d>
                      </m:e>
                    </m:d>
                  </m:oMath>
                </a14:m>
                <a:r>
                  <a:rPr lang="he-IL" sz="1900" b="1" dirty="0"/>
                  <a:t>).</a:t>
                </a:r>
                <a:r>
                  <a:rPr lang="he-IL" sz="1900" dirty="0"/>
                  <a:t> </a:t>
                </a:r>
              </a:p>
              <a:p>
                <a:r>
                  <a:rPr lang="he-IL" sz="1900" dirty="0"/>
                  <a:t>שאר הנתונים שמועברים בתקשורת (ביט נבחר ושליחת התוצאה) דורשים זיכרון קבוע - </a:t>
                </a:r>
                <a14:m>
                  <m:oMath xmlns:m="http://schemas.openxmlformats.org/officeDocument/2006/math">
                    <m:r>
                      <a:rPr lang="en-US" sz="1900" i="1">
                        <a:latin typeface="Cambria Math" panose="02040503050406030204" pitchFamily="18" charset="0"/>
                      </a:rPr>
                      <m:t>𝑂</m:t>
                    </m:r>
                    <m:d>
                      <m:dPr>
                        <m:ctrlPr>
                          <a:rPr lang="en-US" sz="1900" i="1">
                            <a:latin typeface="Cambria Math" panose="02040503050406030204" pitchFamily="18" charset="0"/>
                          </a:rPr>
                        </m:ctrlPr>
                      </m:dPr>
                      <m:e>
                        <m:r>
                          <a:rPr lang="en-US" sz="1900" b="0" i="1" smtClean="0">
                            <a:latin typeface="Cambria Math" panose="02040503050406030204" pitchFamily="18" charset="0"/>
                          </a:rPr>
                          <m:t>1</m:t>
                        </m:r>
                      </m:e>
                    </m:d>
                  </m:oMath>
                </a14:m>
                <a:r>
                  <a:rPr lang="he-IL" sz="1900" dirty="0"/>
                  <a:t>.</a:t>
                </a:r>
                <a:endParaRPr lang="he-IL" sz="1900" b="1" dirty="0"/>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126363" y="1737361"/>
                <a:ext cx="11398015" cy="5099826"/>
              </a:xfrm>
              <a:blipFill>
                <a:blip r:embed="rId3"/>
                <a:stretch>
                  <a:fillRect l="-535" r="-321"/>
                </a:stretch>
              </a:blipFill>
            </p:spPr>
            <p:txBody>
              <a:bodyPr/>
              <a:lstStyle/>
              <a:p>
                <a:r>
                  <a:rPr lang="he-IL">
                    <a:noFill/>
                  </a:rPr>
                  <a:t> </a:t>
                </a:r>
              </a:p>
            </p:txBody>
          </p:sp>
        </mc:Fallback>
      </mc:AlternateContent>
      <p:sp>
        <p:nvSpPr>
          <p:cNvPr id="5" name="TextBox 4"/>
          <p:cNvSpPr txBox="1"/>
          <p:nvPr/>
        </p:nvSpPr>
        <p:spPr>
          <a:xfrm>
            <a:off x="4063943" y="890493"/>
            <a:ext cx="1283546" cy="461665"/>
          </a:xfrm>
          <a:prstGeom prst="rect">
            <a:avLst/>
          </a:prstGeom>
          <a:noFill/>
        </p:spPr>
        <p:txBody>
          <a:bodyPr wrap="square" rtlCol="1">
            <a:spAutoFit/>
          </a:bodyPr>
          <a:lstStyle/>
          <a:p>
            <a:pPr algn="r"/>
            <a:r>
              <a:rPr lang="he-IL" sz="2400" b="1" dirty="0">
                <a:solidFill>
                  <a:srgbClr val="92D050"/>
                </a:solidFill>
              </a:rPr>
              <a:t>תקשורת</a:t>
            </a:r>
          </a:p>
        </p:txBody>
      </p:sp>
      <p:cxnSp>
        <p:nvCxnSpPr>
          <p:cNvPr id="6" name="מחבר חץ ישר 5">
            <a:extLst>
              <a:ext uri="{FF2B5EF4-FFF2-40B4-BE49-F238E27FC236}">
                <a16:creationId xmlns:a16="http://schemas.microsoft.com/office/drawing/2014/main" id="{3F4AE044-0CAD-C7C8-F38C-B73D0A31947B}"/>
              </a:ext>
            </a:extLst>
          </p:cNvPr>
          <p:cNvCxnSpPr/>
          <p:nvPr/>
        </p:nvCxnSpPr>
        <p:spPr>
          <a:xfrm>
            <a:off x="9997766" y="1907940"/>
            <a:ext cx="10080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תמונה 9" descr="תמונה שמכילה אומנות קליפיפם, סרטים מצוירים, ציור, איור&#10;&#10;התיאור נוצר באופן אוטומטי">
            <a:extLst>
              <a:ext uri="{FF2B5EF4-FFF2-40B4-BE49-F238E27FC236}">
                <a16:creationId xmlns:a16="http://schemas.microsoft.com/office/drawing/2014/main" id="{AF6D0E13-6C26-69AC-1F11-5EA96A83984E}"/>
              </a:ext>
            </a:extLst>
          </p:cNvPr>
          <p:cNvPicPr>
            <a:picLocks noChangeAspect="1"/>
          </p:cNvPicPr>
          <p:nvPr/>
        </p:nvPicPr>
        <p:blipFill>
          <a:blip r:embed="rId4"/>
          <a:stretch>
            <a:fillRect/>
          </a:stretch>
        </p:blipFill>
        <p:spPr>
          <a:xfrm>
            <a:off x="9023122" y="1498172"/>
            <a:ext cx="840286" cy="1036353"/>
          </a:xfrm>
          <a:prstGeom prst="rect">
            <a:avLst/>
          </a:prstGeom>
        </p:spPr>
      </p:pic>
      <p:pic>
        <p:nvPicPr>
          <p:cNvPr id="11" name="תמונה 10" descr="תמונה שמכילה ציור, איור, סרטים מצוירים, סרט מצויר&#10;&#10;התיאור נוצר באופן אוטומטי">
            <a:extLst>
              <a:ext uri="{FF2B5EF4-FFF2-40B4-BE49-F238E27FC236}">
                <a16:creationId xmlns:a16="http://schemas.microsoft.com/office/drawing/2014/main" id="{341177B1-1B67-DA42-82C3-559644B2C86B}"/>
              </a:ext>
            </a:extLst>
          </p:cNvPr>
          <p:cNvPicPr>
            <a:picLocks noChangeAspect="1"/>
          </p:cNvPicPr>
          <p:nvPr/>
        </p:nvPicPr>
        <p:blipFill>
          <a:blip r:embed="rId5"/>
          <a:stretch>
            <a:fillRect/>
          </a:stretch>
        </p:blipFill>
        <p:spPr>
          <a:xfrm>
            <a:off x="11140124" y="1521486"/>
            <a:ext cx="925513" cy="1036353"/>
          </a:xfrm>
          <a:prstGeom prst="rect">
            <a:avLst/>
          </a:prstGeom>
        </p:spPr>
      </p:pic>
      <p:pic>
        <p:nvPicPr>
          <p:cNvPr id="8" name="תמונה 7">
            <a:extLst>
              <a:ext uri="{FF2B5EF4-FFF2-40B4-BE49-F238E27FC236}">
                <a16:creationId xmlns:a16="http://schemas.microsoft.com/office/drawing/2014/main" id="{71DD132C-5A96-E29F-E7C1-29FD643D75F9}"/>
              </a:ext>
            </a:extLst>
          </p:cNvPr>
          <p:cNvPicPr>
            <a:picLocks noChangeAspect="1"/>
          </p:cNvPicPr>
          <p:nvPr/>
        </p:nvPicPr>
        <p:blipFill>
          <a:blip r:embed="rId6"/>
          <a:stretch>
            <a:fillRect/>
          </a:stretch>
        </p:blipFill>
        <p:spPr>
          <a:xfrm>
            <a:off x="2478138" y="1498172"/>
            <a:ext cx="5738702" cy="3205509"/>
          </a:xfrm>
          <a:prstGeom prst="rect">
            <a:avLst/>
          </a:prstGeom>
        </p:spPr>
      </p:pic>
    </p:spTree>
    <p:extLst>
      <p:ext uri="{BB962C8B-B14F-4D97-AF65-F5344CB8AC3E}">
        <p14:creationId xmlns:p14="http://schemas.microsoft.com/office/powerpoint/2010/main" val="256943956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446049" y="-34821"/>
            <a:ext cx="10856411" cy="1874736"/>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הקשתות:</a:t>
            </a:r>
            <a:br>
              <a:rPr lang="he-IL" sz="2800" b="1" dirty="0">
                <a:solidFill>
                  <a:srgbClr val="FF0000"/>
                </a:solidFill>
              </a:rPr>
            </a:br>
            <a:r>
              <a:rPr lang="he-IL" sz="2000" dirty="0">
                <a:solidFill>
                  <a:schemeClr val="tx1"/>
                </a:solidFill>
              </a:rPr>
              <a:t>יצרנו תתי-גרפים לפי מספר הקשתות (עבור מספר קבוע של צמתים - 1000). לכל תת-גרף בחנו את המדדים הרלוונטיים.</a:t>
            </a:r>
            <a:br>
              <a:rPr lang="he-IL" sz="2800" b="1" dirty="0"/>
            </a:br>
            <a:br>
              <a:rPr lang="he-IL" dirty="0"/>
            </a:br>
            <a:endParaRPr lang="he-IL" dirty="0"/>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endParaRPr lang="he-IL" sz="1900" dirty="0"/>
          </a:p>
          <a:p>
            <a:endParaRPr lang="he-IL" sz="1900" dirty="0"/>
          </a:p>
          <a:p>
            <a:endParaRPr lang="he-IL" sz="1900" dirty="0"/>
          </a:p>
          <a:p>
            <a:r>
              <a:rPr lang="he-IL" sz="1900" dirty="0"/>
              <a:t>זמני הריצה של המוכיח והמוודאת אינם מושפעים בצורה משמעותית מכמות הקשתות, ולכן הגרפים של המוכיח ושל המוודאת הם קבועים סביב טווח מסוים</a:t>
            </a:r>
            <a:r>
              <a:rPr lang="he-IL" sz="1900" b="1" dirty="0"/>
              <a:t>.</a:t>
            </a:r>
          </a:p>
        </p:txBody>
      </p:sp>
      <p:sp>
        <p:nvSpPr>
          <p:cNvPr id="5" name="TextBox 4"/>
          <p:cNvSpPr txBox="1"/>
          <p:nvPr/>
        </p:nvSpPr>
        <p:spPr>
          <a:xfrm>
            <a:off x="10163074" y="1527605"/>
            <a:ext cx="1708731" cy="461665"/>
          </a:xfrm>
          <a:prstGeom prst="rect">
            <a:avLst/>
          </a:prstGeom>
          <a:noFill/>
        </p:spPr>
        <p:txBody>
          <a:bodyPr wrap="square" rtlCol="1">
            <a:spAutoFit/>
          </a:bodyPr>
          <a:lstStyle/>
          <a:p>
            <a:pPr algn="r"/>
            <a:r>
              <a:rPr lang="he-IL" sz="2400" b="1" dirty="0">
                <a:solidFill>
                  <a:srgbClr val="FFFF00"/>
                </a:solidFill>
              </a:rPr>
              <a:t>זמן ריצה</a:t>
            </a:r>
          </a:p>
        </p:txBody>
      </p:sp>
      <p:pic>
        <p:nvPicPr>
          <p:cNvPr id="7" name="תמונה 6" descr="תמונה שמכילה ציור, איור, סרטים מצוירים, סרט מצויר&#10;&#10;התיאור נוצר באופן אוטומטי">
            <a:extLst>
              <a:ext uri="{FF2B5EF4-FFF2-40B4-BE49-F238E27FC236}">
                <a16:creationId xmlns:a16="http://schemas.microsoft.com/office/drawing/2014/main" id="{29892EDE-27BE-CF96-6A77-5AAAAABDC8CF}"/>
              </a:ext>
            </a:extLst>
          </p:cNvPr>
          <p:cNvPicPr>
            <a:picLocks noChangeAspect="1"/>
          </p:cNvPicPr>
          <p:nvPr/>
        </p:nvPicPr>
        <p:blipFill>
          <a:blip r:embed="rId3"/>
          <a:stretch>
            <a:fillRect/>
          </a:stretch>
        </p:blipFill>
        <p:spPr>
          <a:xfrm>
            <a:off x="10734899" y="3246935"/>
            <a:ext cx="925513" cy="1036353"/>
          </a:xfrm>
          <a:prstGeom prst="rect">
            <a:avLst/>
          </a:prstGeom>
        </p:spPr>
      </p:pic>
      <p:pic>
        <p:nvPicPr>
          <p:cNvPr id="9" name="תמונה 8" descr="תמונה שמכילה אומנות קליפיפם, סרטים מצוירים, ציור, איור&#10;&#10;התיאור נוצר באופן אוטומטי">
            <a:extLst>
              <a:ext uri="{FF2B5EF4-FFF2-40B4-BE49-F238E27FC236}">
                <a16:creationId xmlns:a16="http://schemas.microsoft.com/office/drawing/2014/main" id="{5B835758-DFD2-B7BF-73BC-0E18B3135F04}"/>
              </a:ext>
            </a:extLst>
          </p:cNvPr>
          <p:cNvPicPr>
            <a:picLocks noChangeAspect="1"/>
          </p:cNvPicPr>
          <p:nvPr/>
        </p:nvPicPr>
        <p:blipFill>
          <a:blip r:embed="rId4"/>
          <a:stretch>
            <a:fillRect/>
          </a:stretch>
        </p:blipFill>
        <p:spPr>
          <a:xfrm>
            <a:off x="139663" y="3157726"/>
            <a:ext cx="840286" cy="1036353"/>
          </a:xfrm>
          <a:prstGeom prst="rect">
            <a:avLst/>
          </a:prstGeom>
        </p:spPr>
      </p:pic>
      <p:pic>
        <p:nvPicPr>
          <p:cNvPr id="8" name="תמונה 7">
            <a:extLst>
              <a:ext uri="{FF2B5EF4-FFF2-40B4-BE49-F238E27FC236}">
                <a16:creationId xmlns:a16="http://schemas.microsoft.com/office/drawing/2014/main" id="{55791035-05B7-601A-0311-0B4946EC89E5}"/>
              </a:ext>
            </a:extLst>
          </p:cNvPr>
          <p:cNvPicPr>
            <a:picLocks noChangeAspect="1"/>
          </p:cNvPicPr>
          <p:nvPr/>
        </p:nvPicPr>
        <p:blipFill>
          <a:blip r:embed="rId5"/>
          <a:stretch>
            <a:fillRect/>
          </a:stretch>
        </p:blipFill>
        <p:spPr>
          <a:xfrm>
            <a:off x="6577820" y="1451070"/>
            <a:ext cx="3785522" cy="2230893"/>
          </a:xfrm>
          <a:prstGeom prst="rect">
            <a:avLst/>
          </a:prstGeom>
        </p:spPr>
      </p:pic>
      <p:pic>
        <p:nvPicPr>
          <p:cNvPr id="12" name="תמונה 11">
            <a:extLst>
              <a:ext uri="{FF2B5EF4-FFF2-40B4-BE49-F238E27FC236}">
                <a16:creationId xmlns:a16="http://schemas.microsoft.com/office/drawing/2014/main" id="{3BEE499F-CC17-558F-8D60-471EA155A6A3}"/>
              </a:ext>
            </a:extLst>
          </p:cNvPr>
          <p:cNvPicPr>
            <a:picLocks noChangeAspect="1"/>
          </p:cNvPicPr>
          <p:nvPr/>
        </p:nvPicPr>
        <p:blipFill>
          <a:blip r:embed="rId6"/>
          <a:stretch>
            <a:fillRect/>
          </a:stretch>
        </p:blipFill>
        <p:spPr>
          <a:xfrm>
            <a:off x="1216596" y="1451070"/>
            <a:ext cx="3852761" cy="2224833"/>
          </a:xfrm>
          <a:prstGeom prst="rect">
            <a:avLst/>
          </a:prstGeom>
        </p:spPr>
      </p:pic>
      <p:pic>
        <p:nvPicPr>
          <p:cNvPr id="4" name="תמונה 3">
            <a:extLst>
              <a:ext uri="{FF2B5EF4-FFF2-40B4-BE49-F238E27FC236}">
                <a16:creationId xmlns:a16="http://schemas.microsoft.com/office/drawing/2014/main" id="{661F1B6E-D85C-C8DF-E161-107D30D328A2}"/>
              </a:ext>
            </a:extLst>
          </p:cNvPr>
          <p:cNvPicPr>
            <a:picLocks noChangeAspect="1"/>
          </p:cNvPicPr>
          <p:nvPr/>
        </p:nvPicPr>
        <p:blipFill>
          <a:blip r:embed="rId7"/>
          <a:stretch>
            <a:fillRect/>
          </a:stretch>
        </p:blipFill>
        <p:spPr>
          <a:xfrm>
            <a:off x="6557601" y="3765112"/>
            <a:ext cx="3785522" cy="2170993"/>
          </a:xfrm>
          <a:prstGeom prst="rect">
            <a:avLst/>
          </a:prstGeom>
        </p:spPr>
      </p:pic>
      <p:pic>
        <p:nvPicPr>
          <p:cNvPr id="6" name="תמונה 5">
            <a:extLst>
              <a:ext uri="{FF2B5EF4-FFF2-40B4-BE49-F238E27FC236}">
                <a16:creationId xmlns:a16="http://schemas.microsoft.com/office/drawing/2014/main" id="{D2EBE425-F6E3-8E4A-6685-49A8CA7939E9}"/>
              </a:ext>
            </a:extLst>
          </p:cNvPr>
          <p:cNvPicPr>
            <a:picLocks noChangeAspect="1"/>
          </p:cNvPicPr>
          <p:nvPr/>
        </p:nvPicPr>
        <p:blipFill>
          <a:blip r:embed="rId8"/>
          <a:stretch>
            <a:fillRect/>
          </a:stretch>
        </p:blipFill>
        <p:spPr>
          <a:xfrm>
            <a:off x="1216595" y="3765112"/>
            <a:ext cx="3852761" cy="2279550"/>
          </a:xfrm>
          <a:prstGeom prst="rect">
            <a:avLst/>
          </a:prstGeom>
        </p:spPr>
      </p:pic>
      <p:sp>
        <p:nvSpPr>
          <p:cNvPr id="10" name="תיבת טקסט 9">
            <a:extLst>
              <a:ext uri="{FF2B5EF4-FFF2-40B4-BE49-F238E27FC236}">
                <a16:creationId xmlns:a16="http://schemas.microsoft.com/office/drawing/2014/main" id="{AE17D49F-0DE3-AF75-46F1-3B3D491D709D}"/>
              </a:ext>
            </a:extLst>
          </p:cNvPr>
          <p:cNvSpPr txBox="1"/>
          <p:nvPr/>
        </p:nvSpPr>
        <p:spPr>
          <a:xfrm>
            <a:off x="5233315" y="2197609"/>
            <a:ext cx="1180547" cy="461665"/>
          </a:xfrm>
          <a:prstGeom prst="rect">
            <a:avLst/>
          </a:prstGeom>
          <a:noFill/>
        </p:spPr>
        <p:txBody>
          <a:bodyPr wrap="square" rtlCol="1">
            <a:spAutoFit/>
          </a:bodyPr>
          <a:lstStyle/>
          <a:p>
            <a:pPr algn="ctr"/>
            <a:r>
              <a:rPr lang="en-US" sz="2400" b="1" dirty="0">
                <a:solidFill>
                  <a:srgbClr val="FF0000"/>
                </a:solidFill>
              </a:rPr>
              <a:t>bit=0</a:t>
            </a:r>
            <a:endParaRPr lang="he-IL" sz="2400" dirty="0"/>
          </a:p>
        </p:txBody>
      </p:sp>
      <p:sp>
        <p:nvSpPr>
          <p:cNvPr id="11" name="תיבת טקסט 10">
            <a:extLst>
              <a:ext uri="{FF2B5EF4-FFF2-40B4-BE49-F238E27FC236}">
                <a16:creationId xmlns:a16="http://schemas.microsoft.com/office/drawing/2014/main" id="{27A75A2C-2F45-A7EC-3890-0129912656A8}"/>
              </a:ext>
            </a:extLst>
          </p:cNvPr>
          <p:cNvSpPr txBox="1"/>
          <p:nvPr/>
        </p:nvSpPr>
        <p:spPr>
          <a:xfrm>
            <a:off x="5230195" y="4527804"/>
            <a:ext cx="1180547" cy="461665"/>
          </a:xfrm>
          <a:prstGeom prst="rect">
            <a:avLst/>
          </a:prstGeom>
          <a:noFill/>
        </p:spPr>
        <p:txBody>
          <a:bodyPr wrap="square" rtlCol="1">
            <a:spAutoFit/>
          </a:bodyPr>
          <a:lstStyle/>
          <a:p>
            <a:pPr algn="ctr"/>
            <a:r>
              <a:rPr lang="en-US" sz="2400" b="1" dirty="0">
                <a:solidFill>
                  <a:srgbClr val="FF0000"/>
                </a:solidFill>
              </a:rPr>
              <a:t>bit=1</a:t>
            </a:r>
            <a:endParaRPr lang="he-IL" sz="2400" dirty="0"/>
          </a:p>
        </p:txBody>
      </p:sp>
    </p:spTree>
    <p:extLst>
      <p:ext uri="{BB962C8B-B14F-4D97-AF65-F5344CB8AC3E}">
        <p14:creationId xmlns:p14="http://schemas.microsoft.com/office/powerpoint/2010/main" val="235791298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446049" y="-34821"/>
            <a:ext cx="10856411" cy="1874736"/>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הקשתות:</a:t>
            </a:r>
            <a:br>
              <a:rPr lang="he-IL" dirty="0"/>
            </a:br>
            <a:endParaRPr lang="he-IL" dirty="0"/>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69721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endParaRPr lang="he-IL" sz="1900" dirty="0"/>
          </a:p>
          <a:p>
            <a:endParaRPr lang="he-IL" sz="1900" dirty="0"/>
          </a:p>
          <a:p>
            <a:endParaRPr lang="he-IL" sz="1900" dirty="0"/>
          </a:p>
          <a:p>
            <a:r>
              <a:rPr lang="he-IL" sz="1900" dirty="0"/>
              <a:t>השימוש בזיכרון של המוכיח והמוודאת אינם מושפעים בצורה משמעותית מכמות הקשתות, ולכן הגרפים של המוכיח ושל המוודאת הם קבועים סביב טווח מסוים</a:t>
            </a:r>
            <a:r>
              <a:rPr lang="he-IL" sz="1900" b="1" dirty="0"/>
              <a:t>.</a:t>
            </a:r>
          </a:p>
        </p:txBody>
      </p:sp>
      <p:sp>
        <p:nvSpPr>
          <p:cNvPr id="5" name="TextBox 4"/>
          <p:cNvSpPr txBox="1"/>
          <p:nvPr/>
        </p:nvSpPr>
        <p:spPr>
          <a:xfrm>
            <a:off x="4668473" y="801679"/>
            <a:ext cx="2303989" cy="461665"/>
          </a:xfrm>
          <a:prstGeom prst="rect">
            <a:avLst/>
          </a:prstGeom>
          <a:noFill/>
        </p:spPr>
        <p:txBody>
          <a:bodyPr wrap="square" rtlCol="1">
            <a:spAutoFit/>
          </a:bodyPr>
          <a:lstStyle/>
          <a:p>
            <a:pPr algn="r"/>
            <a:r>
              <a:rPr lang="he-IL" sz="2400" b="1" dirty="0">
                <a:solidFill>
                  <a:srgbClr val="FFC000"/>
                </a:solidFill>
              </a:rPr>
              <a:t>השימוש בזיכרון</a:t>
            </a:r>
          </a:p>
        </p:txBody>
      </p:sp>
      <p:pic>
        <p:nvPicPr>
          <p:cNvPr id="7" name="תמונה 6" descr="תמונה שמכילה ציור, איור, סרטים מצוירים, סרט מצויר&#10;&#10;התיאור נוצר באופן אוטומטי">
            <a:extLst>
              <a:ext uri="{FF2B5EF4-FFF2-40B4-BE49-F238E27FC236}">
                <a16:creationId xmlns:a16="http://schemas.microsoft.com/office/drawing/2014/main" id="{29892EDE-27BE-CF96-6A77-5AAAAABDC8CF}"/>
              </a:ext>
            </a:extLst>
          </p:cNvPr>
          <p:cNvPicPr>
            <a:picLocks noChangeAspect="1"/>
          </p:cNvPicPr>
          <p:nvPr/>
        </p:nvPicPr>
        <p:blipFill>
          <a:blip r:embed="rId3"/>
          <a:stretch>
            <a:fillRect/>
          </a:stretch>
        </p:blipFill>
        <p:spPr>
          <a:xfrm>
            <a:off x="10734899" y="3246935"/>
            <a:ext cx="925513" cy="1036353"/>
          </a:xfrm>
          <a:prstGeom prst="rect">
            <a:avLst/>
          </a:prstGeom>
        </p:spPr>
      </p:pic>
      <p:pic>
        <p:nvPicPr>
          <p:cNvPr id="9" name="תמונה 8" descr="תמונה שמכילה אומנות קליפיפם, סרטים מצוירים, ציור, איור&#10;&#10;התיאור נוצר באופן אוטומטי">
            <a:extLst>
              <a:ext uri="{FF2B5EF4-FFF2-40B4-BE49-F238E27FC236}">
                <a16:creationId xmlns:a16="http://schemas.microsoft.com/office/drawing/2014/main" id="{5B835758-DFD2-B7BF-73BC-0E18B3135F04}"/>
              </a:ext>
            </a:extLst>
          </p:cNvPr>
          <p:cNvPicPr>
            <a:picLocks noChangeAspect="1"/>
          </p:cNvPicPr>
          <p:nvPr/>
        </p:nvPicPr>
        <p:blipFill>
          <a:blip r:embed="rId4"/>
          <a:stretch>
            <a:fillRect/>
          </a:stretch>
        </p:blipFill>
        <p:spPr>
          <a:xfrm>
            <a:off x="139663" y="3157726"/>
            <a:ext cx="840286" cy="1036353"/>
          </a:xfrm>
          <a:prstGeom prst="rect">
            <a:avLst/>
          </a:prstGeom>
        </p:spPr>
      </p:pic>
      <p:sp>
        <p:nvSpPr>
          <p:cNvPr id="10" name="תיבת טקסט 9">
            <a:extLst>
              <a:ext uri="{FF2B5EF4-FFF2-40B4-BE49-F238E27FC236}">
                <a16:creationId xmlns:a16="http://schemas.microsoft.com/office/drawing/2014/main" id="{AE17D49F-0DE3-AF75-46F1-3B3D491D709D}"/>
              </a:ext>
            </a:extLst>
          </p:cNvPr>
          <p:cNvSpPr txBox="1"/>
          <p:nvPr/>
        </p:nvSpPr>
        <p:spPr>
          <a:xfrm>
            <a:off x="5233315" y="2197609"/>
            <a:ext cx="1180547" cy="461665"/>
          </a:xfrm>
          <a:prstGeom prst="rect">
            <a:avLst/>
          </a:prstGeom>
          <a:noFill/>
        </p:spPr>
        <p:txBody>
          <a:bodyPr wrap="square" rtlCol="1">
            <a:spAutoFit/>
          </a:bodyPr>
          <a:lstStyle/>
          <a:p>
            <a:pPr algn="ctr"/>
            <a:r>
              <a:rPr lang="en-US" sz="2400" b="1" dirty="0">
                <a:solidFill>
                  <a:srgbClr val="FF0000"/>
                </a:solidFill>
              </a:rPr>
              <a:t>bit=0</a:t>
            </a:r>
            <a:endParaRPr lang="he-IL" sz="2400" dirty="0"/>
          </a:p>
        </p:txBody>
      </p:sp>
      <p:sp>
        <p:nvSpPr>
          <p:cNvPr id="11" name="תיבת טקסט 10">
            <a:extLst>
              <a:ext uri="{FF2B5EF4-FFF2-40B4-BE49-F238E27FC236}">
                <a16:creationId xmlns:a16="http://schemas.microsoft.com/office/drawing/2014/main" id="{27A75A2C-2F45-A7EC-3890-0129912656A8}"/>
              </a:ext>
            </a:extLst>
          </p:cNvPr>
          <p:cNvSpPr txBox="1"/>
          <p:nvPr/>
        </p:nvSpPr>
        <p:spPr>
          <a:xfrm>
            <a:off x="5230195" y="4527804"/>
            <a:ext cx="1180547" cy="461665"/>
          </a:xfrm>
          <a:prstGeom prst="rect">
            <a:avLst/>
          </a:prstGeom>
          <a:noFill/>
        </p:spPr>
        <p:txBody>
          <a:bodyPr wrap="square" rtlCol="1">
            <a:spAutoFit/>
          </a:bodyPr>
          <a:lstStyle/>
          <a:p>
            <a:pPr algn="ctr"/>
            <a:r>
              <a:rPr lang="en-US" sz="2400" b="1" dirty="0">
                <a:solidFill>
                  <a:srgbClr val="FF0000"/>
                </a:solidFill>
              </a:rPr>
              <a:t>bit=1</a:t>
            </a:r>
            <a:endParaRPr lang="he-IL" sz="2400" dirty="0"/>
          </a:p>
        </p:txBody>
      </p:sp>
      <p:pic>
        <p:nvPicPr>
          <p:cNvPr id="14" name="תמונה 13">
            <a:extLst>
              <a:ext uri="{FF2B5EF4-FFF2-40B4-BE49-F238E27FC236}">
                <a16:creationId xmlns:a16="http://schemas.microsoft.com/office/drawing/2014/main" id="{8DAC197E-7CD0-BA55-8FC5-A02E4AE8C4A1}"/>
              </a:ext>
            </a:extLst>
          </p:cNvPr>
          <p:cNvPicPr>
            <a:picLocks noChangeAspect="1"/>
          </p:cNvPicPr>
          <p:nvPr/>
        </p:nvPicPr>
        <p:blipFill>
          <a:blip r:embed="rId5"/>
          <a:stretch>
            <a:fillRect/>
          </a:stretch>
        </p:blipFill>
        <p:spPr>
          <a:xfrm>
            <a:off x="6579336" y="1451070"/>
            <a:ext cx="3785523" cy="2247151"/>
          </a:xfrm>
          <a:prstGeom prst="rect">
            <a:avLst/>
          </a:prstGeom>
        </p:spPr>
      </p:pic>
      <p:pic>
        <p:nvPicPr>
          <p:cNvPr id="18" name="תמונה 17">
            <a:extLst>
              <a:ext uri="{FF2B5EF4-FFF2-40B4-BE49-F238E27FC236}">
                <a16:creationId xmlns:a16="http://schemas.microsoft.com/office/drawing/2014/main" id="{42C9863A-6DB9-0232-2034-233A45C9B9C5}"/>
              </a:ext>
            </a:extLst>
          </p:cNvPr>
          <p:cNvPicPr>
            <a:picLocks noChangeAspect="1"/>
          </p:cNvPicPr>
          <p:nvPr/>
        </p:nvPicPr>
        <p:blipFill>
          <a:blip r:embed="rId6"/>
          <a:stretch>
            <a:fillRect/>
          </a:stretch>
        </p:blipFill>
        <p:spPr>
          <a:xfrm>
            <a:off x="1216595" y="1448338"/>
            <a:ext cx="3903810" cy="2247151"/>
          </a:xfrm>
          <a:prstGeom prst="rect">
            <a:avLst/>
          </a:prstGeom>
        </p:spPr>
      </p:pic>
      <p:pic>
        <p:nvPicPr>
          <p:cNvPr id="20" name="תמונה 19">
            <a:extLst>
              <a:ext uri="{FF2B5EF4-FFF2-40B4-BE49-F238E27FC236}">
                <a16:creationId xmlns:a16="http://schemas.microsoft.com/office/drawing/2014/main" id="{421366AF-DAA7-8DF8-15C2-3A8B1CA71823}"/>
              </a:ext>
            </a:extLst>
          </p:cNvPr>
          <p:cNvPicPr>
            <a:picLocks noChangeAspect="1"/>
          </p:cNvPicPr>
          <p:nvPr/>
        </p:nvPicPr>
        <p:blipFill>
          <a:blip r:embed="rId7"/>
          <a:stretch>
            <a:fillRect/>
          </a:stretch>
        </p:blipFill>
        <p:spPr>
          <a:xfrm>
            <a:off x="6579335" y="3810493"/>
            <a:ext cx="3785524" cy="2142607"/>
          </a:xfrm>
          <a:prstGeom prst="rect">
            <a:avLst/>
          </a:prstGeom>
        </p:spPr>
      </p:pic>
      <p:pic>
        <p:nvPicPr>
          <p:cNvPr id="22" name="תמונה 21">
            <a:extLst>
              <a:ext uri="{FF2B5EF4-FFF2-40B4-BE49-F238E27FC236}">
                <a16:creationId xmlns:a16="http://schemas.microsoft.com/office/drawing/2014/main" id="{CACD1DEB-09A6-A605-52D9-6BB82AFE6E3C}"/>
              </a:ext>
            </a:extLst>
          </p:cNvPr>
          <p:cNvPicPr>
            <a:picLocks noChangeAspect="1"/>
          </p:cNvPicPr>
          <p:nvPr/>
        </p:nvPicPr>
        <p:blipFill>
          <a:blip r:embed="rId8"/>
          <a:stretch>
            <a:fillRect/>
          </a:stretch>
        </p:blipFill>
        <p:spPr>
          <a:xfrm>
            <a:off x="1216593" y="3810493"/>
            <a:ext cx="3903809" cy="2212685"/>
          </a:xfrm>
          <a:prstGeom prst="rect">
            <a:avLst/>
          </a:prstGeom>
        </p:spPr>
      </p:pic>
    </p:spTree>
    <p:extLst>
      <p:ext uri="{BB962C8B-B14F-4D97-AF65-F5344CB8AC3E}">
        <p14:creationId xmlns:p14="http://schemas.microsoft.com/office/powerpoint/2010/main" val="131368906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446049" y="-34821"/>
            <a:ext cx="10856411" cy="1874736"/>
          </a:xfrm>
        </p:spPr>
        <p:txBody>
          <a:bodyPr/>
          <a:lstStyle/>
          <a:p>
            <a:pPr algn="r"/>
            <a:r>
              <a:rPr lang="he-IL" dirty="0"/>
              <a:t>תוצאות הניסויים – מעגל המילטוני בגרף</a:t>
            </a:r>
            <a:br>
              <a:rPr lang="he-IL" dirty="0"/>
            </a:br>
            <a:r>
              <a:rPr lang="he-IL" sz="2800" b="1" dirty="0">
                <a:solidFill>
                  <a:srgbClr val="FF0000"/>
                </a:solidFill>
              </a:rPr>
              <a:t>השפעת מספר הקשתות:</a:t>
            </a:r>
            <a:br>
              <a:rPr lang="he-IL" dirty="0"/>
            </a:br>
            <a:endParaRPr lang="he-IL" dirty="0"/>
          </a:p>
        </p:txBody>
      </p:sp>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756604" y="1758174"/>
            <a:ext cx="9300553" cy="5099826"/>
          </a:xfrm>
        </p:spPr>
        <p:txBody>
          <a:bodyPr>
            <a:normAutofit/>
          </a:bodyPr>
          <a:lstStyle/>
          <a:p>
            <a:pPr marL="0" indent="0">
              <a:buNone/>
            </a:pPr>
            <a:endParaRPr lang="he-IL" b="1" dirty="0"/>
          </a:p>
          <a:p>
            <a:endParaRPr lang="he-IL" b="1" dirty="0"/>
          </a:p>
          <a:p>
            <a:endParaRPr lang="he-IL" b="1" dirty="0"/>
          </a:p>
          <a:p>
            <a:endParaRPr lang="he-IL" b="1" dirty="0"/>
          </a:p>
          <a:p>
            <a:endParaRPr lang="he-IL" b="1" dirty="0"/>
          </a:p>
          <a:p>
            <a:endParaRPr lang="he-IL" sz="1900" dirty="0"/>
          </a:p>
          <a:p>
            <a:endParaRPr lang="he-IL" sz="1900" dirty="0"/>
          </a:p>
          <a:p>
            <a:endParaRPr lang="he-IL" sz="1900" dirty="0"/>
          </a:p>
          <a:p>
            <a:endParaRPr lang="he-IL" sz="1900" dirty="0"/>
          </a:p>
          <a:p>
            <a:endParaRPr lang="he-IL" sz="1900" dirty="0"/>
          </a:p>
          <a:p>
            <a:r>
              <a:rPr lang="he-IL" sz="1900" dirty="0"/>
              <a:t>כמות הזיכרון שעובר בתקשורת בין המוכיח והמוודאת אינה מושפעת מכמות הקשתות, ולכן הגרף המתאר את כמות הזיכרון שעובר בתקשורת בין המוכיח והמוודאת כתלות במספר הקשתות הוא קבוע בקירוב</a:t>
            </a:r>
            <a:r>
              <a:rPr lang="he-IL" sz="1900" b="1" dirty="0"/>
              <a:t>.</a:t>
            </a:r>
          </a:p>
        </p:txBody>
      </p:sp>
      <p:sp>
        <p:nvSpPr>
          <p:cNvPr id="5" name="TextBox 4"/>
          <p:cNvSpPr txBox="1"/>
          <p:nvPr/>
        </p:nvSpPr>
        <p:spPr>
          <a:xfrm>
            <a:off x="4754398" y="979436"/>
            <a:ext cx="2303989" cy="461665"/>
          </a:xfrm>
          <a:prstGeom prst="rect">
            <a:avLst/>
          </a:prstGeom>
          <a:noFill/>
        </p:spPr>
        <p:txBody>
          <a:bodyPr wrap="square" rtlCol="1">
            <a:spAutoFit/>
          </a:bodyPr>
          <a:lstStyle/>
          <a:p>
            <a:pPr algn="ctr"/>
            <a:r>
              <a:rPr lang="he-IL" sz="2400" b="1" dirty="0">
                <a:solidFill>
                  <a:srgbClr val="92D050"/>
                </a:solidFill>
              </a:rPr>
              <a:t>תקשורת</a:t>
            </a:r>
          </a:p>
        </p:txBody>
      </p:sp>
      <p:sp>
        <p:nvSpPr>
          <p:cNvPr id="10" name="תיבת טקסט 9">
            <a:extLst>
              <a:ext uri="{FF2B5EF4-FFF2-40B4-BE49-F238E27FC236}">
                <a16:creationId xmlns:a16="http://schemas.microsoft.com/office/drawing/2014/main" id="{AE17D49F-0DE3-AF75-46F1-3B3D491D709D}"/>
              </a:ext>
            </a:extLst>
          </p:cNvPr>
          <p:cNvSpPr txBox="1"/>
          <p:nvPr/>
        </p:nvSpPr>
        <p:spPr>
          <a:xfrm>
            <a:off x="2825177" y="1389462"/>
            <a:ext cx="1180547" cy="461665"/>
          </a:xfrm>
          <a:prstGeom prst="rect">
            <a:avLst/>
          </a:prstGeom>
          <a:noFill/>
        </p:spPr>
        <p:txBody>
          <a:bodyPr wrap="square" rtlCol="1">
            <a:spAutoFit/>
          </a:bodyPr>
          <a:lstStyle/>
          <a:p>
            <a:pPr algn="ctr"/>
            <a:r>
              <a:rPr lang="en-US" sz="2400" b="1" dirty="0">
                <a:solidFill>
                  <a:srgbClr val="FF0000"/>
                </a:solidFill>
              </a:rPr>
              <a:t>bit=0</a:t>
            </a:r>
            <a:endParaRPr lang="he-IL" sz="2400" dirty="0"/>
          </a:p>
        </p:txBody>
      </p:sp>
      <p:sp>
        <p:nvSpPr>
          <p:cNvPr id="11" name="תיבת טקסט 10">
            <a:extLst>
              <a:ext uri="{FF2B5EF4-FFF2-40B4-BE49-F238E27FC236}">
                <a16:creationId xmlns:a16="http://schemas.microsoft.com/office/drawing/2014/main" id="{27A75A2C-2F45-A7EC-3890-0129912656A8}"/>
              </a:ext>
            </a:extLst>
          </p:cNvPr>
          <p:cNvSpPr txBox="1"/>
          <p:nvPr/>
        </p:nvSpPr>
        <p:spPr>
          <a:xfrm>
            <a:off x="7941135" y="1400675"/>
            <a:ext cx="1180547" cy="461665"/>
          </a:xfrm>
          <a:prstGeom prst="rect">
            <a:avLst/>
          </a:prstGeom>
          <a:noFill/>
        </p:spPr>
        <p:txBody>
          <a:bodyPr wrap="square" rtlCol="1">
            <a:spAutoFit/>
          </a:bodyPr>
          <a:lstStyle/>
          <a:p>
            <a:pPr algn="ctr"/>
            <a:r>
              <a:rPr lang="en-US" sz="2400" b="1" dirty="0">
                <a:solidFill>
                  <a:srgbClr val="FF0000"/>
                </a:solidFill>
              </a:rPr>
              <a:t>bit=1</a:t>
            </a:r>
            <a:endParaRPr lang="he-IL" sz="2400" dirty="0"/>
          </a:p>
        </p:txBody>
      </p:sp>
      <p:pic>
        <p:nvPicPr>
          <p:cNvPr id="6" name="תמונה 5">
            <a:extLst>
              <a:ext uri="{FF2B5EF4-FFF2-40B4-BE49-F238E27FC236}">
                <a16:creationId xmlns:a16="http://schemas.microsoft.com/office/drawing/2014/main" id="{5631726E-4808-9948-1B47-CD7B97F6B58A}"/>
              </a:ext>
            </a:extLst>
          </p:cNvPr>
          <p:cNvPicPr>
            <a:picLocks noChangeAspect="1"/>
          </p:cNvPicPr>
          <p:nvPr/>
        </p:nvPicPr>
        <p:blipFill>
          <a:blip r:embed="rId3"/>
          <a:stretch>
            <a:fillRect/>
          </a:stretch>
        </p:blipFill>
        <p:spPr>
          <a:xfrm>
            <a:off x="1191364" y="1862340"/>
            <a:ext cx="4448175" cy="2667000"/>
          </a:xfrm>
          <a:prstGeom prst="rect">
            <a:avLst/>
          </a:prstGeom>
        </p:spPr>
      </p:pic>
      <p:cxnSp>
        <p:nvCxnSpPr>
          <p:cNvPr id="8" name="מחבר חץ ישר 7">
            <a:extLst>
              <a:ext uri="{FF2B5EF4-FFF2-40B4-BE49-F238E27FC236}">
                <a16:creationId xmlns:a16="http://schemas.microsoft.com/office/drawing/2014/main" id="{BA6B5176-D046-2669-C7D8-9845265D72FC}"/>
              </a:ext>
            </a:extLst>
          </p:cNvPr>
          <p:cNvCxnSpPr/>
          <p:nvPr/>
        </p:nvCxnSpPr>
        <p:spPr>
          <a:xfrm>
            <a:off x="5406881" y="5274176"/>
            <a:ext cx="10080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 name="תמונה 11" descr="תמונה שמכילה אומנות קליפיפם, סרטים מצוירים, ציור, איור&#10;&#10;התיאור נוצר באופן אוטומטי">
            <a:extLst>
              <a:ext uri="{FF2B5EF4-FFF2-40B4-BE49-F238E27FC236}">
                <a16:creationId xmlns:a16="http://schemas.microsoft.com/office/drawing/2014/main" id="{D5A71CA7-9527-5D2B-ACEB-B906705526C8}"/>
              </a:ext>
            </a:extLst>
          </p:cNvPr>
          <p:cNvPicPr>
            <a:picLocks noChangeAspect="1"/>
          </p:cNvPicPr>
          <p:nvPr/>
        </p:nvPicPr>
        <p:blipFill>
          <a:blip r:embed="rId4"/>
          <a:stretch>
            <a:fillRect/>
          </a:stretch>
        </p:blipFill>
        <p:spPr>
          <a:xfrm>
            <a:off x="4432237" y="4864408"/>
            <a:ext cx="840286" cy="1036353"/>
          </a:xfrm>
          <a:prstGeom prst="rect">
            <a:avLst/>
          </a:prstGeom>
        </p:spPr>
      </p:pic>
      <p:pic>
        <p:nvPicPr>
          <p:cNvPr id="13" name="תמונה 12" descr="תמונה שמכילה ציור, איור, סרטים מצוירים, סרט מצויר&#10;&#10;התיאור נוצר באופן אוטומטי">
            <a:extLst>
              <a:ext uri="{FF2B5EF4-FFF2-40B4-BE49-F238E27FC236}">
                <a16:creationId xmlns:a16="http://schemas.microsoft.com/office/drawing/2014/main" id="{8B4F7B8F-023B-41D7-310D-8916505E2E26}"/>
              </a:ext>
            </a:extLst>
          </p:cNvPr>
          <p:cNvPicPr>
            <a:picLocks noChangeAspect="1"/>
          </p:cNvPicPr>
          <p:nvPr/>
        </p:nvPicPr>
        <p:blipFill>
          <a:blip r:embed="rId5"/>
          <a:stretch>
            <a:fillRect/>
          </a:stretch>
        </p:blipFill>
        <p:spPr>
          <a:xfrm>
            <a:off x="6549239" y="4887722"/>
            <a:ext cx="925513" cy="1036353"/>
          </a:xfrm>
          <a:prstGeom prst="rect">
            <a:avLst/>
          </a:prstGeom>
        </p:spPr>
      </p:pic>
      <p:pic>
        <p:nvPicPr>
          <p:cNvPr id="16" name="תמונה 15">
            <a:extLst>
              <a:ext uri="{FF2B5EF4-FFF2-40B4-BE49-F238E27FC236}">
                <a16:creationId xmlns:a16="http://schemas.microsoft.com/office/drawing/2014/main" id="{4FC4A9D4-2BC1-ADF6-CD4D-27AF7B3A20BB}"/>
              </a:ext>
            </a:extLst>
          </p:cNvPr>
          <p:cNvPicPr>
            <a:picLocks noChangeAspect="1"/>
          </p:cNvPicPr>
          <p:nvPr/>
        </p:nvPicPr>
        <p:blipFill>
          <a:blip r:embed="rId6"/>
          <a:stretch>
            <a:fillRect/>
          </a:stretch>
        </p:blipFill>
        <p:spPr>
          <a:xfrm>
            <a:off x="6279924" y="1839914"/>
            <a:ext cx="4502970" cy="2666995"/>
          </a:xfrm>
          <a:prstGeom prst="rect">
            <a:avLst/>
          </a:prstGeom>
        </p:spPr>
      </p:pic>
    </p:spTree>
    <p:extLst>
      <p:ext uri="{BB962C8B-B14F-4D97-AF65-F5344CB8AC3E}">
        <p14:creationId xmlns:p14="http://schemas.microsoft.com/office/powerpoint/2010/main" val="21229654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3580532" y="177238"/>
            <a:ext cx="6819669" cy="557718"/>
          </a:xfrm>
        </p:spPr>
        <p:txBody>
          <a:bodyPr/>
          <a:lstStyle/>
          <a:p>
            <a:pPr algn="r"/>
            <a:r>
              <a:rPr lang="he-IL" sz="2400" b="1" dirty="0"/>
              <a:t>גרפים עבור המדדים המשוקללים הממוצעים:</a:t>
            </a:r>
            <a:endParaRPr lang="he-IL" sz="4000" dirty="0"/>
          </a:p>
        </p:txBody>
      </p:sp>
      <p:sp>
        <p:nvSpPr>
          <p:cNvPr id="29" name="מציין מיקום תוכן 2">
            <a:extLst>
              <a:ext uri="{FF2B5EF4-FFF2-40B4-BE49-F238E27FC236}">
                <a16:creationId xmlns:a16="http://schemas.microsoft.com/office/drawing/2014/main" id="{27895653-08CC-BB11-E0DE-C529D251F391}"/>
              </a:ext>
            </a:extLst>
          </p:cNvPr>
          <p:cNvSpPr>
            <a:spLocks noGrp="1"/>
          </p:cNvSpPr>
          <p:nvPr>
            <p:ph idx="1"/>
          </p:nvPr>
        </p:nvSpPr>
        <p:spPr>
          <a:xfrm>
            <a:off x="0" y="702613"/>
            <a:ext cx="10400201" cy="835573"/>
          </a:xfrm>
        </p:spPr>
        <p:txBody>
          <a:bodyPr>
            <a:normAutofit/>
          </a:bodyPr>
          <a:lstStyle/>
          <a:p>
            <a:r>
              <a:rPr lang="he-IL" sz="2000" dirty="0"/>
              <a:t>לאחר הרצת הפרוטוקול מספר פעמים וחישוב הממוצעים של ערכי המדדים שהתקבלו, קיבלנו את הגרפים הבאים:</a:t>
            </a:r>
          </a:p>
          <a:p>
            <a:pPr marL="400050" lvl="1" indent="0">
              <a:buNone/>
            </a:pPr>
            <a:r>
              <a:rPr lang="he-IL" b="1" dirty="0">
                <a:solidFill>
                  <a:srgbClr val="FF0000"/>
                </a:solidFill>
              </a:rPr>
              <a:t>השפעת מספר הצמתים:</a:t>
            </a:r>
            <a:endParaRPr lang="he-IL" dirty="0"/>
          </a:p>
        </p:txBody>
      </p:sp>
      <p:pic>
        <p:nvPicPr>
          <p:cNvPr id="10" name="תמונה 9">
            <a:extLst>
              <a:ext uri="{FF2B5EF4-FFF2-40B4-BE49-F238E27FC236}">
                <a16:creationId xmlns:a16="http://schemas.microsoft.com/office/drawing/2014/main" id="{25C64BC0-90BB-C558-7A88-C2488FD98EBD}"/>
              </a:ext>
            </a:extLst>
          </p:cNvPr>
          <p:cNvPicPr>
            <a:picLocks noChangeAspect="1"/>
          </p:cNvPicPr>
          <p:nvPr/>
        </p:nvPicPr>
        <p:blipFill>
          <a:blip r:embed="rId3"/>
          <a:stretch>
            <a:fillRect/>
          </a:stretch>
        </p:blipFill>
        <p:spPr>
          <a:xfrm>
            <a:off x="8159118" y="1538186"/>
            <a:ext cx="3927836" cy="2192682"/>
          </a:xfrm>
          <a:prstGeom prst="rect">
            <a:avLst/>
          </a:prstGeom>
        </p:spPr>
      </p:pic>
      <p:pic>
        <p:nvPicPr>
          <p:cNvPr id="12" name="תמונה 11">
            <a:extLst>
              <a:ext uri="{FF2B5EF4-FFF2-40B4-BE49-F238E27FC236}">
                <a16:creationId xmlns:a16="http://schemas.microsoft.com/office/drawing/2014/main" id="{8699011A-0180-CBEF-B907-A36902BFBA63}"/>
              </a:ext>
            </a:extLst>
          </p:cNvPr>
          <p:cNvPicPr>
            <a:picLocks noChangeAspect="1"/>
          </p:cNvPicPr>
          <p:nvPr/>
        </p:nvPicPr>
        <p:blipFill>
          <a:blip r:embed="rId4"/>
          <a:stretch>
            <a:fillRect/>
          </a:stretch>
        </p:blipFill>
        <p:spPr>
          <a:xfrm>
            <a:off x="3939509" y="1538186"/>
            <a:ext cx="4105988" cy="2192682"/>
          </a:xfrm>
          <a:prstGeom prst="rect">
            <a:avLst/>
          </a:prstGeom>
        </p:spPr>
      </p:pic>
      <p:pic>
        <p:nvPicPr>
          <p:cNvPr id="15" name="תמונה 14">
            <a:extLst>
              <a:ext uri="{FF2B5EF4-FFF2-40B4-BE49-F238E27FC236}">
                <a16:creationId xmlns:a16="http://schemas.microsoft.com/office/drawing/2014/main" id="{8141A070-E3DA-1522-E825-22020CF5CD2F}"/>
              </a:ext>
            </a:extLst>
          </p:cNvPr>
          <p:cNvPicPr>
            <a:picLocks noChangeAspect="1"/>
          </p:cNvPicPr>
          <p:nvPr/>
        </p:nvPicPr>
        <p:blipFill>
          <a:blip r:embed="rId5"/>
          <a:stretch>
            <a:fillRect/>
          </a:stretch>
        </p:blipFill>
        <p:spPr>
          <a:xfrm>
            <a:off x="75748" y="2935469"/>
            <a:ext cx="3750140" cy="2345902"/>
          </a:xfrm>
          <a:prstGeom prst="rect">
            <a:avLst/>
          </a:prstGeom>
        </p:spPr>
      </p:pic>
      <p:pic>
        <p:nvPicPr>
          <p:cNvPr id="18" name="תמונה 17">
            <a:extLst>
              <a:ext uri="{FF2B5EF4-FFF2-40B4-BE49-F238E27FC236}">
                <a16:creationId xmlns:a16="http://schemas.microsoft.com/office/drawing/2014/main" id="{95254396-F8CF-EB59-D3D2-5900739F4876}"/>
              </a:ext>
            </a:extLst>
          </p:cNvPr>
          <p:cNvPicPr>
            <a:picLocks noChangeAspect="1"/>
          </p:cNvPicPr>
          <p:nvPr/>
        </p:nvPicPr>
        <p:blipFill>
          <a:blip r:embed="rId6"/>
          <a:stretch>
            <a:fillRect/>
          </a:stretch>
        </p:blipFill>
        <p:spPr>
          <a:xfrm>
            <a:off x="8159118" y="4261412"/>
            <a:ext cx="3927836" cy="2233129"/>
          </a:xfrm>
          <a:prstGeom prst="rect">
            <a:avLst/>
          </a:prstGeom>
        </p:spPr>
      </p:pic>
      <p:pic>
        <p:nvPicPr>
          <p:cNvPr id="24" name="תמונה 23">
            <a:extLst>
              <a:ext uri="{FF2B5EF4-FFF2-40B4-BE49-F238E27FC236}">
                <a16:creationId xmlns:a16="http://schemas.microsoft.com/office/drawing/2014/main" id="{933BFD94-C072-D302-DBEE-CA298AD1839C}"/>
              </a:ext>
            </a:extLst>
          </p:cNvPr>
          <p:cNvPicPr>
            <a:picLocks noChangeAspect="1"/>
          </p:cNvPicPr>
          <p:nvPr/>
        </p:nvPicPr>
        <p:blipFill>
          <a:blip r:embed="rId7"/>
          <a:stretch>
            <a:fillRect/>
          </a:stretch>
        </p:blipFill>
        <p:spPr>
          <a:xfrm>
            <a:off x="3939509" y="4261412"/>
            <a:ext cx="4105988" cy="2272159"/>
          </a:xfrm>
          <a:prstGeom prst="rect">
            <a:avLst/>
          </a:prstGeom>
        </p:spPr>
      </p:pic>
    </p:spTree>
    <p:extLst>
      <p:ext uri="{BB962C8B-B14F-4D97-AF65-F5344CB8AC3E}">
        <p14:creationId xmlns:p14="http://schemas.microsoft.com/office/powerpoint/2010/main" val="195877918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a:xfrm>
            <a:off x="3580532" y="177238"/>
            <a:ext cx="6819669" cy="557718"/>
          </a:xfrm>
        </p:spPr>
        <p:txBody>
          <a:bodyPr/>
          <a:lstStyle/>
          <a:p>
            <a:pPr algn="r"/>
            <a:r>
              <a:rPr lang="he-IL" sz="2400" b="1" dirty="0"/>
              <a:t>גרפים עבור המדדים המשוקללים הממוצעים:</a:t>
            </a:r>
            <a:endParaRPr lang="he-IL" sz="4000" dirty="0"/>
          </a:p>
        </p:txBody>
      </p:sp>
      <p:sp>
        <p:nvSpPr>
          <p:cNvPr id="29" name="מציין מיקום תוכן 2">
            <a:extLst>
              <a:ext uri="{FF2B5EF4-FFF2-40B4-BE49-F238E27FC236}">
                <a16:creationId xmlns:a16="http://schemas.microsoft.com/office/drawing/2014/main" id="{27895653-08CC-BB11-E0DE-C529D251F391}"/>
              </a:ext>
            </a:extLst>
          </p:cNvPr>
          <p:cNvSpPr>
            <a:spLocks noGrp="1"/>
          </p:cNvSpPr>
          <p:nvPr>
            <p:ph idx="1"/>
          </p:nvPr>
        </p:nvSpPr>
        <p:spPr>
          <a:xfrm>
            <a:off x="0" y="702613"/>
            <a:ext cx="10400201" cy="835573"/>
          </a:xfrm>
        </p:spPr>
        <p:txBody>
          <a:bodyPr>
            <a:normAutofit/>
          </a:bodyPr>
          <a:lstStyle/>
          <a:p>
            <a:r>
              <a:rPr lang="he-IL" sz="2000" dirty="0"/>
              <a:t>לאחר הרצת הפרוטוקול מספר פעמים וחישוב הממוצעים של ערכי המדדים שהתקבלו, קיבלנו את הגרפים הבאים:</a:t>
            </a:r>
          </a:p>
          <a:p>
            <a:pPr marL="400050" lvl="1" indent="0">
              <a:buNone/>
            </a:pPr>
            <a:r>
              <a:rPr lang="he-IL" b="1" dirty="0">
                <a:solidFill>
                  <a:srgbClr val="FF0000"/>
                </a:solidFill>
              </a:rPr>
              <a:t>השפעת מספר הקשתות:</a:t>
            </a:r>
            <a:endParaRPr lang="he-IL" dirty="0"/>
          </a:p>
        </p:txBody>
      </p:sp>
      <p:pic>
        <p:nvPicPr>
          <p:cNvPr id="3" name="תמונה 2">
            <a:extLst>
              <a:ext uri="{FF2B5EF4-FFF2-40B4-BE49-F238E27FC236}">
                <a16:creationId xmlns:a16="http://schemas.microsoft.com/office/drawing/2014/main" id="{58248B9A-F0F9-8436-34C2-2C9A1BEDB2D0}"/>
              </a:ext>
            </a:extLst>
          </p:cNvPr>
          <p:cNvPicPr>
            <a:picLocks noChangeAspect="1"/>
          </p:cNvPicPr>
          <p:nvPr/>
        </p:nvPicPr>
        <p:blipFill>
          <a:blip r:embed="rId3"/>
          <a:stretch>
            <a:fillRect/>
          </a:stretch>
        </p:blipFill>
        <p:spPr>
          <a:xfrm>
            <a:off x="3901862" y="1535001"/>
            <a:ext cx="4033255" cy="2140727"/>
          </a:xfrm>
          <a:prstGeom prst="rect">
            <a:avLst/>
          </a:prstGeom>
        </p:spPr>
      </p:pic>
      <p:pic>
        <p:nvPicPr>
          <p:cNvPr id="4" name="תמונה 3">
            <a:extLst>
              <a:ext uri="{FF2B5EF4-FFF2-40B4-BE49-F238E27FC236}">
                <a16:creationId xmlns:a16="http://schemas.microsoft.com/office/drawing/2014/main" id="{D0FF6AE5-7AB5-BDD5-4FBC-94E11CEB896B}"/>
              </a:ext>
            </a:extLst>
          </p:cNvPr>
          <p:cNvPicPr>
            <a:picLocks noChangeAspect="1"/>
          </p:cNvPicPr>
          <p:nvPr/>
        </p:nvPicPr>
        <p:blipFill>
          <a:blip r:embed="rId4"/>
          <a:stretch>
            <a:fillRect/>
          </a:stretch>
        </p:blipFill>
        <p:spPr>
          <a:xfrm>
            <a:off x="105045" y="3139632"/>
            <a:ext cx="3735126" cy="2134357"/>
          </a:xfrm>
          <a:prstGeom prst="rect">
            <a:avLst/>
          </a:prstGeom>
        </p:spPr>
      </p:pic>
      <p:pic>
        <p:nvPicPr>
          <p:cNvPr id="5" name="תמונה 4">
            <a:extLst>
              <a:ext uri="{FF2B5EF4-FFF2-40B4-BE49-F238E27FC236}">
                <a16:creationId xmlns:a16="http://schemas.microsoft.com/office/drawing/2014/main" id="{EA13793D-B078-A603-4A93-8D5B27E0F6D2}"/>
              </a:ext>
            </a:extLst>
          </p:cNvPr>
          <p:cNvPicPr>
            <a:picLocks noChangeAspect="1"/>
          </p:cNvPicPr>
          <p:nvPr/>
        </p:nvPicPr>
        <p:blipFill>
          <a:blip r:embed="rId5"/>
          <a:stretch>
            <a:fillRect/>
          </a:stretch>
        </p:blipFill>
        <p:spPr>
          <a:xfrm>
            <a:off x="8102121" y="4261412"/>
            <a:ext cx="3984834" cy="2165899"/>
          </a:xfrm>
          <a:prstGeom prst="rect">
            <a:avLst/>
          </a:prstGeom>
        </p:spPr>
      </p:pic>
      <p:pic>
        <p:nvPicPr>
          <p:cNvPr id="6" name="תמונה 5">
            <a:extLst>
              <a:ext uri="{FF2B5EF4-FFF2-40B4-BE49-F238E27FC236}">
                <a16:creationId xmlns:a16="http://schemas.microsoft.com/office/drawing/2014/main" id="{EE567185-4B5D-D702-3344-9DD033BCA96A}"/>
              </a:ext>
            </a:extLst>
          </p:cNvPr>
          <p:cNvPicPr>
            <a:picLocks noChangeAspect="1"/>
          </p:cNvPicPr>
          <p:nvPr/>
        </p:nvPicPr>
        <p:blipFill rotWithShape="1">
          <a:blip r:embed="rId6"/>
          <a:srcRect/>
          <a:stretch/>
        </p:blipFill>
        <p:spPr>
          <a:xfrm>
            <a:off x="3901862" y="4261412"/>
            <a:ext cx="4028362" cy="2165899"/>
          </a:xfrm>
          <a:prstGeom prst="rect">
            <a:avLst/>
          </a:prstGeom>
        </p:spPr>
      </p:pic>
      <p:pic>
        <p:nvPicPr>
          <p:cNvPr id="7" name="תמונה 6">
            <a:extLst>
              <a:ext uri="{FF2B5EF4-FFF2-40B4-BE49-F238E27FC236}">
                <a16:creationId xmlns:a16="http://schemas.microsoft.com/office/drawing/2014/main" id="{A63A31E4-7639-E7CB-D212-609429214E76}"/>
              </a:ext>
            </a:extLst>
          </p:cNvPr>
          <p:cNvPicPr>
            <a:picLocks noChangeAspect="1"/>
          </p:cNvPicPr>
          <p:nvPr/>
        </p:nvPicPr>
        <p:blipFill>
          <a:blip r:embed="rId7"/>
          <a:stretch>
            <a:fillRect/>
          </a:stretch>
        </p:blipFill>
        <p:spPr>
          <a:xfrm>
            <a:off x="8102120" y="1538185"/>
            <a:ext cx="3984834" cy="2134357"/>
          </a:xfrm>
          <a:prstGeom prst="rect">
            <a:avLst/>
          </a:prstGeom>
        </p:spPr>
      </p:pic>
    </p:spTree>
    <p:extLst>
      <p:ext uri="{BB962C8B-B14F-4D97-AF65-F5344CB8AC3E}">
        <p14:creationId xmlns:p14="http://schemas.microsoft.com/office/powerpoint/2010/main" val="343305285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1FED8-9A7C-1EE8-45F6-18BA4AEC372C}"/>
              </a:ext>
            </a:extLst>
          </p:cNvPr>
          <p:cNvSpPr>
            <a:spLocks noGrp="1"/>
          </p:cNvSpPr>
          <p:nvPr>
            <p:ph type="title"/>
          </p:nvPr>
        </p:nvSpPr>
        <p:spPr/>
        <p:txBody>
          <a:bodyPr/>
          <a:lstStyle/>
          <a:p>
            <a:pPr algn="r"/>
            <a:r>
              <a:rPr lang="he-IL" dirty="0"/>
              <a:t>השוואה בין הפרוטוקולים ומסקנות</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A894119-6BD5-AFE2-D1E7-996D41261CF1}"/>
                  </a:ext>
                </a:extLst>
              </p:cNvPr>
              <p:cNvSpPr>
                <a:spLocks noGrp="1"/>
              </p:cNvSpPr>
              <p:nvPr>
                <p:ph idx="1"/>
              </p:nvPr>
            </p:nvSpPr>
            <p:spPr>
              <a:xfrm>
                <a:off x="300942" y="1250066"/>
                <a:ext cx="10972800" cy="5521124"/>
              </a:xfrm>
            </p:spPr>
            <p:txBody>
              <a:bodyPr>
                <a:normAutofit lnSpcReduction="10000"/>
              </a:bodyPr>
              <a:lstStyle/>
              <a:p>
                <a:r>
                  <a:rPr lang="he-IL" dirty="0"/>
                  <a:t>השוואת ערכי המדדים בניסויים השונים:</a:t>
                </a:r>
              </a:p>
              <a:p>
                <a:pPr lvl="1"/>
                <a:r>
                  <a:rPr lang="he-IL" dirty="0"/>
                  <a:t>זמני הריצה, השימוש בזיכרון וכמות הזיכרון שעובר בתקשורת עבור ה-</a:t>
                </a:r>
                <a:r>
                  <a:rPr lang="en-US" dirty="0"/>
                  <a:t>ZKP</a:t>
                </a:r>
                <a:r>
                  <a:rPr lang="he-IL" dirty="0"/>
                  <a:t> ל-3-צביעות של גרף הם נמוכים הרבה יותר מאלה של ה-</a:t>
                </a:r>
                <a:r>
                  <a:rPr lang="en-US" dirty="0"/>
                  <a:t>ZKP</a:t>
                </a:r>
                <a:r>
                  <a:rPr lang="he-IL" dirty="0"/>
                  <a:t> למעגל המילטוני. </a:t>
                </a:r>
                <a:r>
                  <a:rPr lang="he-IL" b="1" dirty="0"/>
                  <a:t>לדוגמה:</a:t>
                </a:r>
              </a:p>
              <a:p>
                <a:pPr marL="457200" lvl="1" indent="0">
                  <a:buNone/>
                </a:pPr>
                <a:endParaRPr lang="he-IL" dirty="0"/>
              </a:p>
              <a:p>
                <a:pPr marL="457200" lvl="1" indent="0">
                  <a:buNone/>
                </a:pPr>
                <a:br>
                  <a:rPr lang="en-US" dirty="0"/>
                </a:br>
                <a:endParaRPr lang="he-IL" dirty="0"/>
              </a:p>
              <a:p>
                <a:r>
                  <a:rPr lang="he-IL" dirty="0"/>
                  <a:t>אקראיות ודטרמיניסטיות:</a:t>
                </a:r>
              </a:p>
              <a:p>
                <a:pPr lvl="1"/>
                <a:r>
                  <a:rPr lang="he-IL" dirty="0"/>
                  <a:t>ה-</a:t>
                </a:r>
                <a:r>
                  <a:rPr lang="en-US" dirty="0"/>
                  <a:t>ZKP</a:t>
                </a:r>
                <a:r>
                  <a:rPr lang="he-IL" dirty="0"/>
                  <a:t> ל-3-צביעות משלב אקראיות בתהליך שבו המוודאת בוחרת קשת. הקשת נבחרת באקראי, ולאחר מכן ריצת הפרוטוקול ממשיכה באופן דטרמיניסטי.</a:t>
                </a:r>
              </a:p>
              <a:p>
                <a:pPr lvl="1"/>
                <a:r>
                  <a:rPr lang="he-IL" dirty="0"/>
                  <a:t>ב-</a:t>
                </a:r>
                <a:r>
                  <a:rPr lang="en-US" dirty="0"/>
                  <a:t>ZKP</a:t>
                </a:r>
                <a:r>
                  <a:rPr lang="he-IL" dirty="0"/>
                  <a:t> למעגל המילטוני ישנה גם אקראיות בתהליך שבו המוודאת בוחרת ביט. הביט נבחר באקראי, ולאחר מכן הפעולות שיתבצעו בהמשך הפרוטוקול יהיו בהתאם לערך של הביט. ריצת הפרוטוקול אינה דטרמיניסטית ומושפעת מהערך של הביט שמוגרל.</a:t>
                </a:r>
                <a:br>
                  <a:rPr lang="en-US" dirty="0"/>
                </a:br>
                <a:r>
                  <a:rPr lang="he-IL" dirty="0"/>
                  <a:t>בהתאם לכך, גם ערכי המדדים משתנים בצורה משמעותית בהתאם לביט שנבחר (עבור </a:t>
                </a:r>
                <a:r>
                  <a:rPr lang="en-US" dirty="0"/>
                  <a:t>bit=1</a:t>
                </a:r>
                <a:r>
                  <a:rPr lang="he-IL" dirty="0"/>
                  <a:t> ערכי המדדים קטנים יותר).</a:t>
                </a:r>
              </a:p>
              <a:p>
                <a:r>
                  <a:rPr lang="he-IL" dirty="0"/>
                  <a:t>מתוצאות הניסויים על הפרוטוקולים ניתן לראות שיש השפעה רבה למספר הצמתים על המדדים השונים (זמני הריצה, השימוש בזיכרון וכמות הזיכרון שמועבר בתקשורת).</a:t>
                </a:r>
                <a:br>
                  <a:rPr lang="en-US" dirty="0"/>
                </a:br>
                <a:r>
                  <a:rPr lang="he-IL" dirty="0"/>
                  <a:t>לעומת זאת, למספר הקשתות אין כמעט השפעה על המדדים השונים.</a:t>
                </a:r>
                <a:br>
                  <a:rPr lang="en-US" dirty="0"/>
                </a:br>
                <a:r>
                  <a:rPr lang="he-IL" dirty="0"/>
                  <a:t>עם זאת, עבור גרף שבו </a:t>
                </a:r>
                <a:r>
                  <a:rPr lang="he-IL" sz="2000" dirty="0"/>
                  <a:t>מספר הקשתות גדול מאוד ביחס למספר הצמתים (</a:t>
                </a:r>
                <a14:m>
                  <m:oMath xmlns:m="http://schemas.openxmlformats.org/officeDocument/2006/math">
                    <m:sSup>
                      <m:sSupPr>
                        <m:ctrlPr>
                          <a:rPr lang="en-US" sz="2000" b="0" i="1" smtClean="0">
                            <a:latin typeface="Cambria Math" panose="02040503050406030204" pitchFamily="18" charset="0"/>
                          </a:rPr>
                        </m:ctrlPr>
                      </m:sSupPr>
                      <m:e>
                        <m:d>
                          <m:dPr>
                            <m:begChr m:val="|"/>
                            <m:endChr m:val="|"/>
                            <m:ctrlPr>
                              <a:rPr lang="en-US" sz="2000" i="1" smtClean="0">
                                <a:latin typeface="Cambria Math" panose="02040503050406030204" pitchFamily="18" charset="0"/>
                              </a:rPr>
                            </m:ctrlPr>
                          </m:dPr>
                          <m:e>
                            <m:r>
                              <a:rPr lang="en-US" sz="2000" i="1">
                                <a:latin typeface="Cambria Math" panose="02040503050406030204" pitchFamily="18" charset="0"/>
                              </a:rPr>
                              <m:t>𝑈</m:t>
                            </m:r>
                          </m:e>
                        </m:d>
                      </m:e>
                      <m:sup>
                        <m:r>
                          <a:rPr lang="en-US" sz="2000" b="0" i="1" smtClean="0">
                            <a:latin typeface="Cambria Math" panose="02040503050406030204" pitchFamily="18" charset="0"/>
                          </a:rPr>
                          <m:t>2</m:t>
                        </m:r>
                      </m:sup>
                    </m:sSup>
                    <m:r>
                      <a:rPr lang="he-IL" sz="2000" b="0" i="0" smtClean="0">
                        <a:latin typeface="Cambria Math" panose="02040503050406030204" pitchFamily="18" charset="0"/>
                      </a:rPr>
                      <m:t>&lt;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𝐸</m:t>
                        </m:r>
                      </m:e>
                    </m:d>
                  </m:oMath>
                </a14:m>
                <a:r>
                  <a:rPr lang="he-IL" dirty="0"/>
                  <a:t>), תהיה השפעה למספר הקשתות.</a:t>
                </a:r>
              </a:p>
            </p:txBody>
          </p:sp>
        </mc:Choice>
        <mc:Fallback xmlns="">
          <p:sp>
            <p:nvSpPr>
              <p:cNvPr id="3" name="מציין מיקום תוכן 2">
                <a:extLst>
                  <a:ext uri="{FF2B5EF4-FFF2-40B4-BE49-F238E27FC236}">
                    <a16:creationId xmlns:a16="http://schemas.microsoft.com/office/drawing/2014/main" id="{0A894119-6BD5-AFE2-D1E7-996D41261CF1}"/>
                  </a:ext>
                </a:extLst>
              </p:cNvPr>
              <p:cNvSpPr>
                <a:spLocks noGrp="1" noRot="1" noChangeAspect="1" noMove="1" noResize="1" noEditPoints="1" noAdjustHandles="1" noChangeArrowheads="1" noChangeShapeType="1" noTextEdit="1"/>
              </p:cNvSpPr>
              <p:nvPr>
                <p:ph idx="1"/>
              </p:nvPr>
            </p:nvSpPr>
            <p:spPr>
              <a:xfrm>
                <a:off x="300942" y="1250066"/>
                <a:ext cx="10972800" cy="5521124"/>
              </a:xfrm>
              <a:blipFill>
                <a:blip r:embed="rId3"/>
                <a:stretch>
                  <a:fillRect t="-1104" r="-333"/>
                </a:stretch>
              </a:blipFill>
            </p:spPr>
            <p:txBody>
              <a:bodyPr/>
              <a:lstStyle/>
              <a:p>
                <a:r>
                  <a:rPr lang="he-IL">
                    <a:noFill/>
                  </a:rPr>
                  <a:t> </a:t>
                </a:r>
              </a:p>
            </p:txBody>
          </p:sp>
        </mc:Fallback>
      </mc:AlternateContent>
      <p:pic>
        <p:nvPicPr>
          <p:cNvPr id="10" name="תמונה 9">
            <a:extLst>
              <a:ext uri="{FF2B5EF4-FFF2-40B4-BE49-F238E27FC236}">
                <a16:creationId xmlns:a16="http://schemas.microsoft.com/office/drawing/2014/main" id="{CCFB77DF-E616-A42C-E1B2-E9EED5D27196}"/>
              </a:ext>
            </a:extLst>
          </p:cNvPr>
          <p:cNvPicPr>
            <a:picLocks noChangeAspect="1"/>
          </p:cNvPicPr>
          <p:nvPr/>
        </p:nvPicPr>
        <p:blipFill>
          <a:blip r:embed="rId4"/>
          <a:stretch>
            <a:fillRect/>
          </a:stretch>
        </p:blipFill>
        <p:spPr>
          <a:xfrm>
            <a:off x="188245" y="2277272"/>
            <a:ext cx="11335473" cy="746648"/>
          </a:xfrm>
          <a:prstGeom prst="rect">
            <a:avLst/>
          </a:prstGeom>
        </p:spPr>
      </p:pic>
    </p:spTree>
    <p:extLst>
      <p:ext uri="{BB962C8B-B14F-4D97-AF65-F5344CB8AC3E}">
        <p14:creationId xmlns:p14="http://schemas.microsoft.com/office/powerpoint/2010/main" val="1285425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3" name="Picture 410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05" name="Picture 410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07" name="Oval 410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4109" name="Picture 410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11" name="Picture 411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13" name="Rectangle 411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115" name="Rectangle 411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1775D324-8B8F-0BB0-19F8-28DA7E5FEC9E}"/>
              </a:ext>
            </a:extLst>
          </p:cNvPr>
          <p:cNvSpPr/>
          <p:nvPr/>
        </p:nvSpPr>
        <p:spPr>
          <a:xfrm>
            <a:off x="7809954" y="2195452"/>
            <a:ext cx="4080619" cy="2466630"/>
          </a:xfrm>
          <a:prstGeom prst="rect">
            <a:avLst/>
          </a:prstGeom>
        </p:spPr>
        <p:txBody>
          <a:bodyPr vert="horz" lIns="91440" tIns="45720" rIns="91440" bIns="45720" rtlCol="0" anchor="b">
            <a:normAutofit/>
          </a:bodyPr>
          <a:lstStyle/>
          <a:p>
            <a:pPr algn="ctr" rtl="1">
              <a:spcBef>
                <a:spcPct val="0"/>
              </a:spcBef>
              <a:spcAft>
                <a:spcPts val="600"/>
              </a:spcAft>
            </a:pPr>
            <a:r>
              <a:rPr lang="en-US" sz="7200" b="0" i="0" kern="1200" cap="none" spc="0" dirty="0" err="1">
                <a:ln w="6600">
                  <a:solidFill>
                    <a:schemeClr val="accent2"/>
                  </a:solidFill>
                  <a:prstDash val="solid"/>
                </a:ln>
                <a:solidFill>
                  <a:srgbClr val="EBEBEB"/>
                </a:solidFill>
                <a:effectLst>
                  <a:outerShdw dist="38100" dir="2700000" algn="tl" rotWithShape="0">
                    <a:schemeClr val="accent2"/>
                  </a:outerShdw>
                </a:effectLst>
                <a:latin typeface="+mj-lt"/>
                <a:ea typeface="+mj-ea"/>
                <a:cs typeface="+mj-cs"/>
              </a:rPr>
              <a:t>תודה</a:t>
            </a:r>
            <a:r>
              <a:rPr lang="en-US" sz="7200" b="0" i="0" kern="1200" cap="none" spc="0" dirty="0">
                <a:ln w="6600">
                  <a:solidFill>
                    <a:schemeClr val="accent2"/>
                  </a:solidFill>
                  <a:prstDash val="solid"/>
                </a:ln>
                <a:solidFill>
                  <a:srgbClr val="EBEBEB"/>
                </a:solidFill>
                <a:effectLst>
                  <a:outerShdw dist="38100" dir="2700000" algn="tl" rotWithShape="0">
                    <a:schemeClr val="accent2"/>
                  </a:outerShdw>
                </a:effectLst>
                <a:latin typeface="+mj-lt"/>
                <a:ea typeface="+mj-ea"/>
                <a:cs typeface="+mj-cs"/>
              </a:rPr>
              <a:t> </a:t>
            </a:r>
            <a:r>
              <a:rPr lang="en-US" sz="7200" b="0" i="0" kern="1200" cap="none" spc="0" dirty="0" err="1">
                <a:ln w="6600">
                  <a:solidFill>
                    <a:schemeClr val="accent2"/>
                  </a:solidFill>
                  <a:prstDash val="solid"/>
                </a:ln>
                <a:solidFill>
                  <a:srgbClr val="EBEBEB"/>
                </a:solidFill>
                <a:effectLst>
                  <a:outerShdw dist="38100" dir="2700000" algn="tl" rotWithShape="0">
                    <a:schemeClr val="accent2"/>
                  </a:outerShdw>
                </a:effectLst>
                <a:latin typeface="+mj-lt"/>
                <a:ea typeface="+mj-ea"/>
                <a:cs typeface="+mj-cs"/>
              </a:rPr>
              <a:t>על</a:t>
            </a:r>
            <a:r>
              <a:rPr lang="en-US" sz="7200" b="0" i="0" kern="1200" cap="none" spc="0" dirty="0">
                <a:ln w="6600">
                  <a:solidFill>
                    <a:schemeClr val="accent2"/>
                  </a:solidFill>
                  <a:prstDash val="solid"/>
                </a:ln>
                <a:solidFill>
                  <a:srgbClr val="EBEBEB"/>
                </a:solidFill>
                <a:effectLst>
                  <a:outerShdw dist="38100" dir="2700000" algn="tl" rotWithShape="0">
                    <a:schemeClr val="accent2"/>
                  </a:outerShdw>
                </a:effectLst>
                <a:latin typeface="+mj-lt"/>
                <a:ea typeface="+mj-ea"/>
                <a:cs typeface="+mj-cs"/>
              </a:rPr>
              <a:t> </a:t>
            </a:r>
            <a:r>
              <a:rPr lang="en-US" sz="7200" b="0" i="0" kern="1200" cap="none" spc="0" dirty="0" err="1">
                <a:ln w="6600">
                  <a:solidFill>
                    <a:schemeClr val="accent2"/>
                  </a:solidFill>
                  <a:prstDash val="solid"/>
                </a:ln>
                <a:solidFill>
                  <a:srgbClr val="EBEBEB"/>
                </a:solidFill>
                <a:effectLst>
                  <a:outerShdw dist="38100" dir="2700000" algn="tl" rotWithShape="0">
                    <a:schemeClr val="accent2"/>
                  </a:outerShdw>
                </a:effectLst>
                <a:latin typeface="+mj-lt"/>
                <a:ea typeface="+mj-ea"/>
                <a:cs typeface="+mj-cs"/>
              </a:rPr>
              <a:t>ההקשבה</a:t>
            </a:r>
            <a:r>
              <a:rPr lang="en-US" sz="7200" b="0" i="0" kern="1200" cap="none" spc="0" dirty="0">
                <a:ln w="6600">
                  <a:solidFill>
                    <a:schemeClr val="accent2"/>
                  </a:solidFill>
                  <a:prstDash val="solid"/>
                </a:ln>
                <a:solidFill>
                  <a:srgbClr val="EBEBEB"/>
                </a:solidFill>
                <a:effectLst>
                  <a:outerShdw dist="38100" dir="2700000" algn="tl" rotWithShape="0">
                    <a:schemeClr val="accent2"/>
                  </a:outerShdw>
                </a:effectLst>
                <a:latin typeface="+mj-lt"/>
                <a:ea typeface="+mj-ea"/>
                <a:cs typeface="+mj-cs"/>
              </a:rPr>
              <a:t>!</a:t>
            </a:r>
          </a:p>
        </p:txBody>
      </p:sp>
      <p:sp>
        <p:nvSpPr>
          <p:cNvPr id="411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19" name="Freeform: Shape 411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1" name="Rectangle 412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4098" name="Picture 2" descr="חשיבותה של אמירת תודה">
            <a:extLst>
              <a:ext uri="{FF2B5EF4-FFF2-40B4-BE49-F238E27FC236}">
                <a16:creationId xmlns:a16="http://schemas.microsoft.com/office/drawing/2014/main" id="{D60F6487-64BB-AE44-C86D-D67B5E23141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3854" y="1079609"/>
            <a:ext cx="6270662" cy="469831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1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61E3EF-9FF2-D8F2-243B-66EE70DBC8B4}"/>
              </a:ext>
            </a:extLst>
          </p:cNvPr>
          <p:cNvSpPr>
            <a:spLocks noGrp="1"/>
          </p:cNvSpPr>
          <p:nvPr>
            <p:ph type="title"/>
          </p:nvPr>
        </p:nvSpPr>
        <p:spPr/>
        <p:txBody>
          <a:bodyPr/>
          <a:lstStyle/>
          <a:p>
            <a:pPr algn="r"/>
            <a:r>
              <a:rPr lang="he-IL" dirty="0"/>
              <a:t>מטרת הפרויקט ותכולתו</a:t>
            </a:r>
          </a:p>
        </p:txBody>
      </p:sp>
      <p:sp>
        <p:nvSpPr>
          <p:cNvPr id="3" name="מציין מיקום תוכן 2">
            <a:extLst>
              <a:ext uri="{FF2B5EF4-FFF2-40B4-BE49-F238E27FC236}">
                <a16:creationId xmlns:a16="http://schemas.microsoft.com/office/drawing/2014/main" id="{2DD14BEE-A4C0-E540-4E83-690E42065EDC}"/>
              </a:ext>
            </a:extLst>
          </p:cNvPr>
          <p:cNvSpPr>
            <a:spLocks noGrp="1"/>
          </p:cNvSpPr>
          <p:nvPr>
            <p:ph idx="1"/>
          </p:nvPr>
        </p:nvSpPr>
        <p:spPr>
          <a:xfrm>
            <a:off x="430524" y="1769027"/>
            <a:ext cx="10036949" cy="4195481"/>
          </a:xfrm>
        </p:spPr>
        <p:txBody>
          <a:bodyPr>
            <a:normAutofit/>
          </a:bodyPr>
          <a:lstStyle/>
          <a:p>
            <a:r>
              <a:rPr lang="he-IL" dirty="0">
                <a:cs typeface="+mn-cs"/>
              </a:rPr>
              <a:t>הפרויקט שלנו עוסק בהוכחות באפס ידיעה ואפליקציות </a:t>
            </a:r>
            <a:r>
              <a:rPr lang="he-IL" dirty="0" err="1">
                <a:cs typeface="+mn-cs"/>
              </a:rPr>
              <a:t>קריפטוגרפיות</a:t>
            </a:r>
            <a:r>
              <a:rPr lang="he-IL" dirty="0">
                <a:cs typeface="+mn-cs"/>
              </a:rPr>
              <a:t>.</a:t>
            </a:r>
          </a:p>
          <a:p>
            <a:r>
              <a:rPr lang="he-IL" dirty="0">
                <a:cs typeface="+mn-cs"/>
              </a:rPr>
              <a:t>מטרת הפרויקט היא למידה של פרוטוקולים להוכחות באפס ידיעה ומימושם בתוכנה, ביצוע ניסויים שונים עליהם והשוואתם תחת פרמטרים שונים, כגון: זמן ריצה, סיבוכיות זיכרון וסיבוכיות תקשורת.</a:t>
            </a:r>
          </a:p>
          <a:p>
            <a:pPr marL="0" indent="0">
              <a:buNone/>
            </a:pPr>
            <a:endParaRPr lang="he-IL" dirty="0">
              <a:cs typeface="+mn-cs"/>
            </a:endParaRPr>
          </a:p>
          <a:p>
            <a:r>
              <a:rPr lang="he-IL" b="1" u="sng" dirty="0">
                <a:cs typeface="+mn-cs"/>
              </a:rPr>
              <a:t>שלבי הפרויקט:</a:t>
            </a:r>
          </a:p>
          <a:p>
            <a:pPr lvl="1"/>
            <a:r>
              <a:rPr lang="he-IL" sz="2000" dirty="0">
                <a:cs typeface="+mn-cs"/>
              </a:rPr>
              <a:t>לימוד רקע תיאורטי על קריפטוגרפיה, על הוכחות באפס ידיעה ועל הפרוטוקולים.</a:t>
            </a:r>
          </a:p>
          <a:p>
            <a:pPr lvl="1"/>
            <a:r>
              <a:rPr lang="he-IL" sz="2000" dirty="0">
                <a:cs typeface="+mn-cs"/>
              </a:rPr>
              <a:t>תכנון המימוש של הפרוטוקולים, ובחינת דרכים שונות למימוש.</a:t>
            </a:r>
          </a:p>
          <a:p>
            <a:pPr lvl="1"/>
            <a:r>
              <a:rPr lang="he-IL" sz="2000" dirty="0">
                <a:cs typeface="+mn-cs"/>
              </a:rPr>
              <a:t>מימוש בתוכנה של הפרוטוקולים, הגדרת פרמטרים להשוואה ביניהם, הגדרת הניסויים והרצתם.</a:t>
            </a:r>
          </a:p>
        </p:txBody>
      </p:sp>
    </p:spTree>
    <p:extLst>
      <p:ext uri="{BB962C8B-B14F-4D97-AF65-F5344CB8AC3E}">
        <p14:creationId xmlns:p14="http://schemas.microsoft.com/office/powerpoint/2010/main" val="35961993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94E9E4-5C94-32E5-6102-79BF38126F35}"/>
              </a:ext>
            </a:extLst>
          </p:cNvPr>
          <p:cNvSpPr>
            <a:spLocks noGrp="1"/>
          </p:cNvSpPr>
          <p:nvPr>
            <p:ph type="title"/>
          </p:nvPr>
        </p:nvSpPr>
        <p:spPr/>
        <p:txBody>
          <a:bodyPr/>
          <a:lstStyle/>
          <a:p>
            <a:pPr algn="r"/>
            <a:r>
              <a:rPr lang="he-IL"/>
              <a:t>מה זה הוכחה באפס ידיעה</a:t>
            </a:r>
            <a:endParaRPr lang="he-IL" dirty="0"/>
          </a:p>
        </p:txBody>
      </p:sp>
      <p:sp>
        <p:nvSpPr>
          <p:cNvPr id="3" name="מציין מיקום תוכן 2">
            <a:extLst>
              <a:ext uri="{FF2B5EF4-FFF2-40B4-BE49-F238E27FC236}">
                <a16:creationId xmlns:a16="http://schemas.microsoft.com/office/drawing/2014/main" id="{F2F55B73-BEFC-1E70-6BF5-C65F357F644B}"/>
              </a:ext>
            </a:extLst>
          </p:cNvPr>
          <p:cNvSpPr>
            <a:spLocks noGrp="1"/>
          </p:cNvSpPr>
          <p:nvPr>
            <p:ph idx="1"/>
          </p:nvPr>
        </p:nvSpPr>
        <p:spPr>
          <a:xfrm>
            <a:off x="783771" y="2517494"/>
            <a:ext cx="9267064" cy="3365947"/>
          </a:xfrm>
        </p:spPr>
        <p:txBody>
          <a:bodyPr>
            <a:normAutofit/>
          </a:bodyPr>
          <a:lstStyle/>
          <a:p>
            <a:r>
              <a:rPr lang="he-IL" dirty="0">
                <a:cs typeface="+mn-cs"/>
              </a:rPr>
              <a:t>יש סוגים רבים של הוכחות, למשל: הוכחות סטנדרטיות, הוכחות שמשלבות אקראיות, הוכחות אינטראקטיביות וכו'</a:t>
            </a:r>
          </a:p>
          <a:p>
            <a:r>
              <a:rPr lang="he-IL" dirty="0">
                <a:cs typeface="+mn-cs"/>
              </a:rPr>
              <a:t>מערכת הוכחה באפס ידיעה היא מערכת הוכחה אינטראקטיבית שמקיימת תכונה נוספת שנקראת אפס ידיעה [</a:t>
            </a:r>
            <a:r>
              <a:rPr lang="en-US" dirty="0">
                <a:cs typeface="+mn-cs"/>
              </a:rPr>
              <a:t>Zero-Knowledge (ZK)</a:t>
            </a:r>
            <a:r>
              <a:rPr lang="he-IL" dirty="0">
                <a:cs typeface="+mn-cs"/>
              </a:rPr>
              <a:t>]</a:t>
            </a:r>
          </a:p>
          <a:p>
            <a:r>
              <a:rPr lang="he-IL" dirty="0">
                <a:cs typeface="+mn-cs"/>
              </a:rPr>
              <a:t>מערכת הוכחה אינטראקטיבית היא מערכת הוכחה שבה מתקיימת אינטראקציה בין המוכיח למוודאת, ובסופה מתקבל פלט ע"י המוודאת שקובע האם הטענה נכונה.</a:t>
            </a:r>
          </a:p>
          <a:p>
            <a:r>
              <a:rPr lang="he-IL" dirty="0">
                <a:cs typeface="+mn-cs"/>
              </a:rPr>
              <a:t>ההוכחה עצמה היא תמלול האינטראקציה בין המוכיח למוודאת. אם המשתתפים בפרוטוקול הם הסתברותיים, אז יכולים להיות מספר תמלילים אפשריים לאינטראקציה ביניהם. </a:t>
            </a:r>
          </a:p>
        </p:txBody>
      </p:sp>
      <p:pic>
        <p:nvPicPr>
          <p:cNvPr id="5" name="תמונה 4">
            <a:extLst>
              <a:ext uri="{FF2B5EF4-FFF2-40B4-BE49-F238E27FC236}">
                <a16:creationId xmlns:a16="http://schemas.microsoft.com/office/drawing/2014/main" id="{6DE6BC10-5C94-0B0A-B54C-25A43387393F}"/>
              </a:ext>
            </a:extLst>
          </p:cNvPr>
          <p:cNvPicPr>
            <a:picLocks noChangeAspect="1"/>
          </p:cNvPicPr>
          <p:nvPr/>
        </p:nvPicPr>
        <p:blipFill>
          <a:blip r:embed="rId3"/>
          <a:stretch>
            <a:fillRect/>
          </a:stretch>
        </p:blipFill>
        <p:spPr>
          <a:xfrm>
            <a:off x="2568388" y="349193"/>
            <a:ext cx="2064777" cy="2064777"/>
          </a:xfrm>
          <a:prstGeom prst="rect">
            <a:avLst/>
          </a:prstGeom>
        </p:spPr>
      </p:pic>
    </p:spTree>
    <p:extLst>
      <p:ext uri="{BB962C8B-B14F-4D97-AF65-F5344CB8AC3E}">
        <p14:creationId xmlns:p14="http://schemas.microsoft.com/office/powerpoint/2010/main" val="40942431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338C9-D3BF-B0E5-52A6-9D1BCF216459}"/>
              </a:ext>
            </a:extLst>
          </p:cNvPr>
          <p:cNvSpPr>
            <a:spLocks noGrp="1"/>
          </p:cNvSpPr>
          <p:nvPr>
            <p:ph type="title"/>
          </p:nvPr>
        </p:nvSpPr>
        <p:spPr>
          <a:xfrm>
            <a:off x="646111" y="452718"/>
            <a:ext cx="9404723" cy="901520"/>
          </a:xfrm>
        </p:spPr>
        <p:txBody>
          <a:bodyPr/>
          <a:lstStyle/>
          <a:p>
            <a:pPr algn="r"/>
            <a:r>
              <a:rPr lang="he-IL" sz="2800" b="1" u="sng" dirty="0">
                <a:latin typeface="Calibri" panose="020F0502020204030204" pitchFamily="34" charset="0"/>
                <a:cs typeface="Arial" panose="020B0604020202020204" pitchFamily="34" charset="0"/>
              </a:rPr>
              <a:t>גרף 3-צביע (</a:t>
            </a:r>
            <a:r>
              <a:rPr lang="en-US" sz="2800" b="1" u="sng" dirty="0">
                <a:latin typeface="Calibri" panose="020F0502020204030204" pitchFamily="34" charset="0"/>
                <a:cs typeface="Arial" panose="020B0604020202020204" pitchFamily="34" charset="0"/>
              </a:rPr>
              <a:t>G3C</a:t>
            </a:r>
            <a:r>
              <a:rPr lang="he-IL" sz="2800" b="1" u="sng" dirty="0">
                <a:latin typeface="Calibri" panose="020F0502020204030204" pitchFamily="34" charset="0"/>
                <a:cs typeface="Arial" panose="020B0604020202020204" pitchFamily="34" charset="0"/>
              </a:rPr>
              <a:t>)</a:t>
            </a:r>
            <a:endParaRPr lang="he-IL" sz="2800"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4CD9CBE-7491-75F9-BB21-A66F07BB1DEC}"/>
                  </a:ext>
                </a:extLst>
              </p:cNvPr>
              <p:cNvSpPr>
                <a:spLocks noGrp="1"/>
              </p:cNvSpPr>
              <p:nvPr>
                <p:ph idx="1"/>
              </p:nvPr>
            </p:nvSpPr>
            <p:spPr>
              <a:xfrm>
                <a:off x="1104293" y="1233214"/>
                <a:ext cx="8946541" cy="4894161"/>
              </a:xfrm>
            </p:spPr>
            <p:txBody>
              <a:bodyPr>
                <a:normAutofit/>
              </a:bodyPr>
              <a:lstStyle/>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השפה </a:t>
                </a:r>
                <a:r>
                  <a:rPr lang="en-US" b="1" i="1" dirty="0">
                    <a:effectLst/>
                    <a:latin typeface="Calibri" panose="020F0502020204030204" pitchFamily="34" charset="0"/>
                    <a:ea typeface="Times New Roman" panose="02020603050405020304" pitchFamily="18" charset="0"/>
                    <a:cs typeface="Arial" panose="020B0604020202020204" pitchFamily="34" charset="0"/>
                  </a:rPr>
                  <a:t>G3C</a:t>
                </a:r>
                <a:r>
                  <a:rPr lang="he-IL" dirty="0">
                    <a:effectLst/>
                    <a:latin typeface="Calibri" panose="020F0502020204030204" pitchFamily="34" charset="0"/>
                    <a:ea typeface="Times New Roman" panose="02020603050405020304" pitchFamily="18" charset="0"/>
                    <a:cs typeface="Arial" panose="020B0604020202020204" pitchFamily="34" charset="0"/>
                  </a:rPr>
                  <a:t> מורכבת מכל הגרפים הפשוטים שבהם ניתן לצבוע כל קודקוד באחד מתוך שלושה צבעים, כך שלא יהיו 2 קודקודים סמוכים עם אותו צבע.</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באופן פורמלי, נגדיר </a:t>
                </a:r>
                <a:r>
                  <a:rPr lang="he-IL" b="1" dirty="0">
                    <a:effectLst/>
                    <a:latin typeface="Calibri" panose="020F0502020204030204" pitchFamily="34" charset="0"/>
                    <a:ea typeface="Times New Roman" panose="02020603050405020304" pitchFamily="18" charset="0"/>
                    <a:cs typeface="Arial" panose="020B0604020202020204" pitchFamily="34" charset="0"/>
                  </a:rPr>
                  <a:t>3-צביעה</a:t>
                </a:r>
                <a:r>
                  <a:rPr lang="he-IL" dirty="0">
                    <a:effectLst/>
                    <a:latin typeface="Calibri" panose="020F0502020204030204" pitchFamily="34" charset="0"/>
                    <a:ea typeface="Times New Roman" panose="02020603050405020304" pitchFamily="18" charset="0"/>
                    <a:cs typeface="Arial" panose="020B0604020202020204" pitchFamily="34" charset="0"/>
                  </a:rPr>
                  <a:t> </a:t>
                </a:r>
                <a:r>
                  <a:rPr lang="he-IL" b="1" dirty="0">
                    <a:effectLst/>
                    <a:latin typeface="Calibri" panose="020F0502020204030204" pitchFamily="34" charset="0"/>
                    <a:ea typeface="Times New Roman" panose="02020603050405020304" pitchFamily="18" charset="0"/>
                    <a:cs typeface="Arial" panose="020B0604020202020204" pitchFamily="34" charset="0"/>
                  </a:rPr>
                  <a:t>(</a:t>
                </a:r>
                <a:r>
                  <a:rPr lang="en-US" b="1" i="1" dirty="0">
                    <a:effectLst/>
                    <a:latin typeface="Calibri" panose="020F0502020204030204" pitchFamily="34" charset="0"/>
                    <a:ea typeface="Times New Roman" panose="02020603050405020304" pitchFamily="18" charset="0"/>
                    <a:cs typeface="Arial" panose="020B0604020202020204" pitchFamily="34" charset="0"/>
                  </a:rPr>
                  <a:t>3-coloring</a:t>
                </a:r>
                <a:r>
                  <a:rPr lang="he-IL" b="1" dirty="0">
                    <a:effectLst/>
                    <a:latin typeface="Calibri" panose="020F0502020204030204" pitchFamily="34" charset="0"/>
                    <a:ea typeface="Times New Roman" panose="02020603050405020304" pitchFamily="18" charset="0"/>
                    <a:cs typeface="Arial" panose="020B0604020202020204" pitchFamily="34" charset="0"/>
                  </a:rPr>
                  <a:t>)</a:t>
                </a:r>
                <a:r>
                  <a:rPr lang="he-IL" dirty="0">
                    <a:effectLst/>
                    <a:latin typeface="Calibri" panose="020F0502020204030204" pitchFamily="34" charset="0"/>
                    <a:ea typeface="Times New Roman" panose="02020603050405020304" pitchFamily="18" charset="0"/>
                    <a:cs typeface="Arial" panose="020B0604020202020204" pitchFamily="34" charset="0"/>
                  </a:rPr>
                  <a:t> של גרף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𝐺</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𝑈</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𝐸</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כפונקציה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𝜒</m:t>
                    </m:r>
                    <m:r>
                      <a:rPr lang="en-US" i="1">
                        <a:effectLst/>
                        <a:latin typeface="Cambria Math" panose="02040503050406030204" pitchFamily="18" charset="0"/>
                        <a:ea typeface="Times New Roman" panose="02020603050405020304" pitchFamily="18" charset="0"/>
                        <a:cs typeface="Arial" panose="020B0604020202020204" pitchFamily="34" charset="0"/>
                      </a:rPr>
                      <m:t>: </m:t>
                    </m:r>
                    <m:r>
                      <a:rPr lang="en-US" i="1">
                        <a:effectLst/>
                        <a:latin typeface="Cambria Math" panose="02040503050406030204" pitchFamily="18" charset="0"/>
                        <a:ea typeface="Times New Roman" panose="02020603050405020304" pitchFamily="18" charset="0"/>
                        <a:cs typeface="Arial" panose="020B0604020202020204" pitchFamily="34" charset="0"/>
                      </a:rPr>
                      <m:t>𝑈</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2</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3</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כך שלכל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𝑣</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𝑈</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𝜒</m:t>
                    </m:r>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r>
                          <a:rPr lang="en-US" i="1">
                            <a:effectLst/>
                            <a:latin typeface="Cambria Math" panose="02040503050406030204" pitchFamily="18" charset="0"/>
                            <a:ea typeface="Times New Roman" panose="02020603050405020304" pitchFamily="18" charset="0"/>
                            <a:cs typeface="Arial" panose="020B0604020202020204" pitchFamily="34" charset="0"/>
                          </a:rPr>
                          <m:t>𝑣</m:t>
                        </m:r>
                      </m:e>
                    </m:d>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2</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3</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הוא "הצבע" של </a:t>
                </a: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he-IL" dirty="0">
                    <a:effectLst/>
                    <a:latin typeface="Calibri" panose="020F0502020204030204" pitchFamily="34" charset="0"/>
                    <a:ea typeface="Times New Roman" panose="02020603050405020304" pitchFamily="18"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צביעה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𝜒</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היא </a:t>
                </a:r>
                <a:r>
                  <a:rPr lang="he-IL" b="1" dirty="0">
                    <a:effectLst/>
                    <a:latin typeface="Calibri" panose="020F0502020204030204" pitchFamily="34" charset="0"/>
                    <a:ea typeface="Times New Roman" panose="02020603050405020304" pitchFamily="18" charset="0"/>
                    <a:cs typeface="Arial" panose="020B0604020202020204" pitchFamily="34" charset="0"/>
                  </a:rPr>
                  <a:t>צביעה חוקית</a:t>
                </a:r>
                <a:r>
                  <a:rPr lang="he-IL" dirty="0">
                    <a:effectLst/>
                    <a:latin typeface="Calibri" panose="020F0502020204030204" pitchFamily="34" charset="0"/>
                    <a:ea typeface="Times New Roman" panose="02020603050405020304" pitchFamily="18" charset="0"/>
                    <a:cs typeface="Arial" panose="020B0604020202020204" pitchFamily="34" charset="0"/>
                  </a:rPr>
                  <a:t> </a:t>
                </a:r>
                <a:r>
                  <a:rPr lang="he-IL" b="1" dirty="0">
                    <a:effectLst/>
                    <a:latin typeface="Calibri" panose="020F0502020204030204" pitchFamily="34" charset="0"/>
                    <a:ea typeface="Times New Roman" panose="02020603050405020304" pitchFamily="18" charset="0"/>
                    <a:cs typeface="Arial" panose="020B0604020202020204" pitchFamily="34" charset="0"/>
                  </a:rPr>
                  <a:t>(</a:t>
                </a:r>
                <a:r>
                  <a:rPr lang="en-US" b="1" i="1" dirty="0">
                    <a:effectLst/>
                    <a:latin typeface="Calibri" panose="020F0502020204030204" pitchFamily="34" charset="0"/>
                    <a:ea typeface="Times New Roman" panose="02020603050405020304" pitchFamily="18" charset="0"/>
                    <a:cs typeface="Arial" panose="020B0604020202020204" pitchFamily="34" charset="0"/>
                  </a:rPr>
                  <a:t>legal</a:t>
                </a:r>
                <a:r>
                  <a:rPr lang="he-IL" b="1" dirty="0">
                    <a:effectLst/>
                    <a:latin typeface="Calibri" panose="020F0502020204030204" pitchFamily="34" charset="0"/>
                    <a:ea typeface="Times New Roman" panose="02020603050405020304" pitchFamily="18" charset="0"/>
                    <a:cs typeface="Arial" panose="020B0604020202020204" pitchFamily="34" charset="0"/>
                  </a:rPr>
                  <a:t>)</a:t>
                </a:r>
                <a:r>
                  <a:rPr lang="he-IL" dirty="0">
                    <a:effectLst/>
                    <a:latin typeface="Calibri" panose="020F0502020204030204" pitchFamily="34" charset="0"/>
                    <a:ea typeface="Times New Roman" panose="02020603050405020304" pitchFamily="18" charset="0"/>
                    <a:cs typeface="Arial" panose="020B0604020202020204" pitchFamily="34" charset="0"/>
                  </a:rPr>
                  <a:t> אם לכל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𝑒</m:t>
                    </m:r>
                    <m:r>
                      <a:rPr lang="en-US"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r>
                          <a:rPr lang="en-US" i="1">
                            <a:effectLst/>
                            <a:latin typeface="Cambria Math" panose="02040503050406030204" pitchFamily="18" charset="0"/>
                            <a:ea typeface="Times New Roman" panose="02020603050405020304" pitchFamily="18" charset="0"/>
                            <a:cs typeface="Arial" panose="020B0604020202020204" pitchFamily="34" charset="0"/>
                          </a:rPr>
                          <m:t>𝑖</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𝑗</m:t>
                        </m:r>
                      </m:e>
                    </m:d>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𝐸</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מתקיים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𝜒</m:t>
                    </m:r>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r>
                          <a:rPr lang="en-US" i="1">
                            <a:effectLst/>
                            <a:latin typeface="Cambria Math" panose="02040503050406030204" pitchFamily="18" charset="0"/>
                            <a:ea typeface="Times New Roman" panose="02020603050405020304" pitchFamily="18" charset="0"/>
                            <a:cs typeface="Arial" panose="020B0604020202020204" pitchFamily="34" charset="0"/>
                          </a:rPr>
                          <m:t>𝑖</m:t>
                        </m:r>
                      </m:e>
                    </m:d>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𝜒</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𝑗</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גרף </a:t>
                </a:r>
                <a:r>
                  <a:rPr lang="en-US" i="1" dirty="0">
                    <a:effectLst/>
                    <a:latin typeface="Calibri" panose="020F0502020204030204" pitchFamily="34" charset="0"/>
                    <a:ea typeface="Times New Roman" panose="02020603050405020304" pitchFamily="18" charset="0"/>
                    <a:cs typeface="Arial" panose="020B0604020202020204" pitchFamily="34" charset="0"/>
                  </a:rPr>
                  <a:t>G</a:t>
                </a:r>
                <a:r>
                  <a:rPr lang="he-IL" dirty="0">
                    <a:effectLst/>
                    <a:latin typeface="Calibri" panose="020F0502020204030204" pitchFamily="34" charset="0"/>
                    <a:ea typeface="Times New Roman" panose="02020603050405020304" pitchFamily="18" charset="0"/>
                    <a:cs typeface="Arial" panose="020B0604020202020204" pitchFamily="34" charset="0"/>
                  </a:rPr>
                  <a:t> הוא </a:t>
                </a:r>
                <a:r>
                  <a:rPr lang="he-IL" b="1" dirty="0">
                    <a:effectLst/>
                    <a:latin typeface="Calibri" panose="020F0502020204030204" pitchFamily="34" charset="0"/>
                    <a:ea typeface="Times New Roman" panose="02020603050405020304" pitchFamily="18" charset="0"/>
                    <a:cs typeface="Arial" panose="020B0604020202020204" pitchFamily="34" charset="0"/>
                  </a:rPr>
                  <a:t>3-צביע (</a:t>
                </a:r>
                <a:r>
                  <a:rPr lang="en-US" b="1" i="1" dirty="0">
                    <a:effectLst/>
                    <a:latin typeface="Calibri" panose="020F0502020204030204" pitchFamily="34" charset="0"/>
                    <a:ea typeface="Times New Roman" panose="02020603050405020304" pitchFamily="18" charset="0"/>
                    <a:cs typeface="Arial" panose="020B0604020202020204" pitchFamily="34" charset="0"/>
                  </a:rPr>
                  <a:t>G3C</a:t>
                </a:r>
                <a:r>
                  <a:rPr lang="he-IL" b="1" dirty="0">
                    <a:effectLst/>
                    <a:latin typeface="Calibri" panose="020F0502020204030204" pitchFamily="34" charset="0"/>
                    <a:ea typeface="Times New Roman" panose="02020603050405020304" pitchFamily="18" charset="0"/>
                    <a:cs typeface="Arial" panose="020B0604020202020204" pitchFamily="34" charset="0"/>
                  </a:rPr>
                  <a:t>)</a:t>
                </a:r>
                <a:r>
                  <a:rPr lang="he-IL" dirty="0">
                    <a:effectLst/>
                    <a:latin typeface="Calibri" panose="020F0502020204030204" pitchFamily="34" charset="0"/>
                    <a:ea typeface="Times New Roman" panose="02020603050405020304" pitchFamily="18" charset="0"/>
                    <a:cs typeface="Arial" panose="020B0604020202020204" pitchFamily="34" charset="0"/>
                  </a:rPr>
                  <a:t> אם יש לו 3-צביעה חוקית (</a:t>
                </a:r>
                <a:r>
                  <a:rPr lang="en-US" i="1" dirty="0">
                    <a:effectLst/>
                    <a:latin typeface="Calibri" panose="020F0502020204030204" pitchFamily="34" charset="0"/>
                    <a:ea typeface="Times New Roman" panose="02020603050405020304" pitchFamily="18" charset="0"/>
                    <a:cs typeface="Arial" panose="020B0604020202020204" pitchFamily="34" charset="0"/>
                  </a:rPr>
                  <a:t>legal 3 coloring</a:t>
                </a:r>
                <a:r>
                  <a:rPr lang="he-IL" dirty="0">
                    <a:effectLst/>
                    <a:latin typeface="Calibri" panose="020F0502020204030204" pitchFamily="34" charset="0"/>
                    <a:ea typeface="Times New Roman" panose="02020603050405020304" pitchFamily="18" charset="0"/>
                    <a:cs typeface="Arial" panose="020B0604020202020204" pitchFamily="34" charset="0"/>
                  </a:rPr>
                  <a:t>).</a:t>
                </a:r>
              </a:p>
              <a:p>
                <a:pPr algn="r" rtl="1">
                  <a:lnSpc>
                    <a:spcPct val="107000"/>
                  </a:lnSpc>
                  <a:spcAft>
                    <a:spcPts val="800"/>
                  </a:spcAft>
                </a:pPr>
                <a:endParaRPr lang="he-IL"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effectLst/>
                    <a:latin typeface="Calibri" panose="020F0502020204030204" pitchFamily="34" charset="0"/>
                    <a:ea typeface="Times New Roman" panose="02020603050405020304" pitchFamily="18" charset="0"/>
                    <a:cs typeface="Arial" panose="020B0604020202020204" pitchFamily="34" charset="0"/>
                  </a:rPr>
                  <a:t>בפרויקט שלנו אנחנו עוסקים בפרוטוקול של מערכת הוכחה באפס ידיעה ל-3 צביעות של גרף. כלומר, נעסוק ב-</a:t>
                </a:r>
                <a:r>
                  <a:rPr lang="en-US" i="1" dirty="0">
                    <a:effectLst/>
                    <a:latin typeface="Calibri" panose="020F0502020204030204" pitchFamily="34" charset="0"/>
                    <a:ea typeface="Times New Roman" panose="02020603050405020304" pitchFamily="18" charset="0"/>
                    <a:cs typeface="Arial" panose="020B0604020202020204" pitchFamily="34" charset="0"/>
                  </a:rPr>
                  <a:t>ZKP</a:t>
                </a:r>
                <a:r>
                  <a:rPr lang="he-IL" dirty="0">
                    <a:effectLst/>
                    <a:latin typeface="Calibri" panose="020F0502020204030204" pitchFamily="34" charset="0"/>
                    <a:ea typeface="Times New Roman" panose="02020603050405020304" pitchFamily="18" charset="0"/>
                    <a:cs typeface="Arial" panose="020B0604020202020204" pitchFamily="34" charset="0"/>
                  </a:rPr>
                  <a:t> עבור שייכות לשפה הבאה:</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𝐿</m:t>
                          </m:r>
                        </m:e>
                        <m:sub>
                          <m:r>
                            <a:rPr lang="en-US" i="1">
                              <a:effectLst/>
                              <a:latin typeface="Cambria Math" panose="02040503050406030204" pitchFamily="18" charset="0"/>
                              <a:ea typeface="Times New Roman" panose="02020603050405020304" pitchFamily="18" charset="0"/>
                              <a:cs typeface="Arial" panose="020B0604020202020204" pitchFamily="34" charset="0"/>
                            </a:rPr>
                            <m:t>3</m:t>
                          </m:r>
                          <m:r>
                            <a:rPr lang="en-US" i="1">
                              <a:effectLst/>
                              <a:latin typeface="Cambria Math" panose="02040503050406030204" pitchFamily="18" charset="0"/>
                              <a:ea typeface="Times New Roman" panose="02020603050405020304" pitchFamily="18" charset="0"/>
                              <a:cs typeface="Arial" panose="020B0604020202020204" pitchFamily="34" charset="0"/>
                            </a:rPr>
                            <m:t>𝐶𝑂𝐿</m:t>
                          </m:r>
                        </m:sub>
                      </m:sSub>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𝐺</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𝐺</m:t>
                      </m:r>
                      <m:r>
                        <a:rPr lang="en-US" i="1">
                          <a:effectLst/>
                          <a:latin typeface="Cambria Math" panose="02040503050406030204" pitchFamily="18" charset="0"/>
                          <a:ea typeface="Times New Roman" panose="02020603050405020304" pitchFamily="18" charset="0"/>
                          <a:cs typeface="Arial" panose="020B0604020202020204" pitchFamily="34" charset="0"/>
                        </a:rPr>
                        <m:t> </m:t>
                      </m:r>
                      <m:r>
                        <a:rPr lang="en-US" i="1">
                          <a:effectLst/>
                          <a:latin typeface="Cambria Math" panose="02040503050406030204" pitchFamily="18" charset="0"/>
                          <a:ea typeface="Times New Roman" panose="02020603050405020304" pitchFamily="18" charset="0"/>
                          <a:cs typeface="Arial" panose="020B0604020202020204" pitchFamily="34" charset="0"/>
                        </a:rPr>
                        <m:t>𝑖𝑠</m:t>
                      </m:r>
                      <m:r>
                        <a:rPr lang="en-US" i="1">
                          <a:effectLst/>
                          <a:latin typeface="Cambria Math" panose="02040503050406030204" pitchFamily="18" charset="0"/>
                          <a:ea typeface="Times New Roman" panose="02020603050405020304" pitchFamily="18" charset="0"/>
                          <a:cs typeface="Arial" panose="020B0604020202020204" pitchFamily="34" charset="0"/>
                        </a:rPr>
                        <m:t> </m:t>
                      </m:r>
                      <m:r>
                        <a:rPr lang="en-US" i="1">
                          <a:effectLst/>
                          <a:latin typeface="Cambria Math" panose="02040503050406030204" pitchFamily="18" charset="0"/>
                          <a:ea typeface="Times New Roman" panose="02020603050405020304" pitchFamily="18" charset="0"/>
                          <a:cs typeface="Arial" panose="020B0604020202020204" pitchFamily="34" charset="0"/>
                        </a:rPr>
                        <m:t>3</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𝑐𝑜𝑙𝑜𝑟𝑎𝑏𝑙𝑒</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ציין מיקום תוכן 2">
                <a:extLst>
                  <a:ext uri="{FF2B5EF4-FFF2-40B4-BE49-F238E27FC236}">
                    <a16:creationId xmlns:a16="http://schemas.microsoft.com/office/drawing/2014/main" id="{14CD9CBE-7491-75F9-BB21-A66F07BB1DEC}"/>
                  </a:ext>
                </a:extLst>
              </p:cNvPr>
              <p:cNvSpPr>
                <a:spLocks noGrp="1" noRot="1" noChangeAspect="1" noMove="1" noResize="1" noEditPoints="1" noAdjustHandles="1" noChangeArrowheads="1" noChangeShapeType="1" noTextEdit="1"/>
              </p:cNvSpPr>
              <p:nvPr>
                <p:ph idx="1"/>
              </p:nvPr>
            </p:nvSpPr>
            <p:spPr>
              <a:xfrm>
                <a:off x="1104293" y="1233214"/>
                <a:ext cx="8946541" cy="4894161"/>
              </a:xfrm>
              <a:blipFill>
                <a:blip r:embed="rId2"/>
                <a:stretch>
                  <a:fillRect l="-1022" t="-623" r="-3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CAF36A4B-3B55-4E5C-C14B-89B506F9E9C1}"/>
              </a:ext>
            </a:extLst>
          </p:cNvPr>
          <p:cNvPicPr>
            <a:picLocks noChangeAspect="1"/>
          </p:cNvPicPr>
          <p:nvPr/>
        </p:nvPicPr>
        <p:blipFill>
          <a:blip r:embed="rId3"/>
          <a:stretch>
            <a:fillRect/>
          </a:stretch>
        </p:blipFill>
        <p:spPr>
          <a:xfrm>
            <a:off x="646111" y="5096435"/>
            <a:ext cx="1831690" cy="1617098"/>
          </a:xfrm>
          <a:prstGeom prst="rect">
            <a:avLst/>
          </a:prstGeom>
        </p:spPr>
      </p:pic>
    </p:spTree>
    <p:extLst>
      <p:ext uri="{BB962C8B-B14F-4D97-AF65-F5344CB8AC3E}">
        <p14:creationId xmlns:p14="http://schemas.microsoft.com/office/powerpoint/2010/main" val="511142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C898D6C-E0F5-82E9-E0E7-1414911C97EA}"/>
                  </a:ext>
                </a:extLst>
              </p:cNvPr>
              <p:cNvSpPr>
                <a:spLocks noGrp="1"/>
              </p:cNvSpPr>
              <p:nvPr>
                <p:ph idx="1"/>
              </p:nvPr>
            </p:nvSpPr>
            <p:spPr>
              <a:xfrm>
                <a:off x="1104293" y="1174317"/>
                <a:ext cx="8946541" cy="5230965"/>
              </a:xfrm>
            </p:spPr>
            <p:txBody>
              <a:bodyPr>
                <a:noAutofit/>
              </a:bodyPr>
              <a:lstStyle/>
              <a:p>
                <a:pPr>
                  <a:lnSpc>
                    <a:spcPct val="107000"/>
                  </a:lnSpc>
                  <a:spcAft>
                    <a:spcPts val="800"/>
                  </a:spcAft>
                </a:pPr>
                <a:r>
                  <a:rPr lang="he-IL" u="sng" dirty="0">
                    <a:effectLst/>
                    <a:latin typeface="Calibri" panose="020F0502020204030204" pitchFamily="34" charset="0"/>
                    <a:ea typeface="Times New Roman" panose="02020603050405020304" pitchFamily="18" charset="0"/>
                    <a:cs typeface="Arial" panose="020B0604020202020204" pitchFamily="34" charset="0"/>
                  </a:rPr>
                  <a:t>קלט משותף ל-</a:t>
                </a:r>
                <a14:m>
                  <m:oMath xmlns:m="http://schemas.openxmlformats.org/officeDocument/2006/math">
                    <m:r>
                      <a:rPr lang="en-US" i="1" u="sng">
                        <a:effectLst/>
                        <a:latin typeface="Cambria Math" panose="02040503050406030204" pitchFamily="18" charset="0"/>
                        <a:ea typeface="Times New Roman" panose="02020603050405020304" pitchFamily="18" charset="0"/>
                        <a:cs typeface="Arial" panose="020B0604020202020204" pitchFamily="34" charset="0"/>
                      </a:rPr>
                      <m:t>𝑃</m:t>
                    </m:r>
                    <m:r>
                      <a:rPr lang="en-US" i="1" u="sng">
                        <a:effectLst/>
                        <a:latin typeface="Cambria Math" panose="02040503050406030204" pitchFamily="18" charset="0"/>
                        <a:ea typeface="Times New Roman" panose="02020603050405020304" pitchFamily="18" charset="0"/>
                        <a:cs typeface="Arial" panose="020B0604020202020204" pitchFamily="34" charset="0"/>
                      </a:rPr>
                      <m:t>,  </m:t>
                    </m:r>
                    <m:r>
                      <a:rPr lang="en-US" i="1" u="sng">
                        <a:effectLst/>
                        <a:latin typeface="Cambria Math" panose="02040503050406030204" pitchFamily="18" charset="0"/>
                        <a:ea typeface="Times New Roman" panose="02020603050405020304" pitchFamily="18" charset="0"/>
                        <a:cs typeface="Arial" panose="020B0604020202020204" pitchFamily="34" charset="0"/>
                      </a:rPr>
                      <m:t>𝑉</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גרף </a:t>
                </a:r>
                <a:r>
                  <a:rPr lang="he-IL" dirty="0">
                    <a:latin typeface="Calibri" panose="020F0502020204030204" pitchFamily="34" charset="0"/>
                    <a:ea typeface="Times New Roman" panose="02020603050405020304" pitchFamily="18" charset="0"/>
                    <a:cs typeface="+mn-cs"/>
                  </a:rPr>
                  <a:t>פשוט</a:t>
                </a:r>
                <a:r>
                  <a:rPr lang="he-IL" dirty="0">
                    <a:latin typeface="Cambria Math" panose="02040503050406030204" pitchFamily="18" charset="0"/>
                    <a:ea typeface="Cambria Math" panose="02040503050406030204" pitchFamily="18" charset="0"/>
                    <a:cs typeface="+mn-cs"/>
                  </a:rPr>
                  <a:t> </a:t>
                </a:r>
                <a:r>
                  <a:rPr lang="en-US" i="1" dirty="0">
                    <a:latin typeface="Cambria Math" panose="02040503050406030204" pitchFamily="18" charset="0"/>
                    <a:ea typeface="Cambria Math" panose="02040503050406030204" pitchFamily="18" charset="0"/>
                    <a:cs typeface="+mn-cs"/>
                  </a:rPr>
                  <a:t>G=(U,E)</a:t>
                </a:r>
                <a:endParaRPr lang="en-US" i="1" dirty="0">
                  <a:effectLst/>
                  <a:latin typeface="Cambria Math" panose="02040503050406030204" pitchFamily="18" charset="0"/>
                  <a:ea typeface="Cambria Math" panose="02040503050406030204" pitchFamily="18" charset="0"/>
                  <a:cs typeface="+mn-cs"/>
                </a:endParaRPr>
              </a:p>
              <a:p>
                <a:pPr algn="r" rtl="1">
                  <a:lnSpc>
                    <a:spcPct val="107000"/>
                  </a:lnSpc>
                  <a:spcAft>
                    <a:spcPts val="800"/>
                  </a:spcAft>
                </a:pPr>
                <a:r>
                  <a:rPr lang="he-IL" u="sng" dirty="0">
                    <a:effectLst/>
                    <a:latin typeface="Calibri" panose="020F0502020204030204" pitchFamily="34" charset="0"/>
                    <a:ea typeface="Times New Roman" panose="02020603050405020304" pitchFamily="18" charset="0"/>
                    <a:cs typeface="Arial" panose="020B0604020202020204" pitchFamily="34" charset="0"/>
                  </a:rPr>
                  <a:t>קלט פרטי של </a:t>
                </a:r>
                <a:r>
                  <a:rPr lang="en-US" i="1" u="sng" dirty="0">
                    <a:effectLst/>
                    <a:latin typeface="Calibri" panose="020F0502020204030204" pitchFamily="34" charset="0"/>
                    <a:ea typeface="Times New Roman" panose="02020603050405020304" pitchFamily="18" charset="0"/>
                    <a:cs typeface="Arial" panose="020B0604020202020204" pitchFamily="34" charset="0"/>
                  </a:rPr>
                  <a:t>P</a:t>
                </a:r>
                <a:r>
                  <a:rPr lang="he-IL" u="sng" dirty="0">
                    <a:effectLst/>
                    <a:latin typeface="Calibri" panose="020F0502020204030204" pitchFamily="34" charset="0"/>
                    <a:ea typeface="Times New Roman" panose="02020603050405020304" pitchFamily="18" charset="0"/>
                    <a:cs typeface="Arial" panose="020B0604020202020204" pitchFamily="34" charset="0"/>
                  </a:rPr>
                  <a:t>:</a:t>
                </a:r>
                <a:r>
                  <a:rPr lang="he-IL" dirty="0">
                    <a:effectLst/>
                    <a:latin typeface="Calibri" panose="020F0502020204030204" pitchFamily="34" charset="0"/>
                    <a:ea typeface="Times New Roman" panose="02020603050405020304" pitchFamily="18" charset="0"/>
                    <a:cs typeface="Arial" panose="020B0604020202020204" pitchFamily="34" charset="0"/>
                  </a:rPr>
                  <a:t> 3-צביעה חוקית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𝜒</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של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𝐺</m:t>
                    </m:r>
                  </m:oMath>
                </a14:m>
                <a:endParaRPr lang="he-IL"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07000"/>
                  </a:lnSpc>
                  <a:spcAft>
                    <a:spcPts val="800"/>
                  </a:spcAft>
                </a:pPr>
                <a:r>
                  <a:rPr lang="he-IL" u="sng" dirty="0">
                    <a:effectLst/>
                    <a:latin typeface="Calibri" panose="020F0502020204030204" pitchFamily="34" charset="0"/>
                    <a:ea typeface="Times New Roman" panose="02020603050405020304" pitchFamily="18" charset="0"/>
                    <a:cs typeface="Arial" panose="020B0604020202020204" pitchFamily="34" charset="0"/>
                  </a:rPr>
                  <a:t>צעד ראשון של המוכיח </a:t>
                </a:r>
                <a:r>
                  <a:rPr lang="en-US" i="1" u="sng" dirty="0">
                    <a:effectLst/>
                    <a:latin typeface="Calibri" panose="020F0502020204030204" pitchFamily="34" charset="0"/>
                    <a:ea typeface="Times New Roman" panose="02020603050405020304" pitchFamily="18" charset="0"/>
                    <a:cs typeface="Arial" panose="020B0604020202020204" pitchFamily="34" charset="0"/>
                  </a:rPr>
                  <a:t>P</a:t>
                </a:r>
                <a:r>
                  <a:rPr lang="he-IL" u="sng" dirty="0">
                    <a:effectLst/>
                    <a:latin typeface="Calibri" panose="020F0502020204030204" pitchFamily="34" charset="0"/>
                    <a:ea typeface="Times New Roman" panose="02020603050405020304" pitchFamily="18" charset="0"/>
                    <a:cs typeface="Arial" panose="020B0604020202020204" pitchFamily="34" charset="0"/>
                  </a:rPr>
                  <a:t>:</a:t>
                </a:r>
              </a:p>
              <a:p>
                <a:pPr marL="0" indent="0" algn="r" rtl="1">
                  <a:lnSpc>
                    <a:spcPct val="107000"/>
                  </a:lnSpc>
                  <a:spcAft>
                    <a:spcPts val="800"/>
                  </a:spcAft>
                  <a:buNone/>
                </a:pPr>
                <a:r>
                  <a:rPr lang="en-US" i="1" dirty="0">
                    <a:effectLst/>
                    <a:latin typeface="Calibri" panose="020F0502020204030204" pitchFamily="34" charset="0"/>
                    <a:ea typeface="Times New Roman" panose="02020603050405020304" pitchFamily="18" charset="0"/>
                    <a:cs typeface="Arial" panose="020B0604020202020204" pitchFamily="34" charset="0"/>
                  </a:rPr>
                  <a:t>P</a:t>
                </a:r>
                <a:r>
                  <a:rPr lang="he-IL" dirty="0">
                    <a:effectLst/>
                    <a:latin typeface="Arial" panose="020B0604020202020204" pitchFamily="34" charset="0"/>
                    <a:ea typeface="Times New Roman" panose="02020603050405020304" pitchFamily="18" charset="0"/>
                    <a:cs typeface="Arial" panose="020B0604020202020204" pitchFamily="34" charset="0"/>
                  </a:rPr>
                  <a:t> בוחר פרמוטציה אקראית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𝜎</m:t>
                    </m:r>
                    <m:r>
                      <a:rPr lang="en-US"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r>
                          <a:rPr lang="en-US" i="1">
                            <a:effectLst/>
                            <a:latin typeface="Cambria Math" panose="02040503050406030204" pitchFamily="18" charset="0"/>
                            <a:ea typeface="Times New Roman" panose="02020603050405020304" pitchFamily="18" charset="0"/>
                            <a:cs typeface="Arial" panose="020B0604020202020204" pitchFamily="34" charset="0"/>
                          </a:rPr>
                          <m:t>1</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2</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3</m:t>
                        </m:r>
                      </m:e>
                    </m:d>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2</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3</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ומגדיר צביעה חדשה לכל קודקוד ע"י הפעלת הפרמוטציה על הצביעה המקורית.</a:t>
                </a:r>
              </a:p>
              <a:p>
                <a:pPr marL="0" indent="0" algn="r" rtl="1">
                  <a:lnSpc>
                    <a:spcPct val="107000"/>
                  </a:lnSpc>
                  <a:spcAft>
                    <a:spcPts val="800"/>
                  </a:spcAft>
                  <a:buNone/>
                </a:pPr>
                <a:r>
                  <a:rPr lang="en-US" i="1" dirty="0">
                    <a:effectLst/>
                    <a:latin typeface="Calibri" panose="020F0502020204030204" pitchFamily="34" charset="0"/>
                    <a:ea typeface="Times New Roman" panose="02020603050405020304" pitchFamily="18" charset="0"/>
                    <a:cs typeface="Arial" panose="020B0604020202020204" pitchFamily="34" charset="0"/>
                  </a:rPr>
                  <a:t>P</a:t>
                </a:r>
                <a:r>
                  <a:rPr lang="he-IL" dirty="0">
                    <a:effectLst/>
                    <a:latin typeface="Calibri" panose="020F0502020204030204" pitchFamily="34" charset="0"/>
                    <a:ea typeface="Times New Roman" panose="02020603050405020304" pitchFamily="18" charset="0"/>
                    <a:cs typeface="Arial" panose="020B0604020202020204" pitchFamily="34" charset="0"/>
                  </a:rPr>
                  <a:t> שולח ל-</a:t>
                </a: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he-IL" dirty="0">
                    <a:effectLst/>
                    <a:latin typeface="Calibri" panose="020F0502020204030204" pitchFamily="34" charset="0"/>
                    <a:ea typeface="Times New Roman" panose="02020603050405020304" pitchFamily="18" charset="0"/>
                    <a:cs typeface="Arial" panose="020B0604020202020204" pitchFamily="34" charset="0"/>
                  </a:rPr>
                  <a:t> רצף של </a:t>
                </a:r>
                <a14:m>
                  <m:oMath xmlns:m="http://schemas.openxmlformats.org/officeDocument/2006/math">
                    <m:r>
                      <a:rPr lang="he-IL">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𝑈</m:t>
                    </m:r>
                    <m:r>
                      <a:rPr lang="he-IL">
                        <a:effectLst/>
                        <a:latin typeface="Cambria Math" panose="02040503050406030204" pitchFamily="18" charset="0"/>
                        <a:ea typeface="Times New Roman" panose="02020603050405020304" pitchFamily="18" charset="0"/>
                        <a:cs typeface="Arial" panose="020B0604020202020204" pitchFamily="34" charset="0"/>
                      </a:rPr>
                      <m:t>|</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התחייבויות על כל אחד מהקודקודים עם הצביעה החדשה. </a:t>
                </a:r>
                <a:r>
                  <a:rPr lang="he-IL" dirty="0">
                    <a:latin typeface="Calibri" panose="020F0502020204030204" pitchFamily="34" charset="0"/>
                    <a:ea typeface="Times New Roman" panose="02020603050405020304" pitchFamily="18" charset="0"/>
                    <a:cs typeface="Arial" panose="020B0604020202020204" pitchFamily="34" charset="0"/>
                  </a:rPr>
                  <a:t>באופן אינטואיטיבי, ההתחייבויות הן כמו שמירה של הערכים בכספות.</a:t>
                </a:r>
              </a:p>
              <a:p>
                <a:pPr>
                  <a:lnSpc>
                    <a:spcPct val="107000"/>
                  </a:lnSpc>
                  <a:spcAft>
                    <a:spcPts val="800"/>
                  </a:spcAft>
                </a:pPr>
                <a:r>
                  <a:rPr lang="he-IL" u="sng" dirty="0">
                    <a:latin typeface="Calibri" panose="020F0502020204030204" pitchFamily="34" charset="0"/>
                    <a:ea typeface="Times New Roman" panose="02020603050405020304" pitchFamily="18" charset="0"/>
                    <a:cs typeface="Arial" panose="020B0604020202020204" pitchFamily="34" charset="0"/>
                  </a:rPr>
                  <a:t>צעד ראשון של המוודאת </a:t>
                </a:r>
                <a:r>
                  <a:rPr lang="en-US" i="1" u="sng" dirty="0">
                    <a:latin typeface="Calibri" panose="020F0502020204030204" pitchFamily="34" charset="0"/>
                    <a:ea typeface="Times New Roman" panose="02020603050405020304" pitchFamily="18" charset="0"/>
                    <a:cs typeface="Arial" panose="020B0604020202020204" pitchFamily="34" charset="0"/>
                  </a:rPr>
                  <a:t>V</a:t>
                </a:r>
                <a:r>
                  <a:rPr lang="he-IL" u="sng" dirty="0">
                    <a:latin typeface="Calibri" panose="020F0502020204030204" pitchFamily="34" charset="0"/>
                    <a:ea typeface="Times New Roman" panose="02020603050405020304" pitchFamily="18" charset="0"/>
                    <a:cs typeface="Arial" panose="020B0604020202020204" pitchFamily="34" charset="0"/>
                  </a:rPr>
                  <a:t>:</a:t>
                </a:r>
              </a:p>
              <a:p>
                <a:pPr marL="0" indent="0">
                  <a:lnSpc>
                    <a:spcPct val="107000"/>
                  </a:lnSpc>
                  <a:spcAft>
                    <a:spcPts val="800"/>
                  </a:spcAft>
                  <a:buNone/>
                </a:pPr>
                <a:r>
                  <a:rPr lang="en-US" i="1" dirty="0">
                    <a:effectLst/>
                    <a:latin typeface="Calibri" panose="020F0502020204030204" pitchFamily="34" charset="0"/>
                    <a:ea typeface="Times New Roman" panose="02020603050405020304" pitchFamily="18" charset="0"/>
                    <a:cs typeface="Arial" panose="020B0604020202020204" pitchFamily="34" charset="0"/>
                  </a:rPr>
                  <a:t>V</a:t>
                </a:r>
                <a:r>
                  <a:rPr lang="he-IL" dirty="0">
                    <a:effectLst/>
                    <a:latin typeface="Calibri" panose="020F0502020204030204" pitchFamily="34" charset="0"/>
                    <a:ea typeface="Times New Roman" panose="02020603050405020304" pitchFamily="18" charset="0"/>
                    <a:cs typeface="Arial" panose="020B0604020202020204" pitchFamily="34" charset="0"/>
                  </a:rPr>
                  <a:t> בוחרת באופן אקראי קשת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𝑒</m:t>
                    </m:r>
                    <m:r>
                      <a:rPr lang="en-US"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r>
                          <a:rPr lang="en-US" i="1">
                            <a:effectLst/>
                            <a:latin typeface="Cambria Math" panose="02040503050406030204" pitchFamily="18" charset="0"/>
                            <a:ea typeface="Times New Roman" panose="02020603050405020304" pitchFamily="18" charset="0"/>
                            <a:cs typeface="Arial" panose="020B0604020202020204" pitchFamily="34" charset="0"/>
                          </a:rPr>
                          <m:t>𝑖</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𝑗</m:t>
                        </m:r>
                      </m:e>
                    </m:d>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𝐸</m:t>
                    </m:r>
                  </m:oMath>
                </a14:m>
                <a:r>
                  <a:rPr lang="he-IL" dirty="0">
                    <a:effectLst/>
                    <a:latin typeface="Calibri" panose="020F0502020204030204" pitchFamily="34" charset="0"/>
                    <a:ea typeface="Times New Roman" panose="02020603050405020304" pitchFamily="18" charset="0"/>
                    <a:cs typeface="Arial" panose="020B0604020202020204" pitchFamily="34" charset="0"/>
                  </a:rPr>
                  <a:t> ושולחת אותה ל-</a:t>
                </a:r>
                <a:r>
                  <a:rPr lang="en-US" i="1" dirty="0">
                    <a:effectLst/>
                    <a:latin typeface="Calibri" panose="020F0502020204030204" pitchFamily="34" charset="0"/>
                    <a:ea typeface="Times New Roman" panose="02020603050405020304" pitchFamily="18" charset="0"/>
                    <a:cs typeface="Arial" panose="020B0604020202020204" pitchFamily="34" charset="0"/>
                  </a:rPr>
                  <a:t>P</a:t>
                </a:r>
                <a:endParaRPr lang="en-US" i="1"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0C898D6C-E0F5-82E9-E0E7-1414911C97EA}"/>
                  </a:ext>
                </a:extLst>
              </p:cNvPr>
              <p:cNvSpPr>
                <a:spLocks noGrp="1" noRot="1" noChangeAspect="1" noMove="1" noResize="1" noEditPoints="1" noAdjustHandles="1" noChangeArrowheads="1" noChangeShapeType="1" noTextEdit="1"/>
              </p:cNvSpPr>
              <p:nvPr>
                <p:ph idx="1"/>
              </p:nvPr>
            </p:nvSpPr>
            <p:spPr>
              <a:xfrm>
                <a:off x="1104293" y="1174317"/>
                <a:ext cx="8946541" cy="5230965"/>
              </a:xfrm>
              <a:blipFill>
                <a:blip r:embed="rId3"/>
                <a:stretch>
                  <a:fillRect t="-816" r="-749"/>
                </a:stretch>
              </a:blipFill>
            </p:spPr>
            <p:txBody>
              <a:bodyPr/>
              <a:lstStyle/>
              <a:p>
                <a:r>
                  <a:rPr lang="he-IL">
                    <a:noFill/>
                  </a:rPr>
                  <a:t> </a:t>
                </a:r>
              </a:p>
            </p:txBody>
          </p:sp>
        </mc:Fallback>
      </mc:AlternateContent>
      <p:sp>
        <p:nvSpPr>
          <p:cNvPr id="6" name="כותרת 1">
            <a:extLst>
              <a:ext uri="{FF2B5EF4-FFF2-40B4-BE49-F238E27FC236}">
                <a16:creationId xmlns:a16="http://schemas.microsoft.com/office/drawing/2014/main" id="{D0FA0357-CD81-6F4C-A7CB-B4D010444392}"/>
              </a:ext>
            </a:extLst>
          </p:cNvPr>
          <p:cNvSpPr>
            <a:spLocks noGrp="1"/>
          </p:cNvSpPr>
          <p:nvPr>
            <p:ph type="title"/>
          </p:nvPr>
        </p:nvSpPr>
        <p:spPr>
          <a:xfrm>
            <a:off x="646111" y="452718"/>
            <a:ext cx="9404723" cy="721599"/>
          </a:xfrm>
        </p:spPr>
        <p:txBody>
          <a:bodyPr/>
          <a:lstStyle/>
          <a:p>
            <a:pPr algn="r"/>
            <a:r>
              <a:rPr lang="he-IL" sz="2400" b="1" u="sng" dirty="0">
                <a:effectLst/>
                <a:latin typeface="Calibri" panose="020F0502020204030204" pitchFamily="34" charset="0"/>
                <a:ea typeface="Times New Roman" panose="02020603050405020304" pitchFamily="18" charset="0"/>
                <a:cs typeface="Arial" panose="020B0604020202020204" pitchFamily="34" charset="0"/>
              </a:rPr>
              <a:t>ה-</a:t>
            </a:r>
            <a:r>
              <a:rPr lang="en-US" sz="2400" b="1" i="1" u="sng" dirty="0">
                <a:effectLst/>
                <a:latin typeface="Calibri" panose="020F0502020204030204" pitchFamily="34" charset="0"/>
                <a:ea typeface="Times New Roman" panose="02020603050405020304" pitchFamily="18" charset="0"/>
                <a:cs typeface="Arial" panose="020B0604020202020204" pitchFamily="34" charset="0"/>
              </a:rPr>
              <a:t>ZKP</a:t>
            </a:r>
            <a:r>
              <a:rPr lang="he-IL" sz="2400" b="1" u="sng" dirty="0">
                <a:effectLst/>
                <a:latin typeface="Calibri" panose="020F0502020204030204" pitchFamily="34" charset="0"/>
                <a:ea typeface="Times New Roman" panose="02020603050405020304" pitchFamily="18" charset="0"/>
                <a:cs typeface="Arial" panose="020B0604020202020204" pitchFamily="34" charset="0"/>
              </a:rPr>
              <a:t> ל-3 צביעה של גרף (</a:t>
            </a:r>
            <a:r>
              <a:rPr lang="en-US" sz="2400" b="1" i="1" u="sng" dirty="0">
                <a:effectLst/>
                <a:latin typeface="Calibri" panose="020F0502020204030204" pitchFamily="34" charset="0"/>
                <a:ea typeface="Times New Roman" panose="02020603050405020304" pitchFamily="18" charset="0"/>
                <a:cs typeface="Arial" panose="020B0604020202020204" pitchFamily="34" charset="0"/>
              </a:rPr>
              <a:t>ZKP for 3-Colorability [GMW86]</a:t>
            </a:r>
            <a:r>
              <a:rPr lang="he-IL" sz="2400" b="1" u="sng" dirty="0">
                <a:effectLst/>
                <a:latin typeface="Calibri" panose="020F0502020204030204" pitchFamily="34" charset="0"/>
                <a:ea typeface="Times New Roman" panose="02020603050405020304" pitchFamily="18" charset="0"/>
                <a:cs typeface="Arial" panose="020B0604020202020204" pitchFamily="34" charset="0"/>
              </a:rPr>
              <a:t>):</a:t>
            </a:r>
            <a:endParaRPr lang="he-IL" sz="2400" dirty="0"/>
          </a:p>
        </p:txBody>
      </p:sp>
    </p:spTree>
    <p:extLst>
      <p:ext uri="{BB962C8B-B14F-4D97-AF65-F5344CB8AC3E}">
        <p14:creationId xmlns:p14="http://schemas.microsoft.com/office/powerpoint/2010/main" val="1704703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FBAB670-C40B-4B1B-B3E3-7188780217D2}"/>
                  </a:ext>
                </a:extLst>
              </p:cNvPr>
              <p:cNvSpPr>
                <a:spLocks noGrp="1"/>
              </p:cNvSpPr>
              <p:nvPr>
                <p:ph idx="1"/>
              </p:nvPr>
            </p:nvSpPr>
            <p:spPr>
              <a:xfrm>
                <a:off x="936171" y="1316334"/>
                <a:ext cx="10319657" cy="4652533"/>
              </a:xfrm>
            </p:spPr>
            <p:txBody>
              <a:bodyPr>
                <a:normAutofit/>
              </a:bodyPr>
              <a:lstStyle/>
              <a:p>
                <a:pPr marL="0" marR="0" lvl="0" indent="0" algn="r" defTabSz="457200" rtl="1" eaLnBrk="1" fontAlgn="auto" latinLnBrk="0" hangingPunct="1">
                  <a:lnSpc>
                    <a:spcPct val="107000"/>
                  </a:lnSpc>
                  <a:spcBef>
                    <a:spcPts val="1000"/>
                  </a:spcBef>
                  <a:spcAft>
                    <a:spcPts val="800"/>
                  </a:spcAft>
                  <a:buClr>
                    <a:srgbClr val="1E5155">
                      <a:lumMod val="40000"/>
                      <a:lumOff val="60000"/>
                    </a:srgbClr>
                  </a:buClr>
                  <a:buSzPct val="80000"/>
                  <a:buNone/>
                  <a:tabLst/>
                  <a:defRPr/>
                </a:pP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צעד שני של המוכיח </a:t>
                </a:r>
                <a:r>
                  <a:rPr kumimoji="0" lang="en-US" b="0" i="1"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P</a:t>
                </a: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a:t>
                </a:r>
                <a:endPar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defTabSz="457200" rtl="1"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kumimoji="0" lang="en-US" b="0" i="1"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P</a:t>
                </a:r>
                <a:r>
                  <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שולח ל-</a:t>
                </a:r>
                <a:r>
                  <a:rPr kumimoji="0" lang="en-US" b="0" i="1"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V</a:t>
                </a:r>
                <a:r>
                  <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את הפתיחה של ההתחייבויות עבור הצביעה של קודקודים </a:t>
                </a:r>
                <a14:m>
                  <m:oMath xmlns:m="http://schemas.openxmlformats.org/officeDocument/2006/math">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𝑖</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𝑗</m:t>
                    </m:r>
                  </m:oMath>
                </a14:m>
                <a:r>
                  <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a:t>
                </a:r>
                <a:r>
                  <a:rPr lang="he-IL" dirty="0">
                    <a:solidFill>
                      <a:prstClr val="white"/>
                    </a:solidFill>
                    <a:latin typeface="Calibri" panose="020F0502020204030204" pitchFamily="34" charset="0"/>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cs typeface="Arial" panose="020B0604020202020204" pitchFamily="34" charset="0"/>
                  </a:rPr>
                  <a:t>באופן אינטואיטיבי, הפתיחה של ההתחייבות היא כמו חשיפה של הערכים המתאימים ששמורים בכספות.</a:t>
                </a: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r" defTabSz="457200" rtl="1" eaLnBrk="1" fontAlgn="auto" latinLnBrk="0" hangingPunct="1">
                  <a:lnSpc>
                    <a:spcPct val="107000"/>
                  </a:lnSpc>
                  <a:spcBef>
                    <a:spcPts val="1000"/>
                  </a:spcBef>
                  <a:spcAft>
                    <a:spcPts val="800"/>
                  </a:spcAft>
                  <a:buClr>
                    <a:srgbClr val="1E5155">
                      <a:lumMod val="40000"/>
                      <a:lumOff val="60000"/>
                    </a:srgbClr>
                  </a:buClr>
                  <a:buSzPct val="80000"/>
                  <a:buNone/>
                  <a:tabLst/>
                  <a:defRPr/>
                </a:pP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צעד שני של המוודאת </a:t>
                </a:r>
                <a:r>
                  <a:rPr kumimoji="0" lang="en-US" b="0" i="1"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V</a:t>
                </a:r>
                <a:r>
                  <a:rPr kumimoji="0" lang="he-IL" b="0" i="0" u="sng"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a:t>
                </a:r>
                <a:endPar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defTabSz="457200" rtl="1"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kumimoji="0" lang="en-US" b="0" i="1"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V</a:t>
                </a:r>
                <a:r>
                  <a:rPr kumimoji="0" lang="en-US"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he-IL"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 בודקת את הפתיחה של ההתחייבויות, ומקבלת את הטענה אם שני הצבעים שנחשפו הם שונים. אחרת, היא דוחה את הטענה. כלומר, </a:t>
                </a:r>
                <a:r>
                  <a:rPr kumimoji="0" lang="en-US" b="0" i="1"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V</a:t>
                </a:r>
                <a:r>
                  <a:rPr kumimoji="0" lang="he-IL"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rPr>
                  <a:t> מבצעת:</a:t>
                </a: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r" defTabSz="457200" rtl="1" eaLnBrk="1" fontAlgn="auto" latinLnBrk="0" hangingPunct="1">
                  <a:lnSpc>
                    <a:spcPct val="107000"/>
                  </a:lnSpc>
                  <a:spcBef>
                    <a:spcPts val="1000"/>
                  </a:spcBef>
                  <a:spcAft>
                    <a:spcPts val="800"/>
                  </a:spcAft>
                  <a:buClr>
                    <a:srgbClr val="1E5155">
                      <a:lumMod val="40000"/>
                      <a:lumOff val="60000"/>
                    </a:srgbClr>
                  </a:buClr>
                  <a:buSzPct val="80000"/>
                  <a:buNone/>
                  <a:tabLst/>
                  <a:defRPr/>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𝐼𝑓</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𝜎</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𝜒</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𝑖</m:t>
                              </m:r>
                            </m:e>
                          </m:d>
                        </m:e>
                      </m:d>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𝜎</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𝜒</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𝑗</m:t>
                              </m:r>
                            </m:e>
                          </m:d>
                        </m:e>
                      </m:d>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1</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2</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3</m:t>
                          </m:r>
                        </m:e>
                      </m:d>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𝑎𝑛𝑑</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 </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𝜎</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𝜒</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𝑖</m:t>
                              </m:r>
                            </m:e>
                          </m:d>
                        </m:e>
                      </m:d>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𝜎</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𝜒</m:t>
                          </m:r>
                          <m:d>
                            <m:dPr>
                              <m:ctrlP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𝑗</m:t>
                              </m:r>
                            </m:e>
                          </m:d>
                        </m:e>
                      </m:d>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𝑜𝑢𝑡</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𝑎𝑐𝑐𝑒𝑝𝑡</m:t>
                      </m:r>
                    </m:oMath>
                  </m:oMathPara>
                </a14:m>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r" defTabSz="457200" rtl="1" eaLnBrk="1" fontAlgn="auto" latinLnBrk="0" hangingPunct="1">
                  <a:lnSpc>
                    <a:spcPct val="107000"/>
                  </a:lnSpc>
                  <a:spcBef>
                    <a:spcPts val="1000"/>
                  </a:spcBef>
                  <a:spcAft>
                    <a:spcPts val="800"/>
                  </a:spcAft>
                  <a:buClr>
                    <a:srgbClr val="1E5155">
                      <a:lumMod val="40000"/>
                      <a:lumOff val="60000"/>
                    </a:srgbClr>
                  </a:buClr>
                  <a:buSzPct val="80000"/>
                  <a:buNone/>
                  <a:tabLst/>
                  <a:defRPr/>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𝐸𝑙𝑠𝑒</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𝑜𝑢𝑡</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m:t>
                      </m:r>
                      <m:r>
                        <a:rPr kumimoji="0" lang="en-US" b="0"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Arial" panose="020B0604020202020204" pitchFamily="34" charset="0"/>
                        </a:rPr>
                        <m:t>𝑟𝑒𝑗𝑒𝑐𝑡</m:t>
                      </m:r>
                    </m:oMath>
                  </m:oMathPara>
                </a14:m>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Arial" panose="020B0604020202020204" pitchFamily="34" charset="0"/>
                </a:endParaRPr>
              </a:p>
              <a:p>
                <a:endParaRPr lang="he-IL" dirty="0"/>
              </a:p>
            </p:txBody>
          </p:sp>
        </mc:Choice>
        <mc:Fallback xmlns="">
          <p:sp>
            <p:nvSpPr>
              <p:cNvPr id="3" name="מציין מיקום תוכן 2">
                <a:extLst>
                  <a:ext uri="{FF2B5EF4-FFF2-40B4-BE49-F238E27FC236}">
                    <a16:creationId xmlns:a16="http://schemas.microsoft.com/office/drawing/2014/main" id="{7FBAB670-C40B-4B1B-B3E3-7188780217D2}"/>
                  </a:ext>
                </a:extLst>
              </p:cNvPr>
              <p:cNvSpPr>
                <a:spLocks noGrp="1" noRot="1" noChangeAspect="1" noMove="1" noResize="1" noEditPoints="1" noAdjustHandles="1" noChangeArrowheads="1" noChangeShapeType="1" noTextEdit="1"/>
              </p:cNvSpPr>
              <p:nvPr>
                <p:ph idx="1"/>
              </p:nvPr>
            </p:nvSpPr>
            <p:spPr>
              <a:xfrm>
                <a:off x="936171" y="1316334"/>
                <a:ext cx="10319657" cy="4652533"/>
              </a:xfrm>
              <a:blipFill>
                <a:blip r:embed="rId2"/>
                <a:stretch>
                  <a:fillRect t="-786" r="-650"/>
                </a:stretch>
              </a:blipFill>
            </p:spPr>
            <p:txBody>
              <a:bodyPr/>
              <a:lstStyle/>
              <a:p>
                <a:r>
                  <a:rPr lang="he-IL">
                    <a:noFill/>
                  </a:rPr>
                  <a:t> </a:t>
                </a:r>
              </a:p>
            </p:txBody>
          </p:sp>
        </mc:Fallback>
      </mc:AlternateContent>
    </p:spTree>
    <p:extLst>
      <p:ext uri="{BB962C8B-B14F-4D97-AF65-F5344CB8AC3E}">
        <p14:creationId xmlns:p14="http://schemas.microsoft.com/office/powerpoint/2010/main" val="3982679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8AFBED-9E45-13CE-A0CD-F1F942234189}"/>
              </a:ext>
            </a:extLst>
          </p:cNvPr>
          <p:cNvSpPr>
            <a:spLocks noGrp="1"/>
          </p:cNvSpPr>
          <p:nvPr>
            <p:ph type="title"/>
          </p:nvPr>
        </p:nvSpPr>
        <p:spPr/>
        <p:txBody>
          <a:bodyPr/>
          <a:lstStyle/>
          <a:p>
            <a:pPr algn="r"/>
            <a:r>
              <a:rPr lang="he-IL" dirty="0"/>
              <a:t>סכמת התחייבות</a:t>
            </a:r>
          </a:p>
        </p:txBody>
      </p:sp>
      <p:sp>
        <p:nvSpPr>
          <p:cNvPr id="3" name="מציין מיקום תוכן 2">
            <a:extLst>
              <a:ext uri="{FF2B5EF4-FFF2-40B4-BE49-F238E27FC236}">
                <a16:creationId xmlns:a16="http://schemas.microsoft.com/office/drawing/2014/main" id="{86ADC739-96F3-0ECE-191D-ADD9E0193F5D}"/>
              </a:ext>
            </a:extLst>
          </p:cNvPr>
          <p:cNvSpPr>
            <a:spLocks noGrp="1"/>
          </p:cNvSpPr>
          <p:nvPr>
            <p:ph idx="1"/>
          </p:nvPr>
        </p:nvSpPr>
        <p:spPr>
          <a:xfrm>
            <a:off x="301451" y="1259840"/>
            <a:ext cx="10410092" cy="5069840"/>
          </a:xfrm>
        </p:spPr>
        <p:txBody>
          <a:bodyPr>
            <a:normAutofit fontScale="92500" lnSpcReduction="10000"/>
          </a:bodyPr>
          <a:lstStyle/>
          <a:p>
            <a:r>
              <a:rPr lang="he-IL" dirty="0">
                <a:cs typeface="+mn-cs"/>
              </a:rPr>
              <a:t>סכמת התחייבות היא מימוש דיגיטלי של כספת נעולה.</a:t>
            </a:r>
          </a:p>
          <a:p>
            <a:r>
              <a:rPr lang="he-IL" dirty="0">
                <a:cs typeface="+mn-cs"/>
              </a:rPr>
              <a:t>סכמת התחייבות ממומשת ע"י </a:t>
            </a:r>
            <a:r>
              <a:rPr lang="he-IL" sz="2000" dirty="0">
                <a:effectLst/>
                <a:latin typeface="Calibri" panose="020F0502020204030204" pitchFamily="34" charset="0"/>
                <a:ea typeface="Times New Roman" panose="02020603050405020304" pitchFamily="18" charset="0"/>
                <a:cs typeface="Arial" panose="020B0604020202020204" pitchFamily="34" charset="0"/>
              </a:rPr>
              <a:t>פרוטוקול דו-שלבי בין מתחייב לבין מקבלת. היא </a:t>
            </a:r>
            <a:r>
              <a:rPr lang="he-IL" dirty="0">
                <a:cs typeface="+mn-cs"/>
              </a:rPr>
              <a:t>משמשת משתתפים להתחייב על ערך מסוים ועדיין לשמור אותו בסוד. בשלב מאוחר יותר, ההתחייבות נפתחת ומובטח שהפתיחה יכולה להניב רק את הערך שנקבע בשלב ההתחייבות.</a:t>
            </a:r>
          </a:p>
          <a:p>
            <a:endParaRPr lang="he-IL" dirty="0">
              <a:cs typeface="+mn-cs"/>
            </a:endParaRPr>
          </a:p>
          <a:p>
            <a:r>
              <a:rPr lang="he-IL" sz="2000" dirty="0">
                <a:effectLst/>
                <a:latin typeface="Calibri" panose="020F0502020204030204" pitchFamily="34" charset="0"/>
                <a:ea typeface="Times New Roman" panose="02020603050405020304" pitchFamily="18" charset="0"/>
                <a:cs typeface="Arial" panose="020B0604020202020204" pitchFamily="34" charset="0"/>
              </a:rPr>
              <a:t>סכמת ההתחייבות צריכה לקיים נכונות ולהבטיח שתי תכונות:</a:t>
            </a:r>
          </a:p>
          <a:p>
            <a:pPr marL="342900" lvl="0" indent="-342900" algn="r" rtl="1">
              <a:lnSpc>
                <a:spcPct val="107000"/>
              </a:lnSpc>
              <a:buFont typeface="Symbol" panose="05050102010706020507" pitchFamily="18" charset="2"/>
              <a:buChar char=""/>
            </a:pPr>
            <a:r>
              <a:rPr lang="en-US" sz="2000" b="1" i="1" u="sng" dirty="0">
                <a:effectLst/>
                <a:latin typeface="Calibri" panose="020F0502020204030204" pitchFamily="34" charset="0"/>
                <a:ea typeface="Times New Roman" panose="02020603050405020304" pitchFamily="18" charset="0"/>
                <a:cs typeface="Arial" panose="020B0604020202020204" pitchFamily="34" charset="0"/>
              </a:rPr>
              <a:t>Hiding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14300" indent="0" algn="r" rtl="1">
              <a:lnSpc>
                <a:spcPct val="107000"/>
              </a:lnSpc>
              <a:buNone/>
            </a:pPr>
            <a:r>
              <a:rPr lang="he-IL" sz="2000" dirty="0">
                <a:latin typeface="Calibri" panose="020F0502020204030204" pitchFamily="34" charset="0"/>
                <a:ea typeface="Calibri" panose="020F0502020204030204" pitchFamily="34" charset="0"/>
                <a:cs typeface="Arial" panose="020B0604020202020204" pitchFamily="34" charset="0"/>
              </a:rPr>
              <a:t>המשמעות של התכונה הזאת היא ש</a:t>
            </a:r>
            <a:r>
              <a:rPr lang="he-IL" sz="2000" dirty="0">
                <a:effectLst/>
                <a:latin typeface="Calibri" panose="020F0502020204030204" pitchFamily="34" charset="0"/>
                <a:ea typeface="Times New Roman" panose="02020603050405020304" pitchFamily="18" charset="0"/>
                <a:cs typeface="Arial" panose="020B0604020202020204" pitchFamily="34" charset="0"/>
              </a:rPr>
              <a:t>בסוף שלב ההתחייבות המקבלת לא משיגה שום ידע על הערך של המתחייב. זה חייב להתקיים גם אם המקבלת מנסה לרמות.</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en-US" sz="2000" b="1" i="1" u="sng" dirty="0">
                <a:effectLst/>
                <a:latin typeface="Calibri" panose="020F0502020204030204" pitchFamily="34" charset="0"/>
                <a:ea typeface="Times New Roman" panose="02020603050405020304" pitchFamily="18" charset="0"/>
                <a:cs typeface="Arial" panose="020B0604020202020204" pitchFamily="34" charset="0"/>
              </a:rPr>
              <a:t>Binding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14300" indent="0" algn="r" rtl="1">
              <a:lnSpc>
                <a:spcPct val="107000"/>
              </a:lnSpc>
              <a:spcAft>
                <a:spcPts val="800"/>
              </a:spcAft>
              <a:buNone/>
            </a:pPr>
            <a:r>
              <a:rPr lang="he-IL" sz="2000" dirty="0">
                <a:effectLst/>
                <a:latin typeface="Calibri" panose="020F0502020204030204" pitchFamily="34" charset="0"/>
                <a:ea typeface="Times New Roman" panose="02020603050405020304" pitchFamily="18" charset="0"/>
                <a:cs typeface="Arial" panose="020B0604020202020204" pitchFamily="34" charset="0"/>
              </a:rPr>
              <a:t>המשמעות של התכונה הזאת היא שבהינתן ביצוע של ההתחייבות, קיים לכל היותר ערך אחד שהמקבלת יכולה לקבל מאוחר יותר כפתיחה של ההתחייבות. זה חייב להתקיים גם אם המתחייב מנסה לרמות.</a:t>
            </a:r>
          </a:p>
          <a:p>
            <a:r>
              <a:rPr lang="he-IL" sz="2000" dirty="0">
                <a:cs typeface="+mn-cs"/>
              </a:rPr>
              <a:t>ישנם סוגים שונים של סכמות התחייבות, שמובדלות זו מזו בדרישה על תכונות ה-</a:t>
            </a:r>
            <a:r>
              <a:rPr lang="en-US" sz="2000" dirty="0">
                <a:cs typeface="+mn-cs"/>
              </a:rPr>
              <a:t>Hiding</a:t>
            </a:r>
            <a:r>
              <a:rPr lang="he-IL" sz="2000" dirty="0">
                <a:cs typeface="+mn-cs"/>
              </a:rPr>
              <a:t> וה-</a:t>
            </a:r>
            <a:r>
              <a:rPr lang="en-US" sz="2000" dirty="0">
                <a:cs typeface="+mn-cs"/>
              </a:rPr>
              <a:t>Binding</a:t>
            </a:r>
            <a:r>
              <a:rPr lang="he-IL" sz="2000" dirty="0">
                <a:cs typeface="+mn-cs"/>
              </a:rPr>
              <a:t>. צריך להניח שהשולח או המקבלת מוגבלים חישובית ובהתאם לכך הדרישה על אחת התכונות תהיה חישובית.</a:t>
            </a:r>
          </a:p>
          <a:p>
            <a:pPr>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he-IL" dirty="0">
              <a:cs typeface="+mn-cs"/>
            </a:endParaRPr>
          </a:p>
        </p:txBody>
      </p:sp>
      <p:pic>
        <p:nvPicPr>
          <p:cNvPr id="5" name="תמונה 4">
            <a:extLst>
              <a:ext uri="{FF2B5EF4-FFF2-40B4-BE49-F238E27FC236}">
                <a16:creationId xmlns:a16="http://schemas.microsoft.com/office/drawing/2014/main" id="{DB28F944-37E0-8FE1-D2FC-6C42D360F1FC}"/>
              </a:ext>
            </a:extLst>
          </p:cNvPr>
          <p:cNvPicPr>
            <a:picLocks noChangeAspect="1"/>
          </p:cNvPicPr>
          <p:nvPr/>
        </p:nvPicPr>
        <p:blipFill>
          <a:blip r:embed="rId3"/>
          <a:stretch>
            <a:fillRect/>
          </a:stretch>
        </p:blipFill>
        <p:spPr>
          <a:xfrm>
            <a:off x="10711543" y="1327735"/>
            <a:ext cx="1298594" cy="1298594"/>
          </a:xfrm>
          <a:prstGeom prst="rect">
            <a:avLst/>
          </a:prstGeom>
        </p:spPr>
      </p:pic>
    </p:spTree>
    <p:extLst>
      <p:ext uri="{BB962C8B-B14F-4D97-AF65-F5344CB8AC3E}">
        <p14:creationId xmlns:p14="http://schemas.microsoft.com/office/powerpoint/2010/main" val="3278673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8389</TotalTime>
  <Words>4659</Words>
  <Application>Microsoft Office PowerPoint</Application>
  <PresentationFormat>מסך רחב</PresentationFormat>
  <Paragraphs>411</Paragraphs>
  <Slides>39</Slides>
  <Notes>31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39</vt:i4>
      </vt:variant>
    </vt:vector>
  </HeadingPairs>
  <TitlesOfParts>
    <vt:vector size="46" baseType="lpstr">
      <vt:lpstr>Arial</vt:lpstr>
      <vt:lpstr>Calibri</vt:lpstr>
      <vt:lpstr>Cambria Math</vt:lpstr>
      <vt:lpstr>Century Gothic</vt:lpstr>
      <vt:lpstr>Symbol</vt:lpstr>
      <vt:lpstr>Wingdings 3</vt:lpstr>
      <vt:lpstr>יונים</vt:lpstr>
      <vt:lpstr>פרויקט גמר</vt:lpstr>
      <vt:lpstr>הרעיון של הוכחה באפס ידיעה</vt:lpstr>
      <vt:lpstr>הרעיון של הוכחה באפס ידיעה</vt:lpstr>
      <vt:lpstr>מטרת הפרויקט ותכולתו</vt:lpstr>
      <vt:lpstr>מה זה הוכחה באפס ידיעה</vt:lpstr>
      <vt:lpstr>גרף 3-צביע (G3C)</vt:lpstr>
      <vt:lpstr>ה-ZKP ל-3 צביעה של גרף (ZKP for 3-Colorability [GMW86]):</vt:lpstr>
      <vt:lpstr>מצגת של PowerPoint‏</vt:lpstr>
      <vt:lpstr>סכמת התחייבות</vt:lpstr>
      <vt:lpstr>מימוש הפרוטוקול והאתגרים</vt:lpstr>
      <vt:lpstr>מימוש הפרוטוקול והאתגרים</vt:lpstr>
      <vt:lpstr>ניסויים עבור 3 צביעות של גרף</vt:lpstr>
      <vt:lpstr>ניסויים עבור 3 צביעות של גרף</vt:lpstr>
      <vt:lpstr>תוצאות הניסויים – 3 צביעות של גרף השפעת מספר הצמתים: יצרנו תתי-גרפים לפי מספר הצמתים (בהתאם  לעליית מספר הצמתים גם מתווספות קשתות), לכל תת-גרף בחנו את המדדים הרלוונטיים.  </vt:lpstr>
      <vt:lpstr>תוצאות הניסויים – 3 צביעות של גרף השפעת מספר הצמתים:  </vt:lpstr>
      <vt:lpstr>תוצאות הניסויים – 3 צביעות של גרף השפעת מספר הצמתים:  </vt:lpstr>
      <vt:lpstr>תוצאות הניסויים – 3 צביעות של גרף השפעת מספר הקשתות: יצרנו תתי-גרפים לפי מספר הקשתות (עבור מספר קבוע של צמתים - 4039) לכל תת-גרף בחנו את המדדים הרלוונטיים.  </vt:lpstr>
      <vt:lpstr>תוצאות הניסויים – 3 צביעות של גרף השפעת מספר הקשתות:  </vt:lpstr>
      <vt:lpstr>תוצאות הניסויים – 3 צביעות של גרף השפעת מספר הקשתות:  </vt:lpstr>
      <vt:lpstr>מצגת של PowerPoint‏</vt:lpstr>
      <vt:lpstr>מעגל המילטוני בגרף (HC)</vt:lpstr>
      <vt:lpstr>ה-ZKP למעגל המילטוני בגרף (ZKPs for Hamiltonian cycle [Blu86]):</vt:lpstr>
      <vt:lpstr>מצגת של PowerPoint‏</vt:lpstr>
      <vt:lpstr>מימוש הפרוטוקול – האתגרים בהתאמה לפרוטוקול החדש</vt:lpstr>
      <vt:lpstr>ניסויים עבור מעגל המילטוני בגרף</vt:lpstr>
      <vt:lpstr>ניסויים עבור מעגל המילטוני בגרף</vt:lpstr>
      <vt:lpstr>תוצאות הניסויים – מעגל המילטוני בגרף השפעת מספר הצמתים (bit=0): יצרנו תתי-גרפים לפי מספר הצמתים (בהתאם  לעליית מספר הצמתים גם מתווספות קשתות), לכל תת-גרף בחנו את המדדים הרלוונטיים.  </vt:lpstr>
      <vt:lpstr>תוצאות הניסויים – מעגל המילטוני בגרף השפעת מספר הצמתים (bit=1):  </vt:lpstr>
      <vt:lpstr>תוצאות הניסויים – מעגל המילטוני בגרף השפעת מספר הצמתים (bit=0):  </vt:lpstr>
      <vt:lpstr>תוצאות הניסויים – מעגל המילטוני בגרף השפעת מספר הצמתים (bit=1):  </vt:lpstr>
      <vt:lpstr>תוצאות הניסויים – מעגל המילטוני בגרף השפעת מספר הצמתים (bit=0):  </vt:lpstr>
      <vt:lpstr>תוצאות הניסויים – מעגל המילטוני בגרף השפעת מספר הצמתים (bit=1):  </vt:lpstr>
      <vt:lpstr>תוצאות הניסויים – מעגל המילטוני בגרף השפעת מספר הקשתות: יצרנו תתי-גרפים לפי מספר הקשתות (עבור מספר קבוע של צמתים - 1000). לכל תת-גרף בחנו את המדדים הרלוונטיים.  </vt:lpstr>
      <vt:lpstr>תוצאות הניסויים – מעגל המילטוני בגרף השפעת מספר הקשתות: </vt:lpstr>
      <vt:lpstr>תוצאות הניסויים – מעגל המילטוני בגרף השפעת מספר הקשתות: </vt:lpstr>
      <vt:lpstr>גרפים עבור המדדים המשוקללים הממוצעים:</vt:lpstr>
      <vt:lpstr>גרפים עבור המדדים המשוקללים הממוצעים:</vt:lpstr>
      <vt:lpstr>השוואה בין הפרוטוקולים ומסקנות</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גמר</dc:title>
  <dc:creator>Bar Daabul</dc:creator>
  <cp:lastModifiedBy>Bar Daabul</cp:lastModifiedBy>
  <cp:revision>528</cp:revision>
  <dcterms:created xsi:type="dcterms:W3CDTF">2023-03-08T10:38:34Z</dcterms:created>
  <dcterms:modified xsi:type="dcterms:W3CDTF">2023-09-07T21:45:46Z</dcterms:modified>
</cp:coreProperties>
</file>