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732588" cy="98552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9EC"/>
    <a:srgbClr val="44B8DC"/>
    <a:srgbClr val="004128"/>
    <a:srgbClr val="1FFFFF"/>
    <a:srgbClr val="FF9900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52" autoAdjust="0"/>
    <p:restoredTop sz="94660"/>
  </p:normalViewPr>
  <p:slideViewPr>
    <p:cSldViewPr>
      <p:cViewPr>
        <p:scale>
          <a:sx n="50" d="100"/>
          <a:sy n="50" d="100"/>
        </p:scale>
        <p:origin x="29" y="-1002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DB6A4A-79CC-9822-950D-85A4973331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4763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lnSpc>
                <a:spcPct val="100000"/>
              </a:lnSpc>
              <a:spcAft>
                <a:spcPct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6978C75-ECF6-1B8B-64F2-28872F5A89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lnSpc>
                <a:spcPct val="100000"/>
              </a:lnSpc>
              <a:spcAft>
                <a:spcPct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871B2CA-6C75-0A77-FF05-4625CB6C10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739775"/>
            <a:ext cx="2770188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C11A9F3-8EBE-23F9-5FF3-FFA96744E3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1538"/>
            <a:ext cx="5386388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98753CC-D122-DA9F-8191-91652EFDA1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14763" y="9361488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lnSpc>
                <a:spcPct val="100000"/>
              </a:lnSpc>
              <a:spcAft>
                <a:spcPct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4C03215-BC9F-9C92-581C-B0FD0F804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361488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/>
            </a:lvl1pPr>
          </a:lstStyle>
          <a:p>
            <a:pPr>
              <a:defRPr/>
            </a:pPr>
            <a:fld id="{81D24F97-3BFF-406D-BE84-624027C371C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BEDAF67-1D69-2B7E-1B02-1D18E7B35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3775C33-3A5B-4995-8E4A-2DB811AA7329}" type="slidenum">
              <a:rPr lang="he-IL" altLang="he-IL" smtClean="0"/>
              <a:pPr algn="l">
                <a:spcBef>
                  <a:spcPct val="0"/>
                </a:spcBef>
              </a:pPr>
              <a:t>1</a:t>
            </a:fld>
            <a:endParaRPr lang="en-US" altLang="he-IL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DF97105-8047-9931-4A3E-915FB4F03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8CB10CC-471D-40B2-2B75-0B8932F2F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925" y="24482425"/>
            <a:ext cx="22682200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C9D071-89E6-53CB-1E96-E615998AD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8AA1C5-A8D4-BA9B-2F52-97F7855A17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5FE74-9027-035B-199A-9B6CEAD6C5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CAF4-2399-4CD1-97F5-CDE75D68AF3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707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48079E-9E4B-D603-88CD-6ABAEC0E9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A0A7E0-CCEB-276F-07C6-ACFB6740C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835EA7-058E-A579-E67E-047CBB685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C68DB-AAE9-495A-8622-DD03592A0D3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17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413" y="1730375"/>
            <a:ext cx="7289800" cy="3686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838" y="1730375"/>
            <a:ext cx="21720175" cy="3686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190059-FB3E-0E84-95A3-EDB8EE57D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DAC51D-0F9E-889D-8959-7C0577840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5B7F75-B431-401B-3268-F7348F341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D6F2-EEA3-422B-80E5-B23D0A93FFF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462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962BE5-090E-E9DC-B0BF-9C8B3608B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364174-5B21-2980-1526-B5275E90D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ED9654-C199-A237-71AA-C9C0AC8BC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9A34-AEA3-457E-9959-D496F5B5D230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322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0" y="27763788"/>
            <a:ext cx="27544713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050" y="18311813"/>
            <a:ext cx="27544713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DCABDB-6E6A-AEF3-5020-1A03FD488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5EDC2A-5CFF-4B59-D064-71640E68B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F1A53-D73C-D39E-DD72-910ED8F94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FC08-5D06-4D49-8DDF-6D3FBE08C33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659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838" y="10080625"/>
            <a:ext cx="14504987" cy="2851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8225" y="10080625"/>
            <a:ext cx="14504988" cy="2851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6590E-8AD8-DB9E-0BCB-A55D1AF20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D3BB2-1C6E-2D86-EA5E-209DBEC5DE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76012-3659-DCFE-B4FB-7E3A2E7EC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7B498-C108-4E0E-BC39-645215F8CC00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754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838" y="13701713"/>
            <a:ext cx="1431607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788" y="9671050"/>
            <a:ext cx="1432242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788" y="13701713"/>
            <a:ext cx="1432242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0F3491-CAAD-2182-F028-0624FDFB3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AE42B9-CAD9-108D-8BD6-AC9008A0F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C5E290-B94E-3B18-68A9-ACB18769A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E52C-C66D-4039-874D-956A2FC53C2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762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C37AC2-F032-906F-D31B-3FF927DC2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36230C-718D-13CC-6B13-7A750CA88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9B942D-2419-DFFC-BD28-64E3E002F3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F6EF6-323C-4DAD-9C24-DF0398D5E0D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8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762D05F-9925-10FD-A3A2-4CAF0BB81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90F5A5-7239-507C-58C7-A6B25AE00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9902F7-B61E-DD69-B42C-AD4DCAB88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9148-E043-4802-8135-2B687E89716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0494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838" y="1720850"/>
            <a:ext cx="18113375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838" y="9040813"/>
            <a:ext cx="10660062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3DF1-9B1C-4E40-0D34-170C8093B2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47B22-DA5C-3F5E-DDD8-34734D4C8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9113-211C-2A84-5798-B09A1CB15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4E4CA-2E1F-4CC8-A64D-3E2323527ED2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879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588" y="30243463"/>
            <a:ext cx="19442112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588" y="3860800"/>
            <a:ext cx="19442112" cy="2592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588" y="33813750"/>
            <a:ext cx="19442112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7309F-7241-A83F-273E-069C70178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D603F-B3FE-0623-35E0-C16EBD7C4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BFDF1-766D-E4C0-937E-12129143F7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3B369-96B5-4741-8E87-C6C81983F4B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3027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35D6CD-6284-416F-513A-EC18971FB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413" tIns="206206" rIns="412413" bIns="2062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DEB89D-3B1E-B919-F11D-8CB3F741D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838" y="10080625"/>
            <a:ext cx="29162375" cy="285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2413" tIns="206206" rIns="412413" bIns="2062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813839-EE9F-8728-6A40-9235EBDA8F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23538" y="39341425"/>
            <a:ext cx="755967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2413" tIns="206206" rIns="412413" bIns="206206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lnSpc>
                <a:spcPct val="100000"/>
              </a:lnSpc>
              <a:spcAft>
                <a:spcPct val="0"/>
              </a:spcAft>
              <a:defRPr sz="6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DD592E-F5CF-4266-D5BA-1879EE0F98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9341425"/>
            <a:ext cx="10261600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2413" tIns="206206" rIns="412413" bIns="206206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lnSpc>
                <a:spcPct val="100000"/>
              </a:lnSpc>
              <a:spcAft>
                <a:spcPct val="0"/>
              </a:spcAft>
              <a:defRPr sz="6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B28495-2C31-F67C-70DE-371D8FD7D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20838" y="39341425"/>
            <a:ext cx="755967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2413" tIns="206206" rIns="412413" bIns="206206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6300"/>
            </a:lvl1pPr>
          </a:lstStyle>
          <a:p>
            <a:pPr>
              <a:defRPr/>
            </a:pPr>
            <a:fld id="{7413158A-8863-42DD-B686-1F8E20B3B66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24325" rtl="1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24325" rtl="1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2pPr>
      <a:lvl3pPr algn="ctr" defTabSz="4124325" rtl="1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3pPr>
      <a:lvl4pPr algn="ctr" defTabSz="4124325" rtl="1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4pPr>
      <a:lvl5pPr algn="ctr" defTabSz="4124325" rtl="1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24325" rtl="1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24325" rtl="1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24325" rtl="1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24325" rtl="1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46225" indent="-1546225" algn="r" defTabSz="4124325" rtl="1" eaLnBrk="0" fontAlgn="base" hangingPunct="0">
        <a:spcBef>
          <a:spcPct val="20000"/>
        </a:spcBef>
        <a:spcAft>
          <a:spcPct val="0"/>
        </a:spcAft>
        <a:buChar char="•"/>
        <a:defRPr sz="14400">
          <a:solidFill>
            <a:schemeClr val="tx1"/>
          </a:solidFill>
          <a:latin typeface="+mn-lt"/>
          <a:ea typeface="+mn-ea"/>
          <a:cs typeface="+mn-cs"/>
        </a:defRPr>
      </a:lvl1pPr>
      <a:lvl2pPr marL="3351213" indent="-1289050" algn="r" defTabSz="4124325" rtl="1" eaLnBrk="0" fontAlgn="base" hangingPunct="0">
        <a:spcBef>
          <a:spcPct val="20000"/>
        </a:spcBef>
        <a:spcAft>
          <a:spcPct val="0"/>
        </a:spcAft>
        <a:buChar char="–"/>
        <a:defRPr sz="12600">
          <a:solidFill>
            <a:schemeClr val="tx1"/>
          </a:solidFill>
          <a:latin typeface="+mn-lt"/>
          <a:cs typeface="+mn-cs"/>
        </a:defRPr>
      </a:lvl2pPr>
      <a:lvl3pPr marL="5154613" indent="-1030288" algn="r" defTabSz="4124325" rtl="1" eaLnBrk="0" fontAlgn="base" hangingPunct="0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  <a:cs typeface="+mn-cs"/>
        </a:defRPr>
      </a:lvl3pPr>
      <a:lvl4pPr marL="7216775" indent="-1030288" algn="r" defTabSz="4124325" rtl="1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  <a:cs typeface="+mn-cs"/>
        </a:defRPr>
      </a:lvl4pPr>
      <a:lvl5pPr marL="9278938" indent="-1030288" algn="r" defTabSz="4124325" rtl="1" eaLnBrk="0" fontAlgn="base" hangingPunct="0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  <a:cs typeface="+mn-cs"/>
        </a:defRPr>
      </a:lvl5pPr>
      <a:lvl6pPr marL="9736138" indent="-1030288" algn="r" defTabSz="4124325" rtl="1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  <a:cs typeface="+mn-cs"/>
        </a:defRPr>
      </a:lvl6pPr>
      <a:lvl7pPr marL="10193338" indent="-1030288" algn="r" defTabSz="4124325" rtl="1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  <a:cs typeface="+mn-cs"/>
        </a:defRPr>
      </a:lvl7pPr>
      <a:lvl8pPr marL="10650538" indent="-1030288" algn="r" defTabSz="4124325" rtl="1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  <a:cs typeface="+mn-cs"/>
        </a:defRPr>
      </a:lvl8pPr>
      <a:lvl9pPr marL="11107738" indent="-1030288" algn="r" defTabSz="4124325" rtl="1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0">
            <a:extLst>
              <a:ext uri="{FF2B5EF4-FFF2-40B4-BE49-F238E27FC236}">
                <a16:creationId xmlns:a16="http://schemas.microsoft.com/office/drawing/2014/main" id="{865120BD-FE65-E4EC-D576-955445BF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0" y="504825"/>
            <a:ext cx="9736138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2413" tIns="206206" rIns="412413" bIns="206206">
            <a:spAutoFit/>
          </a:bodyPr>
          <a:lstStyle>
            <a:lvl1pPr algn="r" defTabSz="4124325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4124325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4124325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4124325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4124325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7200" b="1">
                <a:solidFill>
                  <a:srgbClr val="004128"/>
                </a:solidFill>
              </a:rPr>
              <a:t>המעבדה להגנת סייבר</a:t>
            </a:r>
            <a:endParaRPr lang="en-US" altLang="he-IL" sz="7200" b="1">
              <a:solidFill>
                <a:srgbClr val="004128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7200" b="1">
                <a:solidFill>
                  <a:srgbClr val="99D9EC"/>
                </a:solidFill>
              </a:rPr>
              <a:t>תשפ"ג, 2023</a:t>
            </a:r>
            <a:endParaRPr lang="en-US" altLang="he-IL" sz="7200" b="1">
              <a:solidFill>
                <a:srgbClr val="99D9EC"/>
              </a:solidFill>
            </a:endParaRPr>
          </a:p>
        </p:txBody>
      </p:sp>
      <p:sp>
        <p:nvSpPr>
          <p:cNvPr id="3075" name="Text Box 5">
            <a:extLst>
              <a:ext uri="{FF2B5EF4-FFF2-40B4-BE49-F238E27FC236}">
                <a16:creationId xmlns:a16="http://schemas.microsoft.com/office/drawing/2014/main" id="{A57AE3AE-A774-ECCE-8BC6-61D4B6D1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3614738"/>
            <a:ext cx="18073688" cy="337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2413" tIns="206206" rIns="412413" bIns="206206">
            <a:spAutoFit/>
          </a:bodyPr>
          <a:lstStyle>
            <a:lvl1pPr algn="r" defTabSz="4124325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4124325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4124325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4124325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4124325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9600" b="1">
                <a:solidFill>
                  <a:schemeClr val="accent2"/>
                </a:solidFill>
              </a:rPr>
              <a:t>Zero-Knowledge Proofs and Cryptographic Applications</a:t>
            </a:r>
          </a:p>
        </p:txBody>
      </p:sp>
      <p:sp>
        <p:nvSpPr>
          <p:cNvPr id="3076" name="Rectangle 9">
            <a:extLst>
              <a:ext uri="{FF2B5EF4-FFF2-40B4-BE49-F238E27FC236}">
                <a16:creationId xmlns:a16="http://schemas.microsoft.com/office/drawing/2014/main" id="{F92B211F-1619-CAAC-298B-08810367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2550"/>
            <a:ext cx="32081787" cy="43019663"/>
          </a:xfrm>
          <a:prstGeom prst="rect">
            <a:avLst/>
          </a:prstGeom>
          <a:noFill/>
          <a:ln w="28575">
            <a:solidFill>
              <a:srgbClr val="99D9E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endParaRPr lang="en-US" altLang="he-IL" sz="3600"/>
          </a:p>
        </p:txBody>
      </p:sp>
      <p:sp>
        <p:nvSpPr>
          <p:cNvPr id="3077" name="Rectangle 52">
            <a:extLst>
              <a:ext uri="{FF2B5EF4-FFF2-40B4-BE49-F238E27FC236}">
                <a16:creationId xmlns:a16="http://schemas.microsoft.com/office/drawing/2014/main" id="{7F11EBFD-6494-C775-E80C-236E8B4F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11850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endParaRPr lang="en-US" altLang="he-IL" sz="3600"/>
          </a:p>
        </p:txBody>
      </p:sp>
      <p:sp>
        <p:nvSpPr>
          <p:cNvPr id="3078" name="Text Box 53">
            <a:extLst>
              <a:ext uri="{FF2B5EF4-FFF2-40B4-BE49-F238E27FC236}">
                <a16:creationId xmlns:a16="http://schemas.microsoft.com/office/drawing/2014/main" id="{D4C21043-29FB-A77D-CE59-57ED1065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6664325"/>
            <a:ext cx="177133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2413" tIns="206206" rIns="412413" bIns="206206">
            <a:spAutoFit/>
          </a:bodyPr>
          <a:lstStyle>
            <a:lvl1pPr algn="r" defTabSz="4124325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4124325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4124325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4124325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4124325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sz="8000" b="1">
                <a:solidFill>
                  <a:srgbClr val="44B8DC"/>
                </a:solidFill>
              </a:rPr>
              <a:t> בר אברהם דעבול	 נדב יוסף זדה</a:t>
            </a:r>
            <a:endParaRPr lang="en-US" altLang="he-IL" sz="8000" b="1">
              <a:solidFill>
                <a:srgbClr val="44B8DC"/>
              </a:solidFill>
            </a:endParaRPr>
          </a:p>
        </p:txBody>
      </p:sp>
      <p:sp>
        <p:nvSpPr>
          <p:cNvPr id="3079" name="Rectangle 55">
            <a:extLst>
              <a:ext uri="{FF2B5EF4-FFF2-40B4-BE49-F238E27FC236}">
                <a16:creationId xmlns:a16="http://schemas.microsoft.com/office/drawing/2014/main" id="{2FF28E6F-A373-BBDB-CDED-31EA24C5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11850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endParaRPr lang="en-US" altLang="he-IL" sz="3600"/>
          </a:p>
        </p:txBody>
      </p:sp>
      <p:sp>
        <p:nvSpPr>
          <p:cNvPr id="3080" name="Text Box 56">
            <a:extLst>
              <a:ext uri="{FF2B5EF4-FFF2-40B4-BE49-F238E27FC236}">
                <a16:creationId xmlns:a16="http://schemas.microsoft.com/office/drawing/2014/main" id="{22193C85-5E60-0F7B-23DC-C0CCC8075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8166100"/>
            <a:ext cx="21028025" cy="163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2413" tIns="206206" rIns="412413" bIns="206206">
            <a:spAutoFit/>
          </a:bodyPr>
          <a:lstStyle>
            <a:lvl1pPr algn="r" defTabSz="4124325" rtl="1">
              <a:spcBef>
                <a:spcPct val="20000"/>
              </a:spcBef>
              <a:buChar char="•"/>
              <a:defRPr sz="1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4124325" rtl="1">
              <a:spcBef>
                <a:spcPct val="20000"/>
              </a:spcBef>
              <a:buChar char="–"/>
              <a:defRPr sz="1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4124325" rtl="1">
              <a:spcBef>
                <a:spcPct val="20000"/>
              </a:spcBef>
              <a:buChar char="•"/>
              <a:defRPr sz="10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4124325" rtl="1">
              <a:spcBef>
                <a:spcPct val="20000"/>
              </a:spcBef>
              <a:buChar char="–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4124325" rtl="1">
              <a:spcBef>
                <a:spcPct val="20000"/>
              </a:spcBef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124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he-IL" sz="8000" b="1">
                <a:solidFill>
                  <a:srgbClr val="44B8DC"/>
                </a:solidFill>
              </a:rPr>
              <a:t>מנחה:   ד"ר מור וייס</a:t>
            </a:r>
            <a:endParaRPr lang="en-US" altLang="he-IL" sz="8000" b="1">
              <a:solidFill>
                <a:srgbClr val="44B8DC"/>
              </a:solidFill>
            </a:endParaRPr>
          </a:p>
        </p:txBody>
      </p:sp>
      <p:sp>
        <p:nvSpPr>
          <p:cNvPr id="2061" name="Text Box 79">
            <a:extLst>
              <a:ext uri="{FF2B5EF4-FFF2-40B4-BE49-F238E27FC236}">
                <a16:creationId xmlns:a16="http://schemas.microsoft.com/office/drawing/2014/main" id="{5460659A-4B5C-C7EC-AB1C-F09BDCAF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8213" y="10015538"/>
            <a:ext cx="10531475" cy="33199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r" eaLnBrk="0" hangingPunct="0">
              <a:spcBef>
                <a:spcPct val="20000"/>
              </a:spcBef>
              <a:spcAft>
                <a:spcPct val="0"/>
              </a:spcAft>
              <a:buChar char="•"/>
              <a:defRPr sz="1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eaLnBrk="0" hangingPunct="0">
              <a:spcBef>
                <a:spcPct val="20000"/>
              </a:spcBef>
              <a:spcAft>
                <a:spcPct val="0"/>
              </a:spcAft>
              <a:buChar char="–"/>
              <a:defRPr sz="1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eaLnBrk="0" hangingPunct="0">
              <a:spcBef>
                <a:spcPct val="20000"/>
              </a:spcBef>
              <a:spcAft>
                <a:spcPct val="0"/>
              </a:spcAft>
              <a:buChar char="•"/>
              <a:defRPr sz="10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eaLnBrk="0" hangingPunct="0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eaLnBrk="0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מה זו הוכחה באפס ידיעה?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v"/>
              <a:defRPr/>
            </a:pPr>
            <a:r>
              <a:rPr lang="he-IL" altLang="he-IL" sz="3600" dirty="0"/>
              <a:t>כיצד ניתן להוכיח שאנחנו יודעים איפה אפי מבלי לגלות את המיקום שלו?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br>
              <a:rPr lang="en-US" altLang="he-IL" sz="3600" dirty="0"/>
            </a:b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v"/>
              <a:defRPr/>
            </a:pPr>
            <a:r>
              <a:rPr lang="he-IL" altLang="he-IL" sz="3600" dirty="0"/>
              <a:t>הוכחות באפס ידיעה מאפשרות להוכיח טענות, בלי לחשוף שום מידע נוסף מלבד העובדה שהטענות נכונות.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מטרת הפרויקט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3600" dirty="0"/>
              <a:t>מימוש פרוטוקולים להוכחות באפס ידיעה והשוואה ביניהם.</a:t>
            </a:r>
            <a:endParaRPr lang="he-IL" altLang="he-IL" sz="4800" b="1" u="sng" dirty="0">
              <a:solidFill>
                <a:srgbClr val="0070C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ה-</a:t>
            </a:r>
            <a:r>
              <a:rPr lang="en-US" altLang="he-IL" sz="4800" b="1" u="sng" dirty="0">
                <a:solidFill>
                  <a:srgbClr val="0070C0"/>
                </a:solidFill>
              </a:rPr>
              <a:t>ZKP</a:t>
            </a:r>
            <a:r>
              <a:rPr lang="he-IL" altLang="he-IL" sz="4800" b="1" u="sng" dirty="0">
                <a:solidFill>
                  <a:srgbClr val="0070C0"/>
                </a:solidFill>
              </a:rPr>
              <a:t> ל-3 צביעות של גרף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3600" dirty="0"/>
              <a:t>מימוש פרוטוקולים להוכחות באפס ידיעה והשוואה ביניהם.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סכמת התחייבות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3600" dirty="0"/>
              <a:t>סכמת התחייבות היא מימוש דיגיטלי של כספת נעולה.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</p:txBody>
      </p:sp>
      <p:sp>
        <p:nvSpPr>
          <p:cNvPr id="2062" name="Text Box 86">
            <a:extLst>
              <a:ext uri="{FF2B5EF4-FFF2-40B4-BE49-F238E27FC236}">
                <a16:creationId xmlns:a16="http://schemas.microsoft.com/office/drawing/2014/main" id="{F2CE96DE-5337-5C47-0844-F78448AD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0" y="10015538"/>
            <a:ext cx="10298113" cy="3185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r" eaLnBrk="0" hangingPunct="0">
              <a:spcBef>
                <a:spcPct val="20000"/>
              </a:spcBef>
              <a:spcAft>
                <a:spcPct val="0"/>
              </a:spcAft>
              <a:buChar char="•"/>
              <a:defRPr sz="1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eaLnBrk="0" hangingPunct="0">
              <a:spcBef>
                <a:spcPct val="20000"/>
              </a:spcBef>
              <a:spcAft>
                <a:spcPct val="0"/>
              </a:spcAft>
              <a:buChar char="–"/>
              <a:defRPr sz="1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eaLnBrk="0" hangingPunct="0">
              <a:spcBef>
                <a:spcPct val="20000"/>
              </a:spcBef>
              <a:spcAft>
                <a:spcPct val="0"/>
              </a:spcAft>
              <a:buChar char="•"/>
              <a:defRPr sz="10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eaLnBrk="0" hangingPunct="0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eaLnBrk="0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ה-</a:t>
            </a:r>
            <a:r>
              <a:rPr lang="en-US" altLang="he-IL" sz="4800" b="1" u="sng" dirty="0">
                <a:solidFill>
                  <a:srgbClr val="0070C0"/>
                </a:solidFill>
              </a:rPr>
              <a:t>ZKP</a:t>
            </a:r>
            <a:r>
              <a:rPr lang="he-IL" altLang="he-IL" sz="4800" b="1" u="sng" dirty="0">
                <a:solidFill>
                  <a:srgbClr val="0070C0"/>
                </a:solidFill>
              </a:rPr>
              <a:t> למעגל המילטוני בגרף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4800" b="1" u="sng" dirty="0">
              <a:solidFill>
                <a:srgbClr val="0070C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מימוש הפרוטוקולים: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he-IL" altLang="he-IL" sz="3600" dirty="0"/>
              <a:t>המימוש נכתב בשפת </a:t>
            </a:r>
            <a:r>
              <a:rPr lang="en-US" altLang="he-IL" sz="3600" dirty="0"/>
              <a:t>Python</a:t>
            </a:r>
            <a:r>
              <a:rPr lang="he-IL" altLang="he-IL" sz="3600" dirty="0"/>
              <a:t> שבה יש ספריות אמינות ושימושיות.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he-IL" altLang="he-IL" sz="3600" dirty="0"/>
              <a:t>מימוש התקשורת בין המוכיח והמוודאת התבצע לפי ארכיטקטורת שרת-לקוח.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he-IL" altLang="he-IL" sz="3600" dirty="0"/>
              <a:t>הגרפים מיוצגים ע"י מטריצות </a:t>
            </a:r>
            <a:r>
              <a:rPr lang="he-IL" altLang="he-IL" sz="3600" dirty="0" err="1"/>
              <a:t>שכנויות</a:t>
            </a:r>
            <a:r>
              <a:rPr lang="he-IL" altLang="he-IL" sz="3600" dirty="0"/>
              <a:t>.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he-IL" altLang="he-IL" sz="36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he-IL" altLang="he-IL" sz="3600" dirty="0"/>
              <a:t>סכמת ההתחייבות שבה השתמשנו נקראת </a:t>
            </a:r>
            <a:r>
              <a:rPr lang="en-US" altLang="he-IL" sz="3600" dirty="0" err="1"/>
              <a:t>ElGamal</a:t>
            </a:r>
            <a:r>
              <a:rPr lang="he-IL" altLang="he-IL" sz="3600" dirty="0"/>
              <a:t>, ומימשנו אותה בעצמנו.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ניסויים</a:t>
            </a:r>
            <a:endParaRPr lang="he-IL" altLang="he-IL" sz="4800" dirty="0"/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  <a:defRPr/>
            </a:pPr>
            <a:r>
              <a:rPr lang="he-IL" altLang="he-IL" sz="3600" dirty="0"/>
              <a:t>עבור כל פרוטוקול, ביצענו הרצות לבדיקת הנכונות של המימוש בקוד.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  <a:defRPr/>
            </a:pPr>
            <a:r>
              <a:rPr lang="he-IL" altLang="he-IL" sz="3600" dirty="0"/>
              <a:t>בנוסף, בדקנו את ההשפעה של מספר הצמתים ומספר הקשתות על מדדי היעילות הבאים: זמן ריצה, שימוש בזיכרון ותקשורת.</a:t>
            </a:r>
          </a:p>
        </p:txBody>
      </p:sp>
      <p:sp>
        <p:nvSpPr>
          <p:cNvPr id="2063" name="Text Box 87">
            <a:extLst>
              <a:ext uri="{FF2B5EF4-FFF2-40B4-BE49-F238E27FC236}">
                <a16:creationId xmlns:a16="http://schemas.microsoft.com/office/drawing/2014/main" id="{A591C1BE-7424-5EC6-2101-70D8D8C0E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0015538"/>
            <a:ext cx="10298113" cy="3312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r" eaLnBrk="0" hangingPunct="0">
              <a:spcBef>
                <a:spcPct val="20000"/>
              </a:spcBef>
              <a:spcAft>
                <a:spcPct val="0"/>
              </a:spcAft>
              <a:buChar char="•"/>
              <a:defRPr sz="1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eaLnBrk="0" hangingPunct="0">
              <a:spcBef>
                <a:spcPct val="20000"/>
              </a:spcBef>
              <a:spcAft>
                <a:spcPct val="0"/>
              </a:spcAft>
              <a:buChar char="–"/>
              <a:defRPr sz="1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eaLnBrk="0" hangingPunct="0">
              <a:spcBef>
                <a:spcPct val="20000"/>
              </a:spcBef>
              <a:spcAft>
                <a:spcPct val="0"/>
              </a:spcAft>
              <a:buChar char="•"/>
              <a:defRPr sz="10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eaLnBrk="0" hangingPunct="0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eaLnBrk="0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 dirty="0">
                <a:solidFill>
                  <a:srgbClr val="0070C0"/>
                </a:solidFill>
              </a:rPr>
              <a:t>תוצאות עבור ה-</a:t>
            </a:r>
            <a:r>
              <a:rPr lang="en-US" altLang="he-IL" sz="4800" b="1" u="sng" dirty="0">
                <a:solidFill>
                  <a:srgbClr val="0070C0"/>
                </a:solidFill>
              </a:rPr>
              <a:t>ZKP</a:t>
            </a:r>
            <a:r>
              <a:rPr lang="he-IL" altLang="he-IL" sz="4800" b="1" u="sng" dirty="0">
                <a:solidFill>
                  <a:srgbClr val="0070C0"/>
                </a:solidFill>
              </a:rPr>
              <a:t> ל-3 צביעות של גרף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q"/>
              <a:defRPr/>
            </a:pPr>
            <a:r>
              <a:rPr lang="he-IL" altLang="he-IL" sz="3600" b="1" dirty="0">
                <a:solidFill>
                  <a:schemeClr val="accent4"/>
                </a:solidFill>
              </a:rPr>
              <a:t>השפעת מספר הצמתים: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b="1" dirty="0">
              <a:solidFill>
                <a:schemeClr val="accent4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1000" b="1" dirty="0">
              <a:solidFill>
                <a:schemeClr val="accent4"/>
              </a:solidFill>
            </a:endParaRP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q"/>
              <a:defRPr/>
            </a:pPr>
            <a:r>
              <a:rPr lang="he-IL" altLang="he-IL" sz="3600" b="1" dirty="0">
                <a:solidFill>
                  <a:schemeClr val="accent4"/>
                </a:solidFill>
              </a:rPr>
              <a:t>השפעת מספר הקשתות:</a:t>
            </a: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endParaRPr lang="he-IL" altLang="he-IL" sz="36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4800" b="1" u="sng">
                <a:solidFill>
                  <a:srgbClr val="0070C0"/>
                </a:solidFill>
              </a:rPr>
              <a:t>השוואת הפרוטוקולים </a:t>
            </a:r>
            <a:r>
              <a:rPr lang="he-IL" altLang="he-IL" sz="4800" b="1" u="sng" dirty="0">
                <a:solidFill>
                  <a:srgbClr val="0070C0"/>
                </a:solidFill>
              </a:rPr>
              <a:t>ומסקנות</a:t>
            </a:r>
            <a:endParaRPr lang="he-IL" altLang="he-IL" sz="4800" dirty="0">
              <a:solidFill>
                <a:srgbClr val="FF0000"/>
              </a:solidFill>
            </a:endParaRPr>
          </a:p>
          <a:p>
            <a:pPr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he-IL" altLang="he-IL" sz="3600" dirty="0">
                <a:solidFill>
                  <a:schemeClr val="accent4"/>
                </a:solidFill>
              </a:rPr>
              <a:t>מתוצאות הניסויים הסקנו מסקנות לגבי הנושאים הבאים: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he-IL" altLang="he-IL" sz="3200" b="1" dirty="0">
                <a:solidFill>
                  <a:schemeClr val="accent4"/>
                </a:solidFill>
              </a:rPr>
              <a:t>יעילות הפרוטוקולים </a:t>
            </a:r>
            <a:r>
              <a:rPr lang="he-IL" altLang="he-IL" sz="3200" b="1" dirty="0"/>
              <a:t>(מבחינת המדדים השונים)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he-IL" altLang="he-IL" sz="3200" b="1" dirty="0">
                <a:solidFill>
                  <a:schemeClr val="accent4"/>
                </a:solidFill>
              </a:rPr>
              <a:t>אקראיות ודטרמיניסטיות</a:t>
            </a:r>
          </a:p>
          <a:p>
            <a:pPr marL="571500" indent="-571500" algn="just" rtl="1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he-IL" altLang="he-IL" sz="3200" b="1" dirty="0">
                <a:solidFill>
                  <a:schemeClr val="accent4"/>
                </a:solidFill>
              </a:rPr>
              <a:t>השפעת מספר הצמתים ומספר </a:t>
            </a:r>
            <a:r>
              <a:rPr lang="he-IL" altLang="he-IL" sz="3200" b="1" dirty="0"/>
              <a:t>הקשתות</a:t>
            </a:r>
          </a:p>
        </p:txBody>
      </p:sp>
      <p:pic>
        <p:nvPicPr>
          <p:cNvPr id="3084" name="Picture 1">
            <a:extLst>
              <a:ext uri="{FF2B5EF4-FFF2-40B4-BE49-F238E27FC236}">
                <a16:creationId xmlns:a16="http://schemas.microsoft.com/office/drawing/2014/main" id="{4612BFB5-039B-3BD5-D6C4-88695AD4C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313" y="4968875"/>
            <a:ext cx="43148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2">
            <a:extLst>
              <a:ext uri="{FF2B5EF4-FFF2-40B4-BE49-F238E27FC236}">
                <a16:creationId xmlns:a16="http://schemas.microsoft.com/office/drawing/2014/main" id="{D46BB8E6-038D-9A6D-28F5-C216708F2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037138"/>
            <a:ext cx="4360863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7">
            <a:extLst>
              <a:ext uri="{FF2B5EF4-FFF2-40B4-BE49-F238E27FC236}">
                <a16:creationId xmlns:a16="http://schemas.microsoft.com/office/drawing/2014/main" id="{D6574AB5-3BF2-1A1F-8334-A197A6EC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31800"/>
            <a:ext cx="133953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7" name="קבוצה 5">
            <a:extLst>
              <a:ext uri="{FF2B5EF4-FFF2-40B4-BE49-F238E27FC236}">
                <a16:creationId xmlns:a16="http://schemas.microsoft.com/office/drawing/2014/main" id="{4A77D918-C609-B1A2-16C6-26325D54DEE7}"/>
              </a:ext>
            </a:extLst>
          </p:cNvPr>
          <p:cNvGrpSpPr>
            <a:grpSpLocks/>
          </p:cNvGrpSpPr>
          <p:nvPr/>
        </p:nvGrpSpPr>
        <p:grpSpPr bwMode="auto">
          <a:xfrm>
            <a:off x="21474113" y="13058775"/>
            <a:ext cx="10356850" cy="6300788"/>
            <a:chOff x="21262975" y="11244507"/>
            <a:chExt cx="10429389" cy="6300567"/>
          </a:xfrm>
        </p:grpSpPr>
        <p:pic>
          <p:nvPicPr>
            <p:cNvPr id="3122" name="תמונה 3">
              <a:extLst>
                <a:ext uri="{FF2B5EF4-FFF2-40B4-BE49-F238E27FC236}">
                  <a16:creationId xmlns:a16="http://schemas.microsoft.com/office/drawing/2014/main" id="{E8C6793C-BD96-4B81-A940-61DEC6EBF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3" t="16122" r="12502" b="16222"/>
            <a:stretch>
              <a:fillRect/>
            </a:stretch>
          </p:blipFill>
          <p:spPr bwMode="auto">
            <a:xfrm>
              <a:off x="21262976" y="11246870"/>
              <a:ext cx="10429388" cy="629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3" name="Picture 2" descr="Where's Wally? Archives - Fizz Creations">
              <a:extLst>
                <a:ext uri="{FF2B5EF4-FFF2-40B4-BE49-F238E27FC236}">
                  <a16:creationId xmlns:a16="http://schemas.microsoft.com/office/drawing/2014/main" id="{89EDFF4D-2A68-28B3-A8CC-890A9669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3" t="5038" r="15602" b="22057"/>
            <a:stretch>
              <a:fillRect/>
            </a:stretch>
          </p:blipFill>
          <p:spPr bwMode="auto">
            <a:xfrm>
              <a:off x="21262975" y="11244507"/>
              <a:ext cx="2605041" cy="126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8" name="קבוצה 34">
            <a:extLst>
              <a:ext uri="{FF2B5EF4-FFF2-40B4-BE49-F238E27FC236}">
                <a16:creationId xmlns:a16="http://schemas.microsoft.com/office/drawing/2014/main" id="{7DC3503A-97BD-28B6-5D29-447D4F15B350}"/>
              </a:ext>
            </a:extLst>
          </p:cNvPr>
          <p:cNvGrpSpPr>
            <a:grpSpLocks/>
          </p:cNvGrpSpPr>
          <p:nvPr/>
        </p:nvGrpSpPr>
        <p:grpSpPr bwMode="auto">
          <a:xfrm>
            <a:off x="21174075" y="24866600"/>
            <a:ext cx="10969625" cy="9591675"/>
            <a:chOff x="21174076" y="24866299"/>
            <a:chExt cx="10968881" cy="9592483"/>
          </a:xfrm>
        </p:grpSpPr>
        <p:grpSp>
          <p:nvGrpSpPr>
            <p:cNvPr id="3112" name="קבוצה 25">
              <a:extLst>
                <a:ext uri="{FF2B5EF4-FFF2-40B4-BE49-F238E27FC236}">
                  <a16:creationId xmlns:a16="http://schemas.microsoft.com/office/drawing/2014/main" id="{C326AAB8-0EA9-F930-D7DC-443C871F4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8624" y="29485216"/>
              <a:ext cx="10410326" cy="4973566"/>
              <a:chOff x="21262975" y="24910054"/>
              <a:chExt cx="10410326" cy="4973566"/>
            </a:xfrm>
          </p:grpSpPr>
          <p:grpSp>
            <p:nvGrpSpPr>
              <p:cNvPr id="3114" name="קבוצה 12">
                <a:extLst>
                  <a:ext uri="{FF2B5EF4-FFF2-40B4-BE49-F238E27FC236}">
                    <a16:creationId xmlns:a16="http://schemas.microsoft.com/office/drawing/2014/main" id="{CDDEEC35-DD22-CEB8-353D-45917AFBF1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62975" y="24910054"/>
                <a:ext cx="10410326" cy="4973566"/>
                <a:chOff x="21814337" y="24647577"/>
                <a:chExt cx="9797551" cy="4581525"/>
              </a:xfrm>
            </p:grpSpPr>
            <p:pic>
              <p:nvPicPr>
                <p:cNvPr id="3119" name="תמונה 7">
                  <a:extLst>
                    <a:ext uri="{FF2B5EF4-FFF2-40B4-BE49-F238E27FC236}">
                      <a16:creationId xmlns:a16="http://schemas.microsoft.com/office/drawing/2014/main" id="{4E3A1033-6301-AB12-D1A5-37A44DC67F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15" r="11847"/>
                <a:stretch>
                  <a:fillRect/>
                </a:stretch>
              </p:blipFill>
              <p:spPr bwMode="auto">
                <a:xfrm>
                  <a:off x="21858843" y="24647577"/>
                  <a:ext cx="9669461" cy="4581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20" name="מלבן 10">
                  <a:extLst>
                    <a:ext uri="{FF2B5EF4-FFF2-40B4-BE49-F238E27FC236}">
                      <a16:creationId xmlns:a16="http://schemas.microsoft.com/office/drawing/2014/main" id="{70B8305E-9508-F84B-EF87-2A93A8837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08588" y="28564297"/>
                  <a:ext cx="1003300" cy="64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just" rtl="1" eaLnBrk="1" hangingPunct="1">
                    <a:lnSpc>
                      <a:spcPct val="150000"/>
                    </a:lnSpc>
                    <a:spcAft>
                      <a:spcPts val="1000"/>
                    </a:spcAft>
                  </a:pPr>
                  <a:endParaRPr lang="he-IL" altLang="he-IL"/>
                </a:p>
              </p:txBody>
            </p:sp>
            <p:sp>
              <p:nvSpPr>
                <p:cNvPr id="3121" name="מלבן 11">
                  <a:extLst>
                    <a:ext uri="{FF2B5EF4-FFF2-40B4-BE49-F238E27FC236}">
                      <a16:creationId xmlns:a16="http://schemas.microsoft.com/office/drawing/2014/main" id="{E79026A5-06A8-CBF0-3810-78720A458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4337" y="27057212"/>
                  <a:ext cx="1228448" cy="21718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just" rtl="1" eaLnBrk="1" hangingPunct="1">
                    <a:lnSpc>
                      <a:spcPct val="150000"/>
                    </a:lnSpc>
                    <a:spcAft>
                      <a:spcPts val="1000"/>
                    </a:spcAft>
                  </a:pPr>
                  <a:endParaRPr lang="he-IL" altLang="he-IL"/>
                </a:p>
              </p:txBody>
            </p:sp>
          </p:grpSp>
          <p:pic>
            <p:nvPicPr>
              <p:cNvPr id="3115" name="תמונה 20">
                <a:extLst>
                  <a:ext uri="{FF2B5EF4-FFF2-40B4-BE49-F238E27FC236}">
                    <a16:creationId xmlns:a16="http://schemas.microsoft.com/office/drawing/2014/main" id="{DD35F882-4CCC-3603-A26F-219C2C42E2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75750" y="26170822"/>
                <a:ext cx="1280791" cy="1504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116" name="קבוצה 24">
                <a:extLst>
                  <a:ext uri="{FF2B5EF4-FFF2-40B4-BE49-F238E27FC236}">
                    <a16:creationId xmlns:a16="http://schemas.microsoft.com/office/drawing/2014/main" id="{EB27CA85-C948-4539-9053-6630A02E9E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5554" y="26169144"/>
                <a:ext cx="1549972" cy="1504706"/>
                <a:chOff x="30076957" y="24834850"/>
                <a:chExt cx="1743076" cy="1590675"/>
              </a:xfrm>
            </p:grpSpPr>
            <p:pic>
              <p:nvPicPr>
                <p:cNvPr id="3117" name="תמונה 18">
                  <a:extLst>
                    <a:ext uri="{FF2B5EF4-FFF2-40B4-BE49-F238E27FC236}">
                      <a16:creationId xmlns:a16="http://schemas.microsoft.com/office/drawing/2014/main" id="{72182CF4-715F-032D-1CCD-8662CB84C1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19833" y="24834850"/>
                  <a:ext cx="1600200" cy="1590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18" name="מלבן 23">
                  <a:extLst>
                    <a:ext uri="{FF2B5EF4-FFF2-40B4-BE49-F238E27FC236}">
                      <a16:creationId xmlns:a16="http://schemas.microsoft.com/office/drawing/2014/main" id="{35BFD163-9A01-6909-43C0-B0394A7C8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76957" y="24954836"/>
                  <a:ext cx="567643" cy="675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just" rtl="1" eaLnBrk="1" hangingPunct="1">
                    <a:lnSpc>
                      <a:spcPct val="150000"/>
                    </a:lnSpc>
                    <a:spcAft>
                      <a:spcPts val="1000"/>
                    </a:spcAft>
                  </a:pPr>
                  <a:endParaRPr lang="he-IL" altLang="he-IL"/>
                </a:p>
              </p:txBody>
            </p:sp>
          </p:grpSp>
        </p:grpSp>
        <p:pic>
          <p:nvPicPr>
            <p:cNvPr id="3113" name="תמונה 33">
              <a:extLst>
                <a:ext uri="{FF2B5EF4-FFF2-40B4-BE49-F238E27FC236}">
                  <a16:creationId xmlns:a16="http://schemas.microsoft.com/office/drawing/2014/main" id="{27662192-DBA7-6281-A90C-EDEA70399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4076" y="24866299"/>
              <a:ext cx="10968881" cy="407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9" name="תמונה 35">
            <a:extLst>
              <a:ext uri="{FF2B5EF4-FFF2-40B4-BE49-F238E27FC236}">
                <a16:creationId xmlns:a16="http://schemas.microsoft.com/office/drawing/2014/main" id="{826AC5D4-E221-E1CC-65F7-5A896815A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t="983" r="7150" b="4941"/>
          <a:stretch>
            <a:fillRect/>
          </a:stretch>
        </p:blipFill>
        <p:spPr bwMode="auto">
          <a:xfrm>
            <a:off x="21174075" y="36456938"/>
            <a:ext cx="12255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תמונה 36">
            <a:extLst>
              <a:ext uri="{FF2B5EF4-FFF2-40B4-BE49-F238E27FC236}">
                <a16:creationId xmlns:a16="http://schemas.microsoft.com/office/drawing/2014/main" id="{F9929D34-0AD3-72F5-B357-45E67A19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16862" r="6708" b="28432"/>
          <a:stretch>
            <a:fillRect/>
          </a:stretch>
        </p:blipFill>
        <p:spPr bwMode="auto">
          <a:xfrm>
            <a:off x="21147088" y="38195250"/>
            <a:ext cx="1096962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1" name="קבוצה 47">
            <a:extLst>
              <a:ext uri="{FF2B5EF4-FFF2-40B4-BE49-F238E27FC236}">
                <a16:creationId xmlns:a16="http://schemas.microsoft.com/office/drawing/2014/main" id="{DFA4FECF-86EE-4223-10DE-9D61C5D552AA}"/>
              </a:ext>
            </a:extLst>
          </p:cNvPr>
          <p:cNvGrpSpPr>
            <a:grpSpLocks/>
          </p:cNvGrpSpPr>
          <p:nvPr/>
        </p:nvGrpSpPr>
        <p:grpSpPr bwMode="auto">
          <a:xfrm>
            <a:off x="10585450" y="11304588"/>
            <a:ext cx="10790238" cy="8275637"/>
            <a:chOff x="10585867" y="11294769"/>
            <a:chExt cx="10789056" cy="8275695"/>
          </a:xfrm>
        </p:grpSpPr>
        <p:pic>
          <p:nvPicPr>
            <p:cNvPr id="3102" name="תמונה 38">
              <a:extLst>
                <a:ext uri="{FF2B5EF4-FFF2-40B4-BE49-F238E27FC236}">
                  <a16:creationId xmlns:a16="http://schemas.microsoft.com/office/drawing/2014/main" id="{9258A29A-62F0-CB12-C7B9-355D28D9E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210" y="11294769"/>
              <a:ext cx="10180478" cy="3535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03" name="קבוצה 46">
              <a:extLst>
                <a:ext uri="{FF2B5EF4-FFF2-40B4-BE49-F238E27FC236}">
                  <a16:creationId xmlns:a16="http://schemas.microsoft.com/office/drawing/2014/main" id="{25B48AB0-619B-8163-64D6-F16668DF5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85867" y="15515272"/>
              <a:ext cx="10789056" cy="4055192"/>
              <a:chOff x="10585867" y="15515272"/>
              <a:chExt cx="10789056" cy="4055192"/>
            </a:xfrm>
          </p:grpSpPr>
          <p:grpSp>
            <p:nvGrpSpPr>
              <p:cNvPr id="3104" name="קבוצה 43">
                <a:extLst>
                  <a:ext uri="{FF2B5EF4-FFF2-40B4-BE49-F238E27FC236}">
                    <a16:creationId xmlns:a16="http://schemas.microsoft.com/office/drawing/2014/main" id="{D4A5C3A2-34EF-6611-7E81-322316A4F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6736" y="15515272"/>
                <a:ext cx="10674546" cy="3844619"/>
                <a:chOff x="10681054" y="15420346"/>
                <a:chExt cx="10674546" cy="3844619"/>
              </a:xfrm>
            </p:grpSpPr>
            <p:pic>
              <p:nvPicPr>
                <p:cNvPr id="3107" name="תמונה 42">
                  <a:extLst>
                    <a:ext uri="{FF2B5EF4-FFF2-40B4-BE49-F238E27FC236}">
                      <a16:creationId xmlns:a16="http://schemas.microsoft.com/office/drawing/2014/main" id="{69F7BBFE-A69B-6BCA-72AF-B5DFF399F1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81054" y="15489932"/>
                  <a:ext cx="10674546" cy="3775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08" name="תמונה 22">
                  <a:extLst>
                    <a:ext uri="{FF2B5EF4-FFF2-40B4-BE49-F238E27FC236}">
                      <a16:creationId xmlns:a16="http://schemas.microsoft.com/office/drawing/2014/main" id="{F853DB3B-6EDB-6FE6-958D-3942632406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89051" y="15420346"/>
                  <a:ext cx="904773" cy="10870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109" name="קבוצה 40">
                  <a:extLst>
                    <a:ext uri="{FF2B5EF4-FFF2-40B4-BE49-F238E27FC236}">
                      <a16:creationId xmlns:a16="http://schemas.microsoft.com/office/drawing/2014/main" id="{2F2E1932-10F1-30FA-E25F-536D58B5B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69446" y="15420346"/>
                  <a:ext cx="1260167" cy="1087027"/>
                  <a:chOff x="17915930" y="27931820"/>
                  <a:chExt cx="1633537" cy="1571625"/>
                </a:xfrm>
              </p:grpSpPr>
              <p:pic>
                <p:nvPicPr>
                  <p:cNvPr id="3110" name="תמונה 16">
                    <a:extLst>
                      <a:ext uri="{FF2B5EF4-FFF2-40B4-BE49-F238E27FC236}">
                        <a16:creationId xmlns:a16="http://schemas.microsoft.com/office/drawing/2014/main" id="{31D7B069-27E5-28E9-F326-118D30EC87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30217" y="27931820"/>
                    <a:ext cx="1619250" cy="15716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11" name="מלבן 39">
                    <a:extLst>
                      <a:ext uri="{FF2B5EF4-FFF2-40B4-BE49-F238E27FC236}">
                        <a16:creationId xmlns:a16="http://schemas.microsoft.com/office/drawing/2014/main" id="{5BDD22B8-C7C5-B63B-49E1-F342A4460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15930" y="28007924"/>
                    <a:ext cx="504758" cy="6388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just" rtl="1" eaLnBrk="1" hangingPunct="1">
                      <a:lnSpc>
                        <a:spcPct val="150000"/>
                      </a:lnSpc>
                      <a:spcAft>
                        <a:spcPts val="1000"/>
                      </a:spcAft>
                    </a:pPr>
                    <a:endParaRPr lang="he-IL" altLang="he-IL"/>
                  </a:p>
                </p:txBody>
              </p:sp>
            </p:grpSp>
          </p:grpSp>
          <p:sp>
            <p:nvSpPr>
              <p:cNvPr id="3105" name="מלבן 44">
                <a:extLst>
                  <a:ext uri="{FF2B5EF4-FFF2-40B4-BE49-F238E27FC236}">
                    <a16:creationId xmlns:a16="http://schemas.microsoft.com/office/drawing/2014/main" id="{40075912-3DFE-1FE2-C9C0-24F1062E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5777" y="18535041"/>
                <a:ext cx="1249146" cy="1035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 rtl="1" eaLnBrk="1" hangingPunct="1">
                  <a:lnSpc>
                    <a:spcPct val="150000"/>
                  </a:lnSpc>
                  <a:spcAft>
                    <a:spcPts val="1000"/>
                  </a:spcAft>
                </a:pPr>
                <a:endParaRPr lang="he-IL" altLang="he-IL"/>
              </a:p>
            </p:txBody>
          </p:sp>
          <p:sp>
            <p:nvSpPr>
              <p:cNvPr id="3106" name="מלבן 45">
                <a:extLst>
                  <a:ext uri="{FF2B5EF4-FFF2-40B4-BE49-F238E27FC236}">
                    <a16:creationId xmlns:a16="http://schemas.microsoft.com/office/drawing/2014/main" id="{02AA7173-4CE5-F0AF-2A86-4CD7E011B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5867" y="18458114"/>
                <a:ext cx="1249145" cy="971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 rtl="1" eaLnBrk="1" hangingPunct="1">
                  <a:lnSpc>
                    <a:spcPct val="150000"/>
                  </a:lnSpc>
                  <a:spcAft>
                    <a:spcPts val="1000"/>
                  </a:spcAft>
                </a:pPr>
                <a:endParaRPr lang="he-IL" altLang="he-IL"/>
              </a:p>
            </p:txBody>
          </p:sp>
        </p:grpSp>
      </p:grpSp>
      <p:pic>
        <p:nvPicPr>
          <p:cNvPr id="3092" name="Picture 19" descr="Client-server Application - OOSE">
            <a:extLst>
              <a:ext uri="{FF2B5EF4-FFF2-40B4-BE49-F238E27FC236}">
                <a16:creationId xmlns:a16="http://schemas.microsoft.com/office/drawing/2014/main" id="{0228B1F9-8CE4-27D0-8D00-3EE13E05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572" r="1357" b="3882"/>
          <a:stretch>
            <a:fillRect/>
          </a:stretch>
        </p:blipFill>
        <p:spPr bwMode="auto">
          <a:xfrm>
            <a:off x="11984038" y="24985663"/>
            <a:ext cx="80597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5" descr="The Zen of Python: A guide to Python's design principles | by Vishal Sharma  | Towards Data Science">
            <a:extLst>
              <a:ext uri="{FF2B5EF4-FFF2-40B4-BE49-F238E27FC236}">
                <a16:creationId xmlns:a16="http://schemas.microsoft.com/office/drawing/2014/main" id="{65A8D0AF-D39D-652F-20AE-7229A6A3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t="22256" r="9956" b="21645"/>
          <a:stretch>
            <a:fillRect/>
          </a:stretch>
        </p:blipFill>
        <p:spPr bwMode="auto">
          <a:xfrm>
            <a:off x="10742613" y="22159913"/>
            <a:ext cx="333851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7" descr="Graphs and Trees">
            <a:extLst>
              <a:ext uri="{FF2B5EF4-FFF2-40B4-BE49-F238E27FC236}">
                <a16:creationId xmlns:a16="http://schemas.microsoft.com/office/drawing/2014/main" id="{5EBE2FF4-29C5-1A20-2E40-4745B3AC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838" y="29484638"/>
            <a:ext cx="10236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תמונה 1">
            <a:extLst>
              <a:ext uri="{FF2B5EF4-FFF2-40B4-BE49-F238E27FC236}">
                <a16:creationId xmlns:a16="http://schemas.microsoft.com/office/drawing/2014/main" id="{BC81BE78-75C5-E65C-CB7B-7E72ECA6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12211050"/>
            <a:ext cx="784542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תמונה 2">
            <a:extLst>
              <a:ext uri="{FF2B5EF4-FFF2-40B4-BE49-F238E27FC236}">
                <a16:creationId xmlns:a16="http://schemas.microsoft.com/office/drawing/2014/main" id="{A53B515A-7AF0-93C8-7210-DA766D72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7168813"/>
            <a:ext cx="7843838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תמונה 3">
            <a:extLst>
              <a:ext uri="{FF2B5EF4-FFF2-40B4-BE49-F238E27FC236}">
                <a16:creationId xmlns:a16="http://schemas.microsoft.com/office/drawing/2014/main" id="{306C4D52-23B0-6285-17BB-5FEB6582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21961475"/>
            <a:ext cx="79660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תמונה 6" descr="תמונה שמכילה טקסט, קו, עלילה, תרשים&#10;&#10;התיאור נוצר באופן אוטומטי">
            <a:extLst>
              <a:ext uri="{FF2B5EF4-FFF2-40B4-BE49-F238E27FC236}">
                <a16:creationId xmlns:a16="http://schemas.microsoft.com/office/drawing/2014/main" id="{E0CA9AED-56A4-7636-3981-A75A4FD6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27817763"/>
            <a:ext cx="8132762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תמונה 7">
            <a:extLst>
              <a:ext uri="{FF2B5EF4-FFF2-40B4-BE49-F238E27FC236}">
                <a16:creationId xmlns:a16="http://schemas.microsoft.com/office/drawing/2014/main" id="{ED1C6C83-E275-97D5-568A-AC8E0EAD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33096200"/>
            <a:ext cx="8301037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49" descr="קוראים וכותבים השוואה, חינוך לשוני | עברית: חינוך לשוני יסודי | מרחב פדגוגי  | משרד החינוך">
            <a:extLst>
              <a:ext uri="{FF2B5EF4-FFF2-40B4-BE49-F238E27FC236}">
                <a16:creationId xmlns:a16="http://schemas.microsoft.com/office/drawing/2014/main" id="{0CFC28F7-1E21-9F4C-EE33-36434941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2" t="10300" r="27953" b="7588"/>
          <a:stretch>
            <a:fillRect/>
          </a:stretch>
        </p:blipFill>
        <p:spPr bwMode="auto">
          <a:xfrm>
            <a:off x="407988" y="41203563"/>
            <a:ext cx="18811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תמונה 9">
            <a:extLst>
              <a:ext uri="{FF2B5EF4-FFF2-40B4-BE49-F238E27FC236}">
                <a16:creationId xmlns:a16="http://schemas.microsoft.com/office/drawing/2014/main" id="{EEDD61BF-4FC5-9F42-4B8E-3F52A2D8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650" y="41133713"/>
            <a:ext cx="18256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1" eaLnBrk="1" fontAlgn="base" latinLnBrk="0" hangingPunct="1">
          <a:lnSpc>
            <a:spcPct val="150000"/>
          </a:lnSpc>
          <a:spcBef>
            <a:spcPct val="0"/>
          </a:spcBef>
          <a:spcAft>
            <a:spcPts val="100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1" eaLnBrk="1" fontAlgn="base" latinLnBrk="0" hangingPunct="1">
          <a:lnSpc>
            <a:spcPct val="150000"/>
          </a:lnSpc>
          <a:spcBef>
            <a:spcPct val="0"/>
          </a:spcBef>
          <a:spcAft>
            <a:spcPts val="100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219</Words>
  <Application>Microsoft Office PowerPoint</Application>
  <PresentationFormat>מותאם אישית</PresentationFormat>
  <Paragraphs>97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Courier New</vt:lpstr>
      <vt:lpstr>Wingdings</vt:lpstr>
      <vt:lpstr>Default Design</vt:lpstr>
      <vt:lpstr>מצגת של PowerPoint‏</vt:lpstr>
    </vt:vector>
  </TitlesOfParts>
  <Company>Bar Ilan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Ela Gindy</dc:creator>
  <cp:lastModifiedBy>Bar Daabul</cp:lastModifiedBy>
  <cp:revision>164</cp:revision>
  <dcterms:created xsi:type="dcterms:W3CDTF">2004-11-24T09:24:00Z</dcterms:created>
  <dcterms:modified xsi:type="dcterms:W3CDTF">2023-09-26T10:52:44Z</dcterms:modified>
</cp:coreProperties>
</file>