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</p:sldIdLst>
  <p:sldSz cx="12192000" cy="6858000"/>
  <p:notesSz cx="6858000" cy="9144000"/>
  <p:embeddedFontLst>
    <p:embeddedFont>
      <p:font typeface="Inter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lay" panose="020B0604020202020204" charset="0"/>
      <p:regular r:id="rId23"/>
      <p:bold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SG0qp3kPSosT0kncywc7O6P2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F1B465C1-8732-D1DC-B1A9-C9B4B25C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>
            <a:extLst>
              <a:ext uri="{FF2B5EF4-FFF2-40B4-BE49-F238E27FC236}">
                <a16:creationId xmlns:a16="http://schemas.microsoft.com/office/drawing/2014/main" id="{A35AEBA7-603B-6E15-51A7-0CBDDBBB3F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>
            <a:extLst>
              <a:ext uri="{FF2B5EF4-FFF2-40B4-BE49-F238E27FC236}">
                <a16:creationId xmlns:a16="http://schemas.microsoft.com/office/drawing/2014/main" id="{49F6FC58-95D1-E580-1799-DA636AEEC7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67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20F79F0A-6154-70B5-2C75-60174500C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>
            <a:extLst>
              <a:ext uri="{FF2B5EF4-FFF2-40B4-BE49-F238E27FC236}">
                <a16:creationId xmlns:a16="http://schemas.microsoft.com/office/drawing/2014/main" id="{05E22651-2630-DA00-F47C-A982A74E6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>
            <a:extLst>
              <a:ext uri="{FF2B5EF4-FFF2-40B4-BE49-F238E27FC236}">
                <a16:creationId xmlns:a16="http://schemas.microsoft.com/office/drawing/2014/main" id="{5FCDBC31-951A-F6EF-0E62-10BDDD8B94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9016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87C212D5-1EFA-28BF-C184-1949A0D5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>
            <a:extLst>
              <a:ext uri="{FF2B5EF4-FFF2-40B4-BE49-F238E27FC236}">
                <a16:creationId xmlns:a16="http://schemas.microsoft.com/office/drawing/2014/main" id="{64FD885C-AB35-7091-E6B9-40B6ADD2D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>
            <a:extLst>
              <a:ext uri="{FF2B5EF4-FFF2-40B4-BE49-F238E27FC236}">
                <a16:creationId xmlns:a16="http://schemas.microsoft.com/office/drawing/2014/main" id="{1BA262A7-088D-4DD5-76DF-EF31B60C1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051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260B0CE0-1613-0405-81E0-E6E7F51F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>
            <a:extLst>
              <a:ext uri="{FF2B5EF4-FFF2-40B4-BE49-F238E27FC236}">
                <a16:creationId xmlns:a16="http://schemas.microsoft.com/office/drawing/2014/main" id="{95946DE6-65F1-3BA3-FE68-232D54A8CC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>
            <a:extLst>
              <a:ext uri="{FF2B5EF4-FFF2-40B4-BE49-F238E27FC236}">
                <a16:creationId xmlns:a16="http://schemas.microsoft.com/office/drawing/2014/main" id="{B00D4724-842B-F95F-E6A5-50E8821DD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892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3" name="Google Shape;23;p16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6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SpeechRecognition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gradio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ggingface/transformers" TargetMode="External"/><Relationship Id="rId5" Type="http://schemas.openxmlformats.org/officeDocument/2006/relationships/hyperlink" Target="https://www.intel.com/content/www/us/en/developer/tools/openvino-toolkit/overview.html" TargetMode="External"/><Relationship Id="rId4" Type="http://schemas.openxmlformats.org/officeDocument/2006/relationships/hyperlink" Target="https://huggingface.co/TinyLlama/TinyLlama-1.1B-Chat-v1.0" TargetMode="External"/><Relationship Id="rId9" Type="http://schemas.openxmlformats.org/officeDocument/2006/relationships/hyperlink" Target="https://github.com/huggingface/optimu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550494" y="2847974"/>
            <a:ext cx="1031324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Interactive Learning Assistant for Classrooms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grpSp>
        <p:nvGrpSpPr>
          <p:cNvPr id="34" name="Google Shape;34;p1"/>
          <p:cNvGrpSpPr/>
          <p:nvPr/>
        </p:nvGrpSpPr>
        <p:grpSpPr>
          <a:xfrm>
            <a:off x="894442" y="2675335"/>
            <a:ext cx="5512708" cy="940767"/>
            <a:chOff x="894442" y="2675335"/>
            <a:chExt cx="7570108" cy="940767"/>
          </a:xfrm>
        </p:grpSpPr>
        <p:sp>
          <p:nvSpPr>
            <p:cNvPr id="35" name="Google Shape;35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7" name="Google Shape;37;p1"/>
          <p:cNvSpPr txBox="1"/>
          <p:nvPr/>
        </p:nvSpPr>
        <p:spPr>
          <a:xfrm>
            <a:off x="894442" y="4533683"/>
            <a:ext cx="7716146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00474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Nadeem Khan            BU22CSEN0300262</a:t>
            </a:r>
            <a:endParaRPr lang="en-US" sz="2500" dirty="0"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>
              <a:buSzPts val="2400"/>
            </a:pPr>
            <a:r>
              <a:rPr lang="en-US" sz="2500" b="0" i="0" u="none" strike="noStrike" cap="none" dirty="0">
                <a:solidFill>
                  <a:srgbClr val="00474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 Suparna Chandra  </a:t>
            </a:r>
            <a:r>
              <a:rPr lang="en-US" sz="2500" dirty="0">
                <a:solidFill>
                  <a:srgbClr val="00474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 BU22CSEN0300262</a:t>
            </a:r>
            <a:endParaRPr lang="en-US" sz="2500" dirty="0"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0">
              <a:buSzPts val="2400"/>
            </a:pPr>
            <a:r>
              <a:rPr lang="en-US" sz="2500" dirty="0" err="1">
                <a:solidFill>
                  <a:srgbClr val="00474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Kamatham</a:t>
            </a:r>
            <a:r>
              <a:rPr lang="en-US" sz="2500" dirty="0">
                <a:solidFill>
                  <a:srgbClr val="00474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Kushal     BU22CSEN0300195</a:t>
            </a:r>
            <a:endParaRPr lang="en-US" sz="2500" b="0" i="0" u="none" strike="noStrike" cap="none" dirty="0">
              <a:solidFill>
                <a:srgbClr val="00474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5845790" y="3861291"/>
            <a:ext cx="24658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INTERNSHIP 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CD7C3668-4721-1E5C-D603-4F34D40BB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>
            <a:extLst>
              <a:ext uri="{FF2B5EF4-FFF2-40B4-BE49-F238E27FC236}">
                <a16:creationId xmlns:a16="http://schemas.microsoft.com/office/drawing/2014/main" id="{001E6FA5-481E-9AB5-69BD-4BE9FFF87462}"/>
              </a:ext>
            </a:extLst>
          </p:cNvPr>
          <p:cNvSpPr txBox="1"/>
          <p:nvPr/>
        </p:nvSpPr>
        <p:spPr>
          <a:xfrm>
            <a:off x="3186242" y="471972"/>
            <a:ext cx="54610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24">
            <a:extLst>
              <a:ext uri="{FF2B5EF4-FFF2-40B4-BE49-F238E27FC236}">
                <a16:creationId xmlns:a16="http://schemas.microsoft.com/office/drawing/2014/main" id="{A993CCEB-C49B-6478-DE52-E07EADAA1EAE}"/>
              </a:ext>
            </a:extLst>
          </p:cNvPr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24">
            <a:extLst>
              <a:ext uri="{FF2B5EF4-FFF2-40B4-BE49-F238E27FC236}">
                <a16:creationId xmlns:a16="http://schemas.microsoft.com/office/drawing/2014/main" id="{7DD49A4B-995C-D7B5-239B-7AA16240AA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>
            <a:extLst>
              <a:ext uri="{FF2B5EF4-FFF2-40B4-BE49-F238E27FC236}">
                <a16:creationId xmlns:a16="http://schemas.microsoft.com/office/drawing/2014/main" id="{CAA05204-129A-EED2-3913-45D798BF6275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>
            <a:extLst>
              <a:ext uri="{FF2B5EF4-FFF2-40B4-BE49-F238E27FC236}">
                <a16:creationId xmlns:a16="http://schemas.microsoft.com/office/drawing/2014/main" id="{E5EB3022-74B4-A30F-F55A-3F70108E0DE7}"/>
              </a:ext>
            </a:extLst>
          </p:cNvPr>
          <p:cNvSpPr txBox="1"/>
          <p:nvPr/>
        </p:nvSpPr>
        <p:spPr>
          <a:xfrm>
            <a:off x="812202" y="1360537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>
            <a:extLst>
              <a:ext uri="{FF2B5EF4-FFF2-40B4-BE49-F238E27FC236}">
                <a16:creationId xmlns:a16="http://schemas.microsoft.com/office/drawing/2014/main" id="{631B2F0D-C116-883E-3E87-707259FC4437}"/>
              </a:ext>
            </a:extLst>
          </p:cNvPr>
          <p:cNvSpPr txBox="1"/>
          <p:nvPr/>
        </p:nvSpPr>
        <p:spPr>
          <a:xfrm>
            <a:off x="1548455" y="514501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>
            <a:extLst>
              <a:ext uri="{FF2B5EF4-FFF2-40B4-BE49-F238E27FC236}">
                <a16:creationId xmlns:a16="http://schemas.microsoft.com/office/drawing/2014/main" id="{8961CA57-DD65-3597-0ABB-B9AC549B297B}"/>
              </a:ext>
            </a:extLst>
          </p:cNvPr>
          <p:cNvSpPr txBox="1"/>
          <p:nvPr/>
        </p:nvSpPr>
        <p:spPr>
          <a:xfrm>
            <a:off x="863306" y="3273734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D75592-188D-6D30-3C72-20F57D375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0" y="1362746"/>
            <a:ext cx="9598315" cy="44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6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D4947523-9637-C615-354C-4E1F7FC3A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>
            <a:extLst>
              <a:ext uri="{FF2B5EF4-FFF2-40B4-BE49-F238E27FC236}">
                <a16:creationId xmlns:a16="http://schemas.microsoft.com/office/drawing/2014/main" id="{799C0E12-8C62-D2DE-2692-59456846E4BF}"/>
              </a:ext>
            </a:extLst>
          </p:cNvPr>
          <p:cNvSpPr txBox="1"/>
          <p:nvPr/>
        </p:nvSpPr>
        <p:spPr>
          <a:xfrm>
            <a:off x="3186242" y="471972"/>
            <a:ext cx="54610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Refrences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24">
            <a:extLst>
              <a:ext uri="{FF2B5EF4-FFF2-40B4-BE49-F238E27FC236}">
                <a16:creationId xmlns:a16="http://schemas.microsoft.com/office/drawing/2014/main" id="{75A23740-445C-A69B-B204-7291182CB505}"/>
              </a:ext>
            </a:extLst>
          </p:cNvPr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24">
            <a:extLst>
              <a:ext uri="{FF2B5EF4-FFF2-40B4-BE49-F238E27FC236}">
                <a16:creationId xmlns:a16="http://schemas.microsoft.com/office/drawing/2014/main" id="{536314F6-8FFD-E1AF-1B3B-5DF2EDB3C6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>
            <a:extLst>
              <a:ext uri="{FF2B5EF4-FFF2-40B4-BE49-F238E27FC236}">
                <a16:creationId xmlns:a16="http://schemas.microsoft.com/office/drawing/2014/main" id="{6BA602DA-3818-2209-523A-B4A0BFD905B3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>
            <a:extLst>
              <a:ext uri="{FF2B5EF4-FFF2-40B4-BE49-F238E27FC236}">
                <a16:creationId xmlns:a16="http://schemas.microsoft.com/office/drawing/2014/main" id="{B86BD0EE-5DEA-6641-B827-86CF843570C2}"/>
              </a:ext>
            </a:extLst>
          </p:cNvPr>
          <p:cNvSpPr txBox="1"/>
          <p:nvPr/>
        </p:nvSpPr>
        <p:spPr>
          <a:xfrm>
            <a:off x="812202" y="1360537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>
            <a:extLst>
              <a:ext uri="{FF2B5EF4-FFF2-40B4-BE49-F238E27FC236}">
                <a16:creationId xmlns:a16="http://schemas.microsoft.com/office/drawing/2014/main" id="{329A2510-93A1-1E93-5237-1FE310A2EC6D}"/>
              </a:ext>
            </a:extLst>
          </p:cNvPr>
          <p:cNvSpPr txBox="1"/>
          <p:nvPr/>
        </p:nvSpPr>
        <p:spPr>
          <a:xfrm>
            <a:off x="1548455" y="514501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>
            <a:extLst>
              <a:ext uri="{FF2B5EF4-FFF2-40B4-BE49-F238E27FC236}">
                <a16:creationId xmlns:a16="http://schemas.microsoft.com/office/drawing/2014/main" id="{5F16B560-4C07-6CA7-9AD3-6512D2D70D4E}"/>
              </a:ext>
            </a:extLst>
          </p:cNvPr>
          <p:cNvSpPr txBox="1"/>
          <p:nvPr/>
        </p:nvSpPr>
        <p:spPr>
          <a:xfrm>
            <a:off x="863306" y="3273734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90262-144A-F793-0221-EE6F61AE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97" y="884128"/>
            <a:ext cx="951734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(Hugging Face)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https://huggingface.co/TinyLlama/TinyLlama-1.1B-Chat-v1.0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Toolkit (Intel)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https://www.intel.com/content/www/us/en/developer/tools/openvino-toolkit/overview.html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Library (Hugging Face)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https://github.com/huggingface/transformers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Framework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https://www.gradio.app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https://pypi.org/project/SpeechRecognition/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Optimum Exporters (ONNX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conversion)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https://github.com/huggingface/optimum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9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07572" y="3001566"/>
            <a:ext cx="4706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0692817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0755442" y="423468"/>
            <a:ext cx="159232" cy="157970"/>
          </a:xfrm>
          <a:custGeom>
            <a:avLst/>
            <a:gdLst/>
            <a:ahLst/>
            <a:cxnLst/>
            <a:rect l="l" t="t" r="r" b="b"/>
            <a:pathLst>
              <a:path w="444" h="443" extrusionOk="0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1108103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1173901" y="455187"/>
            <a:ext cx="152886" cy="94532"/>
          </a:xfrm>
          <a:custGeom>
            <a:avLst/>
            <a:gdLst/>
            <a:ahLst/>
            <a:cxnLst/>
            <a:rect l="l" t="t" r="r" b="b"/>
            <a:pathLst>
              <a:path w="461" h="285" extrusionOk="0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523389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624228" y="414630"/>
            <a:ext cx="82804" cy="175646"/>
          </a:xfrm>
          <a:custGeom>
            <a:avLst/>
            <a:gdLst/>
            <a:ahLst/>
            <a:cxnLst/>
            <a:rect l="l" t="t" r="r" b="b"/>
            <a:pathLst>
              <a:path w="232" h="498" extrusionOk="0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783772" y="2945605"/>
            <a:ext cx="899884" cy="52507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/>
        </p:nvSpPr>
        <p:spPr>
          <a:xfrm>
            <a:off x="3288299" y="285268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Abstract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 txBox="1"/>
          <p:nvPr/>
        </p:nvSpPr>
        <p:spPr>
          <a:xfrm>
            <a:off x="690770" y="140021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an AI-powered assistant built using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optimized with Intel’s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 and integrated with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web interface.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lightweight variant of Meta’s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enables efficient natural language understanding with minimal computational overhead. The model is converted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OpenVINO’s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Intermediate Representation format for fast and low-latency inference on CPUs and integrated GPUs, making it ideal for edge deployment. The user interface, designed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supports real-time interaction via both text and voice, with speech input processed using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and Google’s speech-to-text engine. Additional tools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cross-platform compatibility. The result is a modular, responsive, and accessible assistant suitable for applications in education, virtual support, and intelligent tutoring—demonstrating how optimized LLMs and user-centric design can bring conversational AI to low-resource environments.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/>
        </p:nvSpPr>
        <p:spPr>
          <a:xfrm>
            <a:off x="3288299" y="285268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Certificate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" name="Google Shape;5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0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/>
        </p:nvSpPr>
        <p:spPr>
          <a:xfrm>
            <a:off x="1076534" y="429440"/>
            <a:ext cx="979326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600"/>
            </a:pPr>
            <a:r>
              <a:rPr lang="en-US" sz="3400" b="1" dirty="0">
                <a:solidFill>
                  <a:srgbClr val="007367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Introduction</a:t>
            </a:r>
            <a:endParaRPr sz="3400" b="0" i="0" u="none" strike="noStrike" cap="none" dirty="0">
              <a:solidFill>
                <a:srgbClr val="007367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68" name="Google Shape;68;p21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/>
          <p:nvPr/>
        </p:nvSpPr>
        <p:spPr>
          <a:xfrm>
            <a:off x="1639965" y="1168400"/>
            <a:ext cx="10456959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/>
        </p:nvSpPr>
        <p:spPr>
          <a:xfrm>
            <a:off x="580658" y="1339062"/>
            <a:ext cx="11176931" cy="409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an AI assistant built with the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optimized using Intel’s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integrated with a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interface.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efficient natural language processing with minimal resources, making it ideal for edge deployment. Converted to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OpenVINO’s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 format, the model delivers fast, low-latency inference on CPUs and integrated GPUs. The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supports real-time text and voice input, with speech processed via Google’s speech-to-text. Tools like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PyAudio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cross-platform compatibility. The result is a modular, responsive assistant suited for education, virtual support, and intelligent tutoring.</a:t>
            </a:r>
            <a:endParaRPr sz="23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3129273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Objectives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566531" y="1281795"/>
            <a:ext cx="11110944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deploy a lightweight large language model,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a highly efficient and interactive manner using the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toolkit. This involves converting the original model into an Intermediate Representation (IR) format to enable faster and more resource-efficient inference on CPUs. A secondary goal is to design a modern web-based chatbot interface that supports real-time, token-by-token response streaming, thereby enhancing user experience. Additionally, the project aims to demonstrate how open-source tools like Flask, Transformers, and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combined to build AI applications that are offline, secure, and suitable for deployment on edge devices or low-spec machines. Through this work, we aim to make advanced language models more accessible and usable in environments where traditional GPU-based solutions are not feasible.</a:t>
            </a:r>
            <a:endParaRPr sz="23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/>
        </p:nvSpPr>
        <p:spPr>
          <a:xfrm>
            <a:off x="3129272" y="354855"/>
            <a:ext cx="56791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System Architecture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23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3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diagram of a system architecture&#10;&#10;AI-generated content may be incorrect.">
            <a:extLst>
              <a:ext uri="{FF2B5EF4-FFF2-40B4-BE49-F238E27FC236}">
                <a16:creationId xmlns:a16="http://schemas.microsoft.com/office/drawing/2014/main" id="{D13723EA-181E-EB19-0504-17A5A825D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11" y="177862"/>
            <a:ext cx="10001494" cy="55618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/>
        </p:nvSpPr>
        <p:spPr>
          <a:xfrm>
            <a:off x="3129273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AI Models Used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24"/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687962" y="1461712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583A4-E8B0-A37E-809F-0152AFB7C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02" y="1217308"/>
            <a:ext cx="775928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TinyLLaMA-1.1B-Chat-v1.0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Lightweight conversational AI model optimized for chat.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Transformers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Provides tokenizer and model conversion utilities.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Runtime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Speeds up inference on CPU using the IR (Intermediate Representation)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Optimum ONNX Exporter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Converts the original model into ONNX format compatible with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8C0B503-F038-D50B-F356-60CD43660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>
            <a:extLst>
              <a:ext uri="{FF2B5EF4-FFF2-40B4-BE49-F238E27FC236}">
                <a16:creationId xmlns:a16="http://schemas.microsoft.com/office/drawing/2014/main" id="{AC9DA83A-1324-0397-451C-9D8CAB8BFAB2}"/>
              </a:ext>
            </a:extLst>
          </p:cNvPr>
          <p:cNvSpPr txBox="1"/>
          <p:nvPr/>
        </p:nvSpPr>
        <p:spPr>
          <a:xfrm>
            <a:off x="3129273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Use  Cases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24">
            <a:extLst>
              <a:ext uri="{FF2B5EF4-FFF2-40B4-BE49-F238E27FC236}">
                <a16:creationId xmlns:a16="http://schemas.microsoft.com/office/drawing/2014/main" id="{67BB3ADB-E067-A202-788B-45CD1DB0D0E6}"/>
              </a:ext>
            </a:extLst>
          </p:cNvPr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24">
            <a:extLst>
              <a:ext uri="{FF2B5EF4-FFF2-40B4-BE49-F238E27FC236}">
                <a16:creationId xmlns:a16="http://schemas.microsoft.com/office/drawing/2014/main" id="{8BA1B462-130D-70A3-5857-C9E430A279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>
            <a:extLst>
              <a:ext uri="{FF2B5EF4-FFF2-40B4-BE49-F238E27FC236}">
                <a16:creationId xmlns:a16="http://schemas.microsoft.com/office/drawing/2014/main" id="{BA900F54-DE9E-E288-0121-BD0A320BF669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>
            <a:extLst>
              <a:ext uri="{FF2B5EF4-FFF2-40B4-BE49-F238E27FC236}">
                <a16:creationId xmlns:a16="http://schemas.microsoft.com/office/drawing/2014/main" id="{CE13DDBF-BF00-C101-6EF3-12F811F318BD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>
            <a:extLst>
              <a:ext uri="{FF2B5EF4-FFF2-40B4-BE49-F238E27FC236}">
                <a16:creationId xmlns:a16="http://schemas.microsoft.com/office/drawing/2014/main" id="{3AFBEE9A-202E-DA89-AD24-695546650674}"/>
              </a:ext>
            </a:extLst>
          </p:cNvPr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>
            <a:extLst>
              <a:ext uri="{FF2B5EF4-FFF2-40B4-BE49-F238E27FC236}">
                <a16:creationId xmlns:a16="http://schemas.microsoft.com/office/drawing/2014/main" id="{9C2D2E98-38F9-32A9-6622-E4F4F5A380DF}"/>
              </a:ext>
            </a:extLst>
          </p:cNvPr>
          <p:cNvSpPr txBox="1"/>
          <p:nvPr/>
        </p:nvSpPr>
        <p:spPr>
          <a:xfrm>
            <a:off x="687962" y="1461712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8595F1-117C-11EF-02AA-DAD9561AA19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9929" y="1204691"/>
            <a:ext cx="7907096" cy="419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🎤 Voice Interaction – Speak your query, get it transcribed and answered.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💻 Offline Assistant – Runs locally on CPU, no internet or GPU required.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📘 Academic Q&amp;A – Ask questions on any topic and get instant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👩‍🏫 Educator’s Aid – Helps teachers generate quick explanations.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💡 Research Ideas – Brainstorm and explore new academic topics.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🧪 Developer Demo – Test LLMs on-device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🌍 Language Help – Translate and clarify terms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🧏 Accessible UI – Designed for both voice and text input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111425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5FC9A20D-6B4D-AF06-43BE-A5BCFB39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>
            <a:extLst>
              <a:ext uri="{FF2B5EF4-FFF2-40B4-BE49-F238E27FC236}">
                <a16:creationId xmlns:a16="http://schemas.microsoft.com/office/drawing/2014/main" id="{FA035EB8-FB35-4287-28A2-CB9AE399F04A}"/>
              </a:ext>
            </a:extLst>
          </p:cNvPr>
          <p:cNvSpPr txBox="1"/>
          <p:nvPr/>
        </p:nvSpPr>
        <p:spPr>
          <a:xfrm>
            <a:off x="3129273" y="354855"/>
            <a:ext cx="54610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Future Enhancements</a:t>
            </a:r>
            <a:endParaRPr sz="1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24">
            <a:extLst>
              <a:ext uri="{FF2B5EF4-FFF2-40B4-BE49-F238E27FC236}">
                <a16:creationId xmlns:a16="http://schemas.microsoft.com/office/drawing/2014/main" id="{DA89E3B6-71A6-181B-4C49-EF45BF2CC948}"/>
              </a:ext>
            </a:extLst>
          </p:cNvPr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24">
            <a:extLst>
              <a:ext uri="{FF2B5EF4-FFF2-40B4-BE49-F238E27FC236}">
                <a16:creationId xmlns:a16="http://schemas.microsoft.com/office/drawing/2014/main" id="{41D5C755-9C46-C831-06CF-F5BDC80C4E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>
            <a:extLst>
              <a:ext uri="{FF2B5EF4-FFF2-40B4-BE49-F238E27FC236}">
                <a16:creationId xmlns:a16="http://schemas.microsoft.com/office/drawing/2014/main" id="{FF0DF7B1-CB41-DD8C-BE06-261F44FB63CF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>
            <a:extLst>
              <a:ext uri="{FF2B5EF4-FFF2-40B4-BE49-F238E27FC236}">
                <a16:creationId xmlns:a16="http://schemas.microsoft.com/office/drawing/2014/main" id="{B969C2B0-A749-3119-02A3-54EBC70C7F44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>
            <a:extLst>
              <a:ext uri="{FF2B5EF4-FFF2-40B4-BE49-F238E27FC236}">
                <a16:creationId xmlns:a16="http://schemas.microsoft.com/office/drawing/2014/main" id="{0F0C0B5D-8BD5-B24A-A8B1-EBF2626FBCE6}"/>
              </a:ext>
            </a:extLst>
          </p:cNvPr>
          <p:cNvSpPr txBox="1"/>
          <p:nvPr/>
        </p:nvSpPr>
        <p:spPr>
          <a:xfrm>
            <a:off x="1548455" y="514501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>
            <a:extLst>
              <a:ext uri="{FF2B5EF4-FFF2-40B4-BE49-F238E27FC236}">
                <a16:creationId xmlns:a16="http://schemas.microsoft.com/office/drawing/2014/main" id="{EFAF2566-B288-D541-4768-39D3971E2E1C}"/>
              </a:ext>
            </a:extLst>
          </p:cNvPr>
          <p:cNvSpPr txBox="1"/>
          <p:nvPr/>
        </p:nvSpPr>
        <p:spPr>
          <a:xfrm>
            <a:off x="863306" y="3273734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14678-72E9-D560-3A13-28DC46D88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26" y="1010873"/>
            <a:ext cx="9932565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🧠 Add Chat Memory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contextual conversations by retaining previous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🔊 Text-to-Speech (TTS)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 using synthesized voice for full voice-based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📲 Mobile-Friendly UI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 for tablets and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🔐 User Profiles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login &amp; personalized history for multi-user support.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🗂️ File Upload Support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 questions from uploaded documents (PDFs, DOCX).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☁️ Hybrid Cloud Mode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 to switch between local and cloud LLMs based on performance needs.</a:t>
            </a:r>
          </a:p>
        </p:txBody>
      </p:sp>
    </p:spTree>
    <p:extLst>
      <p:ext uri="{BB962C8B-B14F-4D97-AF65-F5344CB8AC3E}">
        <p14:creationId xmlns:p14="http://schemas.microsoft.com/office/powerpoint/2010/main" val="121540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859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Plus Jakarta Sans</vt:lpstr>
      <vt:lpstr>Times New Roman</vt:lpstr>
      <vt:lpstr>Inter</vt:lpstr>
      <vt:lpstr>Arial</vt:lpstr>
      <vt:lpstr>Open Sans</vt:lpstr>
      <vt:lpstr>Calibri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KHADEER KHAN</cp:lastModifiedBy>
  <cp:revision>2</cp:revision>
  <dcterms:created xsi:type="dcterms:W3CDTF">2022-05-23T07:15:42Z</dcterms:created>
  <dcterms:modified xsi:type="dcterms:W3CDTF">2025-07-10T19:19:08Z</dcterms:modified>
</cp:coreProperties>
</file>