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75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3" autoAdjust="0"/>
    <p:restoredTop sz="94660"/>
  </p:normalViewPr>
  <p:slideViewPr>
    <p:cSldViewPr snapToGrid="0">
      <p:cViewPr>
        <p:scale>
          <a:sx n="75" d="100"/>
          <a:sy n="75" d="100"/>
        </p:scale>
        <p:origin x="753" y="6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050285-397C-4A62-B60B-DEB7870D8D6B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C5EADB-C0C4-4717-95C3-3F3A1EAEC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872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60F3C-FBED-56CB-9A36-6832426E6C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56CF91-B57B-1429-A9F8-63B44CE7D8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D71057-FC10-B9D2-87CB-6C7357887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AE7F5-9A46-4CB5-A77F-B13B1BF04494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A7B075-8A5D-BF55-3445-316A67224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24D268-BA25-4781-CBC0-C7C7EBBA6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D9867-9906-4B1C-9207-D0E13A8D9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703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C2072-1F1E-3FCA-AC09-F55F80186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63C9D6-A1DF-D56B-8F91-B4FB0B67B7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005FF1-12C0-7005-BD20-76CA0AFB4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AE7F5-9A46-4CB5-A77F-B13B1BF04494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DF5C54-16DC-8CD0-E1FE-DCBE28C68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446DC7-7937-6D88-FCB1-3F8CB749F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D9867-9906-4B1C-9207-D0E13A8D9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552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CCF3D1-7948-C399-243F-A96255615D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764DF6-E9B4-1F4F-6987-537A4A53CE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88915B-0655-B3CD-150E-3F9E93318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AE7F5-9A46-4CB5-A77F-B13B1BF04494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EF82D1-4794-7730-7C13-467461C96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80911D-E69E-B17F-47BD-B792B2F64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D9867-9906-4B1C-9207-D0E13A8D9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868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61BA0-EBA1-2EBE-AB62-978852158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3EBFB3-E2A1-FD41-7B46-0D07B54242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D02E32-C794-4EBA-FAD1-5636E80F6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AE7F5-9A46-4CB5-A77F-B13B1BF04494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BDBD10-C19E-2A53-3BC8-69004E5AD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6660A0-0744-B334-CF9F-7E4FF0E11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D9867-9906-4B1C-9207-D0E13A8D9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753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B9C1E-7526-64B0-0865-EA5A0D116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4B99C2-909C-0A4F-64F0-491A581A52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C4F59A-03C1-E538-3FF2-5E75CE55F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AE7F5-9A46-4CB5-A77F-B13B1BF04494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4A592B-A7A5-B3D7-4B2B-02D39B83E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A387B-EB85-98C2-B6D2-58B75419C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D9867-9906-4B1C-9207-D0E13A8D9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67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05AD9-4294-5AD4-2AB6-8F3BC9DD3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2BAF5-FD33-FEF6-9567-ACA3B2021F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56EB01-7564-C1EE-C6B8-008EDC1D4F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8760D0-6091-F4C1-F9AE-A47521816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AE7F5-9A46-4CB5-A77F-B13B1BF04494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B8A3C5-68EA-6080-46D9-258A8306F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C654FE-2D94-E587-01A9-D4EBCE208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D9867-9906-4B1C-9207-D0E13A8D9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876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32466-29E9-5B46-8438-7B44BBC6F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47321D-55AA-69F4-DC1B-A4ABE956E0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8975EB-3F60-48B5-096D-22F9D1145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614131-CC09-3D31-EB5B-AD514BF705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F5C159-4431-296D-DE86-1D395F5625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BCA8E5-8C12-1A3F-6564-D793C90D2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AE7F5-9A46-4CB5-A77F-B13B1BF04494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ED58F6-A7E1-567D-BA77-79A7D9D98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E4A760-1816-A08E-50BF-F69087004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D9867-9906-4B1C-9207-D0E13A8D9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805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B02CA-F23C-9E44-63BF-A6255D8F0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671FE4-1174-DB83-16FE-D8AD9E6AB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AE7F5-9A46-4CB5-A77F-B13B1BF04494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36CB46-2832-1989-4F76-A43867186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825856-3350-94C6-F117-C7F38D1FC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D9867-9906-4B1C-9207-D0E13A8D9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840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A13C7E-0765-E1EC-8384-E9BD7EBF5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AE7F5-9A46-4CB5-A77F-B13B1BF04494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B5F7BD-CE6F-BE95-C94D-1C2AE46E3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996937-CC3B-8131-B03C-B179E0CE4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D9867-9906-4B1C-9207-D0E13A8D9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643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F4828-3898-3F01-98A9-B556A8D76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3C8409-B63C-84E2-C08B-D1A3504BC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AD682E-4688-8D52-2CE0-3FEF222131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0C4CD-5BE9-074D-389E-7A7D56020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AE7F5-9A46-4CB5-A77F-B13B1BF04494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1E7484-64D7-15AD-DB00-D987B80B0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AA1CB7-7F5B-260F-80BE-BA8F294D8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D9867-9906-4B1C-9207-D0E13A8D9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975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A107C-18F1-AB1C-6714-F010263BD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C326B9-ECD9-E858-73B2-BD9BE581CB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435AFB-C44E-6B7E-589D-3E9E93C819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6D0B45-53FC-C143-FE38-F70B44E08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AE7F5-9A46-4CB5-A77F-B13B1BF04494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4A062A-D508-E106-29B6-258799A84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0C5BEE-24D7-0CA4-39CB-45F86971B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D9867-9906-4B1C-9207-D0E13A8D9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247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88D150-D9CA-9F15-BF32-64BC6871F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4566C0-075A-5B74-944E-4EDE3523DF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EBD5AF-5E62-A8E7-18B0-886D87ACB8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CAE7F5-9A46-4CB5-A77F-B13B1BF04494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849D20-4041-36C8-CB06-23E08C716F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7BBFE1-F737-7B8A-B2F4-1FBEEC8B57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4D9867-9906-4B1C-9207-D0E13A8D9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731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972B63-DA16-3451-446D-010F9903E4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90662" y="4267832"/>
            <a:ext cx="4805996" cy="1297115"/>
          </a:xfrm>
        </p:spPr>
        <p:txBody>
          <a:bodyPr anchor="t">
            <a:normAutofit/>
          </a:bodyPr>
          <a:lstStyle/>
          <a:p>
            <a:pPr algn="l"/>
            <a:r>
              <a:rPr lang="en-US" sz="4000" b="1" dirty="0">
                <a:solidFill>
                  <a:schemeClr val="tx2"/>
                </a:solidFill>
                <a:latin typeface="+mn-lt"/>
              </a:rPr>
              <a:t>Lending Club Case Study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0AD3A4-F19D-AE7D-B380-A7B8E06317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90357" y="5369654"/>
            <a:ext cx="4805691" cy="838831"/>
          </a:xfrm>
        </p:spPr>
        <p:txBody>
          <a:bodyPr anchor="b">
            <a:normAutofit/>
          </a:bodyPr>
          <a:lstStyle/>
          <a:p>
            <a:pPr algn="l"/>
            <a:r>
              <a:rPr lang="en-US" sz="2000" b="1" dirty="0">
                <a:solidFill>
                  <a:schemeClr val="tx2"/>
                </a:solidFill>
              </a:rPr>
              <a:t>Prepared by : Nadeem Akhtar</a:t>
            </a:r>
          </a:p>
        </p:txBody>
      </p:sp>
      <p:pic>
        <p:nvPicPr>
          <p:cNvPr id="7" name="Graphic 6" descr="Money">
            <a:extLst>
              <a:ext uri="{FF2B5EF4-FFF2-40B4-BE49-F238E27FC236}">
                <a16:creationId xmlns:a16="http://schemas.microsoft.com/office/drawing/2014/main" id="{0E309984-F22F-A038-B805-7CE2B4FD29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204061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B10F14-5735-6889-246D-CAF1B98A4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en-US" sz="2600" b="1">
                <a:solidFill>
                  <a:srgbClr val="FFFFFF"/>
                </a:solidFill>
                <a:latin typeface="Helvetica Neue"/>
              </a:rPr>
              <a:t>Year Wise Loan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833B61-FC55-D6C8-A4C3-3E51BA6FFC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983319"/>
            <a:ext cx="7188199" cy="4887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0461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C529ED-CB81-C84B-4164-C519A56AC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en-US" sz="2400" b="1">
                <a:solidFill>
                  <a:srgbClr val="FFFFFF"/>
                </a:solidFill>
                <a:latin typeface="Helvetica Neue"/>
              </a:rPr>
              <a:t>Public Bankruptcy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4367DB-78AB-804D-61BB-A28B7D46C3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2420" y="961812"/>
            <a:ext cx="7120559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005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BE3D03-4A1C-4787-BBF0-7DDB906DA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en-US" sz="2600" b="1">
                <a:solidFill>
                  <a:srgbClr val="FFFFFF"/>
                </a:solidFill>
                <a:latin typeface="Helvetica Neue"/>
              </a:rPr>
              <a:t>Term vs Grade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CAE84D-E664-030A-0392-21A056DC5B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3706" y="961812"/>
            <a:ext cx="6777987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4029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010A37-839D-B67E-611A-9ACF80CB5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en-US" sz="2600">
                <a:solidFill>
                  <a:srgbClr val="FFFFFF"/>
                </a:solidFill>
                <a:latin typeface="Helvetica Neue"/>
              </a:rPr>
              <a:t>Annual income vs Loan Staus</a:t>
            </a:r>
          </a:p>
        </p:txBody>
      </p:sp>
      <p:pic>
        <p:nvPicPr>
          <p:cNvPr id="5" name="Picture 4" descr="A graph of income and loan status&#10;&#10;Description automatically generated">
            <a:extLst>
              <a:ext uri="{FF2B5EF4-FFF2-40B4-BE49-F238E27FC236}">
                <a16:creationId xmlns:a16="http://schemas.microsoft.com/office/drawing/2014/main" id="{55900A33-08CC-F5A1-92D9-D177945758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1046214"/>
            <a:ext cx="7188199" cy="4762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2835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864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66AC39-DA4D-2261-5DDF-80B89175C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en-US" sz="2600">
                <a:solidFill>
                  <a:srgbClr val="FFFFFF"/>
                </a:solidFill>
                <a:latin typeface="Helvetica Neue"/>
              </a:rPr>
              <a:t>Interest Rate vs Loan Status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511D45-7D17-288F-016A-7935DA219D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1369685"/>
            <a:ext cx="7188199" cy="4115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8182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8DE26E-DE93-C590-41F1-E393DB6C8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en-US" sz="2600" b="1">
                <a:solidFill>
                  <a:srgbClr val="FFFFFF"/>
                </a:solidFill>
                <a:latin typeface="Helvetica Neue"/>
              </a:rPr>
              <a:t>Pair Plot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4C3281-1BFE-CA10-5CF6-2264D7909F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6830" y="961812"/>
            <a:ext cx="5571738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5848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14CC9A-7B0C-A12C-AA44-60AEDAE1C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en-US" sz="2600" b="1">
                <a:solidFill>
                  <a:srgbClr val="FFFFFF"/>
                </a:solidFill>
                <a:latin typeface="Helvetica Neue"/>
              </a:rPr>
              <a:t>Interest Rate vs Grade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B4B5EE-D4FD-9A45-9151-E2E2C438F6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1468521"/>
            <a:ext cx="7188199" cy="3917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2008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EB2C84-A582-D585-6801-A966CC55E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en-US" sz="2600" b="1">
                <a:solidFill>
                  <a:srgbClr val="FFFFFF"/>
                </a:solidFill>
                <a:latin typeface="Helvetica Neue"/>
              </a:rPr>
              <a:t>Loan Status vs Annual Income</a:t>
            </a:r>
          </a:p>
        </p:txBody>
      </p:sp>
      <p:pic>
        <p:nvPicPr>
          <p:cNvPr id="5" name="Picture 4" descr="A graph with numbers and dots&#10;&#10;Description automatically generated">
            <a:extLst>
              <a:ext uri="{FF2B5EF4-FFF2-40B4-BE49-F238E27FC236}">
                <a16:creationId xmlns:a16="http://schemas.microsoft.com/office/drawing/2014/main" id="{0629E59D-EE8A-420C-5C9D-CEB1836E80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1729094"/>
            <a:ext cx="7188199" cy="3396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4822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Slide Background Fill">
            <a:extLst>
              <a:ext uri="{FF2B5EF4-FFF2-40B4-BE49-F238E27FC236}">
                <a16:creationId xmlns:a16="http://schemas.microsoft.com/office/drawing/2014/main" id="{C3420C89-0B09-4632-A4AF-3971D08BF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Color Cover">
            <a:extLst>
              <a:ext uri="{FF2B5EF4-FFF2-40B4-BE49-F238E27FC236}">
                <a16:creationId xmlns:a16="http://schemas.microsoft.com/office/drawing/2014/main" id="{4E5CBA61-BF74-40B4-A3A8-366BBA626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C27E70C-5470-4262-B9CE-AE52C51CF4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2929"/>
            <a:ext cx="12188952" cy="3490956"/>
            <a:chOff x="651279" y="598259"/>
            <a:chExt cx="10889442" cy="5680742"/>
          </a:xfrm>
        </p:grpSpPr>
        <p:sp>
          <p:nvSpPr>
            <p:cNvPr id="15" name="Color">
              <a:extLst>
                <a:ext uri="{FF2B5EF4-FFF2-40B4-BE49-F238E27FC236}">
                  <a16:creationId xmlns:a16="http://schemas.microsoft.com/office/drawing/2014/main" id="{B5C7D35F-738C-47DF-AD6E-859806E460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Color">
              <a:extLst>
                <a:ext uri="{FF2B5EF4-FFF2-40B4-BE49-F238E27FC236}">
                  <a16:creationId xmlns:a16="http://schemas.microsoft.com/office/drawing/2014/main" id="{740F8C8B-E52F-46CF-89C7-51C6A037CF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7" name="Graphic 6" descr="House">
            <a:extLst>
              <a:ext uri="{FF2B5EF4-FFF2-40B4-BE49-F238E27FC236}">
                <a16:creationId xmlns:a16="http://schemas.microsoft.com/office/drawing/2014/main" id="{C9C8A57C-7CD9-FA7A-16EF-88DE9C3E2E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05030" y="1065276"/>
            <a:ext cx="4727448" cy="4727448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E27AF472-EAE3-4572-AB69-B92BD10DBC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BF4DB9D2-6215-420C-874C-82EADF8C6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1F003139-C97C-44FA-B139-32E4DFDCE9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CE4DD6E-8CEA-45EE-B630-DBC22144D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A4372F7F-AA3C-470B-AA61-7C35B7722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34B605BF-D199-43DD-9328-E99F2ADFC6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E5D42A77-7336-4A35-8922-8098A16AA2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7401EE7D-B85D-4C10-AB8C-71884EFB1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582A096-DAC7-E627-0194-A24BDCCAB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384" y="841249"/>
            <a:ext cx="6357366" cy="258713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Data Analysis Conclusion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C6AA41-D26B-48F5-B991-79C394931097}"/>
              </a:ext>
            </a:extLst>
          </p:cNvPr>
          <p:cNvSpPr txBox="1"/>
          <p:nvPr/>
        </p:nvSpPr>
        <p:spPr>
          <a:xfrm>
            <a:off x="786383" y="3566810"/>
            <a:ext cx="5692953" cy="26511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b="0" i="0" dirty="0">
                <a:solidFill>
                  <a:schemeClr val="tx2"/>
                </a:solidFill>
                <a:effectLst/>
              </a:rPr>
              <a:t>Fully paid loan are </a:t>
            </a:r>
            <a:r>
              <a:rPr lang="en-US" sz="1100" b="0" i="0" dirty="0" err="1">
                <a:solidFill>
                  <a:schemeClr val="tx2"/>
                </a:solidFill>
                <a:effectLst/>
              </a:rPr>
              <a:t>approx</a:t>
            </a:r>
            <a:r>
              <a:rPr lang="en-US" sz="1100" b="0" i="0" dirty="0">
                <a:solidFill>
                  <a:schemeClr val="tx2"/>
                </a:solidFill>
                <a:effectLst/>
              </a:rPr>
              <a:t> 6 time higher than current and charged off loan.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b="0" i="0" dirty="0">
                <a:solidFill>
                  <a:schemeClr val="tx2"/>
                </a:solidFill>
                <a:effectLst/>
              </a:rPr>
              <a:t>36 Month Tenure loan are </a:t>
            </a:r>
            <a:r>
              <a:rPr lang="en-US" sz="1100" b="0" i="0" dirty="0" err="1">
                <a:solidFill>
                  <a:schemeClr val="tx2"/>
                </a:solidFill>
                <a:effectLst/>
              </a:rPr>
              <a:t>approx</a:t>
            </a:r>
            <a:r>
              <a:rPr lang="en-US" sz="1100" b="0" i="0" dirty="0">
                <a:solidFill>
                  <a:schemeClr val="tx2"/>
                </a:solidFill>
                <a:effectLst/>
              </a:rPr>
              <a:t> 1.5 times higher than the 60 Months loan.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b="0" i="0" dirty="0">
                <a:solidFill>
                  <a:schemeClr val="tx2"/>
                </a:solidFill>
                <a:effectLst/>
              </a:rPr>
              <a:t>A and B grade loans are higher than any other graded loans.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b="0" i="0" dirty="0">
                <a:solidFill>
                  <a:schemeClr val="tx2"/>
                </a:solidFill>
                <a:effectLst/>
              </a:rPr>
              <a:t>A and B sub grade loans are more than any other graded loans.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b="0" i="0" dirty="0">
                <a:solidFill>
                  <a:schemeClr val="tx2"/>
                </a:solidFill>
                <a:effectLst/>
              </a:rPr>
              <a:t>Majority of loan borrower are not verified.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b="0" i="0" dirty="0">
                <a:solidFill>
                  <a:schemeClr val="tx2"/>
                </a:solidFill>
                <a:effectLst/>
              </a:rPr>
              <a:t>Rented and </a:t>
            </a:r>
            <a:r>
              <a:rPr lang="en-US" sz="1100" b="0" i="0" dirty="0" err="1">
                <a:solidFill>
                  <a:schemeClr val="tx2"/>
                </a:solidFill>
                <a:effectLst/>
              </a:rPr>
              <a:t>Mortage</a:t>
            </a:r>
            <a:r>
              <a:rPr lang="en-US" sz="1100" b="0" i="0" dirty="0">
                <a:solidFill>
                  <a:schemeClr val="tx2"/>
                </a:solidFill>
                <a:effectLst/>
              </a:rPr>
              <a:t> customer borrow more loans as compared to the customer having their own property.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b="0" i="0" dirty="0">
                <a:solidFill>
                  <a:schemeClr val="tx2"/>
                </a:solidFill>
                <a:effectLst/>
              </a:rPr>
              <a:t>Loan borrowing are gradually increasing year by </a:t>
            </a:r>
            <a:r>
              <a:rPr lang="en-US" sz="1100" b="0" i="0" dirty="0" err="1">
                <a:solidFill>
                  <a:schemeClr val="tx2"/>
                </a:solidFill>
                <a:effectLst/>
              </a:rPr>
              <a:t>year.Highest</a:t>
            </a:r>
            <a:r>
              <a:rPr lang="en-US" sz="1100" b="0" i="0" dirty="0">
                <a:solidFill>
                  <a:schemeClr val="tx2"/>
                </a:solidFill>
                <a:effectLst/>
              </a:rPr>
              <a:t> number of loan approve in the year of 2011.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b="0" i="0" dirty="0">
                <a:solidFill>
                  <a:schemeClr val="tx2"/>
                </a:solidFill>
                <a:effectLst/>
              </a:rPr>
              <a:t>Majority of borrower </a:t>
            </a:r>
            <a:r>
              <a:rPr lang="en-US" sz="1100" b="0" i="0" dirty="0" err="1">
                <a:solidFill>
                  <a:schemeClr val="tx2"/>
                </a:solidFill>
                <a:effectLst/>
              </a:rPr>
              <a:t>doesnt</a:t>
            </a:r>
            <a:r>
              <a:rPr lang="en-US" sz="1100" b="0" i="0" dirty="0">
                <a:solidFill>
                  <a:schemeClr val="tx2"/>
                </a:solidFill>
                <a:effectLst/>
              </a:rPr>
              <a:t> have any bankruptcies.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b="0" i="0" dirty="0">
                <a:solidFill>
                  <a:schemeClr val="tx2"/>
                </a:solidFill>
                <a:effectLst/>
              </a:rPr>
              <a:t>Number of Charged off loan are more in the range of interest rate 10% to 20%.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b="0" i="0" dirty="0">
                <a:solidFill>
                  <a:schemeClr val="tx2"/>
                </a:solidFill>
                <a:effectLst/>
              </a:rPr>
              <a:t>Borrower having less salary are likely to default.</a:t>
            </a:r>
          </a:p>
        </p:txBody>
      </p:sp>
    </p:spTree>
    <p:extLst>
      <p:ext uri="{BB962C8B-B14F-4D97-AF65-F5344CB8AC3E}">
        <p14:creationId xmlns:p14="http://schemas.microsoft.com/office/powerpoint/2010/main" val="38723055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Slide Background Fill">
            <a:extLst>
              <a:ext uri="{FF2B5EF4-FFF2-40B4-BE49-F238E27FC236}">
                <a16:creationId xmlns:a16="http://schemas.microsoft.com/office/drawing/2014/main" id="{C3420C89-0B09-4632-A4AF-3971D08BF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Color Cover">
            <a:extLst>
              <a:ext uri="{FF2B5EF4-FFF2-40B4-BE49-F238E27FC236}">
                <a16:creationId xmlns:a16="http://schemas.microsoft.com/office/drawing/2014/main" id="{4E5CBA61-BF74-40B4-A3A8-366BBA626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C27E70C-5470-4262-B9CE-AE52C51CF4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2929"/>
            <a:ext cx="12188952" cy="3490956"/>
            <a:chOff x="651279" y="598259"/>
            <a:chExt cx="10889442" cy="5680742"/>
          </a:xfrm>
        </p:grpSpPr>
        <p:sp>
          <p:nvSpPr>
            <p:cNvPr id="15" name="Color">
              <a:extLst>
                <a:ext uri="{FF2B5EF4-FFF2-40B4-BE49-F238E27FC236}">
                  <a16:creationId xmlns:a16="http://schemas.microsoft.com/office/drawing/2014/main" id="{B5C7D35F-738C-47DF-AD6E-859806E460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Color">
              <a:extLst>
                <a:ext uri="{FF2B5EF4-FFF2-40B4-BE49-F238E27FC236}">
                  <a16:creationId xmlns:a16="http://schemas.microsoft.com/office/drawing/2014/main" id="{740F8C8B-E52F-46CF-89C7-51C6A037CF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7" name="Graphic 6" descr="Bank">
            <a:extLst>
              <a:ext uri="{FF2B5EF4-FFF2-40B4-BE49-F238E27FC236}">
                <a16:creationId xmlns:a16="http://schemas.microsoft.com/office/drawing/2014/main" id="{1E4F99B7-4D22-3DFF-DD63-C4B429763F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05030" y="1065276"/>
            <a:ext cx="4727448" cy="4727448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E27AF472-EAE3-4572-AB69-B92BD10DBC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BF4DB9D2-6215-420C-874C-82EADF8C6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1F003139-C97C-44FA-B139-32E4DFDCE9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CE4DD6E-8CEA-45EE-B630-DBC22144D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A4372F7F-AA3C-470B-AA61-7C35B7722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34B605BF-D199-43DD-9328-E99F2ADFC6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E5D42A77-7336-4A35-8922-8098A16AA2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7401EE7D-B85D-4C10-AB8C-71884EFB1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FB30C02-0ECE-AEE5-9D6C-660B7066F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384" y="841249"/>
            <a:ext cx="5692953" cy="258713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 i="0" kern="120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Potential Loan Default Risk Attributes</a:t>
            </a:r>
            <a:br>
              <a:rPr lang="en-US" sz="4800" b="1" i="0" kern="120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</a:br>
            <a:endParaRPr lang="en-US" sz="48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1637E8-E860-5A6B-89D9-A9A8A68C909E}"/>
              </a:ext>
            </a:extLst>
          </p:cNvPr>
          <p:cNvSpPr txBox="1"/>
          <p:nvPr/>
        </p:nvSpPr>
        <p:spPr>
          <a:xfrm>
            <a:off x="95251" y="3566810"/>
            <a:ext cx="6978650" cy="26511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 i="0">
                <a:solidFill>
                  <a:schemeClr val="tx2"/>
                </a:solidFill>
                <a:effectLst/>
              </a:rPr>
              <a:t>Majority of loan borrower are not verified which are potential risk for loan default in future.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 i="0">
                <a:solidFill>
                  <a:schemeClr val="tx2"/>
                </a:solidFill>
                <a:effectLst/>
              </a:rPr>
              <a:t>The higher the interest rate ,the higher the chance of default.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 i="0">
                <a:solidFill>
                  <a:schemeClr val="tx2"/>
                </a:solidFill>
                <a:effectLst/>
              </a:rPr>
              <a:t>Borrower having less salary are likely to default.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 i="0">
                <a:solidFill>
                  <a:schemeClr val="tx2"/>
                </a:solidFill>
                <a:effectLst/>
              </a:rPr>
              <a:t>Borrower with rented and Mortage are having risk to default.</a:t>
            </a:r>
          </a:p>
        </p:txBody>
      </p:sp>
    </p:spTree>
    <p:extLst>
      <p:ext uri="{BB962C8B-B14F-4D97-AF65-F5344CB8AC3E}">
        <p14:creationId xmlns:p14="http://schemas.microsoft.com/office/powerpoint/2010/main" val="3091365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1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3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586EE8-EE1D-5855-830B-6DF773F46D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90662" y="4267832"/>
            <a:ext cx="4805996" cy="1297115"/>
          </a:xfrm>
        </p:spPr>
        <p:txBody>
          <a:bodyPr anchor="t">
            <a:normAutofit/>
          </a:bodyPr>
          <a:lstStyle/>
          <a:p>
            <a:pPr algn="l"/>
            <a:r>
              <a:rPr lang="en-US" sz="4000" b="1" i="0" dirty="0">
                <a:solidFill>
                  <a:schemeClr val="tx2"/>
                </a:solidFill>
                <a:effectLst/>
                <a:latin typeface="Helvetica Neue"/>
              </a:rPr>
              <a:t>Problem Statement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99C918-6184-88DB-3239-98C86878AD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90966" y="3428999"/>
            <a:ext cx="4805691" cy="838831"/>
          </a:xfrm>
        </p:spPr>
        <p:txBody>
          <a:bodyPr anchor="b">
            <a:normAutofit/>
          </a:bodyPr>
          <a:lstStyle/>
          <a:p>
            <a:pPr algn="l"/>
            <a:r>
              <a:rPr lang="en-US" sz="1100" b="0" i="0" dirty="0">
                <a:solidFill>
                  <a:schemeClr val="tx2"/>
                </a:solidFill>
                <a:effectLst/>
                <a:latin typeface="Helvetica Neue"/>
              </a:rPr>
              <a:t>Lending Club is a consumer finance company which </a:t>
            </a:r>
            <a:r>
              <a:rPr lang="en-US" sz="1100" b="0" i="0" dirty="0" err="1">
                <a:solidFill>
                  <a:schemeClr val="tx2"/>
                </a:solidFill>
                <a:effectLst/>
                <a:latin typeface="Helvetica Neue"/>
              </a:rPr>
              <a:t>specialises</a:t>
            </a:r>
            <a:r>
              <a:rPr lang="en-US" sz="1100" b="0" i="0" dirty="0">
                <a:solidFill>
                  <a:schemeClr val="tx2"/>
                </a:solidFill>
                <a:effectLst/>
                <a:latin typeface="Helvetica Neue"/>
              </a:rPr>
              <a:t> in lending various types of loans to urban customers. When the company    receives a loan application, the company has to make a decision for loan approval based on the applicant’s profile in order to avoid financial loss.</a:t>
            </a:r>
          </a:p>
          <a:p>
            <a:pPr algn="l"/>
            <a:endParaRPr lang="en-US" sz="1100" dirty="0">
              <a:solidFill>
                <a:schemeClr val="tx2"/>
              </a:solidFill>
              <a:latin typeface="Helvetica Neue"/>
            </a:endParaRPr>
          </a:p>
          <a:p>
            <a:pPr algn="l"/>
            <a:endParaRPr lang="en-US" sz="1100" dirty="0">
              <a:solidFill>
                <a:schemeClr val="tx2"/>
              </a:solidFill>
              <a:latin typeface="Helvetica Neue"/>
            </a:endParaRPr>
          </a:p>
          <a:p>
            <a:pPr algn="l"/>
            <a:endParaRPr lang="en-US" sz="1100" dirty="0">
              <a:solidFill>
                <a:schemeClr val="tx2"/>
              </a:solidFill>
              <a:latin typeface="Helvetica Neue"/>
            </a:endParaRPr>
          </a:p>
          <a:p>
            <a:pPr algn="l"/>
            <a:endParaRPr lang="en-US" sz="1100" dirty="0">
              <a:solidFill>
                <a:schemeClr val="tx2"/>
              </a:solidFill>
            </a:endParaRPr>
          </a:p>
          <a:p>
            <a:pPr algn="l"/>
            <a:endParaRPr lang="en-US" sz="1100" dirty="0">
              <a:solidFill>
                <a:schemeClr val="tx2"/>
              </a:solidFill>
            </a:endParaRPr>
          </a:p>
          <a:p>
            <a:pPr algn="l"/>
            <a:endParaRPr lang="en-US" sz="1100" dirty="0">
              <a:solidFill>
                <a:schemeClr val="tx2"/>
              </a:solidFill>
            </a:endParaRPr>
          </a:p>
          <a:p>
            <a:pPr algn="l"/>
            <a:endParaRPr lang="en-US" sz="1100" dirty="0">
              <a:solidFill>
                <a:schemeClr val="tx2"/>
              </a:solidFill>
            </a:endParaRPr>
          </a:p>
          <a:p>
            <a:pPr algn="l"/>
            <a:endParaRPr lang="en-US" sz="1100" dirty="0">
              <a:solidFill>
                <a:schemeClr val="tx2"/>
              </a:solidFill>
            </a:endParaRPr>
          </a:p>
          <a:p>
            <a:pPr algn="l"/>
            <a:endParaRPr lang="en-US" sz="1100" dirty="0">
              <a:solidFill>
                <a:schemeClr val="tx2"/>
              </a:solidFill>
            </a:endParaRPr>
          </a:p>
          <a:p>
            <a:pPr algn="l"/>
            <a:endParaRPr lang="en-US" sz="1100" dirty="0">
              <a:solidFill>
                <a:schemeClr val="tx2"/>
              </a:solidFill>
            </a:endParaRPr>
          </a:p>
        </p:txBody>
      </p:sp>
      <p:pic>
        <p:nvPicPr>
          <p:cNvPr id="23" name="Graphic 8" descr="Head with Gears">
            <a:extLst>
              <a:ext uri="{FF2B5EF4-FFF2-40B4-BE49-F238E27FC236}">
                <a16:creationId xmlns:a16="http://schemas.microsoft.com/office/drawing/2014/main" id="{7C49616F-4FCE-79B0-4FE4-E8D3A19E06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24" name="Group 15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25" name="Freeform: Shape 16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: Shape 17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Freeform: Shape 18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913163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530E20-4009-9034-72D3-0E7C3A920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>
            <a:normAutofit/>
          </a:bodyPr>
          <a:lstStyle/>
          <a:p>
            <a:pPr algn="ctr"/>
            <a:r>
              <a:rPr lang="en-US" sz="4800">
                <a:solidFill>
                  <a:srgbClr val="FFFFFF"/>
                </a:solidFill>
              </a:rPr>
              <a:t>Thank You</a:t>
            </a:r>
          </a:p>
        </p:txBody>
      </p:sp>
      <p:pic>
        <p:nvPicPr>
          <p:cNvPr id="6" name="Graphic 5" descr="Handshake">
            <a:extLst>
              <a:ext uri="{FF2B5EF4-FFF2-40B4-BE49-F238E27FC236}">
                <a16:creationId xmlns:a16="http://schemas.microsoft.com/office/drawing/2014/main" id="{CEAD96C6-539F-C61E-8214-C19F629EB0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90196" y="492573"/>
            <a:ext cx="5880796" cy="588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847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EDDBB197-D710-4A4F-A9CA-FD217749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75D1CFA-2CDB-4B64-BD9F-85744E8DA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84AA5B-51BB-FD41-560B-1ED23B585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977976" cy="145405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Objectives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F8FC20-8DB1-F506-FD16-3E3715FD0DA5}"/>
              </a:ext>
            </a:extLst>
          </p:cNvPr>
          <p:cNvSpPr txBox="1"/>
          <p:nvPr/>
        </p:nvSpPr>
        <p:spPr>
          <a:xfrm>
            <a:off x="804672" y="2421682"/>
            <a:ext cx="5565224" cy="36392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i="0" dirty="0">
                <a:solidFill>
                  <a:schemeClr val="tx2"/>
                </a:solidFill>
                <a:effectLst/>
              </a:rPr>
              <a:t>The aim is to identify patterns which indicate if a person is likely to default, which may be used for taking actions such as denying the </a:t>
            </a:r>
            <a:r>
              <a:rPr lang="en-US" i="0" dirty="0" err="1">
                <a:solidFill>
                  <a:schemeClr val="tx2"/>
                </a:solidFill>
                <a:effectLst/>
              </a:rPr>
              <a:t>loan,reducing</a:t>
            </a:r>
            <a:r>
              <a:rPr lang="en-US" i="0" dirty="0">
                <a:solidFill>
                  <a:schemeClr val="tx2"/>
                </a:solidFill>
                <a:effectLst/>
              </a:rPr>
              <a:t> the amount of loan, lending (to risky applicants) at a higher interest rate, etc.</a:t>
            </a:r>
            <a:endParaRPr lang="en-US" cap="none" spc="0" dirty="0">
              <a:ln w="0"/>
              <a:solidFill>
                <a:schemeClr val="tx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25EE5136-01F1-466C-962D-BA9B4C675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69897" y="0"/>
            <a:ext cx="5822103" cy="6685267"/>
            <a:chOff x="6357228" y="0"/>
            <a:chExt cx="5822103" cy="6685267"/>
          </a:xfrm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E11D3AD4-AF9B-4EB5-8C7B-C45D173B4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57228" y="0"/>
              <a:ext cx="5822102" cy="6685267"/>
            </a:xfrm>
            <a:custGeom>
              <a:avLst/>
              <a:gdLst>
                <a:gd name="connsiteX0" fmla="*/ 2605444 w 5822102"/>
                <a:gd name="connsiteY0" fmla="*/ 0 h 6685267"/>
                <a:gd name="connsiteX1" fmla="*/ 4757391 w 5822102"/>
                <a:gd name="connsiteY1" fmla="*/ 0 h 6685267"/>
                <a:gd name="connsiteX2" fmla="*/ 4913680 w 5822102"/>
                <a:gd name="connsiteY2" fmla="*/ 56274 h 6685267"/>
                <a:gd name="connsiteX3" fmla="*/ 5376238 w 5822102"/>
                <a:gd name="connsiteY3" fmla="*/ 282027 h 6685267"/>
                <a:gd name="connsiteX4" fmla="*/ 5658024 w 5822102"/>
                <a:gd name="connsiteY4" fmla="*/ 471014 h 6685267"/>
                <a:gd name="connsiteX5" fmla="*/ 5822102 w 5822102"/>
                <a:gd name="connsiteY5" fmla="*/ 609109 h 6685267"/>
                <a:gd name="connsiteX6" fmla="*/ 5822102 w 5822102"/>
                <a:gd name="connsiteY6" fmla="*/ 760697 h 6685267"/>
                <a:gd name="connsiteX7" fmla="*/ 5707785 w 5822102"/>
                <a:gd name="connsiteY7" fmla="*/ 666601 h 6685267"/>
                <a:gd name="connsiteX8" fmla="*/ 5577306 w 5822102"/>
                <a:gd name="connsiteY8" fmla="*/ 571666 h 6685267"/>
                <a:gd name="connsiteX9" fmla="*/ 5298630 w 5822102"/>
                <a:gd name="connsiteY9" fmla="*/ 407449 h 6685267"/>
                <a:gd name="connsiteX10" fmla="*/ 4690768 w 5822102"/>
                <a:gd name="connsiteY10" fmla="*/ 184979 h 6685267"/>
                <a:gd name="connsiteX11" fmla="*/ 4048577 w 5822102"/>
                <a:gd name="connsiteY11" fmla="*/ 99280 h 6685267"/>
                <a:gd name="connsiteX12" fmla="*/ 3405404 w 5822102"/>
                <a:gd name="connsiteY12" fmla="*/ 131937 h 6685267"/>
                <a:gd name="connsiteX13" fmla="*/ 3089702 w 5822102"/>
                <a:gd name="connsiteY13" fmla="*/ 190190 h 6685267"/>
                <a:gd name="connsiteX14" fmla="*/ 2780132 w 5822102"/>
                <a:gd name="connsiteY14" fmla="*/ 273457 h 6685267"/>
                <a:gd name="connsiteX15" fmla="*/ 2478040 w 5822102"/>
                <a:gd name="connsiteY15" fmla="*/ 379654 h 6685267"/>
                <a:gd name="connsiteX16" fmla="*/ 2184897 w 5822102"/>
                <a:gd name="connsiteY16" fmla="*/ 507972 h 6685267"/>
                <a:gd name="connsiteX17" fmla="*/ 1629141 w 5822102"/>
                <a:gd name="connsiteY17" fmla="*/ 823205 h 6685267"/>
                <a:gd name="connsiteX18" fmla="*/ 1497711 w 5822102"/>
                <a:gd name="connsiteY18" fmla="*/ 914000 h 6685267"/>
                <a:gd name="connsiteX19" fmla="*/ 1433099 w 5822102"/>
                <a:gd name="connsiteY19" fmla="*/ 960903 h 6685267"/>
                <a:gd name="connsiteX20" fmla="*/ 1369346 w 5822102"/>
                <a:gd name="connsiteY20" fmla="*/ 1008963 h 6685267"/>
                <a:gd name="connsiteX21" fmla="*/ 1123406 w 5822102"/>
                <a:gd name="connsiteY21" fmla="*/ 1212905 h 6685267"/>
                <a:gd name="connsiteX22" fmla="*/ 684367 w 5822102"/>
                <a:gd name="connsiteY22" fmla="*/ 1675564 h 6685267"/>
                <a:gd name="connsiteX23" fmla="*/ 497153 w 5822102"/>
                <a:gd name="connsiteY23" fmla="*/ 1933588 h 6685267"/>
                <a:gd name="connsiteX24" fmla="*/ 337770 w 5822102"/>
                <a:gd name="connsiteY24" fmla="*/ 2208983 h 6685267"/>
                <a:gd name="connsiteX25" fmla="*/ 302461 w 5822102"/>
                <a:gd name="connsiteY25" fmla="*/ 2280207 h 6685267"/>
                <a:gd name="connsiteX26" fmla="*/ 285296 w 5822102"/>
                <a:gd name="connsiteY26" fmla="*/ 2316107 h 6685267"/>
                <a:gd name="connsiteX27" fmla="*/ 268991 w 5822102"/>
                <a:gd name="connsiteY27" fmla="*/ 2352355 h 6685267"/>
                <a:gd name="connsiteX28" fmla="*/ 237849 w 5822102"/>
                <a:gd name="connsiteY28" fmla="*/ 2425432 h 6685267"/>
                <a:gd name="connsiteX29" fmla="*/ 208670 w 5822102"/>
                <a:gd name="connsiteY29" fmla="*/ 2499319 h 6685267"/>
                <a:gd name="connsiteX30" fmla="*/ 113775 w 5822102"/>
                <a:gd name="connsiteY30" fmla="*/ 2801929 h 6685267"/>
                <a:gd name="connsiteX31" fmla="*/ 36781 w 5822102"/>
                <a:gd name="connsiteY31" fmla="*/ 3428922 h 6685267"/>
                <a:gd name="connsiteX32" fmla="*/ 69148 w 5822102"/>
                <a:gd name="connsiteY32" fmla="*/ 3741955 h 6685267"/>
                <a:gd name="connsiteX33" fmla="*/ 167966 w 5822102"/>
                <a:gd name="connsiteY33" fmla="*/ 4041323 h 6685267"/>
                <a:gd name="connsiteX34" fmla="*/ 202049 w 5822102"/>
                <a:gd name="connsiteY34" fmla="*/ 4112894 h 6685267"/>
                <a:gd name="connsiteX35" fmla="*/ 239933 w 5822102"/>
                <a:gd name="connsiteY35" fmla="*/ 4182843 h 6685267"/>
                <a:gd name="connsiteX36" fmla="*/ 323916 w 5822102"/>
                <a:gd name="connsiteY36" fmla="*/ 4318456 h 6685267"/>
                <a:gd name="connsiteX37" fmla="*/ 416604 w 5822102"/>
                <a:gd name="connsiteY37" fmla="*/ 4449436 h 6685267"/>
                <a:gd name="connsiteX38" fmla="*/ 515911 w 5822102"/>
                <a:gd name="connsiteY38" fmla="*/ 4576711 h 6685267"/>
                <a:gd name="connsiteX39" fmla="*/ 722619 w 5822102"/>
                <a:gd name="connsiteY39" fmla="*/ 4828482 h 6685267"/>
                <a:gd name="connsiteX40" fmla="*/ 825972 w 5822102"/>
                <a:gd name="connsiteY40" fmla="*/ 4956104 h 6685267"/>
                <a:gd name="connsiteX41" fmla="*/ 926506 w 5822102"/>
                <a:gd name="connsiteY41" fmla="*/ 5085347 h 6685267"/>
                <a:gd name="connsiteX42" fmla="*/ 1027040 w 5822102"/>
                <a:gd name="connsiteY42" fmla="*/ 5210191 h 6685267"/>
                <a:gd name="connsiteX43" fmla="*/ 1132110 w 5822102"/>
                <a:gd name="connsiteY43" fmla="*/ 5330748 h 6685267"/>
                <a:gd name="connsiteX44" fmla="*/ 1354880 w 5822102"/>
                <a:gd name="connsiteY44" fmla="*/ 5558083 h 6685267"/>
                <a:gd name="connsiteX45" fmla="*/ 1855220 w 5822102"/>
                <a:gd name="connsiteY45" fmla="*/ 5937591 h 6685267"/>
                <a:gd name="connsiteX46" fmla="*/ 2131810 w 5822102"/>
                <a:gd name="connsiteY46" fmla="*/ 6080268 h 6685267"/>
                <a:gd name="connsiteX47" fmla="*/ 2423726 w 5822102"/>
                <a:gd name="connsiteY47" fmla="*/ 6188087 h 6685267"/>
                <a:gd name="connsiteX48" fmla="*/ 2727780 w 5822102"/>
                <a:gd name="connsiteY48" fmla="*/ 6262552 h 6685267"/>
                <a:gd name="connsiteX49" fmla="*/ 3041276 w 5822102"/>
                <a:gd name="connsiteY49" fmla="*/ 6304245 h 6685267"/>
                <a:gd name="connsiteX50" fmla="*/ 3360532 w 5822102"/>
                <a:gd name="connsiteY50" fmla="*/ 6317331 h 6685267"/>
                <a:gd name="connsiteX51" fmla="*/ 3439855 w 5822102"/>
                <a:gd name="connsiteY51" fmla="*/ 6316751 h 6685267"/>
                <a:gd name="connsiteX52" fmla="*/ 3478721 w 5822102"/>
                <a:gd name="connsiteY52" fmla="*/ 6315826 h 6685267"/>
                <a:gd name="connsiteX53" fmla="*/ 3517463 w 5822102"/>
                <a:gd name="connsiteY53" fmla="*/ 6313971 h 6685267"/>
                <a:gd name="connsiteX54" fmla="*/ 3671452 w 5822102"/>
                <a:gd name="connsiteY54" fmla="*/ 6301233 h 6685267"/>
                <a:gd name="connsiteX55" fmla="*/ 4265460 w 5822102"/>
                <a:gd name="connsiteY55" fmla="*/ 6149638 h 6685267"/>
                <a:gd name="connsiteX56" fmla="*/ 4546587 w 5822102"/>
                <a:gd name="connsiteY56" fmla="*/ 6018079 h 6685267"/>
                <a:gd name="connsiteX57" fmla="*/ 4818030 w 5822102"/>
                <a:gd name="connsiteY57" fmla="*/ 5858029 h 6685267"/>
                <a:gd name="connsiteX58" fmla="*/ 5081870 w 5822102"/>
                <a:gd name="connsiteY58" fmla="*/ 5676903 h 6685267"/>
                <a:gd name="connsiteX59" fmla="*/ 5212073 w 5822102"/>
                <a:gd name="connsiteY59" fmla="*/ 5581013 h 6685267"/>
                <a:gd name="connsiteX60" fmla="*/ 5343625 w 5822102"/>
                <a:gd name="connsiteY60" fmla="*/ 5481533 h 6685267"/>
                <a:gd name="connsiteX61" fmla="*/ 5610378 w 5822102"/>
                <a:gd name="connsiteY61" fmla="*/ 5284425 h 6685267"/>
                <a:gd name="connsiteX62" fmla="*/ 5822102 w 5822102"/>
                <a:gd name="connsiteY62" fmla="*/ 5126414 h 6685267"/>
                <a:gd name="connsiteX63" fmla="*/ 5822102 w 5822102"/>
                <a:gd name="connsiteY63" fmla="*/ 5556641 h 6685267"/>
                <a:gd name="connsiteX64" fmla="*/ 5576325 w 5822102"/>
                <a:gd name="connsiteY64" fmla="*/ 5749979 h 6685267"/>
                <a:gd name="connsiteX65" fmla="*/ 5447715 w 5822102"/>
                <a:gd name="connsiteY65" fmla="*/ 5852818 h 6685267"/>
                <a:gd name="connsiteX66" fmla="*/ 5315059 w 5822102"/>
                <a:gd name="connsiteY66" fmla="*/ 5956236 h 6685267"/>
                <a:gd name="connsiteX67" fmla="*/ 5038468 w 5822102"/>
                <a:gd name="connsiteY67" fmla="*/ 6155776 h 6685267"/>
                <a:gd name="connsiteX68" fmla="*/ 4741892 w 5822102"/>
                <a:gd name="connsiteY68" fmla="*/ 6338292 h 6685267"/>
                <a:gd name="connsiteX69" fmla="*/ 4420920 w 5822102"/>
                <a:gd name="connsiteY69" fmla="*/ 6492203 h 6685267"/>
                <a:gd name="connsiteX70" fmla="*/ 3717672 w 5822102"/>
                <a:gd name="connsiteY70" fmla="*/ 6670434 h 6685267"/>
                <a:gd name="connsiteX71" fmla="*/ 3535853 w 5822102"/>
                <a:gd name="connsiteY71" fmla="*/ 6683289 h 6685267"/>
                <a:gd name="connsiteX72" fmla="*/ 3490367 w 5822102"/>
                <a:gd name="connsiteY72" fmla="*/ 6684910 h 6685267"/>
                <a:gd name="connsiteX73" fmla="*/ 3445005 w 5822102"/>
                <a:gd name="connsiteY73" fmla="*/ 6685142 h 6685267"/>
                <a:gd name="connsiteX74" fmla="*/ 3355872 w 5822102"/>
                <a:gd name="connsiteY74" fmla="*/ 6684100 h 6685267"/>
                <a:gd name="connsiteX75" fmla="*/ 3179203 w 5822102"/>
                <a:gd name="connsiteY75" fmla="*/ 6677150 h 6685267"/>
                <a:gd name="connsiteX76" fmla="*/ 3002410 w 5822102"/>
                <a:gd name="connsiteY76" fmla="*/ 6661169 h 6685267"/>
                <a:gd name="connsiteX77" fmla="*/ 2650296 w 5822102"/>
                <a:gd name="connsiteY77" fmla="*/ 6604191 h 6685267"/>
                <a:gd name="connsiteX78" fmla="*/ 2306028 w 5822102"/>
                <a:gd name="connsiteY78" fmla="*/ 6505869 h 6685267"/>
                <a:gd name="connsiteX79" fmla="*/ 1978803 w 5822102"/>
                <a:gd name="connsiteY79" fmla="*/ 6363307 h 6685267"/>
                <a:gd name="connsiteX80" fmla="*/ 1678428 w 5822102"/>
                <a:gd name="connsiteY80" fmla="*/ 6177779 h 6685267"/>
                <a:gd name="connsiteX81" fmla="*/ 1175880 w 5822102"/>
                <a:gd name="connsiteY81" fmla="*/ 5710373 h 6685267"/>
                <a:gd name="connsiteX82" fmla="*/ 971502 w 5822102"/>
                <a:gd name="connsiteY82" fmla="*/ 5445399 h 6685267"/>
                <a:gd name="connsiteX83" fmla="*/ 790909 w 5822102"/>
                <a:gd name="connsiteY83" fmla="*/ 5169078 h 6685267"/>
                <a:gd name="connsiteX84" fmla="*/ 706680 w 5822102"/>
                <a:gd name="connsiteY84" fmla="*/ 5031959 h 6685267"/>
                <a:gd name="connsiteX85" fmla="*/ 619143 w 5822102"/>
                <a:gd name="connsiteY85" fmla="*/ 4897157 h 6685267"/>
                <a:gd name="connsiteX86" fmla="*/ 436465 w 5822102"/>
                <a:gd name="connsiteY86" fmla="*/ 4628710 h 6685267"/>
                <a:gd name="connsiteX87" fmla="*/ 347088 w 5822102"/>
                <a:gd name="connsiteY87" fmla="*/ 4492171 h 6685267"/>
                <a:gd name="connsiteX88" fmla="*/ 262001 w 5822102"/>
                <a:gd name="connsiteY88" fmla="*/ 4352619 h 6685267"/>
                <a:gd name="connsiteX89" fmla="*/ 118679 w 5822102"/>
                <a:gd name="connsiteY89" fmla="*/ 4059853 h 6685267"/>
                <a:gd name="connsiteX90" fmla="*/ 28322 w 5822102"/>
                <a:gd name="connsiteY90" fmla="*/ 3749136 h 6685267"/>
                <a:gd name="connsiteX91" fmla="*/ 0 w 5822102"/>
                <a:gd name="connsiteY91" fmla="*/ 3428922 h 6685267"/>
                <a:gd name="connsiteX92" fmla="*/ 253052 w 5822102"/>
                <a:gd name="connsiteY92" fmla="*/ 2174356 h 6685267"/>
                <a:gd name="connsiteX93" fmla="*/ 389141 w 5822102"/>
                <a:gd name="connsiteY93" fmla="*/ 1877652 h 6685267"/>
                <a:gd name="connsiteX94" fmla="*/ 552079 w 5822102"/>
                <a:gd name="connsiteY94" fmla="*/ 1591834 h 6685267"/>
                <a:gd name="connsiteX95" fmla="*/ 954950 w 5822102"/>
                <a:gd name="connsiteY95" fmla="*/ 1061773 h 6685267"/>
                <a:gd name="connsiteX96" fmla="*/ 1192922 w 5822102"/>
                <a:gd name="connsiteY96" fmla="*/ 822626 h 6685267"/>
                <a:gd name="connsiteX97" fmla="*/ 1255939 w 5822102"/>
                <a:gd name="connsiteY97" fmla="*/ 765880 h 6685267"/>
                <a:gd name="connsiteX98" fmla="*/ 1320183 w 5822102"/>
                <a:gd name="connsiteY98" fmla="*/ 710291 h 6685267"/>
                <a:gd name="connsiteX99" fmla="*/ 1452961 w 5822102"/>
                <a:gd name="connsiteY99" fmla="*/ 603514 h 6685267"/>
                <a:gd name="connsiteX100" fmla="*/ 2033360 w 5822102"/>
                <a:gd name="connsiteY100" fmla="*/ 235818 h 6685267"/>
                <a:gd name="connsiteX101" fmla="*/ 2512513 w 5822102"/>
                <a:gd name="connsiteY101" fmla="*/ 30012 h 668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5822102" h="6685267">
                  <a:moveTo>
                    <a:pt x="2605444" y="0"/>
                  </a:moveTo>
                  <a:lnTo>
                    <a:pt x="4757391" y="0"/>
                  </a:lnTo>
                  <a:lnTo>
                    <a:pt x="4913680" y="56274"/>
                  </a:lnTo>
                  <a:cubicBezTo>
                    <a:pt x="5074659" y="119278"/>
                    <a:pt x="5229483" y="195083"/>
                    <a:pt x="5376238" y="282027"/>
                  </a:cubicBezTo>
                  <a:cubicBezTo>
                    <a:pt x="5474014" y="340105"/>
                    <a:pt x="5568080" y="403280"/>
                    <a:pt x="5658024" y="471014"/>
                  </a:cubicBezTo>
                  <a:lnTo>
                    <a:pt x="5822102" y="609109"/>
                  </a:lnTo>
                  <a:lnTo>
                    <a:pt x="5822102" y="760697"/>
                  </a:lnTo>
                  <a:lnTo>
                    <a:pt x="5707785" y="666601"/>
                  </a:lnTo>
                  <a:cubicBezTo>
                    <a:pt x="5665273" y="633682"/>
                    <a:pt x="5621749" y="602008"/>
                    <a:pt x="5577306" y="571666"/>
                  </a:cubicBezTo>
                  <a:cubicBezTo>
                    <a:pt x="5487929" y="511562"/>
                    <a:pt x="5395118" y="456089"/>
                    <a:pt x="5298630" y="407449"/>
                  </a:cubicBezTo>
                  <a:cubicBezTo>
                    <a:pt x="5106266" y="309010"/>
                    <a:pt x="4901153" y="235355"/>
                    <a:pt x="4690768" y="184979"/>
                  </a:cubicBezTo>
                  <a:cubicBezTo>
                    <a:pt x="4480382" y="134486"/>
                    <a:pt x="4264724" y="106807"/>
                    <a:pt x="4048577" y="99280"/>
                  </a:cubicBezTo>
                  <a:cubicBezTo>
                    <a:pt x="3832182" y="90709"/>
                    <a:pt x="3617997" y="102290"/>
                    <a:pt x="3405404" y="131937"/>
                  </a:cubicBezTo>
                  <a:cubicBezTo>
                    <a:pt x="3299353" y="147340"/>
                    <a:pt x="3193915" y="166449"/>
                    <a:pt x="3089702" y="190190"/>
                  </a:cubicBezTo>
                  <a:cubicBezTo>
                    <a:pt x="2985491" y="214278"/>
                    <a:pt x="2882137" y="241725"/>
                    <a:pt x="2780132" y="273457"/>
                  </a:cubicBezTo>
                  <a:cubicBezTo>
                    <a:pt x="2678126" y="305073"/>
                    <a:pt x="2577348" y="340510"/>
                    <a:pt x="2478040" y="379654"/>
                  </a:cubicBezTo>
                  <a:cubicBezTo>
                    <a:pt x="2378854" y="418914"/>
                    <a:pt x="2281017" y="461763"/>
                    <a:pt x="2184897" y="507972"/>
                  </a:cubicBezTo>
                  <a:cubicBezTo>
                    <a:pt x="1992657" y="600271"/>
                    <a:pt x="1806791" y="705542"/>
                    <a:pt x="1629141" y="823205"/>
                  </a:cubicBezTo>
                  <a:cubicBezTo>
                    <a:pt x="1584882" y="852736"/>
                    <a:pt x="1540745" y="882731"/>
                    <a:pt x="1497711" y="914000"/>
                  </a:cubicBezTo>
                  <a:cubicBezTo>
                    <a:pt x="1475888" y="929286"/>
                    <a:pt x="1454555" y="945153"/>
                    <a:pt x="1433099" y="960903"/>
                  </a:cubicBezTo>
                  <a:cubicBezTo>
                    <a:pt x="1411521" y="976537"/>
                    <a:pt x="1390311" y="992634"/>
                    <a:pt x="1369346" y="1008963"/>
                  </a:cubicBezTo>
                  <a:cubicBezTo>
                    <a:pt x="1285119" y="1074165"/>
                    <a:pt x="1202730" y="1141797"/>
                    <a:pt x="1123406" y="1212905"/>
                  </a:cubicBezTo>
                  <a:cubicBezTo>
                    <a:pt x="964391" y="1354656"/>
                    <a:pt x="816900" y="1509261"/>
                    <a:pt x="684367" y="1675564"/>
                  </a:cubicBezTo>
                  <a:cubicBezTo>
                    <a:pt x="618161" y="1758716"/>
                    <a:pt x="555512" y="1844763"/>
                    <a:pt x="497153" y="1933588"/>
                  </a:cubicBezTo>
                  <a:cubicBezTo>
                    <a:pt x="439775" y="2022877"/>
                    <a:pt x="385584" y="2114367"/>
                    <a:pt x="337770" y="2208983"/>
                  </a:cubicBezTo>
                  <a:cubicBezTo>
                    <a:pt x="325388" y="2232493"/>
                    <a:pt x="313862" y="2256349"/>
                    <a:pt x="302461" y="2280207"/>
                  </a:cubicBezTo>
                  <a:lnTo>
                    <a:pt x="285296" y="2316107"/>
                  </a:lnTo>
                  <a:lnTo>
                    <a:pt x="268991" y="2352355"/>
                  </a:lnTo>
                  <a:cubicBezTo>
                    <a:pt x="258324" y="2376560"/>
                    <a:pt x="247535" y="2400764"/>
                    <a:pt x="237849" y="2425432"/>
                  </a:cubicBezTo>
                  <a:cubicBezTo>
                    <a:pt x="228163" y="2450099"/>
                    <a:pt x="217498" y="2474419"/>
                    <a:pt x="208670" y="2499319"/>
                  </a:cubicBezTo>
                  <a:cubicBezTo>
                    <a:pt x="170909" y="2598219"/>
                    <a:pt x="138908" y="2699206"/>
                    <a:pt x="113775" y="2801929"/>
                  </a:cubicBezTo>
                  <a:cubicBezTo>
                    <a:pt x="62773" y="3006911"/>
                    <a:pt x="36659" y="3217917"/>
                    <a:pt x="36781" y="3428922"/>
                  </a:cubicBezTo>
                  <a:cubicBezTo>
                    <a:pt x="37394" y="3534078"/>
                    <a:pt x="47816" y="3639001"/>
                    <a:pt x="69148" y="3741955"/>
                  </a:cubicBezTo>
                  <a:cubicBezTo>
                    <a:pt x="91585" y="3844679"/>
                    <a:pt x="124074" y="3945202"/>
                    <a:pt x="167966" y="4041323"/>
                  </a:cubicBezTo>
                  <a:cubicBezTo>
                    <a:pt x="178387" y="4065528"/>
                    <a:pt x="190525" y="4089153"/>
                    <a:pt x="202049" y="4112894"/>
                  </a:cubicBezTo>
                  <a:cubicBezTo>
                    <a:pt x="214555" y="4136288"/>
                    <a:pt x="226447" y="4159912"/>
                    <a:pt x="239933" y="4182843"/>
                  </a:cubicBezTo>
                  <a:cubicBezTo>
                    <a:pt x="265680" y="4229167"/>
                    <a:pt x="294368" y="4274101"/>
                    <a:pt x="323916" y="4318456"/>
                  </a:cubicBezTo>
                  <a:cubicBezTo>
                    <a:pt x="353341" y="4362927"/>
                    <a:pt x="384849" y="4406240"/>
                    <a:pt x="416604" y="4449436"/>
                  </a:cubicBezTo>
                  <a:cubicBezTo>
                    <a:pt x="448847" y="4492286"/>
                    <a:pt x="482319" y="4534557"/>
                    <a:pt x="515911" y="4576711"/>
                  </a:cubicBezTo>
                  <a:cubicBezTo>
                    <a:pt x="583219" y="4661137"/>
                    <a:pt x="653594" y="4743825"/>
                    <a:pt x="722619" y="4828482"/>
                  </a:cubicBezTo>
                  <a:cubicBezTo>
                    <a:pt x="757315" y="4870637"/>
                    <a:pt x="791889" y="4913138"/>
                    <a:pt x="825972" y="4956104"/>
                  </a:cubicBezTo>
                  <a:cubicBezTo>
                    <a:pt x="859934" y="4998722"/>
                    <a:pt x="893649" y="5044004"/>
                    <a:pt x="926506" y="5085347"/>
                  </a:cubicBezTo>
                  <a:cubicBezTo>
                    <a:pt x="959119" y="5127734"/>
                    <a:pt x="993324" y="5168847"/>
                    <a:pt x="1027040" y="5210191"/>
                  </a:cubicBezTo>
                  <a:cubicBezTo>
                    <a:pt x="1061737" y="5250840"/>
                    <a:pt x="1096188" y="5291488"/>
                    <a:pt x="1132110" y="5330748"/>
                  </a:cubicBezTo>
                  <a:cubicBezTo>
                    <a:pt x="1203465" y="5409731"/>
                    <a:pt x="1277639" y="5485818"/>
                    <a:pt x="1354880" y="5558083"/>
                  </a:cubicBezTo>
                  <a:cubicBezTo>
                    <a:pt x="1509603" y="5702266"/>
                    <a:pt x="1676588" y="5830930"/>
                    <a:pt x="1855220" y="5937591"/>
                  </a:cubicBezTo>
                  <a:cubicBezTo>
                    <a:pt x="1944720" y="5990632"/>
                    <a:pt x="2036549" y="6039272"/>
                    <a:pt x="2131810" y="6080268"/>
                  </a:cubicBezTo>
                  <a:cubicBezTo>
                    <a:pt x="2226460" y="6122423"/>
                    <a:pt x="2324173" y="6157977"/>
                    <a:pt x="2423726" y="6188087"/>
                  </a:cubicBezTo>
                  <a:cubicBezTo>
                    <a:pt x="2523280" y="6218313"/>
                    <a:pt x="2624794" y="6242749"/>
                    <a:pt x="2727780" y="6262552"/>
                  </a:cubicBezTo>
                  <a:cubicBezTo>
                    <a:pt x="2830890" y="6282008"/>
                    <a:pt x="2935714" y="6295326"/>
                    <a:pt x="3041276" y="6304245"/>
                  </a:cubicBezTo>
                  <a:cubicBezTo>
                    <a:pt x="3146836" y="6313277"/>
                    <a:pt x="3253499" y="6317215"/>
                    <a:pt x="3360532" y="6317331"/>
                  </a:cubicBezTo>
                  <a:cubicBezTo>
                    <a:pt x="3387259" y="6317331"/>
                    <a:pt x="3414354" y="6317794"/>
                    <a:pt x="3439855" y="6316751"/>
                  </a:cubicBezTo>
                  <a:lnTo>
                    <a:pt x="3478721" y="6315826"/>
                  </a:lnTo>
                  <a:lnTo>
                    <a:pt x="3517463" y="6313971"/>
                  </a:lnTo>
                  <a:cubicBezTo>
                    <a:pt x="3569078" y="6311772"/>
                    <a:pt x="3620449" y="6306907"/>
                    <a:pt x="3671452" y="6301233"/>
                  </a:cubicBezTo>
                  <a:cubicBezTo>
                    <a:pt x="3875707" y="6277608"/>
                    <a:pt x="4074445" y="6225841"/>
                    <a:pt x="4265460" y="6149638"/>
                  </a:cubicBezTo>
                  <a:cubicBezTo>
                    <a:pt x="4361212" y="6111884"/>
                    <a:pt x="4454636" y="6067065"/>
                    <a:pt x="4546587" y="6018079"/>
                  </a:cubicBezTo>
                  <a:cubicBezTo>
                    <a:pt x="4638662" y="5969322"/>
                    <a:pt x="4729020" y="5915240"/>
                    <a:pt x="4818030" y="5858029"/>
                  </a:cubicBezTo>
                  <a:cubicBezTo>
                    <a:pt x="4907038" y="5800703"/>
                    <a:pt x="4994577" y="5739672"/>
                    <a:pt x="5081870" y="5676903"/>
                  </a:cubicBezTo>
                  <a:cubicBezTo>
                    <a:pt x="5125392" y="5645519"/>
                    <a:pt x="5168794" y="5613324"/>
                    <a:pt x="5212073" y="5581013"/>
                  </a:cubicBezTo>
                  <a:lnTo>
                    <a:pt x="5343625" y="5481533"/>
                  </a:lnTo>
                  <a:cubicBezTo>
                    <a:pt x="5432696" y="5414768"/>
                    <a:pt x="5521951" y="5349452"/>
                    <a:pt x="5610378" y="5284425"/>
                  </a:cubicBezTo>
                  <a:lnTo>
                    <a:pt x="5822102" y="5126414"/>
                  </a:lnTo>
                  <a:lnTo>
                    <a:pt x="5822102" y="5556641"/>
                  </a:lnTo>
                  <a:lnTo>
                    <a:pt x="5576325" y="5749979"/>
                  </a:lnTo>
                  <a:lnTo>
                    <a:pt x="5447715" y="5852818"/>
                  </a:lnTo>
                  <a:cubicBezTo>
                    <a:pt x="5403945" y="5887445"/>
                    <a:pt x="5359932" y="5922073"/>
                    <a:pt x="5315059" y="5956236"/>
                  </a:cubicBezTo>
                  <a:cubicBezTo>
                    <a:pt x="5225682" y="6024680"/>
                    <a:pt x="5133976" y="6091734"/>
                    <a:pt x="5038468" y="6155776"/>
                  </a:cubicBezTo>
                  <a:cubicBezTo>
                    <a:pt x="4943084" y="6219703"/>
                    <a:pt x="4845002" y="6281777"/>
                    <a:pt x="4741892" y="6338292"/>
                  </a:cubicBezTo>
                  <a:cubicBezTo>
                    <a:pt x="4638784" y="6394692"/>
                    <a:pt x="4532120" y="6447038"/>
                    <a:pt x="4420920" y="6492203"/>
                  </a:cubicBezTo>
                  <a:cubicBezTo>
                    <a:pt x="4199255" y="6583693"/>
                    <a:pt x="3959813" y="6644840"/>
                    <a:pt x="3717672" y="6670434"/>
                  </a:cubicBezTo>
                  <a:cubicBezTo>
                    <a:pt x="3657106" y="6676456"/>
                    <a:pt x="3596419" y="6681321"/>
                    <a:pt x="3535853" y="6683289"/>
                  </a:cubicBezTo>
                  <a:lnTo>
                    <a:pt x="3490367" y="6684910"/>
                  </a:lnTo>
                  <a:lnTo>
                    <a:pt x="3445005" y="6685142"/>
                  </a:lnTo>
                  <a:cubicBezTo>
                    <a:pt x="3414354" y="6685605"/>
                    <a:pt x="3385297" y="6684679"/>
                    <a:pt x="3355872" y="6684100"/>
                  </a:cubicBezTo>
                  <a:cubicBezTo>
                    <a:pt x="3297146" y="6683405"/>
                    <a:pt x="3238052" y="6680047"/>
                    <a:pt x="3179203" y="6677150"/>
                  </a:cubicBezTo>
                  <a:cubicBezTo>
                    <a:pt x="3120232" y="6672519"/>
                    <a:pt x="3061259" y="6668233"/>
                    <a:pt x="3002410" y="6661169"/>
                  </a:cubicBezTo>
                  <a:cubicBezTo>
                    <a:pt x="2884589" y="6647851"/>
                    <a:pt x="2766891" y="6629669"/>
                    <a:pt x="2650296" y="6604191"/>
                  </a:cubicBezTo>
                  <a:cubicBezTo>
                    <a:pt x="2533702" y="6578713"/>
                    <a:pt x="2418456" y="6545938"/>
                    <a:pt x="2306028" y="6505869"/>
                  </a:cubicBezTo>
                  <a:cubicBezTo>
                    <a:pt x="2193602" y="6465683"/>
                    <a:pt x="2084118" y="6417738"/>
                    <a:pt x="1978803" y="6363307"/>
                  </a:cubicBezTo>
                  <a:cubicBezTo>
                    <a:pt x="1873855" y="6308066"/>
                    <a:pt x="1773077" y="6246340"/>
                    <a:pt x="1678428" y="6177779"/>
                  </a:cubicBezTo>
                  <a:cubicBezTo>
                    <a:pt x="1488393" y="6041356"/>
                    <a:pt x="1321900" y="5881423"/>
                    <a:pt x="1175880" y="5710373"/>
                  </a:cubicBezTo>
                  <a:cubicBezTo>
                    <a:pt x="1103177" y="5624441"/>
                    <a:pt x="1035501" y="5535732"/>
                    <a:pt x="971502" y="5445399"/>
                  </a:cubicBezTo>
                  <a:cubicBezTo>
                    <a:pt x="907380" y="5355069"/>
                    <a:pt x="847550" y="5262768"/>
                    <a:pt x="790909" y="5169078"/>
                  </a:cubicBezTo>
                  <a:cubicBezTo>
                    <a:pt x="761974" y="5121712"/>
                    <a:pt x="735492" y="5077357"/>
                    <a:pt x="706680" y="5031959"/>
                  </a:cubicBezTo>
                  <a:cubicBezTo>
                    <a:pt x="678114" y="4986910"/>
                    <a:pt x="649058" y="4941860"/>
                    <a:pt x="619143" y="4897157"/>
                  </a:cubicBezTo>
                  <a:lnTo>
                    <a:pt x="436465" y="4628710"/>
                  </a:lnTo>
                  <a:cubicBezTo>
                    <a:pt x="406182" y="4583544"/>
                    <a:pt x="376267" y="4538147"/>
                    <a:pt x="347088" y="4492171"/>
                  </a:cubicBezTo>
                  <a:cubicBezTo>
                    <a:pt x="317908" y="4446194"/>
                    <a:pt x="288974" y="4400102"/>
                    <a:pt x="262001" y="4352619"/>
                  </a:cubicBezTo>
                  <a:cubicBezTo>
                    <a:pt x="207934" y="4258119"/>
                    <a:pt x="158280" y="4160840"/>
                    <a:pt x="118679" y="4059853"/>
                  </a:cubicBezTo>
                  <a:cubicBezTo>
                    <a:pt x="78343" y="3959214"/>
                    <a:pt x="48429" y="3854870"/>
                    <a:pt x="28322" y="3749136"/>
                  </a:cubicBezTo>
                  <a:cubicBezTo>
                    <a:pt x="9073" y="3643402"/>
                    <a:pt x="0" y="3536046"/>
                    <a:pt x="0" y="3428922"/>
                  </a:cubicBezTo>
                  <a:cubicBezTo>
                    <a:pt x="1594" y="3001816"/>
                    <a:pt x="89010" y="2575868"/>
                    <a:pt x="253052" y="2174356"/>
                  </a:cubicBezTo>
                  <a:cubicBezTo>
                    <a:pt x="294246" y="2074066"/>
                    <a:pt x="338873" y="1974700"/>
                    <a:pt x="389141" y="1877652"/>
                  </a:cubicBezTo>
                  <a:cubicBezTo>
                    <a:pt x="438672" y="1780256"/>
                    <a:pt x="493230" y="1684945"/>
                    <a:pt x="552079" y="1591834"/>
                  </a:cubicBezTo>
                  <a:cubicBezTo>
                    <a:pt x="669900" y="1405728"/>
                    <a:pt x="804394" y="1227729"/>
                    <a:pt x="954950" y="1061773"/>
                  </a:cubicBezTo>
                  <a:cubicBezTo>
                    <a:pt x="1030597" y="979085"/>
                    <a:pt x="1109552" y="898829"/>
                    <a:pt x="1192922" y="822626"/>
                  </a:cubicBezTo>
                  <a:cubicBezTo>
                    <a:pt x="1213642" y="803402"/>
                    <a:pt x="1234483" y="784409"/>
                    <a:pt x="1255939" y="765880"/>
                  </a:cubicBezTo>
                  <a:cubicBezTo>
                    <a:pt x="1277273" y="747234"/>
                    <a:pt x="1298237" y="728241"/>
                    <a:pt x="1320183" y="710291"/>
                  </a:cubicBezTo>
                  <a:cubicBezTo>
                    <a:pt x="1363585" y="673811"/>
                    <a:pt x="1408088" y="638489"/>
                    <a:pt x="1452961" y="603514"/>
                  </a:cubicBezTo>
                  <a:cubicBezTo>
                    <a:pt x="1633310" y="464543"/>
                    <a:pt x="1828125" y="341437"/>
                    <a:pt x="2033360" y="235818"/>
                  </a:cubicBezTo>
                  <a:cubicBezTo>
                    <a:pt x="2187242" y="156561"/>
                    <a:pt x="2347554" y="87597"/>
                    <a:pt x="2512513" y="3001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15102EBE-A80F-4CFF-B1DD-941EF9728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04998" y="98659"/>
              <a:ext cx="5774333" cy="6315453"/>
            </a:xfrm>
            <a:custGeom>
              <a:avLst/>
              <a:gdLst>
                <a:gd name="connsiteX0" fmla="*/ 3707237 w 5774333"/>
                <a:gd name="connsiteY0" fmla="*/ 1489 h 6315453"/>
                <a:gd name="connsiteX1" fmla="*/ 4037665 w 5774333"/>
                <a:gd name="connsiteY1" fmla="*/ 6121 h 6315453"/>
                <a:gd name="connsiteX2" fmla="*/ 4692239 w 5774333"/>
                <a:gd name="connsiteY2" fmla="*/ 102128 h 6315453"/>
                <a:gd name="connsiteX3" fmla="*/ 5315059 w 5774333"/>
                <a:gd name="connsiteY3" fmla="*/ 324945 h 6315453"/>
                <a:gd name="connsiteX4" fmla="*/ 5738325 w 5774333"/>
                <a:gd name="connsiteY4" fmla="*/ 578286 h 6315453"/>
                <a:gd name="connsiteX5" fmla="*/ 5774333 w 5774333"/>
                <a:gd name="connsiteY5" fmla="*/ 606551 h 6315453"/>
                <a:gd name="connsiteX6" fmla="*/ 5774333 w 5774333"/>
                <a:gd name="connsiteY6" fmla="*/ 975490 h 6315453"/>
                <a:gd name="connsiteX7" fmla="*/ 5676001 w 5774333"/>
                <a:gd name="connsiteY7" fmla="*/ 889749 h 6315453"/>
                <a:gd name="connsiteX8" fmla="*/ 5177132 w 5774333"/>
                <a:gd name="connsiteY8" fmla="*/ 581926 h 6315453"/>
                <a:gd name="connsiteX9" fmla="*/ 4615735 w 5774333"/>
                <a:gd name="connsiteY9" fmla="*/ 388640 h 6315453"/>
                <a:gd name="connsiteX10" fmla="*/ 4020010 w 5774333"/>
                <a:gd name="connsiteY10" fmla="*/ 308500 h 6315453"/>
                <a:gd name="connsiteX11" fmla="*/ 3416315 w 5774333"/>
                <a:gd name="connsiteY11" fmla="*/ 328882 h 6315453"/>
                <a:gd name="connsiteX12" fmla="*/ 2823779 w 5774333"/>
                <a:gd name="connsiteY12" fmla="*/ 446545 h 6315453"/>
                <a:gd name="connsiteX13" fmla="*/ 2256987 w 5774333"/>
                <a:gd name="connsiteY13" fmla="*/ 651296 h 6315453"/>
                <a:gd name="connsiteX14" fmla="*/ 1244169 w 5774333"/>
                <a:gd name="connsiteY14" fmla="*/ 1280374 h 6315453"/>
                <a:gd name="connsiteX15" fmla="*/ 830141 w 5774333"/>
                <a:gd name="connsiteY15" fmla="*/ 1700184 h 6315453"/>
                <a:gd name="connsiteX16" fmla="*/ 502792 w 5774333"/>
                <a:gd name="connsiteY16" fmla="*/ 2182300 h 6315453"/>
                <a:gd name="connsiteX17" fmla="*/ 280637 w 5774333"/>
                <a:gd name="connsiteY17" fmla="*/ 2715256 h 6315453"/>
                <a:gd name="connsiteX18" fmla="*/ 199843 w 5774333"/>
                <a:gd name="connsiteY18" fmla="*/ 3283418 h 6315453"/>
                <a:gd name="connsiteX19" fmla="*/ 233926 w 5774333"/>
                <a:gd name="connsiteY19" fmla="*/ 3561593 h 6315453"/>
                <a:gd name="connsiteX20" fmla="*/ 334582 w 5774333"/>
                <a:gd name="connsiteY20" fmla="*/ 3821816 h 6315453"/>
                <a:gd name="connsiteX21" fmla="*/ 404834 w 5774333"/>
                <a:gd name="connsiteY21" fmla="*/ 3944343 h 6315453"/>
                <a:gd name="connsiteX22" fmla="*/ 485506 w 5774333"/>
                <a:gd name="connsiteY22" fmla="*/ 4062932 h 6315453"/>
                <a:gd name="connsiteX23" fmla="*/ 671861 w 5774333"/>
                <a:gd name="connsiteY23" fmla="*/ 4292120 h 6315453"/>
                <a:gd name="connsiteX24" fmla="*/ 873542 w 5774333"/>
                <a:gd name="connsiteY24" fmla="*/ 4523044 h 6315453"/>
                <a:gd name="connsiteX25" fmla="*/ 973831 w 5774333"/>
                <a:gd name="connsiteY25" fmla="*/ 4643601 h 6315453"/>
                <a:gd name="connsiteX26" fmla="*/ 1022014 w 5774333"/>
                <a:gd name="connsiteY26" fmla="*/ 4702780 h 6315453"/>
                <a:gd name="connsiteX27" fmla="*/ 1069215 w 5774333"/>
                <a:gd name="connsiteY27" fmla="*/ 4759411 h 6315453"/>
                <a:gd name="connsiteX28" fmla="*/ 1474784 w 5774333"/>
                <a:gd name="connsiteY28" fmla="*/ 5177948 h 6315453"/>
                <a:gd name="connsiteX29" fmla="*/ 1690442 w 5774333"/>
                <a:gd name="connsiteY29" fmla="*/ 5366255 h 6315453"/>
                <a:gd name="connsiteX30" fmla="*/ 1916276 w 5774333"/>
                <a:gd name="connsiteY30" fmla="*/ 5539852 h 6315453"/>
                <a:gd name="connsiteX31" fmla="*/ 2420784 w 5774333"/>
                <a:gd name="connsiteY31" fmla="*/ 5814437 h 6315453"/>
                <a:gd name="connsiteX32" fmla="*/ 2703015 w 5774333"/>
                <a:gd name="connsiteY32" fmla="*/ 5892029 h 6315453"/>
                <a:gd name="connsiteX33" fmla="*/ 2775350 w 5774333"/>
                <a:gd name="connsiteY33" fmla="*/ 5905695 h 6315453"/>
                <a:gd name="connsiteX34" fmla="*/ 2848299 w 5774333"/>
                <a:gd name="connsiteY34" fmla="*/ 5917161 h 6315453"/>
                <a:gd name="connsiteX35" fmla="*/ 2995544 w 5774333"/>
                <a:gd name="connsiteY35" fmla="*/ 5933605 h 6315453"/>
                <a:gd name="connsiteX36" fmla="*/ 3069596 w 5774333"/>
                <a:gd name="connsiteY36" fmla="*/ 5938933 h 6315453"/>
                <a:gd name="connsiteX37" fmla="*/ 3143894 w 5774333"/>
                <a:gd name="connsiteY37" fmla="*/ 5942639 h 6315453"/>
                <a:gd name="connsiteX38" fmla="*/ 3218436 w 5774333"/>
                <a:gd name="connsiteY38" fmla="*/ 5944260 h 6315453"/>
                <a:gd name="connsiteX39" fmla="*/ 3293101 w 5774333"/>
                <a:gd name="connsiteY39" fmla="*/ 5943913 h 6315453"/>
                <a:gd name="connsiteX40" fmla="*/ 3330494 w 5774333"/>
                <a:gd name="connsiteY40" fmla="*/ 5943565 h 6315453"/>
                <a:gd name="connsiteX41" fmla="*/ 3366540 w 5774333"/>
                <a:gd name="connsiteY41" fmla="*/ 5942059 h 6315453"/>
                <a:gd name="connsiteX42" fmla="*/ 3402462 w 5774333"/>
                <a:gd name="connsiteY42" fmla="*/ 5940323 h 6315453"/>
                <a:gd name="connsiteX43" fmla="*/ 3438262 w 5774333"/>
                <a:gd name="connsiteY43" fmla="*/ 5937543 h 6315453"/>
                <a:gd name="connsiteX44" fmla="*/ 3580236 w 5774333"/>
                <a:gd name="connsiteY44" fmla="*/ 5920982 h 6315453"/>
                <a:gd name="connsiteX45" fmla="*/ 4121034 w 5774333"/>
                <a:gd name="connsiteY45" fmla="*/ 5753290 h 6315453"/>
                <a:gd name="connsiteX46" fmla="*/ 4620639 w 5774333"/>
                <a:gd name="connsiteY46" fmla="*/ 5459364 h 6315453"/>
                <a:gd name="connsiteX47" fmla="*/ 4741771 w 5774333"/>
                <a:gd name="connsiteY47" fmla="*/ 5372971 h 6315453"/>
                <a:gd name="connsiteX48" fmla="*/ 4862901 w 5774333"/>
                <a:gd name="connsiteY48" fmla="*/ 5283682 h 6315453"/>
                <a:gd name="connsiteX49" fmla="*/ 5108229 w 5774333"/>
                <a:gd name="connsiteY49" fmla="*/ 5098386 h 6315453"/>
                <a:gd name="connsiteX50" fmla="*/ 5612493 w 5774333"/>
                <a:gd name="connsiteY50" fmla="*/ 4739724 h 6315453"/>
                <a:gd name="connsiteX51" fmla="*/ 5774333 w 5774333"/>
                <a:gd name="connsiteY51" fmla="*/ 4623488 h 6315453"/>
                <a:gd name="connsiteX52" fmla="*/ 5774333 w 5774333"/>
                <a:gd name="connsiteY52" fmla="*/ 5232926 h 6315453"/>
                <a:gd name="connsiteX53" fmla="*/ 5676492 w 5774333"/>
                <a:gd name="connsiteY53" fmla="*/ 5306859 h 6315453"/>
                <a:gd name="connsiteX54" fmla="*/ 5426260 w 5774333"/>
                <a:gd name="connsiteY54" fmla="*/ 5486233 h 6315453"/>
                <a:gd name="connsiteX55" fmla="*/ 5300225 w 5774333"/>
                <a:gd name="connsiteY55" fmla="*/ 5576217 h 6315453"/>
                <a:gd name="connsiteX56" fmla="*/ 5170757 w 5774333"/>
                <a:gd name="connsiteY56" fmla="*/ 5666780 h 6315453"/>
                <a:gd name="connsiteX57" fmla="*/ 5038100 w 5774333"/>
                <a:gd name="connsiteY57" fmla="*/ 5756185 h 6315453"/>
                <a:gd name="connsiteX58" fmla="*/ 4901276 w 5774333"/>
                <a:gd name="connsiteY58" fmla="*/ 5843043 h 6315453"/>
                <a:gd name="connsiteX59" fmla="*/ 4614019 w 5774333"/>
                <a:gd name="connsiteY59" fmla="*/ 6006103 h 6315453"/>
                <a:gd name="connsiteX60" fmla="*/ 4305061 w 5774333"/>
                <a:gd name="connsiteY60" fmla="*/ 6144726 h 6315453"/>
                <a:gd name="connsiteX61" fmla="*/ 3632710 w 5774333"/>
                <a:gd name="connsiteY61" fmla="*/ 6304196 h 6315453"/>
                <a:gd name="connsiteX62" fmla="*/ 3459594 w 5774333"/>
                <a:gd name="connsiteY62" fmla="*/ 6314504 h 6315453"/>
                <a:gd name="connsiteX63" fmla="*/ 3416315 w 5774333"/>
                <a:gd name="connsiteY63" fmla="*/ 6315429 h 6315453"/>
                <a:gd name="connsiteX64" fmla="*/ 3373159 w 5774333"/>
                <a:gd name="connsiteY64" fmla="*/ 6315198 h 6315453"/>
                <a:gd name="connsiteX65" fmla="*/ 3330127 w 5774333"/>
                <a:gd name="connsiteY65" fmla="*/ 6314735 h 6315453"/>
                <a:gd name="connsiteX66" fmla="*/ 3288320 w 5774333"/>
                <a:gd name="connsiteY66" fmla="*/ 6313230 h 6315453"/>
                <a:gd name="connsiteX67" fmla="*/ 2954350 w 5774333"/>
                <a:gd name="connsiteY67" fmla="*/ 6288098 h 6315453"/>
                <a:gd name="connsiteX68" fmla="*/ 2622466 w 5774333"/>
                <a:gd name="connsiteY68" fmla="*/ 6232742 h 6315453"/>
                <a:gd name="connsiteX69" fmla="*/ 2296466 w 5774333"/>
                <a:gd name="connsiteY69" fmla="*/ 6146001 h 6315453"/>
                <a:gd name="connsiteX70" fmla="*/ 1672419 w 5774333"/>
                <a:gd name="connsiteY70" fmla="*/ 5885197 h 6315453"/>
                <a:gd name="connsiteX71" fmla="*/ 1146578 w 5774333"/>
                <a:gd name="connsiteY71" fmla="*/ 5479168 h 6315453"/>
                <a:gd name="connsiteX72" fmla="*/ 933372 w 5774333"/>
                <a:gd name="connsiteY72" fmla="*/ 5234810 h 6315453"/>
                <a:gd name="connsiteX73" fmla="*/ 747140 w 5774333"/>
                <a:gd name="connsiteY73" fmla="*/ 4976091 h 6315453"/>
                <a:gd name="connsiteX74" fmla="*/ 703616 w 5774333"/>
                <a:gd name="connsiteY74" fmla="*/ 4910196 h 6315453"/>
                <a:gd name="connsiteX75" fmla="*/ 662053 w 5774333"/>
                <a:gd name="connsiteY75" fmla="*/ 4846269 h 6315453"/>
                <a:gd name="connsiteX76" fmla="*/ 580033 w 5774333"/>
                <a:gd name="connsiteY76" fmla="*/ 4722352 h 6315453"/>
                <a:gd name="connsiteX77" fmla="*/ 410105 w 5774333"/>
                <a:gd name="connsiteY77" fmla="*/ 4469193 h 6315453"/>
                <a:gd name="connsiteX78" fmla="*/ 244224 w 5774333"/>
                <a:gd name="connsiteY78" fmla="*/ 4201556 h 6315453"/>
                <a:gd name="connsiteX79" fmla="*/ 169437 w 5774333"/>
                <a:gd name="connsiteY79" fmla="*/ 4059690 h 6315453"/>
                <a:gd name="connsiteX80" fmla="*/ 105929 w 5774333"/>
                <a:gd name="connsiteY80" fmla="*/ 3911221 h 6315453"/>
                <a:gd name="connsiteX81" fmla="*/ 57256 w 5774333"/>
                <a:gd name="connsiteY81" fmla="*/ 3757195 h 6315453"/>
                <a:gd name="connsiteX82" fmla="*/ 39111 w 5774333"/>
                <a:gd name="connsiteY82" fmla="*/ 3678677 h 6315453"/>
                <a:gd name="connsiteX83" fmla="*/ 31142 w 5774333"/>
                <a:gd name="connsiteY83" fmla="*/ 3639300 h 6315453"/>
                <a:gd name="connsiteX84" fmla="*/ 24521 w 5774333"/>
                <a:gd name="connsiteY84" fmla="*/ 3599809 h 6315453"/>
                <a:gd name="connsiteX85" fmla="*/ 0 w 5774333"/>
                <a:gd name="connsiteY85" fmla="*/ 3283418 h 6315453"/>
                <a:gd name="connsiteX86" fmla="*/ 68045 w 5774333"/>
                <a:gd name="connsiteY86" fmla="*/ 2666963 h 6315453"/>
                <a:gd name="connsiteX87" fmla="*/ 272546 w 5774333"/>
                <a:gd name="connsiteY87" fmla="*/ 2076334 h 6315453"/>
                <a:gd name="connsiteX88" fmla="*/ 1039300 w 5774333"/>
                <a:gd name="connsiteY88" fmla="*/ 1073307 h 6315453"/>
                <a:gd name="connsiteX89" fmla="*/ 1547733 w 5774333"/>
                <a:gd name="connsiteY89" fmla="*/ 680365 h 6315453"/>
                <a:gd name="connsiteX90" fmla="*/ 2115995 w 5774333"/>
                <a:gd name="connsiteY90" fmla="*/ 368373 h 6315453"/>
                <a:gd name="connsiteX91" fmla="*/ 3377451 w 5774333"/>
                <a:gd name="connsiteY91" fmla="*/ 24304 h 6315453"/>
                <a:gd name="connsiteX92" fmla="*/ 3707237 w 5774333"/>
                <a:gd name="connsiteY92" fmla="*/ 1489 h 631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5774333" h="6315453">
                  <a:moveTo>
                    <a:pt x="3707237" y="1489"/>
                  </a:moveTo>
                  <a:cubicBezTo>
                    <a:pt x="3817502" y="-1522"/>
                    <a:pt x="3927875" y="41"/>
                    <a:pt x="4037665" y="6121"/>
                  </a:cubicBezTo>
                  <a:cubicBezTo>
                    <a:pt x="4257614" y="18745"/>
                    <a:pt x="4477439" y="49665"/>
                    <a:pt x="4692239" y="102128"/>
                  </a:cubicBezTo>
                  <a:cubicBezTo>
                    <a:pt x="4907039" y="154474"/>
                    <a:pt x="5116811" y="228592"/>
                    <a:pt x="5315059" y="324945"/>
                  </a:cubicBezTo>
                  <a:cubicBezTo>
                    <a:pt x="5463562" y="397211"/>
                    <a:pt x="5606133" y="481527"/>
                    <a:pt x="5738325" y="578286"/>
                  </a:cubicBezTo>
                  <a:lnTo>
                    <a:pt x="5774333" y="606551"/>
                  </a:lnTo>
                  <a:lnTo>
                    <a:pt x="5774333" y="975490"/>
                  </a:lnTo>
                  <a:lnTo>
                    <a:pt x="5676001" y="889749"/>
                  </a:lnTo>
                  <a:cubicBezTo>
                    <a:pt x="5522381" y="769886"/>
                    <a:pt x="5355519" y="665657"/>
                    <a:pt x="5177132" y="581926"/>
                  </a:cubicBezTo>
                  <a:cubicBezTo>
                    <a:pt x="4998867" y="497965"/>
                    <a:pt x="4810183" y="433574"/>
                    <a:pt x="4615735" y="388640"/>
                  </a:cubicBezTo>
                  <a:cubicBezTo>
                    <a:pt x="4421289" y="343591"/>
                    <a:pt x="4221446" y="317649"/>
                    <a:pt x="4020010" y="308500"/>
                  </a:cubicBezTo>
                  <a:cubicBezTo>
                    <a:pt x="3818207" y="298887"/>
                    <a:pt x="3616649" y="305257"/>
                    <a:pt x="3416315" y="328882"/>
                  </a:cubicBezTo>
                  <a:cubicBezTo>
                    <a:pt x="3216106" y="352623"/>
                    <a:pt x="3017736" y="392346"/>
                    <a:pt x="2823779" y="446545"/>
                  </a:cubicBezTo>
                  <a:cubicBezTo>
                    <a:pt x="2629699" y="500513"/>
                    <a:pt x="2440401" y="570345"/>
                    <a:pt x="2256987" y="651296"/>
                  </a:cubicBezTo>
                  <a:cubicBezTo>
                    <a:pt x="1889058" y="811461"/>
                    <a:pt x="1545527" y="1023856"/>
                    <a:pt x="1244169" y="1280374"/>
                  </a:cubicBezTo>
                  <a:cubicBezTo>
                    <a:pt x="1093982" y="1409039"/>
                    <a:pt x="954828" y="1549400"/>
                    <a:pt x="830141" y="1700184"/>
                  </a:cubicBezTo>
                  <a:cubicBezTo>
                    <a:pt x="705209" y="1850736"/>
                    <a:pt x="594989" y="2012176"/>
                    <a:pt x="502792" y="2182300"/>
                  </a:cubicBezTo>
                  <a:cubicBezTo>
                    <a:pt x="410595" y="2352308"/>
                    <a:pt x="333847" y="2530307"/>
                    <a:pt x="280637" y="2715256"/>
                  </a:cubicBezTo>
                  <a:cubicBezTo>
                    <a:pt x="227306" y="2899741"/>
                    <a:pt x="199719" y="3091521"/>
                    <a:pt x="199843" y="3283418"/>
                  </a:cubicBezTo>
                  <a:cubicBezTo>
                    <a:pt x="200946" y="3377687"/>
                    <a:pt x="210754" y="3471261"/>
                    <a:pt x="233926" y="3561593"/>
                  </a:cubicBezTo>
                  <a:cubicBezTo>
                    <a:pt x="256730" y="3652040"/>
                    <a:pt x="292162" y="3738550"/>
                    <a:pt x="334582" y="3821816"/>
                  </a:cubicBezTo>
                  <a:cubicBezTo>
                    <a:pt x="356038" y="3863392"/>
                    <a:pt x="379823" y="3904157"/>
                    <a:pt x="404834" y="3944343"/>
                  </a:cubicBezTo>
                  <a:cubicBezTo>
                    <a:pt x="430212" y="3984413"/>
                    <a:pt x="457308" y="4023905"/>
                    <a:pt x="485506" y="4062932"/>
                  </a:cubicBezTo>
                  <a:cubicBezTo>
                    <a:pt x="542639" y="4140757"/>
                    <a:pt x="606146" y="4216265"/>
                    <a:pt x="671861" y="4292120"/>
                  </a:cubicBezTo>
                  <a:cubicBezTo>
                    <a:pt x="737576" y="4368091"/>
                    <a:pt x="806234" y="4444062"/>
                    <a:pt x="873542" y="4523044"/>
                  </a:cubicBezTo>
                  <a:cubicBezTo>
                    <a:pt x="907258" y="4562419"/>
                    <a:pt x="940606" y="4602721"/>
                    <a:pt x="973831" y="4643601"/>
                  </a:cubicBezTo>
                  <a:lnTo>
                    <a:pt x="1022014" y="4702780"/>
                  </a:lnTo>
                  <a:cubicBezTo>
                    <a:pt x="1037829" y="4721658"/>
                    <a:pt x="1052910" y="4740998"/>
                    <a:pt x="1069215" y="4759411"/>
                  </a:cubicBezTo>
                  <a:cubicBezTo>
                    <a:pt x="1196477" y="4909269"/>
                    <a:pt x="1334527" y="5047199"/>
                    <a:pt x="1474784" y="5177948"/>
                  </a:cubicBezTo>
                  <a:cubicBezTo>
                    <a:pt x="1545281" y="5243033"/>
                    <a:pt x="1617003" y="5305917"/>
                    <a:pt x="1690442" y="5366255"/>
                  </a:cubicBezTo>
                  <a:cubicBezTo>
                    <a:pt x="1763881" y="5426591"/>
                    <a:pt x="1838668" y="5484959"/>
                    <a:pt x="1916276" y="5539852"/>
                  </a:cubicBezTo>
                  <a:cubicBezTo>
                    <a:pt x="2070877" y="5649872"/>
                    <a:pt x="2237617" y="5748194"/>
                    <a:pt x="2420784" y="5814437"/>
                  </a:cubicBezTo>
                  <a:cubicBezTo>
                    <a:pt x="2512124" y="5847559"/>
                    <a:pt x="2606773" y="5872921"/>
                    <a:pt x="2703015" y="5892029"/>
                  </a:cubicBezTo>
                  <a:cubicBezTo>
                    <a:pt x="2727168" y="5896546"/>
                    <a:pt x="2751075" y="5901758"/>
                    <a:pt x="2775350" y="5905695"/>
                  </a:cubicBezTo>
                  <a:lnTo>
                    <a:pt x="2848299" y="5917161"/>
                  </a:lnTo>
                  <a:cubicBezTo>
                    <a:pt x="2897218" y="5923298"/>
                    <a:pt x="2946136" y="5929784"/>
                    <a:pt x="2995544" y="5933605"/>
                  </a:cubicBezTo>
                  <a:cubicBezTo>
                    <a:pt x="3020188" y="5935806"/>
                    <a:pt x="3044831" y="5937891"/>
                    <a:pt x="3069596" y="5938933"/>
                  </a:cubicBezTo>
                  <a:cubicBezTo>
                    <a:pt x="3094362" y="5940090"/>
                    <a:pt x="3119005" y="5941943"/>
                    <a:pt x="3143894" y="5942639"/>
                  </a:cubicBezTo>
                  <a:lnTo>
                    <a:pt x="3218436" y="5944260"/>
                  </a:lnTo>
                  <a:cubicBezTo>
                    <a:pt x="3243201" y="5944838"/>
                    <a:pt x="3268212" y="5944029"/>
                    <a:pt x="3293101" y="5943913"/>
                  </a:cubicBezTo>
                  <a:lnTo>
                    <a:pt x="3330494" y="5943565"/>
                  </a:lnTo>
                  <a:cubicBezTo>
                    <a:pt x="3342632" y="5943218"/>
                    <a:pt x="3354524" y="5942523"/>
                    <a:pt x="3366540" y="5942059"/>
                  </a:cubicBezTo>
                  <a:cubicBezTo>
                    <a:pt x="3378554" y="5941480"/>
                    <a:pt x="3390570" y="5941134"/>
                    <a:pt x="3402462" y="5940323"/>
                  </a:cubicBezTo>
                  <a:lnTo>
                    <a:pt x="3438262" y="5937543"/>
                  </a:lnTo>
                  <a:cubicBezTo>
                    <a:pt x="3485954" y="5933953"/>
                    <a:pt x="3533279" y="5927931"/>
                    <a:pt x="3580236" y="5920982"/>
                  </a:cubicBezTo>
                  <a:cubicBezTo>
                    <a:pt x="3768185" y="5891567"/>
                    <a:pt x="3948901" y="5834010"/>
                    <a:pt x="4121034" y="5753290"/>
                  </a:cubicBezTo>
                  <a:cubicBezTo>
                    <a:pt x="4293782" y="5673497"/>
                    <a:pt x="4458191" y="5571353"/>
                    <a:pt x="4620639" y="5459364"/>
                  </a:cubicBezTo>
                  <a:cubicBezTo>
                    <a:pt x="4661221" y="5431455"/>
                    <a:pt x="4701557" y="5402271"/>
                    <a:pt x="4741771" y="5372971"/>
                  </a:cubicBezTo>
                  <a:cubicBezTo>
                    <a:pt x="4782230" y="5343672"/>
                    <a:pt x="4822566" y="5313908"/>
                    <a:pt x="4862901" y="5283682"/>
                  </a:cubicBezTo>
                  <a:lnTo>
                    <a:pt x="5108229" y="5098386"/>
                  </a:lnTo>
                  <a:cubicBezTo>
                    <a:pt x="5276563" y="4972270"/>
                    <a:pt x="5446489" y="4854838"/>
                    <a:pt x="5612493" y="4739724"/>
                  </a:cubicBezTo>
                  <a:lnTo>
                    <a:pt x="5774333" y="4623488"/>
                  </a:lnTo>
                  <a:lnTo>
                    <a:pt x="5774333" y="5232926"/>
                  </a:lnTo>
                  <a:lnTo>
                    <a:pt x="5676492" y="5306859"/>
                  </a:lnTo>
                  <a:cubicBezTo>
                    <a:pt x="5592693" y="5367905"/>
                    <a:pt x="5508955" y="5427286"/>
                    <a:pt x="5426260" y="5486233"/>
                  </a:cubicBezTo>
                  <a:lnTo>
                    <a:pt x="5300225" y="5576217"/>
                  </a:lnTo>
                  <a:cubicBezTo>
                    <a:pt x="5257559" y="5606443"/>
                    <a:pt x="5214525" y="5636901"/>
                    <a:pt x="5170757" y="5666780"/>
                  </a:cubicBezTo>
                  <a:cubicBezTo>
                    <a:pt x="5127110" y="5696775"/>
                    <a:pt x="5082973" y="5726654"/>
                    <a:pt x="5038100" y="5756185"/>
                  </a:cubicBezTo>
                  <a:cubicBezTo>
                    <a:pt x="4993106" y="5785486"/>
                    <a:pt x="4947743" y="5814553"/>
                    <a:pt x="4901276" y="5843043"/>
                  </a:cubicBezTo>
                  <a:cubicBezTo>
                    <a:pt x="4808835" y="5900136"/>
                    <a:pt x="4713449" y="5955494"/>
                    <a:pt x="4614019" y="6006103"/>
                  </a:cubicBezTo>
                  <a:cubicBezTo>
                    <a:pt x="4514711" y="6056943"/>
                    <a:pt x="4411971" y="6104192"/>
                    <a:pt x="4305061" y="6144726"/>
                  </a:cubicBezTo>
                  <a:cubicBezTo>
                    <a:pt x="4092223" y="6226952"/>
                    <a:pt x="3863569" y="6282424"/>
                    <a:pt x="3632710" y="6304196"/>
                  </a:cubicBezTo>
                  <a:cubicBezTo>
                    <a:pt x="3574964" y="6309408"/>
                    <a:pt x="3517218" y="6313345"/>
                    <a:pt x="3459594" y="6314504"/>
                  </a:cubicBezTo>
                  <a:lnTo>
                    <a:pt x="3416315" y="6315429"/>
                  </a:lnTo>
                  <a:cubicBezTo>
                    <a:pt x="3401971" y="6315546"/>
                    <a:pt x="3387505" y="6315198"/>
                    <a:pt x="3373159" y="6315198"/>
                  </a:cubicBezTo>
                  <a:lnTo>
                    <a:pt x="3330127" y="6314735"/>
                  </a:lnTo>
                  <a:lnTo>
                    <a:pt x="3288320" y="6313230"/>
                  </a:lnTo>
                  <a:cubicBezTo>
                    <a:pt x="3176996" y="6309870"/>
                    <a:pt x="3065428" y="6301533"/>
                    <a:pt x="2954350" y="6288098"/>
                  </a:cubicBezTo>
                  <a:cubicBezTo>
                    <a:pt x="2843150" y="6275360"/>
                    <a:pt x="2732194" y="6257061"/>
                    <a:pt x="2622466" y="6232742"/>
                  </a:cubicBezTo>
                  <a:cubicBezTo>
                    <a:pt x="2512859" y="6208190"/>
                    <a:pt x="2404110" y="6179122"/>
                    <a:pt x="2296466" y="6146001"/>
                  </a:cubicBezTo>
                  <a:cubicBezTo>
                    <a:pt x="2081544" y="6079179"/>
                    <a:pt x="1869073" y="5996027"/>
                    <a:pt x="1672419" y="5885197"/>
                  </a:cubicBezTo>
                  <a:cubicBezTo>
                    <a:pt x="1475643" y="5774599"/>
                    <a:pt x="1299954" y="5634353"/>
                    <a:pt x="1146578" y="5479168"/>
                  </a:cubicBezTo>
                  <a:cubicBezTo>
                    <a:pt x="1069461" y="5401692"/>
                    <a:pt x="999333" y="5319235"/>
                    <a:pt x="933372" y="5234810"/>
                  </a:cubicBezTo>
                  <a:cubicBezTo>
                    <a:pt x="867781" y="5150038"/>
                    <a:pt x="805375" y="5063991"/>
                    <a:pt x="747140" y="4976091"/>
                  </a:cubicBezTo>
                  <a:cubicBezTo>
                    <a:pt x="732182" y="4954319"/>
                    <a:pt x="718082" y="4932199"/>
                    <a:pt x="703616" y="4910196"/>
                  </a:cubicBezTo>
                  <a:lnTo>
                    <a:pt x="662053" y="4846269"/>
                  </a:lnTo>
                  <a:cubicBezTo>
                    <a:pt x="635449" y="4804925"/>
                    <a:pt x="607864" y="4763928"/>
                    <a:pt x="580033" y="4722352"/>
                  </a:cubicBezTo>
                  <a:lnTo>
                    <a:pt x="410105" y="4469193"/>
                  </a:lnTo>
                  <a:cubicBezTo>
                    <a:pt x="353095" y="4382915"/>
                    <a:pt x="296820" y="4294089"/>
                    <a:pt x="244224" y="4201556"/>
                  </a:cubicBezTo>
                  <a:cubicBezTo>
                    <a:pt x="217987" y="4155232"/>
                    <a:pt x="192609" y="4108098"/>
                    <a:pt x="169437" y="4059690"/>
                  </a:cubicBezTo>
                  <a:cubicBezTo>
                    <a:pt x="146388" y="4011165"/>
                    <a:pt x="124932" y="3961715"/>
                    <a:pt x="105929" y="3911221"/>
                  </a:cubicBezTo>
                  <a:cubicBezTo>
                    <a:pt x="87293" y="3860613"/>
                    <a:pt x="70742" y="3809309"/>
                    <a:pt x="57256" y="3757195"/>
                  </a:cubicBezTo>
                  <a:cubicBezTo>
                    <a:pt x="50881" y="3731138"/>
                    <a:pt x="44383" y="3704965"/>
                    <a:pt x="39111" y="3678677"/>
                  </a:cubicBezTo>
                  <a:lnTo>
                    <a:pt x="31142" y="3639300"/>
                  </a:lnTo>
                  <a:lnTo>
                    <a:pt x="24521" y="3599809"/>
                  </a:lnTo>
                  <a:cubicBezTo>
                    <a:pt x="7234" y="3494423"/>
                    <a:pt x="0" y="3388457"/>
                    <a:pt x="0" y="3283418"/>
                  </a:cubicBezTo>
                  <a:cubicBezTo>
                    <a:pt x="491" y="3076698"/>
                    <a:pt x="23418" y="2869978"/>
                    <a:pt x="68045" y="2666963"/>
                  </a:cubicBezTo>
                  <a:cubicBezTo>
                    <a:pt x="112550" y="2464064"/>
                    <a:pt x="180717" y="2265104"/>
                    <a:pt x="272546" y="2076334"/>
                  </a:cubicBezTo>
                  <a:cubicBezTo>
                    <a:pt x="457062" y="1698794"/>
                    <a:pt x="724457" y="1360978"/>
                    <a:pt x="1039300" y="1073307"/>
                  </a:cubicBezTo>
                  <a:cubicBezTo>
                    <a:pt x="1197090" y="929472"/>
                    <a:pt x="1367630" y="798259"/>
                    <a:pt x="1547733" y="680365"/>
                  </a:cubicBezTo>
                  <a:cubicBezTo>
                    <a:pt x="1728081" y="562587"/>
                    <a:pt x="1917870" y="457663"/>
                    <a:pt x="2115995" y="368373"/>
                  </a:cubicBezTo>
                  <a:cubicBezTo>
                    <a:pt x="2512737" y="191070"/>
                    <a:pt x="2939883" y="73870"/>
                    <a:pt x="3377451" y="24304"/>
                  </a:cubicBezTo>
                  <a:cubicBezTo>
                    <a:pt x="3486812" y="12086"/>
                    <a:pt x="3596971" y="4500"/>
                    <a:pt x="3707237" y="148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EC18CE1F-9DF1-47AF-9E66-6CE348AC2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464911 h 6229400"/>
                <a:gd name="connsiteX4" fmla="*/ 5660063 w 5769111"/>
                <a:gd name="connsiteY4" fmla="*/ 1328105 h 6229400"/>
                <a:gd name="connsiteX5" fmla="*/ 4910471 w 5769111"/>
                <a:gd name="connsiteY5" fmla="*/ 781599 h 6229400"/>
                <a:gd name="connsiteX6" fmla="*/ 3882695 w 5769111"/>
                <a:gd name="connsiteY6" fmla="*/ 579048 h 6229400"/>
                <a:gd name="connsiteX7" fmla="*/ 2683153 w 5769111"/>
                <a:gd name="connsiteY7" fmla="*/ 797003 h 6229400"/>
                <a:gd name="connsiteX8" fmla="*/ 1617493 w 5769111"/>
                <a:gd name="connsiteY8" fmla="*/ 1395738 h 6229400"/>
                <a:gd name="connsiteX9" fmla="*/ 880408 w 5769111"/>
                <a:gd name="connsiteY9" fmla="*/ 2259099 h 6229400"/>
                <a:gd name="connsiteX10" fmla="*/ 613135 w 5769111"/>
                <a:gd name="connsiteY10" fmla="*/ 3263863 h 6229400"/>
                <a:gd name="connsiteX11" fmla="*/ 1055484 w 5769111"/>
                <a:gd name="connsiteY11" fmla="*/ 4196825 h 6229400"/>
                <a:gd name="connsiteX12" fmla="*/ 1278376 w 5769111"/>
                <a:gd name="connsiteY12" fmla="*/ 4492950 h 6229400"/>
                <a:gd name="connsiteX13" fmla="*/ 3369851 w 5769111"/>
                <a:gd name="connsiteY13" fmla="*/ 5650468 h 6229400"/>
                <a:gd name="connsiteX14" fmla="*/ 4957551 w 5769111"/>
                <a:gd name="connsiteY14" fmla="*/ 4938355 h 6229400"/>
                <a:gd name="connsiteX15" fmla="*/ 5150773 w 5769111"/>
                <a:gd name="connsiteY15" fmla="*/ 4796950 h 6229400"/>
                <a:gd name="connsiteX16" fmla="*/ 5747247 w 5769111"/>
                <a:gd name="connsiteY16" fmla="*/ 4338176 h 6229400"/>
                <a:gd name="connsiteX17" fmla="*/ 5769111 w 5769111"/>
                <a:gd name="connsiteY17" fmla="*/ 4318497 h 6229400"/>
                <a:gd name="connsiteX18" fmla="*/ 5769111 w 5769111"/>
                <a:gd name="connsiteY18" fmla="*/ 5074612 h 6229400"/>
                <a:gd name="connsiteX19" fmla="*/ 5636252 w 5769111"/>
                <a:gd name="connsiteY19" fmla="*/ 5174208 h 6229400"/>
                <a:gd name="connsiteX20" fmla="*/ 5334922 w 5769111"/>
                <a:gd name="connsiteY20" fmla="*/ 5394528 h 6229400"/>
                <a:gd name="connsiteX21" fmla="*/ 3369727 w 5769111"/>
                <a:gd name="connsiteY21" fmla="*/ 6229400 h 6229400"/>
                <a:gd name="connsiteX22" fmla="*/ 771046 w 5769111"/>
                <a:gd name="connsiteY22" fmla="*/ 4817913 h 6229400"/>
                <a:gd name="connsiteX23" fmla="*/ 0 w 5769111"/>
                <a:gd name="connsiteY23" fmla="*/ 3263748 h 6229400"/>
                <a:gd name="connsiteX24" fmla="*/ 3882695 w 5769111"/>
                <a:gd name="connsiteY24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464911"/>
                  </a:lnTo>
                  <a:lnTo>
                    <a:pt x="5660063" y="1328105"/>
                  </a:lnTo>
                  <a:cubicBezTo>
                    <a:pt x="5449800" y="1091506"/>
                    <a:pt x="5197607" y="907600"/>
                    <a:pt x="4910471" y="781599"/>
                  </a:cubicBezTo>
                  <a:cubicBezTo>
                    <a:pt x="4604088" y="647260"/>
                    <a:pt x="4258349" y="579048"/>
                    <a:pt x="3882695" y="579048"/>
                  </a:cubicBezTo>
                  <a:cubicBezTo>
                    <a:pt x="3484238" y="579048"/>
                    <a:pt x="3080631" y="652240"/>
                    <a:pt x="2683153" y="797003"/>
                  </a:cubicBezTo>
                  <a:cubicBezTo>
                    <a:pt x="2296098" y="937595"/>
                    <a:pt x="1927678" y="1144662"/>
                    <a:pt x="1617493" y="1395738"/>
                  </a:cubicBezTo>
                  <a:cubicBezTo>
                    <a:pt x="1301915" y="1651098"/>
                    <a:pt x="1053890" y="1941665"/>
                    <a:pt x="880408" y="2259099"/>
                  </a:cubicBezTo>
                  <a:cubicBezTo>
                    <a:pt x="703125" y="2583597"/>
                    <a:pt x="613135" y="2921645"/>
                    <a:pt x="613135" y="3263863"/>
                  </a:cubicBezTo>
                  <a:cubicBezTo>
                    <a:pt x="613135" y="3608512"/>
                    <a:pt x="756702" y="3809789"/>
                    <a:pt x="1055484" y="4196825"/>
                  </a:cubicBezTo>
                  <a:cubicBezTo>
                    <a:pt x="1127574" y="4290167"/>
                    <a:pt x="1202116" y="4386753"/>
                    <a:pt x="1278376" y="4492950"/>
                  </a:cubicBezTo>
                  <a:cubicBezTo>
                    <a:pt x="1861105" y="5304313"/>
                    <a:pt x="2486623" y="5650468"/>
                    <a:pt x="3369851" y="5650468"/>
                  </a:cubicBezTo>
                  <a:cubicBezTo>
                    <a:pt x="3949515" y="5650468"/>
                    <a:pt x="4374822" y="5368471"/>
                    <a:pt x="4957551" y="4938355"/>
                  </a:cubicBezTo>
                  <a:cubicBezTo>
                    <a:pt x="5022653" y="4890293"/>
                    <a:pt x="5087755" y="4842811"/>
                    <a:pt x="5150773" y="4796950"/>
                  </a:cubicBezTo>
                  <a:cubicBezTo>
                    <a:pt x="5364254" y="4641404"/>
                    <a:pt x="5570313" y="4491241"/>
                    <a:pt x="5747247" y="4338176"/>
                  </a:cubicBezTo>
                  <a:lnTo>
                    <a:pt x="5769111" y="4318497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5BD26A8C-8D1D-41E6-A71E-FE9AC75F3F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675390 h 6229400"/>
                <a:gd name="connsiteX4" fmla="*/ 5711488 w 5769111"/>
                <a:gd name="connsiteY4" fmla="*/ 1585205 h 6229400"/>
                <a:gd name="connsiteX5" fmla="*/ 5566027 w 5769111"/>
                <a:gd name="connsiteY5" fmla="*/ 1402571 h 6229400"/>
                <a:gd name="connsiteX6" fmla="*/ 4858734 w 5769111"/>
                <a:gd name="connsiteY6" fmla="*/ 886639 h 6229400"/>
                <a:gd name="connsiteX7" fmla="*/ 3882695 w 5769111"/>
                <a:gd name="connsiteY7" fmla="*/ 694858 h 6229400"/>
                <a:gd name="connsiteX8" fmla="*/ 2727046 w 5769111"/>
                <a:gd name="connsiteY8" fmla="*/ 905053 h 6229400"/>
                <a:gd name="connsiteX9" fmla="*/ 1697186 w 5769111"/>
                <a:gd name="connsiteY9" fmla="*/ 1483638 h 6229400"/>
                <a:gd name="connsiteX10" fmla="*/ 989279 w 5769111"/>
                <a:gd name="connsiteY10" fmla="*/ 2312139 h 6229400"/>
                <a:gd name="connsiteX11" fmla="*/ 735615 w 5769111"/>
                <a:gd name="connsiteY11" fmla="*/ 3263863 h 6229400"/>
                <a:gd name="connsiteX12" fmla="*/ 1154424 w 5769111"/>
                <a:gd name="connsiteY12" fmla="*/ 4128614 h 6229400"/>
                <a:gd name="connsiteX13" fmla="*/ 1379768 w 5769111"/>
                <a:gd name="connsiteY13" fmla="*/ 4427981 h 6229400"/>
                <a:gd name="connsiteX14" fmla="*/ 2239456 w 5769111"/>
                <a:gd name="connsiteY14" fmla="*/ 5256947 h 6229400"/>
                <a:gd name="connsiteX15" fmla="*/ 3369727 w 5769111"/>
                <a:gd name="connsiteY15" fmla="*/ 5534658 h 6229400"/>
                <a:gd name="connsiteX16" fmla="*/ 4096760 w 5769111"/>
                <a:gd name="connsiteY16" fmla="*/ 5357817 h 6229400"/>
                <a:gd name="connsiteX17" fmla="*/ 4881905 w 5769111"/>
                <a:gd name="connsiteY17" fmla="*/ 4847212 h 6229400"/>
                <a:gd name="connsiteX18" fmla="*/ 5075739 w 5769111"/>
                <a:gd name="connsiteY18" fmla="*/ 4705346 h 6229400"/>
                <a:gd name="connsiteX19" fmla="*/ 5759930 w 5769111"/>
                <a:gd name="connsiteY19" fmla="*/ 4166809 h 6229400"/>
                <a:gd name="connsiteX20" fmla="*/ 5769111 w 5769111"/>
                <a:gd name="connsiteY20" fmla="*/ 4157764 h 6229400"/>
                <a:gd name="connsiteX21" fmla="*/ 5769111 w 5769111"/>
                <a:gd name="connsiteY21" fmla="*/ 5074612 h 6229400"/>
                <a:gd name="connsiteX22" fmla="*/ 5636252 w 5769111"/>
                <a:gd name="connsiteY22" fmla="*/ 5174208 h 6229400"/>
                <a:gd name="connsiteX23" fmla="*/ 5334922 w 5769111"/>
                <a:gd name="connsiteY23" fmla="*/ 5394528 h 6229400"/>
                <a:gd name="connsiteX24" fmla="*/ 3369727 w 5769111"/>
                <a:gd name="connsiteY24" fmla="*/ 6229400 h 6229400"/>
                <a:gd name="connsiteX25" fmla="*/ 771046 w 5769111"/>
                <a:gd name="connsiteY25" fmla="*/ 4817913 h 6229400"/>
                <a:gd name="connsiteX26" fmla="*/ 0 w 5769111"/>
                <a:gd name="connsiteY26" fmla="*/ 3263748 h 6229400"/>
                <a:gd name="connsiteX27" fmla="*/ 3882695 w 5769111"/>
                <a:gd name="connsiteY27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675390"/>
                  </a:lnTo>
                  <a:lnTo>
                    <a:pt x="5711488" y="1585205"/>
                  </a:lnTo>
                  <a:cubicBezTo>
                    <a:pt x="5665942" y="1521390"/>
                    <a:pt x="5617428" y="1460432"/>
                    <a:pt x="5566027" y="1402571"/>
                  </a:cubicBezTo>
                  <a:cubicBezTo>
                    <a:pt x="5367411" y="1179058"/>
                    <a:pt x="5129563" y="1005460"/>
                    <a:pt x="4858734" y="886639"/>
                  </a:cubicBezTo>
                  <a:cubicBezTo>
                    <a:pt x="4568779" y="759363"/>
                    <a:pt x="4240327" y="694858"/>
                    <a:pt x="3882695" y="694858"/>
                  </a:cubicBezTo>
                  <a:cubicBezTo>
                    <a:pt x="3504835" y="694858"/>
                    <a:pt x="3105151" y="767471"/>
                    <a:pt x="2727046" y="905053"/>
                  </a:cubicBezTo>
                  <a:cubicBezTo>
                    <a:pt x="2352985" y="1041013"/>
                    <a:pt x="1996826" y="1241132"/>
                    <a:pt x="1697186" y="1483638"/>
                  </a:cubicBezTo>
                  <a:cubicBezTo>
                    <a:pt x="1397913" y="1725796"/>
                    <a:pt x="1153199" y="2012308"/>
                    <a:pt x="989279" y="2312139"/>
                  </a:cubicBezTo>
                  <a:cubicBezTo>
                    <a:pt x="820946" y="2620077"/>
                    <a:pt x="735615" y="2940290"/>
                    <a:pt x="735615" y="3263863"/>
                  </a:cubicBezTo>
                  <a:cubicBezTo>
                    <a:pt x="735615" y="3573074"/>
                    <a:pt x="863980" y="3752464"/>
                    <a:pt x="1154424" y="4128614"/>
                  </a:cubicBezTo>
                  <a:cubicBezTo>
                    <a:pt x="1227127" y="4222767"/>
                    <a:pt x="1302282" y="4320162"/>
                    <a:pt x="1379768" y="4427981"/>
                  </a:cubicBezTo>
                  <a:cubicBezTo>
                    <a:pt x="1653784" y="4809458"/>
                    <a:pt x="1934912" y="5080685"/>
                    <a:pt x="2239456" y="5256947"/>
                  </a:cubicBezTo>
                  <a:cubicBezTo>
                    <a:pt x="2562268" y="5443863"/>
                    <a:pt x="2932037" y="5534658"/>
                    <a:pt x="3369727" y="5534658"/>
                  </a:cubicBezTo>
                  <a:cubicBezTo>
                    <a:pt x="3618120" y="5534658"/>
                    <a:pt x="3849103" y="5478491"/>
                    <a:pt x="4096760" y="5357817"/>
                  </a:cubicBezTo>
                  <a:cubicBezTo>
                    <a:pt x="4351037" y="5233901"/>
                    <a:pt x="4602740" y="5053238"/>
                    <a:pt x="4881905" y="4847212"/>
                  </a:cubicBezTo>
                  <a:cubicBezTo>
                    <a:pt x="4947375" y="4798920"/>
                    <a:pt x="5012599" y="4751322"/>
                    <a:pt x="5075739" y="4705346"/>
                  </a:cubicBezTo>
                  <a:cubicBezTo>
                    <a:pt x="5327320" y="4521990"/>
                    <a:pt x="5568418" y="4346256"/>
                    <a:pt x="5759930" y="4166809"/>
                  </a:cubicBezTo>
                  <a:lnTo>
                    <a:pt x="5769111" y="4157764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Graphic 6" descr="House">
            <a:extLst>
              <a:ext uri="{FF2B5EF4-FFF2-40B4-BE49-F238E27FC236}">
                <a16:creationId xmlns:a16="http://schemas.microsoft.com/office/drawing/2014/main" id="{DB7A4C34-B86A-16AF-B1BE-AC06E9A1F0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1726" y="1629089"/>
            <a:ext cx="3620021" cy="362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33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4CF3E9-7183-C78A-F09D-83751BB03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en-US" sz="2600" b="1">
                <a:solidFill>
                  <a:srgbClr val="FFFFFF"/>
                </a:solidFill>
              </a:rPr>
              <a:t>Loan Status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1FCB62-49FE-A67A-A0A4-43093F784F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9081" y="961812"/>
            <a:ext cx="5767236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464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C46842-1A81-DFA5-CC37-5F98A903A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en-US" sz="2600" b="1">
                <a:solidFill>
                  <a:srgbClr val="FFFFFF"/>
                </a:solidFill>
              </a:rPr>
              <a:t>Term Loan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1087E4-100B-D068-C885-859BAFE67A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5999" y="961812"/>
            <a:ext cx="6013400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293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A2A25C-5CD1-1B3A-F4D4-3A4F87781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en-US" sz="2600" b="1">
                <a:solidFill>
                  <a:srgbClr val="FFFFFF"/>
                </a:solidFill>
              </a:rPr>
              <a:t>Grade Wise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EC44E6-2538-26BC-2D42-79CB643AD3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5228" y="961812"/>
            <a:ext cx="7094943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56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57B7F7-3462-214D-DB56-1EBC306F9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en-US" sz="2600" b="1">
                <a:solidFill>
                  <a:srgbClr val="FFFFFF"/>
                </a:solidFill>
                <a:latin typeface="Helvetica Neue"/>
              </a:rPr>
              <a:t>Sub Grade Wise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0B660D-30A3-91F8-1834-4924B4D9DF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1001289"/>
            <a:ext cx="7188199" cy="4852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13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17754E-ABFB-0DF0-12CC-6571C4B51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en-US" sz="2400" b="1">
                <a:solidFill>
                  <a:srgbClr val="FFFFFF"/>
                </a:solidFill>
                <a:latin typeface="Helvetica Neue"/>
              </a:rPr>
              <a:t>Verification Status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48C4B1-4840-E611-BA01-4119A5E9DD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1121" y="961812"/>
            <a:ext cx="6383156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8440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6FD35A-D20F-4710-3D4F-6206F7F33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en-US" sz="2600" b="1">
                <a:solidFill>
                  <a:srgbClr val="FFFFFF"/>
                </a:solidFill>
              </a:rPr>
              <a:t>Home Ownership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D36584-6136-5A25-DDA8-84DD741D63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8880" y="961812"/>
            <a:ext cx="6087639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2632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</TotalTime>
  <Words>350</Words>
  <Application>Microsoft Office PowerPoint</Application>
  <PresentationFormat>Widescreen</PresentationFormat>
  <Paragraphs>45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Helvetica Neue</vt:lpstr>
      <vt:lpstr>Office Theme</vt:lpstr>
      <vt:lpstr>Lending Club Case Study</vt:lpstr>
      <vt:lpstr>Problem Statement</vt:lpstr>
      <vt:lpstr>Objectives</vt:lpstr>
      <vt:lpstr>Loan Status</vt:lpstr>
      <vt:lpstr>Term Loan</vt:lpstr>
      <vt:lpstr>Grade Wise</vt:lpstr>
      <vt:lpstr>Sub Grade Wise</vt:lpstr>
      <vt:lpstr>Verification Status</vt:lpstr>
      <vt:lpstr>Home Ownership</vt:lpstr>
      <vt:lpstr>Year Wise Loan </vt:lpstr>
      <vt:lpstr>Public Bankruptcy</vt:lpstr>
      <vt:lpstr>Term vs Grade</vt:lpstr>
      <vt:lpstr>Annual income vs Loan Staus</vt:lpstr>
      <vt:lpstr>Interest Rate vs Loan Status</vt:lpstr>
      <vt:lpstr>Pair Plot</vt:lpstr>
      <vt:lpstr>Interest Rate vs Grade</vt:lpstr>
      <vt:lpstr>Loan Status vs Annual Income</vt:lpstr>
      <vt:lpstr>Data Analysis Conclusion</vt:lpstr>
      <vt:lpstr>Potential Loan Default Risk Attributes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Lending Club Case Study</dc:title>
  <dc:creator>nadeem akhtar</dc:creator>
  <cp:lastModifiedBy>nadeem akhtar</cp:lastModifiedBy>
  <cp:revision>11</cp:revision>
  <dcterms:created xsi:type="dcterms:W3CDTF">2023-11-15T09:00:58Z</dcterms:created>
  <dcterms:modified xsi:type="dcterms:W3CDTF">2023-11-15T14:31:33Z</dcterms:modified>
</cp:coreProperties>
</file>