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7" r:id="rId2"/>
    <p:sldId id="256" r:id="rId3"/>
    <p:sldId id="258" r:id="rId4"/>
    <p:sldId id="276" r:id="rId5"/>
    <p:sldId id="260" r:id="rId6"/>
    <p:sldId id="261" r:id="rId7"/>
    <p:sldId id="262" r:id="rId8"/>
    <p:sldId id="263" r:id="rId9"/>
    <p:sldId id="264" r:id="rId10"/>
    <p:sldId id="265" r:id="rId11"/>
    <p:sldId id="266" r:id="rId12"/>
    <p:sldId id="267" r:id="rId13"/>
    <p:sldId id="268" r:id="rId14"/>
    <p:sldId id="278" r:id="rId15"/>
    <p:sldId id="270" r:id="rId16"/>
    <p:sldId id="271" r:id="rId17"/>
    <p:sldId id="274" r:id="rId18"/>
    <p:sldId id="275" r:id="rId19"/>
    <p:sldId id="279" r:id="rId20"/>
    <p:sldId id="280"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58" d="100"/>
          <a:sy n="58" d="100"/>
        </p:scale>
        <p:origin x="-1776" y="-8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C584817-E9A0-4770-B89E-96C05E3C3D4E}" type="datetimeFigureOut">
              <a:rPr lang="en-US" smtClean="0"/>
              <a:pPr/>
              <a:t>4/14/2022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3BD5638-A4C1-4A69-8A37-4B920E5878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C584817-E9A0-4770-B89E-96C05E3C3D4E}" type="datetimeFigureOut">
              <a:rPr lang="en-US" smtClean="0"/>
              <a:pPr/>
              <a:t>4/14/2022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BD5638-A4C1-4A69-8A37-4B920E5878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C584817-E9A0-4770-B89E-96C05E3C3D4E}" type="datetimeFigureOut">
              <a:rPr lang="en-US" smtClean="0"/>
              <a:pPr/>
              <a:t>4/14/2022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BD5638-A4C1-4A69-8A37-4B920E5878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C584817-E9A0-4770-B89E-96C05E3C3D4E}" type="datetimeFigureOut">
              <a:rPr lang="en-US" smtClean="0"/>
              <a:pPr/>
              <a:t>4/14/2022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BD5638-A4C1-4A69-8A37-4B920E58789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C584817-E9A0-4770-B89E-96C05E3C3D4E}" type="datetimeFigureOut">
              <a:rPr lang="en-US" smtClean="0"/>
              <a:pPr/>
              <a:t>4/14/2022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BD5638-A4C1-4A69-8A37-4B920E587895}"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C584817-E9A0-4770-B89E-96C05E3C3D4E}" type="datetimeFigureOut">
              <a:rPr lang="en-US" smtClean="0"/>
              <a:pPr/>
              <a:t>4/14/2022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3BD5638-A4C1-4A69-8A37-4B920E58789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C584817-E9A0-4770-B89E-96C05E3C3D4E}" type="datetimeFigureOut">
              <a:rPr lang="en-US" smtClean="0"/>
              <a:pPr/>
              <a:t>4/14/2022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3BD5638-A4C1-4A69-8A37-4B920E58789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C584817-E9A0-4770-B89E-96C05E3C3D4E}" type="datetimeFigureOut">
              <a:rPr lang="en-US" smtClean="0"/>
              <a:pPr/>
              <a:t>4/14/2022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3BD5638-A4C1-4A69-8A37-4B920E58789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C584817-E9A0-4770-B89E-96C05E3C3D4E}" type="datetimeFigureOut">
              <a:rPr lang="en-US" smtClean="0"/>
              <a:pPr/>
              <a:t>4/14/2022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3BD5638-A4C1-4A69-8A37-4B920E5878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3C584817-E9A0-4770-B89E-96C05E3C3D4E}" type="datetimeFigureOut">
              <a:rPr lang="en-US" smtClean="0"/>
              <a:pPr/>
              <a:t>4/14/2022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3BD5638-A4C1-4A69-8A37-4B920E58789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C584817-E9A0-4770-B89E-96C05E3C3D4E}" type="datetimeFigureOut">
              <a:rPr lang="en-US" smtClean="0"/>
              <a:pPr/>
              <a:t>4/14/2022</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3BD5638-A4C1-4A69-8A37-4B920E587895}"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3C584817-E9A0-4770-B89E-96C05E3C3D4E}" type="datetimeFigureOut">
              <a:rPr lang="en-US" smtClean="0"/>
              <a:pPr/>
              <a:t>4/14/2022</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13BD5638-A4C1-4A69-8A37-4B920E5878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ector of Bismillah in arabic calligraphy with mandala decoration.43.png"/>
          <p:cNvPicPr>
            <a:picLocks noChangeAspect="1"/>
          </p:cNvPicPr>
          <p:nvPr/>
        </p:nvPicPr>
        <p:blipFill>
          <a:blip r:embed="rId2"/>
          <a:stretch>
            <a:fillRect/>
          </a:stretch>
        </p:blipFill>
        <p:spPr>
          <a:xfrm>
            <a:off x="0" y="1"/>
            <a:ext cx="12191995" cy="4783014"/>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xmlns="" val="0"/>
              </a:ext>
            </a:extLst>
          </a:blip>
          <a:srcRect l="13310" t="11042" r="16169" b="11876"/>
          <a:stretch/>
        </p:blipFill>
        <p:spPr>
          <a:xfrm>
            <a:off x="11288486" y="1"/>
            <a:ext cx="903514" cy="990600"/>
          </a:xfrm>
          <a:prstGeom prst="rect">
            <a:avLst/>
          </a:prstGeom>
        </p:spPr>
      </p:pic>
    </p:spTree>
    <p:extLst>
      <p:ext uri="{BB962C8B-B14F-4D97-AF65-F5344CB8AC3E}">
        <p14:creationId xmlns:p14="http://schemas.microsoft.com/office/powerpoint/2010/main" xmlns="" val="3363819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6" y="136526"/>
            <a:ext cx="11587167" cy="763588"/>
          </a:xfrm>
          <a:solidFill>
            <a:schemeClr val="accent2"/>
          </a:solidFill>
        </p:spPr>
        <p:txBody>
          <a:bodyPr>
            <a:normAutofit/>
          </a:bodyPr>
          <a:lstStyle/>
          <a:p>
            <a:r>
              <a:rPr lang="en-US" b="1" dirty="0" smtClean="0">
                <a:latin typeface="Calibri" pitchFamily="34" charset="0"/>
                <a:cs typeface="Calibri" pitchFamily="34" charset="0"/>
              </a:rPr>
              <a:t>Diagrams -</a:t>
            </a:r>
            <a:r>
              <a:rPr lang="en-US" b="1" u="sng" dirty="0">
                <a:solidFill>
                  <a:schemeClr val="bg1"/>
                </a:solidFill>
                <a:latin typeface="Calibri" pitchFamily="34" charset="0"/>
                <a:cs typeface="Calibri" pitchFamily="34" charset="0"/>
              </a:rPr>
              <a:t>Use Case Diagram</a:t>
            </a:r>
          </a:p>
        </p:txBody>
      </p:sp>
      <p:pic>
        <p:nvPicPr>
          <p:cNvPr id="9" name="Picture 8" descr="uuuu.jpg"/>
          <p:cNvPicPr>
            <a:picLocks noChangeAspect="1"/>
          </p:cNvPicPr>
          <p:nvPr/>
        </p:nvPicPr>
        <p:blipFill>
          <a:blip r:embed="rId2"/>
          <a:stretch>
            <a:fillRect/>
          </a:stretch>
        </p:blipFill>
        <p:spPr>
          <a:xfrm>
            <a:off x="1866219" y="910318"/>
            <a:ext cx="8524875" cy="4804682"/>
          </a:xfrm>
          <a:prstGeom prst="rect">
            <a:avLst/>
          </a:prstGeom>
        </p:spPr>
      </p:pic>
    </p:spTree>
    <p:extLst>
      <p:ext uri="{BB962C8B-B14F-4D97-AF65-F5344CB8AC3E}">
        <p14:creationId xmlns:p14="http://schemas.microsoft.com/office/powerpoint/2010/main" xmlns="" val="4073378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6" y="136526"/>
            <a:ext cx="11587167" cy="763588"/>
          </a:xfrm>
          <a:solidFill>
            <a:schemeClr val="accent2"/>
          </a:solidFill>
        </p:spPr>
        <p:txBody>
          <a:bodyPr>
            <a:normAutofit/>
          </a:bodyPr>
          <a:lstStyle/>
          <a:p>
            <a:r>
              <a:rPr lang="en-US" b="1" dirty="0" smtClean="0">
                <a:latin typeface="Calibri" pitchFamily="34" charset="0"/>
                <a:cs typeface="Calibri" pitchFamily="34" charset="0"/>
              </a:rPr>
              <a:t>Diagrams –</a:t>
            </a:r>
            <a:r>
              <a:rPr lang="en-US" b="1" u="sng" dirty="0" smtClean="0">
                <a:solidFill>
                  <a:schemeClr val="bg1"/>
                </a:solidFill>
                <a:latin typeface="Calibri" pitchFamily="34" charset="0"/>
                <a:cs typeface="Calibri" pitchFamily="34" charset="0"/>
              </a:rPr>
              <a:t>Class Diagram</a:t>
            </a:r>
            <a:endParaRPr lang="en-US" b="1" u="sng" dirty="0">
              <a:solidFill>
                <a:schemeClr val="bg1"/>
              </a:solidFill>
              <a:latin typeface="Calibri" pitchFamily="34" charset="0"/>
              <a:cs typeface="Calibri" pitchFamily="34" charset="0"/>
            </a:endParaRPr>
          </a:p>
        </p:txBody>
      </p:sp>
      <p:pic>
        <p:nvPicPr>
          <p:cNvPr id="8" name="Picture 7" descr="hhghh.jpg"/>
          <p:cNvPicPr>
            <a:picLocks noChangeAspect="1"/>
          </p:cNvPicPr>
          <p:nvPr/>
        </p:nvPicPr>
        <p:blipFill>
          <a:blip r:embed="rId2"/>
          <a:stretch>
            <a:fillRect/>
          </a:stretch>
        </p:blipFill>
        <p:spPr>
          <a:xfrm>
            <a:off x="2090058" y="1420587"/>
            <a:ext cx="7527471" cy="4425042"/>
          </a:xfrm>
          <a:prstGeom prst="rect">
            <a:avLst/>
          </a:prstGeom>
        </p:spPr>
      </p:pic>
    </p:spTree>
    <p:extLst>
      <p:ext uri="{BB962C8B-B14F-4D97-AF65-F5344CB8AC3E}">
        <p14:creationId xmlns:p14="http://schemas.microsoft.com/office/powerpoint/2010/main" xmlns="" val="3196420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6" y="136526"/>
            <a:ext cx="11587167" cy="763588"/>
          </a:xfrm>
          <a:solidFill>
            <a:schemeClr val="accent2"/>
          </a:solidFill>
        </p:spPr>
        <p:txBody>
          <a:bodyPr>
            <a:normAutofit/>
          </a:bodyPr>
          <a:lstStyle/>
          <a:p>
            <a:r>
              <a:rPr lang="en-US" b="1" dirty="0" smtClean="0">
                <a:latin typeface="Calibri" pitchFamily="34" charset="0"/>
                <a:cs typeface="Calibri" pitchFamily="34" charset="0"/>
              </a:rPr>
              <a:t>Diagrams –</a:t>
            </a:r>
            <a:r>
              <a:rPr lang="en-US" u="sng" dirty="0" smtClean="0">
                <a:solidFill>
                  <a:schemeClr val="bg1"/>
                </a:solidFill>
                <a:latin typeface="Calibri" pitchFamily="34" charset="0"/>
                <a:cs typeface="Calibri" pitchFamily="34" charset="0"/>
              </a:rPr>
              <a:t>Activity Diagram</a:t>
            </a:r>
            <a:endParaRPr lang="en-US" b="1" u="sng" dirty="0">
              <a:solidFill>
                <a:schemeClr val="bg1"/>
              </a:solidFill>
              <a:latin typeface="Calibri" pitchFamily="34" charset="0"/>
              <a:cs typeface="Calibri" pitchFamily="34" charset="0"/>
            </a:endParaRPr>
          </a:p>
        </p:txBody>
      </p:sp>
      <p:pic>
        <p:nvPicPr>
          <p:cNvPr id="8" name="Picture 7" descr="activity1.jpg"/>
          <p:cNvPicPr>
            <a:picLocks noChangeAspect="1"/>
          </p:cNvPicPr>
          <p:nvPr/>
        </p:nvPicPr>
        <p:blipFill>
          <a:blip r:embed="rId2"/>
          <a:stretch>
            <a:fillRect/>
          </a:stretch>
        </p:blipFill>
        <p:spPr>
          <a:xfrm>
            <a:off x="1444398" y="1143000"/>
            <a:ext cx="9172575" cy="4327071"/>
          </a:xfrm>
          <a:prstGeom prst="rect">
            <a:avLst/>
          </a:prstGeom>
        </p:spPr>
      </p:pic>
    </p:spTree>
    <p:extLst>
      <p:ext uri="{BB962C8B-B14F-4D97-AF65-F5344CB8AC3E}">
        <p14:creationId xmlns:p14="http://schemas.microsoft.com/office/powerpoint/2010/main" xmlns="" val="1276945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6" y="122238"/>
            <a:ext cx="11587167" cy="763588"/>
          </a:xfrm>
          <a:solidFill>
            <a:schemeClr val="accent2"/>
          </a:solidFill>
        </p:spPr>
        <p:txBody>
          <a:bodyPr>
            <a:normAutofit/>
          </a:bodyPr>
          <a:lstStyle/>
          <a:p>
            <a:r>
              <a:rPr lang="en-US" b="1" dirty="0" smtClean="0">
                <a:latin typeface="Calibri" pitchFamily="34" charset="0"/>
                <a:cs typeface="Calibri" pitchFamily="34" charset="0"/>
              </a:rPr>
              <a:t>Diagrams –</a:t>
            </a:r>
            <a:r>
              <a:rPr lang="en-US" b="1" dirty="0" smtClean="0">
                <a:solidFill>
                  <a:schemeClr val="bg1"/>
                </a:solidFill>
                <a:latin typeface="Calibri" pitchFamily="34" charset="0"/>
                <a:cs typeface="Calibri" pitchFamily="34" charset="0"/>
              </a:rPr>
              <a:t>Activity Diagram</a:t>
            </a:r>
            <a:endParaRPr lang="en-US" b="1" u="sng" dirty="0">
              <a:solidFill>
                <a:schemeClr val="bg1"/>
              </a:solidFill>
              <a:latin typeface="Calibri" pitchFamily="34" charset="0"/>
              <a:cs typeface="Calibri" pitchFamily="34" charset="0"/>
            </a:endParaRPr>
          </a:p>
        </p:txBody>
      </p:sp>
      <p:pic>
        <p:nvPicPr>
          <p:cNvPr id="7" name="Picture 6" descr="activty 2.jpg"/>
          <p:cNvPicPr>
            <a:picLocks noChangeAspect="1"/>
          </p:cNvPicPr>
          <p:nvPr/>
        </p:nvPicPr>
        <p:blipFill>
          <a:blip r:embed="rId2"/>
          <a:stretch>
            <a:fillRect/>
          </a:stretch>
        </p:blipFill>
        <p:spPr>
          <a:xfrm>
            <a:off x="1476375" y="1289957"/>
            <a:ext cx="9239250" cy="4539343"/>
          </a:xfrm>
          <a:prstGeom prst="rect">
            <a:avLst/>
          </a:prstGeom>
        </p:spPr>
      </p:pic>
    </p:spTree>
    <p:extLst>
      <p:ext uri="{BB962C8B-B14F-4D97-AF65-F5344CB8AC3E}">
        <p14:creationId xmlns:p14="http://schemas.microsoft.com/office/powerpoint/2010/main" xmlns="" val="3812743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2886" y="122238"/>
            <a:ext cx="11587167" cy="763588"/>
          </a:xfrm>
          <a:prstGeom prst="rect">
            <a:avLst/>
          </a:prstGeom>
          <a:solidFill>
            <a:schemeClr val="accent2"/>
          </a:solidFill>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Calibri" pitchFamily="34" charset="0"/>
                <a:ea typeface="+mj-ea"/>
                <a:cs typeface="Calibri" pitchFamily="34" charset="0"/>
              </a:rPr>
              <a:t>Diagrams –</a:t>
            </a:r>
            <a:r>
              <a:rPr kumimoji="0" lang="en-US" sz="4100" b="1" i="0" u="none" strike="noStrike" kern="1200" cap="none" spc="0" normalizeH="0" baseline="0" noProof="0" smtClean="0">
                <a:ln>
                  <a:noFill/>
                </a:ln>
                <a:solidFill>
                  <a:schemeClr val="bg1"/>
                </a:solidFill>
                <a:effectLst>
                  <a:outerShdw blurRad="31750" dist="25400" dir="5400000" algn="tl" rotWithShape="0">
                    <a:srgbClr val="000000">
                      <a:alpha val="25000"/>
                    </a:srgbClr>
                  </a:outerShdw>
                </a:effectLst>
                <a:uLnTx/>
                <a:uFillTx/>
                <a:latin typeface="Calibri" pitchFamily="34" charset="0"/>
                <a:ea typeface="+mj-ea"/>
                <a:cs typeface="Calibri" pitchFamily="34" charset="0"/>
              </a:rPr>
              <a:t>Activity Diagram</a:t>
            </a:r>
            <a:endParaRPr kumimoji="0" lang="en-US" sz="4100" b="1" i="0" u="sng" strike="noStrike" kern="1200" cap="none" spc="0" normalizeH="0" baseline="0" noProof="0" dirty="0">
              <a:ln>
                <a:noFill/>
              </a:ln>
              <a:solidFill>
                <a:schemeClr val="bg1"/>
              </a:solidFill>
              <a:effectLst>
                <a:outerShdw blurRad="31750" dist="25400" dir="5400000" algn="tl" rotWithShape="0">
                  <a:srgbClr val="000000">
                    <a:alpha val="25000"/>
                  </a:srgbClr>
                </a:outerShdw>
              </a:effectLst>
              <a:uLnTx/>
              <a:uFillTx/>
              <a:latin typeface="Calibri" pitchFamily="34" charset="0"/>
              <a:ea typeface="+mj-ea"/>
              <a:cs typeface="Calibri" pitchFamily="34" charset="0"/>
            </a:endParaRPr>
          </a:p>
        </p:txBody>
      </p:sp>
      <p:pic>
        <p:nvPicPr>
          <p:cNvPr id="3" name="Picture 2" descr="user333.jpg"/>
          <p:cNvPicPr>
            <a:picLocks noChangeAspect="1"/>
          </p:cNvPicPr>
          <p:nvPr/>
        </p:nvPicPr>
        <p:blipFill>
          <a:blip r:embed="rId2"/>
          <a:stretch>
            <a:fillRect/>
          </a:stretch>
        </p:blipFill>
        <p:spPr>
          <a:xfrm>
            <a:off x="1735590" y="930727"/>
            <a:ext cx="8753475" cy="489312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xmlns="" val="1294040571"/>
              </p:ext>
            </p:extLst>
          </p:nvPr>
        </p:nvGraphicFramePr>
        <p:xfrm>
          <a:off x="414337" y="963387"/>
          <a:ext cx="11146292" cy="5945098"/>
        </p:xfrm>
        <a:graphic>
          <a:graphicData uri="http://schemas.openxmlformats.org/drawingml/2006/table">
            <a:tbl>
              <a:tblPr firstRow="1" bandRow="1">
                <a:tableStyleId>{5940675A-B579-460E-94D1-54222C63F5DA}</a:tableStyleId>
              </a:tblPr>
              <a:tblGrid>
                <a:gridCol w="3434581">
                  <a:extLst>
                    <a:ext uri="{9D8B030D-6E8A-4147-A177-3AD203B41FA5}">
                      <a16:colId xmlns:a16="http://schemas.microsoft.com/office/drawing/2014/main" xmlns="" val="20000"/>
                    </a:ext>
                  </a:extLst>
                </a:gridCol>
                <a:gridCol w="7711711">
                  <a:extLst>
                    <a:ext uri="{9D8B030D-6E8A-4147-A177-3AD203B41FA5}">
                      <a16:colId xmlns:a16="http://schemas.microsoft.com/office/drawing/2014/main" xmlns="" val="20001"/>
                    </a:ext>
                  </a:extLst>
                </a:gridCol>
              </a:tblGrid>
              <a:tr h="512335">
                <a:tc>
                  <a:txBody>
                    <a:bodyPr/>
                    <a:lstStyle/>
                    <a:p>
                      <a:pPr algn="ctr"/>
                      <a:r>
                        <a:rPr lang="en-GB" sz="2400" b="1" dirty="0" smtClean="0">
                          <a:latin typeface="Times New Roman" panose="02020603050405020304" pitchFamily="18" charset="0"/>
                          <a:cs typeface="Times New Roman" panose="02020603050405020304" pitchFamily="18" charset="0"/>
                        </a:rPr>
                        <a:t>Group Members </a:t>
                      </a:r>
                      <a:endParaRPr lang="en-GB" sz="2400" b="1" dirty="0">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l"/>
                      <a:r>
                        <a:rPr lang="en-GB" sz="2400" b="1" dirty="0" smtClean="0">
                          <a:latin typeface="Times New Roman" panose="02020603050405020304" pitchFamily="18" charset="0"/>
                          <a:cs typeface="Times New Roman" panose="02020603050405020304" pitchFamily="18" charset="0"/>
                        </a:rPr>
                        <a:t>Responsibilities</a:t>
                      </a:r>
                    </a:p>
                  </a:txBody>
                  <a:tcPr>
                    <a:solidFill>
                      <a:schemeClr val="accent2"/>
                    </a:solidFill>
                  </a:tcPr>
                </a:tc>
                <a:extLst>
                  <a:ext uri="{0D108BD9-81ED-4DB2-BD59-A6C34878D82A}">
                    <a16:rowId xmlns:a16="http://schemas.microsoft.com/office/drawing/2014/main" xmlns="" val="10000"/>
                  </a:ext>
                </a:extLst>
              </a:tr>
              <a:tr h="1703766">
                <a:tc>
                  <a:txBody>
                    <a:bodyPr/>
                    <a:lstStyle/>
                    <a:p>
                      <a:pPr algn="l"/>
                      <a:r>
                        <a:rPr lang="en-GB" sz="2000" b="1" dirty="0" smtClean="0">
                          <a:latin typeface="Times New Roman" panose="02020603050405020304" pitchFamily="18" charset="0"/>
                          <a:cs typeface="Times New Roman" panose="02020603050405020304" pitchFamily="18" charset="0"/>
                        </a:rPr>
                        <a:t>Nadeem</a:t>
                      </a:r>
                      <a:r>
                        <a:rPr lang="en-GB" sz="2000" b="1" baseline="0" dirty="0" smtClean="0">
                          <a:latin typeface="Times New Roman" panose="02020603050405020304" pitchFamily="18" charset="0"/>
                          <a:cs typeface="Times New Roman" panose="02020603050405020304" pitchFamily="18" charset="0"/>
                        </a:rPr>
                        <a:t> Khan</a:t>
                      </a:r>
                      <a:endParaRPr lang="en-GB" sz="2000" b="1"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Creating Database,</a:t>
                      </a:r>
                      <a:r>
                        <a:rPr lang="en-GB" sz="2000" baseline="0" dirty="0" smtClean="0">
                          <a:latin typeface="Times New Roman" panose="02020603050405020304" pitchFamily="18" charset="0"/>
                          <a:cs typeface="Times New Roman" panose="02020603050405020304" pitchFamily="18" charset="0"/>
                        </a:rPr>
                        <a:t> Defining Tables in Database</a:t>
                      </a:r>
                      <a:endParaRPr lang="en-GB" sz="20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smtClean="0">
                          <a:latin typeface="Times New Roman" panose="02020603050405020304" pitchFamily="18" charset="0"/>
                          <a:cs typeface="Times New Roman" panose="02020603050405020304" pitchFamily="18" charset="0"/>
                        </a:rPr>
                        <a:t>Coding</a:t>
                      </a:r>
                      <a:r>
                        <a:rPr lang="en-GB" sz="2000" baseline="0" dirty="0" smtClean="0">
                          <a:latin typeface="Times New Roman" panose="02020603050405020304" pitchFamily="18" charset="0"/>
                          <a:cs typeface="Times New Roman" panose="02020603050405020304" pitchFamily="18" charset="0"/>
                        </a:rPr>
                        <a:t> For Home Page</a:t>
                      </a:r>
                      <a:endParaRPr lang="en-GB" sz="20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Documentation </a:t>
                      </a:r>
                    </a:p>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Data</a:t>
                      </a:r>
                      <a:r>
                        <a:rPr lang="en-GB" sz="2000" baseline="0" dirty="0" smtClean="0">
                          <a:latin typeface="Times New Roman" panose="02020603050405020304" pitchFamily="18" charset="0"/>
                          <a:cs typeface="Times New Roman" panose="02020603050405020304" pitchFamily="18" charset="0"/>
                        </a:rPr>
                        <a:t>base </a:t>
                      </a:r>
                      <a:r>
                        <a:rPr lang="en-GB" sz="2000" baseline="0" dirty="0" smtClean="0">
                          <a:latin typeface="Times New Roman" panose="02020603050405020304" pitchFamily="18" charset="0"/>
                          <a:cs typeface="Times New Roman" panose="02020603050405020304" pitchFamily="18" charset="0"/>
                        </a:rPr>
                        <a:t>connectivity</a:t>
                      </a:r>
                    </a:p>
                    <a:p>
                      <a:pPr algn="l">
                        <a:buFont typeface="Arial" panose="020B0604020202020204" pitchFamily="34" charset="0"/>
                        <a:buChar char="•"/>
                      </a:pPr>
                      <a:r>
                        <a:rPr lang="en-GB" sz="2000" baseline="0" dirty="0" smtClean="0">
                          <a:latin typeface="Times New Roman" panose="02020603050405020304" pitchFamily="18" charset="0"/>
                          <a:cs typeface="Times New Roman" panose="02020603050405020304" pitchFamily="18" charset="0"/>
                        </a:rPr>
                        <a:t>Extracting Event log</a:t>
                      </a:r>
                    </a:p>
                  </a:txBody>
                  <a:tcPr/>
                </a:tc>
                <a:extLst>
                  <a:ext uri="{0D108BD9-81ED-4DB2-BD59-A6C34878D82A}">
                    <a16:rowId xmlns:a16="http://schemas.microsoft.com/office/drawing/2014/main" xmlns="" val="10001"/>
                  </a:ext>
                </a:extLst>
              </a:tr>
              <a:tr h="1703766">
                <a:tc>
                  <a:txBody>
                    <a:bodyPr/>
                    <a:lstStyle/>
                    <a:p>
                      <a:pPr algn="l"/>
                      <a:r>
                        <a:rPr lang="en-GB" sz="2000" b="1" dirty="0" smtClean="0">
                          <a:latin typeface="Times New Roman" panose="02020603050405020304" pitchFamily="18" charset="0"/>
                          <a:cs typeface="Times New Roman" panose="02020603050405020304" pitchFamily="18" charset="0"/>
                        </a:rPr>
                        <a:t>Shoaib</a:t>
                      </a:r>
                      <a:r>
                        <a:rPr lang="en-GB" sz="2000" b="1" baseline="0" dirty="0" smtClean="0">
                          <a:latin typeface="Times New Roman" panose="02020603050405020304" pitchFamily="18" charset="0"/>
                          <a:cs typeface="Times New Roman" panose="02020603050405020304" pitchFamily="18" charset="0"/>
                        </a:rPr>
                        <a:t> Gul</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baseline="0" dirty="0" smtClean="0">
                          <a:latin typeface="Times New Roman" panose="02020603050405020304" pitchFamily="18" charset="0"/>
                          <a:cs typeface="Times New Roman" panose="02020603050405020304" pitchFamily="18" charset="0"/>
                        </a:rPr>
                        <a:t>Sign Up page</a:t>
                      </a:r>
                      <a:endParaRPr lang="en-GB" sz="20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Documentation</a:t>
                      </a:r>
                    </a:p>
                    <a:p>
                      <a:pPr algn="l">
                        <a:buFont typeface="Arial" panose="020B0604020202020204" pitchFamily="34" charset="0"/>
                        <a:buChar char="•"/>
                      </a:pPr>
                      <a:r>
                        <a:rPr lang="en-GB" sz="2000" baseline="0" dirty="0" smtClean="0">
                          <a:latin typeface="Times New Roman" panose="02020603050405020304" pitchFamily="18" charset="0"/>
                          <a:cs typeface="Times New Roman" panose="02020603050405020304" pitchFamily="18" charset="0"/>
                        </a:rPr>
                        <a:t>Display Data Set in </a:t>
                      </a:r>
                      <a:r>
                        <a:rPr lang="en-GB" sz="2000" baseline="0" dirty="0" smtClean="0">
                          <a:latin typeface="Times New Roman" panose="02020603050405020304" pitchFamily="18" charset="0"/>
                          <a:cs typeface="Times New Roman" panose="02020603050405020304" pitchFamily="18" charset="0"/>
                        </a:rPr>
                        <a:t>table</a:t>
                      </a:r>
                    </a:p>
                    <a:p>
                      <a:pPr algn="l">
                        <a:buFont typeface="Arial" panose="020B0604020202020204" pitchFamily="34" charset="0"/>
                        <a:buChar char="•"/>
                      </a:pPr>
                      <a:r>
                        <a:rPr lang="en-GB" sz="2000" baseline="0" dirty="0" smtClean="0">
                          <a:latin typeface="Times New Roman" panose="02020603050405020304" pitchFamily="18" charset="0"/>
                          <a:cs typeface="Times New Roman" panose="02020603050405020304" pitchFamily="18" charset="0"/>
                        </a:rPr>
                        <a:t>Displaying Event log </a:t>
                      </a:r>
                    </a:p>
                    <a:p>
                      <a:pPr algn="l">
                        <a:buFont typeface="Arial" panose="020B0604020202020204" pitchFamily="34" charset="0"/>
                        <a:buChar char="•"/>
                      </a:pPr>
                      <a:r>
                        <a:rPr lang="en-GB" sz="2000" baseline="0" dirty="0" smtClean="0">
                          <a:latin typeface="Times New Roman" panose="02020603050405020304" pitchFamily="18" charset="0"/>
                          <a:cs typeface="Times New Roman" panose="02020603050405020304" pitchFamily="18" charset="0"/>
                        </a:rPr>
                        <a:t>Read Event Log</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2025231">
                <a:tc>
                  <a:txBody>
                    <a:bodyPr/>
                    <a:lstStyle/>
                    <a:p>
                      <a:pPr algn="l"/>
                      <a:r>
                        <a:rPr lang="en-GB" sz="2000" b="1" dirty="0" smtClean="0">
                          <a:latin typeface="Times New Roman" panose="02020603050405020304" pitchFamily="18" charset="0"/>
                          <a:cs typeface="Times New Roman" panose="02020603050405020304" pitchFamily="18" charset="0"/>
                        </a:rPr>
                        <a:t>M</a:t>
                      </a:r>
                      <a:r>
                        <a:rPr lang="en-GB" sz="2000" b="1" baseline="0" dirty="0" smtClean="0">
                          <a:latin typeface="Times New Roman" panose="02020603050405020304" pitchFamily="18" charset="0"/>
                          <a:cs typeface="Times New Roman" panose="02020603050405020304" pitchFamily="18" charset="0"/>
                        </a:rPr>
                        <a:t> Yasir Latif</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smtClean="0">
                          <a:latin typeface="Times New Roman" panose="02020603050405020304" pitchFamily="18" charset="0"/>
                          <a:cs typeface="Times New Roman" panose="02020603050405020304" pitchFamily="18" charset="0"/>
                        </a:rPr>
                        <a:t>Login</a:t>
                      </a:r>
                      <a:r>
                        <a:rPr lang="en-GB" sz="2000" baseline="0" dirty="0" smtClean="0">
                          <a:latin typeface="Times New Roman" panose="02020603050405020304" pitchFamily="18" charset="0"/>
                          <a:cs typeface="Times New Roman" panose="02020603050405020304" pitchFamily="18" charset="0"/>
                        </a:rPr>
                        <a:t> Page</a:t>
                      </a:r>
                      <a:endParaRPr lang="en-GB" sz="20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Poster</a:t>
                      </a:r>
                    </a:p>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Documentation diagrams</a:t>
                      </a:r>
                    </a:p>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Presentation</a:t>
                      </a:r>
                    </a:p>
                    <a:p>
                      <a:pPr algn="l">
                        <a:buFont typeface="Arial" panose="020B0604020202020204" pitchFamily="34" charset="0"/>
                        <a:buChar char="•"/>
                      </a:pPr>
                      <a:endParaRPr lang="en-GB" sz="20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
        <p:nvSpPr>
          <p:cNvPr id="2" name="Title 1"/>
          <p:cNvSpPr>
            <a:spLocks noGrp="1"/>
          </p:cNvSpPr>
          <p:nvPr>
            <p:ph type="title"/>
          </p:nvPr>
        </p:nvSpPr>
        <p:spPr>
          <a:xfrm>
            <a:off x="242886" y="136526"/>
            <a:ext cx="11587167" cy="763588"/>
          </a:xfrm>
          <a:solidFill>
            <a:schemeClr val="accent2"/>
          </a:solidFill>
        </p:spPr>
        <p:txBody>
          <a:bodyPr>
            <a:normAutofit/>
          </a:bodyPr>
          <a:lstStyle/>
          <a:p>
            <a:r>
              <a:rPr lang="en-US" b="1" dirty="0" smtClean="0">
                <a:latin typeface="Calibri" pitchFamily="34" charset="0"/>
                <a:cs typeface="Calibri" pitchFamily="34" charset="0"/>
              </a:rPr>
              <a:t>Tasks Distribution</a:t>
            </a:r>
            <a:endParaRPr lang="en-US" b="1" u="sng" dirty="0">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xmlns="" val="1099295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6" y="136526"/>
            <a:ext cx="11587167" cy="763588"/>
          </a:xfrm>
          <a:solidFill>
            <a:schemeClr val="accent2"/>
          </a:solidFill>
        </p:spPr>
        <p:txBody>
          <a:bodyPr>
            <a:normAutofit/>
          </a:bodyPr>
          <a:lstStyle/>
          <a:p>
            <a:r>
              <a:rPr lang="en-US" b="1" dirty="0" smtClean="0">
                <a:latin typeface="Calibri" pitchFamily="34" charset="0"/>
                <a:cs typeface="Calibri" pitchFamily="34" charset="0"/>
              </a:rPr>
              <a:t>Tools </a:t>
            </a:r>
            <a:r>
              <a:rPr lang="en-US" b="1" smtClean="0">
                <a:latin typeface="Calibri" pitchFamily="34" charset="0"/>
                <a:cs typeface="Calibri" pitchFamily="34" charset="0"/>
              </a:rPr>
              <a:t>&amp; Technologies</a:t>
            </a:r>
            <a:endParaRPr lang="en-US" b="1" u="sng" dirty="0">
              <a:solidFill>
                <a:srgbClr val="FF0000"/>
              </a:solidFill>
              <a:latin typeface="Calibri" pitchFamily="34" charset="0"/>
              <a:cs typeface="Calibri" pitchFamily="34" charset="0"/>
            </a:endParaRPr>
          </a:p>
        </p:txBody>
      </p:sp>
      <p:sp>
        <p:nvSpPr>
          <p:cNvPr id="116738" name="AutoShape 2" descr="blob:https://web.whatsapp.com/0cf110d2-3b8d-46c8-b0e3-f35fcbc14afd"/>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descr="phycharm.jpeg"/>
          <p:cNvPicPr>
            <a:picLocks noChangeAspect="1"/>
          </p:cNvPicPr>
          <p:nvPr/>
        </p:nvPicPr>
        <p:blipFill>
          <a:blip r:embed="rId2"/>
          <a:stretch>
            <a:fillRect/>
          </a:stretch>
        </p:blipFill>
        <p:spPr>
          <a:xfrm>
            <a:off x="1613754" y="1291369"/>
            <a:ext cx="2407261" cy="1404939"/>
          </a:xfrm>
          <a:prstGeom prst="rect">
            <a:avLst/>
          </a:prstGeom>
        </p:spPr>
      </p:pic>
      <p:pic>
        <p:nvPicPr>
          <p:cNvPr id="12" name="Picture 11" descr="mysql.jpeg"/>
          <p:cNvPicPr>
            <a:picLocks noChangeAspect="1"/>
          </p:cNvPicPr>
          <p:nvPr/>
        </p:nvPicPr>
        <p:blipFill>
          <a:blip r:embed="rId3"/>
          <a:stretch>
            <a:fillRect/>
          </a:stretch>
        </p:blipFill>
        <p:spPr>
          <a:xfrm>
            <a:off x="1527664" y="4163524"/>
            <a:ext cx="2266950" cy="1393215"/>
          </a:xfrm>
          <a:prstGeom prst="rect">
            <a:avLst/>
          </a:prstGeom>
        </p:spPr>
      </p:pic>
      <p:pic>
        <p:nvPicPr>
          <p:cNvPr id="13" name="Picture 12" descr="pyton.jpeg"/>
          <p:cNvPicPr>
            <a:picLocks noChangeAspect="1"/>
          </p:cNvPicPr>
          <p:nvPr/>
        </p:nvPicPr>
        <p:blipFill>
          <a:blip r:embed="rId4"/>
          <a:stretch>
            <a:fillRect/>
          </a:stretch>
        </p:blipFill>
        <p:spPr>
          <a:xfrm>
            <a:off x="7561385" y="3975954"/>
            <a:ext cx="3200400" cy="1545615"/>
          </a:xfrm>
          <a:prstGeom prst="rect">
            <a:avLst/>
          </a:prstGeom>
        </p:spPr>
      </p:pic>
      <p:pic>
        <p:nvPicPr>
          <p:cNvPr id="14" name="Picture 13" descr="download.png"/>
          <p:cNvPicPr>
            <a:picLocks noChangeAspect="1"/>
          </p:cNvPicPr>
          <p:nvPr/>
        </p:nvPicPr>
        <p:blipFill>
          <a:blip r:embed="rId5"/>
          <a:stretch>
            <a:fillRect/>
          </a:stretch>
        </p:blipFill>
        <p:spPr>
          <a:xfrm>
            <a:off x="7621465" y="1140069"/>
            <a:ext cx="2857500" cy="1600200"/>
          </a:xfrm>
          <a:prstGeom prst="rect">
            <a:avLst/>
          </a:prstGeom>
        </p:spPr>
      </p:pic>
    </p:spTree>
    <p:extLst>
      <p:ext uri="{BB962C8B-B14F-4D97-AF65-F5344CB8AC3E}">
        <p14:creationId xmlns:p14="http://schemas.microsoft.com/office/powerpoint/2010/main" xmlns="" val="3309811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6" y="136526"/>
            <a:ext cx="11587167" cy="763588"/>
          </a:xfrm>
          <a:solidFill>
            <a:schemeClr val="accent2"/>
          </a:solidFill>
        </p:spPr>
        <p:txBody>
          <a:bodyPr>
            <a:normAutofit/>
          </a:bodyPr>
          <a:lstStyle/>
          <a:p>
            <a:r>
              <a:rPr lang="en-US" dirty="0" err="1" smtClean="0">
                <a:solidFill>
                  <a:schemeClr val="bg1"/>
                </a:solidFill>
                <a:latin typeface="Calibri" pitchFamily="34" charset="0"/>
                <a:cs typeface="Calibri" pitchFamily="34" charset="0"/>
              </a:rPr>
              <a:t>SignUp</a:t>
            </a:r>
            <a:endParaRPr lang="en-US" b="1" dirty="0">
              <a:solidFill>
                <a:schemeClr val="bg1"/>
              </a:solidFill>
              <a:latin typeface="Calibri" pitchFamily="34" charset="0"/>
              <a:cs typeface="Calibri" pitchFamily="34" charset="0"/>
            </a:endParaRPr>
          </a:p>
        </p:txBody>
      </p:sp>
      <p:pic>
        <p:nvPicPr>
          <p:cNvPr id="7" name="Picture 6" descr="signup.PNG"/>
          <p:cNvPicPr>
            <a:picLocks noChangeAspect="1"/>
          </p:cNvPicPr>
          <p:nvPr/>
        </p:nvPicPr>
        <p:blipFill>
          <a:blip r:embed="rId2"/>
          <a:stretch>
            <a:fillRect/>
          </a:stretch>
        </p:blipFill>
        <p:spPr>
          <a:xfrm>
            <a:off x="835181" y="996462"/>
            <a:ext cx="10521638" cy="4958861"/>
          </a:xfrm>
          <a:prstGeom prst="rect">
            <a:avLst/>
          </a:prstGeom>
        </p:spPr>
      </p:pic>
    </p:spTree>
    <p:extLst>
      <p:ext uri="{BB962C8B-B14F-4D97-AF65-F5344CB8AC3E}">
        <p14:creationId xmlns:p14="http://schemas.microsoft.com/office/powerpoint/2010/main" xmlns="" val="1398766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6" y="136526"/>
            <a:ext cx="11587167" cy="763588"/>
          </a:xfrm>
          <a:solidFill>
            <a:schemeClr val="accent2"/>
          </a:solidFill>
        </p:spPr>
        <p:txBody>
          <a:bodyPr>
            <a:normAutofit/>
          </a:bodyPr>
          <a:lstStyle/>
          <a:p>
            <a:r>
              <a:rPr lang="en-US" dirty="0" err="1" smtClean="0">
                <a:solidFill>
                  <a:schemeClr val="bg1"/>
                </a:solidFill>
                <a:latin typeface="Calibri" pitchFamily="34" charset="0"/>
                <a:cs typeface="Calibri" pitchFamily="34" charset="0"/>
              </a:rPr>
              <a:t>LoginPage</a:t>
            </a:r>
            <a:endParaRPr lang="en-US" b="1" dirty="0">
              <a:solidFill>
                <a:schemeClr val="bg1"/>
              </a:solidFill>
              <a:latin typeface="Calibri" pitchFamily="34" charset="0"/>
              <a:cs typeface="Calibri" pitchFamily="34" charset="0"/>
            </a:endParaRPr>
          </a:p>
        </p:txBody>
      </p:sp>
      <p:pic>
        <p:nvPicPr>
          <p:cNvPr id="7" name="Picture 6" descr="login.PNG"/>
          <p:cNvPicPr>
            <a:picLocks noChangeAspect="1"/>
          </p:cNvPicPr>
          <p:nvPr/>
        </p:nvPicPr>
        <p:blipFill>
          <a:blip r:embed="rId2"/>
          <a:stretch>
            <a:fillRect/>
          </a:stretch>
        </p:blipFill>
        <p:spPr>
          <a:xfrm>
            <a:off x="848032" y="1019908"/>
            <a:ext cx="10495936" cy="4829907"/>
          </a:xfrm>
          <a:prstGeom prst="rect">
            <a:avLst/>
          </a:prstGeom>
        </p:spPr>
      </p:pic>
    </p:spTree>
    <p:extLst>
      <p:ext uri="{BB962C8B-B14F-4D97-AF65-F5344CB8AC3E}">
        <p14:creationId xmlns:p14="http://schemas.microsoft.com/office/powerpoint/2010/main" xmlns="" val="3805488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OMEPAGEE.PNG"/>
          <p:cNvPicPr>
            <a:picLocks noGrp="1" noChangeAspect="1"/>
          </p:cNvPicPr>
          <p:nvPr>
            <p:ph idx="1"/>
          </p:nvPr>
        </p:nvPicPr>
        <p:blipFill>
          <a:blip r:embed="rId2"/>
          <a:stretch>
            <a:fillRect/>
          </a:stretch>
        </p:blipFill>
        <p:spPr>
          <a:xfrm>
            <a:off x="783772" y="342901"/>
            <a:ext cx="10940142" cy="579664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112" y="2086710"/>
            <a:ext cx="11699631" cy="1512277"/>
          </a:xfrm>
          <a:solidFill>
            <a:schemeClr val="bg2"/>
          </a:solidFill>
          <a:effectLst>
            <a:glow rad="101600">
              <a:schemeClr val="accent1">
                <a:satMod val="175000"/>
                <a:alpha val="40000"/>
              </a:schemeClr>
            </a:glow>
          </a:effectLst>
        </p:spPr>
        <p:txBody>
          <a:bodyPr>
            <a:noAutofit/>
          </a:bodyPr>
          <a:lstStyle/>
          <a:p>
            <a:pPr algn="ctr"/>
            <a:r>
              <a:rPr lang="en-US" sz="4400" dirty="0" smtClean="0">
                <a:solidFill>
                  <a:schemeClr val="tx1">
                    <a:lumMod val="95000"/>
                    <a:lumOff val="5000"/>
                  </a:schemeClr>
                </a:solidFill>
                <a:latin typeface="Arial" panose="020B0604020202020204" pitchFamily="34" charset="0"/>
                <a:ea typeface="Times New Roman" panose="02020603050405020304" pitchFamily="18" charset="0"/>
              </a:rPr>
              <a:t>Intelligent Event Log Management</a:t>
            </a:r>
            <a:br>
              <a:rPr lang="en-US" sz="4400" dirty="0" smtClean="0">
                <a:solidFill>
                  <a:schemeClr val="tx1">
                    <a:lumMod val="95000"/>
                    <a:lumOff val="5000"/>
                  </a:schemeClr>
                </a:solidFill>
                <a:latin typeface="Arial" panose="020B0604020202020204" pitchFamily="34" charset="0"/>
                <a:ea typeface="Times New Roman" panose="02020603050405020304" pitchFamily="18" charset="0"/>
              </a:rPr>
            </a:br>
            <a:r>
              <a:rPr lang="en-US" sz="4400" dirty="0" smtClean="0">
                <a:solidFill>
                  <a:schemeClr val="tx1">
                    <a:lumMod val="95000"/>
                    <a:lumOff val="5000"/>
                  </a:schemeClr>
                </a:solidFill>
                <a:latin typeface="Arial" panose="020B0604020202020204" pitchFamily="34" charset="0"/>
                <a:ea typeface="Times New Roman" panose="02020603050405020304" pitchFamily="18" charset="0"/>
              </a:rPr>
              <a:t>System</a:t>
            </a:r>
            <a:r>
              <a:rPr lang="en-US" sz="4400" dirty="0" smtClean="0">
                <a:solidFill>
                  <a:schemeClr val="tx1">
                    <a:lumMod val="95000"/>
                    <a:lumOff val="5000"/>
                  </a:schemeClr>
                </a:solidFill>
                <a:latin typeface="Times New Roman" panose="02020603050405020304" pitchFamily="18" charset="0"/>
                <a:ea typeface="Times New Roman" panose="02020603050405020304" pitchFamily="18" charset="0"/>
              </a:rPr>
              <a:t>  </a:t>
            </a:r>
            <a:endParaRPr lang="en-US" sz="4400" dirty="0">
              <a:solidFill>
                <a:schemeClr val="tx1">
                  <a:lumMod val="95000"/>
                  <a:lumOff val="5000"/>
                </a:schemeClr>
              </a:solidFill>
            </a:endParaRPr>
          </a:p>
        </p:txBody>
      </p:sp>
      <p:sp>
        <p:nvSpPr>
          <p:cNvPr id="3" name="Subtitle 2"/>
          <p:cNvSpPr>
            <a:spLocks noGrp="1"/>
          </p:cNvSpPr>
          <p:nvPr>
            <p:ph type="subTitle" idx="1"/>
          </p:nvPr>
        </p:nvSpPr>
        <p:spPr>
          <a:xfrm>
            <a:off x="3487981" y="3763108"/>
            <a:ext cx="4781548" cy="1219200"/>
          </a:xfrm>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algn="l"/>
            <a:r>
              <a:rPr lang="en-US" dirty="0" smtClean="0"/>
              <a:t>Nadeem Khan    18-ARID-2918</a:t>
            </a:r>
            <a:endParaRPr lang="en-US" dirty="0"/>
          </a:p>
          <a:p>
            <a:pPr algn="l"/>
            <a:r>
              <a:rPr lang="en-US" dirty="0" smtClean="0"/>
              <a:t>Shoaib Gul         18-ARID-2931</a:t>
            </a:r>
            <a:endParaRPr lang="en-US" dirty="0"/>
          </a:p>
          <a:p>
            <a:pPr algn="l"/>
            <a:r>
              <a:rPr lang="en-US" dirty="0" smtClean="0"/>
              <a:t>M Yasir Latif       18-ARID-2912</a:t>
            </a:r>
            <a:endParaRPr lang="en-US" dirty="0"/>
          </a:p>
          <a:p>
            <a:pPr algn="l"/>
            <a:endParaRPr lang="en-US" dirty="0"/>
          </a:p>
        </p:txBody>
      </p:sp>
      <p:pic>
        <p:nvPicPr>
          <p:cNvPr id="4" name="Picture 3">
            <a:extLst>
              <a:ext uri="{FF2B5EF4-FFF2-40B4-BE49-F238E27FC236}">
                <a16:creationId xmlns:a16="http://schemas.microsoft.com/office/drawing/2014/main" xmlns="" id="{D9802255-FCD4-47BC-B109-74F9CA1DF464}"/>
              </a:ext>
            </a:extLst>
          </p:cNvPr>
          <p:cNvPicPr>
            <a:picLocks noChangeAspect="1"/>
          </p:cNvPicPr>
          <p:nvPr/>
        </p:nvPicPr>
        <p:blipFill>
          <a:blip r:embed="rId2" cstate="print"/>
          <a:stretch>
            <a:fillRect/>
          </a:stretch>
        </p:blipFill>
        <p:spPr>
          <a:xfrm>
            <a:off x="38096" y="1313"/>
            <a:ext cx="1690688" cy="1627459"/>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xmlns="" val="0"/>
              </a:ext>
            </a:extLst>
          </a:blip>
          <a:srcRect l="13310" t="11042" r="16169" b="11876"/>
          <a:stretch/>
        </p:blipFill>
        <p:spPr>
          <a:xfrm>
            <a:off x="10229853" y="3"/>
            <a:ext cx="1952624" cy="1628769"/>
          </a:xfrm>
          <a:prstGeom prst="rect">
            <a:avLst/>
          </a:prstGeom>
        </p:spPr>
      </p:pic>
      <p:sp>
        <p:nvSpPr>
          <p:cNvPr id="6" name="Rectangle 5"/>
          <p:cNvSpPr/>
          <p:nvPr/>
        </p:nvSpPr>
        <p:spPr>
          <a:xfrm>
            <a:off x="1728785" y="168710"/>
            <a:ext cx="8386767" cy="954107"/>
          </a:xfrm>
          <a:prstGeom prst="rect">
            <a:avLst/>
          </a:prstGeom>
        </p:spPr>
        <p:txBody>
          <a:bodyPr wrap="square">
            <a:spAutoFit/>
          </a:bodyPr>
          <a:lstStyle/>
          <a:p>
            <a:pPr algn="ctr"/>
            <a:r>
              <a:rPr lang="en-US" sz="2800" dirty="0"/>
              <a:t>PMAS-Arid Agriculture </a:t>
            </a:r>
            <a:r>
              <a:rPr lang="en-US" sz="2800" dirty="0" smtClean="0"/>
              <a:t>University- </a:t>
            </a:r>
            <a:r>
              <a:rPr lang="en-US" sz="2800" dirty="0"/>
              <a:t>Rawalpindi</a:t>
            </a:r>
            <a:br>
              <a:rPr lang="en-US" sz="2800" dirty="0"/>
            </a:br>
            <a:r>
              <a:rPr lang="en-US" sz="2800" dirty="0"/>
              <a:t>University Institute of Information Technology</a:t>
            </a:r>
          </a:p>
        </p:txBody>
      </p:sp>
      <p:sp>
        <p:nvSpPr>
          <p:cNvPr id="12" name="Subtitle 2">
            <a:extLst>
              <a:ext uri="{FF2B5EF4-FFF2-40B4-BE49-F238E27FC236}">
                <a16:creationId xmlns:a16="http://schemas.microsoft.com/office/drawing/2014/main" xmlns="" id="{667CD651-A785-4510-8A2D-D0D305624EC8}"/>
              </a:ext>
            </a:extLst>
          </p:cNvPr>
          <p:cNvSpPr txBox="1">
            <a:spLocks/>
          </p:cNvSpPr>
          <p:nvPr/>
        </p:nvSpPr>
        <p:spPr>
          <a:xfrm>
            <a:off x="3446584" y="5922059"/>
            <a:ext cx="51816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r>
              <a:rPr lang="en-US" sz="3200" b="1" dirty="0" smtClean="0">
                <a:solidFill>
                  <a:schemeClr val="tx1"/>
                </a:solidFill>
                <a:latin typeface="Bahnschrift SemiBold SemiConden" pitchFamily="34" charset="0"/>
              </a:rPr>
              <a:t>Supervisor : Mr. Zeeshan Javed </a:t>
            </a:r>
            <a:endParaRPr lang="en-US" sz="3200" b="1" dirty="0">
              <a:solidFill>
                <a:schemeClr val="tx1"/>
              </a:solidFill>
              <a:latin typeface="Bahnschrift SemiBold SemiConden" pitchFamily="34" charset="0"/>
            </a:endParaRPr>
          </a:p>
        </p:txBody>
      </p:sp>
    </p:spTree>
    <p:extLst>
      <p:ext uri="{BB962C8B-B14F-4D97-AF65-F5344CB8AC3E}">
        <p14:creationId xmlns:p14="http://schemas.microsoft.com/office/powerpoint/2010/main" xmlns="" val="12168361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VENT DFJSDL.PNG"/>
          <p:cNvPicPr>
            <a:picLocks noGrp="1" noChangeAspect="1"/>
          </p:cNvPicPr>
          <p:nvPr>
            <p:ph idx="1"/>
          </p:nvPr>
        </p:nvPicPr>
        <p:blipFill>
          <a:blip r:embed="rId2"/>
          <a:stretch>
            <a:fillRect/>
          </a:stretch>
        </p:blipFill>
        <p:spPr>
          <a:xfrm>
            <a:off x="440872" y="-1"/>
            <a:ext cx="11315700" cy="5959929"/>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xmlns="" val="2448804149"/>
              </p:ext>
            </p:extLst>
          </p:nvPr>
        </p:nvGraphicFramePr>
        <p:xfrm>
          <a:off x="414337" y="1271591"/>
          <a:ext cx="10929938" cy="3166095"/>
        </p:xfrm>
        <a:graphic>
          <a:graphicData uri="http://schemas.openxmlformats.org/drawingml/2006/table">
            <a:tbl>
              <a:tblPr firstRow="1" bandRow="1">
                <a:tableStyleId>{5940675A-B579-460E-94D1-54222C63F5DA}</a:tableStyleId>
              </a:tblPr>
              <a:tblGrid>
                <a:gridCol w="3434581">
                  <a:extLst>
                    <a:ext uri="{9D8B030D-6E8A-4147-A177-3AD203B41FA5}">
                      <a16:colId xmlns:a16="http://schemas.microsoft.com/office/drawing/2014/main" xmlns="" val="20000"/>
                    </a:ext>
                  </a:extLst>
                </a:gridCol>
                <a:gridCol w="7495357">
                  <a:extLst>
                    <a:ext uri="{9D8B030D-6E8A-4147-A177-3AD203B41FA5}">
                      <a16:colId xmlns:a16="http://schemas.microsoft.com/office/drawing/2014/main" xmlns="" val="20001"/>
                    </a:ext>
                  </a:extLst>
                </a:gridCol>
              </a:tblGrid>
              <a:tr h="420067">
                <a:tc>
                  <a:txBody>
                    <a:bodyPr/>
                    <a:lstStyle/>
                    <a:p>
                      <a:pPr algn="ctr"/>
                      <a:r>
                        <a:rPr lang="en-GB" sz="2400" b="1" dirty="0" smtClean="0">
                          <a:latin typeface="Times New Roman" panose="02020603050405020304" pitchFamily="18" charset="0"/>
                          <a:cs typeface="Times New Roman" panose="02020603050405020304" pitchFamily="18" charset="0"/>
                        </a:rPr>
                        <a:t>Tasks</a:t>
                      </a:r>
                      <a:endParaRPr lang="en-GB" sz="2400" b="1" dirty="0">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l"/>
                      <a:r>
                        <a:rPr lang="en-GB" sz="2400" b="1" dirty="0" smtClean="0">
                          <a:latin typeface="Times New Roman" panose="02020603050405020304" pitchFamily="18" charset="0"/>
                          <a:cs typeface="Times New Roman" panose="02020603050405020304" pitchFamily="18" charset="0"/>
                        </a:rPr>
                        <a:t>Schedule</a:t>
                      </a:r>
                    </a:p>
                  </a:txBody>
                  <a:tcPr>
                    <a:solidFill>
                      <a:schemeClr val="accent2"/>
                    </a:solidFill>
                  </a:tcPr>
                </a:tc>
                <a:extLst>
                  <a:ext uri="{0D108BD9-81ED-4DB2-BD59-A6C34878D82A}">
                    <a16:rowId xmlns:a16="http://schemas.microsoft.com/office/drawing/2014/main" xmlns="" val="10000"/>
                  </a:ext>
                </a:extLst>
              </a:tr>
              <a:tr h="1484236">
                <a:tc>
                  <a:txBody>
                    <a:bodyPr/>
                    <a:lstStyle/>
                    <a:p>
                      <a:pPr algn="l"/>
                      <a:r>
                        <a:rPr lang="en-GB" sz="2000" b="1" dirty="0" smtClean="0">
                          <a:latin typeface="Times New Roman" panose="02020603050405020304" pitchFamily="18" charset="0"/>
                          <a:cs typeface="Times New Roman" panose="02020603050405020304" pitchFamily="18" charset="0"/>
                        </a:rPr>
                        <a:t>Design &amp; Coding of Project</a:t>
                      </a:r>
                    </a:p>
                    <a:p>
                      <a:pPr algn="l"/>
                      <a:r>
                        <a:rPr lang="en-GB" sz="2000" b="0" dirty="0" smtClean="0">
                          <a:latin typeface="Times New Roman" panose="02020603050405020304" pitchFamily="18" charset="0"/>
                          <a:cs typeface="Times New Roman" panose="02020603050405020304" pitchFamily="18" charset="0"/>
                        </a:rPr>
                        <a:t>Loading</a:t>
                      </a:r>
                      <a:r>
                        <a:rPr lang="en-GB" sz="2000" b="0" baseline="0" dirty="0" smtClean="0">
                          <a:latin typeface="Times New Roman" panose="02020603050405020304" pitchFamily="18" charset="0"/>
                          <a:cs typeface="Times New Roman" panose="02020603050405020304" pitchFamily="18" charset="0"/>
                        </a:rPr>
                        <a:t> Data Set</a:t>
                      </a:r>
                      <a:endParaRPr lang="en-GB" sz="2000" b="0" dirty="0" smtClean="0">
                        <a:latin typeface="Times New Roman" panose="02020603050405020304" pitchFamily="18" charset="0"/>
                        <a:cs typeface="Times New Roman" panose="02020603050405020304" pitchFamily="18" charset="0"/>
                      </a:endParaRPr>
                    </a:p>
                    <a:p>
                      <a:pPr algn="l"/>
                      <a:r>
                        <a:rPr lang="en-GB" sz="2000" b="0" dirty="0" smtClean="0">
                          <a:latin typeface="Times New Roman" panose="02020603050405020304" pitchFamily="18" charset="0"/>
                          <a:cs typeface="Times New Roman" panose="02020603050405020304" pitchFamily="18" charset="0"/>
                        </a:rPr>
                        <a:t>Manage</a:t>
                      </a:r>
                      <a:r>
                        <a:rPr lang="en-GB" sz="2000" b="0" baseline="0" dirty="0" smtClean="0">
                          <a:latin typeface="Times New Roman" panose="02020603050405020304" pitchFamily="18" charset="0"/>
                          <a:cs typeface="Times New Roman" panose="02020603050405020304" pitchFamily="18" charset="0"/>
                        </a:rPr>
                        <a:t> Data</a:t>
                      </a:r>
                    </a:p>
                    <a:p>
                      <a:pPr algn="l"/>
                      <a:r>
                        <a:rPr lang="en-GB" sz="2000" b="0" baseline="0" dirty="0" smtClean="0">
                          <a:latin typeface="Times New Roman" panose="02020603050405020304" pitchFamily="18" charset="0"/>
                          <a:cs typeface="Times New Roman" panose="02020603050405020304" pitchFamily="18" charset="0"/>
                        </a:rPr>
                        <a:t>Train model</a:t>
                      </a:r>
                      <a:endParaRPr lang="en-GB" sz="2000" b="0" dirty="0" smtClean="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None/>
                      </a:pPr>
                      <a:r>
                        <a:rPr lang="en-GB" sz="2000" dirty="0" smtClean="0">
                          <a:latin typeface="Times New Roman" panose="02020603050405020304" pitchFamily="18" charset="0"/>
                          <a:cs typeface="Times New Roman" panose="02020603050405020304" pitchFamily="18" charset="0"/>
                        </a:rPr>
                        <a:t>10</a:t>
                      </a:r>
                      <a:r>
                        <a:rPr lang="en-GB" sz="2000" baseline="30000" dirty="0" smtClean="0">
                          <a:latin typeface="Times New Roman" panose="02020603050405020304" pitchFamily="18" charset="0"/>
                          <a:cs typeface="Times New Roman" panose="02020603050405020304" pitchFamily="18" charset="0"/>
                        </a:rPr>
                        <a:t>th</a:t>
                      </a:r>
                      <a:r>
                        <a:rPr lang="en-GB" sz="2000" dirty="0" smtClean="0">
                          <a:latin typeface="Times New Roman" panose="02020603050405020304" pitchFamily="18" charset="0"/>
                          <a:cs typeface="Times New Roman" panose="02020603050405020304" pitchFamily="18" charset="0"/>
                        </a:rPr>
                        <a:t>  February To</a:t>
                      </a:r>
                      <a:r>
                        <a:rPr lang="en-GB" sz="2000" baseline="0" dirty="0" smtClean="0">
                          <a:latin typeface="Times New Roman" panose="02020603050405020304" pitchFamily="18" charset="0"/>
                          <a:cs typeface="Times New Roman" panose="02020603050405020304" pitchFamily="18" charset="0"/>
                        </a:rPr>
                        <a:t> 30</a:t>
                      </a:r>
                      <a:r>
                        <a:rPr lang="en-GB" sz="2000" baseline="30000" dirty="0" smtClean="0">
                          <a:latin typeface="Times New Roman" panose="02020603050405020304" pitchFamily="18" charset="0"/>
                          <a:cs typeface="Times New Roman" panose="02020603050405020304" pitchFamily="18" charset="0"/>
                        </a:rPr>
                        <a:t>th</a:t>
                      </a:r>
                      <a:r>
                        <a:rPr lang="en-GB" sz="2000" baseline="0" dirty="0" smtClean="0">
                          <a:latin typeface="Times New Roman" panose="02020603050405020304" pitchFamily="18" charset="0"/>
                          <a:cs typeface="Times New Roman" panose="02020603050405020304" pitchFamily="18" charset="0"/>
                        </a:rPr>
                        <a:t>  March 2022</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454939">
                <a:tc>
                  <a:txBody>
                    <a:bodyPr/>
                    <a:lstStyle/>
                    <a:p>
                      <a:pPr algn="l"/>
                      <a:r>
                        <a:rPr lang="en-GB" sz="2000" b="1" dirty="0" smtClean="0">
                          <a:latin typeface="Times New Roman" panose="02020603050405020304" pitchFamily="18" charset="0"/>
                          <a:cs typeface="Times New Roman" panose="02020603050405020304" pitchFamily="18" charset="0"/>
                        </a:rPr>
                        <a:t>Creating Reports</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2000" baseline="0" dirty="0" smtClean="0">
                          <a:latin typeface="Times New Roman" panose="02020603050405020304" pitchFamily="18" charset="0"/>
                          <a:cs typeface="Times New Roman" panose="02020603050405020304" pitchFamily="18" charset="0"/>
                        </a:rPr>
                        <a:t>1</a:t>
                      </a:r>
                      <a:r>
                        <a:rPr lang="en-GB" sz="2000" baseline="30000" dirty="0" smtClean="0">
                          <a:latin typeface="Times New Roman" panose="02020603050405020304" pitchFamily="18" charset="0"/>
                          <a:cs typeface="Times New Roman" panose="02020603050405020304" pitchFamily="18" charset="0"/>
                        </a:rPr>
                        <a:t>st</a:t>
                      </a:r>
                      <a:r>
                        <a:rPr lang="en-GB" sz="2000" baseline="0" dirty="0" smtClean="0">
                          <a:latin typeface="Times New Roman" panose="02020603050405020304" pitchFamily="18" charset="0"/>
                          <a:cs typeface="Times New Roman" panose="02020603050405020304" pitchFamily="18" charset="0"/>
                        </a:rPr>
                        <a:t>  April </a:t>
                      </a:r>
                      <a:r>
                        <a:rPr lang="en-GB" sz="2000" dirty="0" smtClean="0">
                          <a:latin typeface="Times New Roman" panose="02020603050405020304" pitchFamily="18" charset="0"/>
                          <a:cs typeface="Times New Roman" panose="02020603050405020304" pitchFamily="18" charset="0"/>
                        </a:rPr>
                        <a:t> to 20</a:t>
                      </a:r>
                      <a:r>
                        <a:rPr lang="en-GB" sz="2000" baseline="30000" dirty="0" smtClean="0">
                          <a:latin typeface="Times New Roman" panose="02020603050405020304" pitchFamily="18" charset="0"/>
                          <a:cs typeface="Times New Roman" panose="02020603050405020304" pitchFamily="18" charset="0"/>
                        </a:rPr>
                        <a:t>th</a:t>
                      </a:r>
                      <a:r>
                        <a:rPr lang="en-GB" sz="2000" dirty="0" smtClean="0">
                          <a:latin typeface="Times New Roman" panose="02020603050405020304" pitchFamily="18" charset="0"/>
                          <a:cs typeface="Times New Roman" panose="02020603050405020304" pitchFamily="18" charset="0"/>
                        </a:rPr>
                        <a:t> </a:t>
                      </a:r>
                      <a:r>
                        <a:rPr lang="en-GB" sz="2000" baseline="0" dirty="0" smtClean="0">
                          <a:latin typeface="Times New Roman" panose="02020603050405020304" pitchFamily="18" charset="0"/>
                          <a:cs typeface="Times New Roman" panose="02020603050405020304" pitchFamily="18" charset="0"/>
                        </a:rPr>
                        <a:t>April 2022</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769720">
                <a:tc>
                  <a:txBody>
                    <a:bodyPr/>
                    <a:lstStyle/>
                    <a:p>
                      <a:pPr algn="l"/>
                      <a:r>
                        <a:rPr lang="en-GB" sz="2000" b="1" dirty="0" smtClean="0">
                          <a:latin typeface="Times New Roman" panose="02020603050405020304" pitchFamily="18" charset="0"/>
                          <a:cs typeface="Times New Roman" panose="02020603050405020304" pitchFamily="18" charset="0"/>
                        </a:rPr>
                        <a:t>Testing of Project Module wise &amp; Finishing</a:t>
                      </a:r>
                      <a:r>
                        <a:rPr lang="en-GB" sz="2000" b="1" baseline="0" dirty="0" smtClean="0">
                          <a:latin typeface="Times New Roman" panose="02020603050405020304" pitchFamily="18" charset="0"/>
                          <a:cs typeface="Times New Roman" panose="02020603050405020304" pitchFamily="18" charset="0"/>
                        </a:rPr>
                        <a:t> the Code</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2000" dirty="0" smtClean="0">
                          <a:latin typeface="Times New Roman" panose="02020603050405020304" pitchFamily="18" charset="0"/>
                          <a:cs typeface="Times New Roman" panose="02020603050405020304" pitchFamily="18" charset="0"/>
                        </a:rPr>
                        <a:t>21</a:t>
                      </a:r>
                      <a:r>
                        <a:rPr lang="en-GB" sz="2000" baseline="30000" dirty="0" smtClean="0">
                          <a:latin typeface="Times New Roman" panose="02020603050405020304" pitchFamily="18" charset="0"/>
                          <a:cs typeface="Times New Roman" panose="02020603050405020304" pitchFamily="18" charset="0"/>
                        </a:rPr>
                        <a:t>st</a:t>
                      </a:r>
                      <a:r>
                        <a:rPr lang="en-GB" sz="2000" baseline="0" dirty="0" smtClean="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 April</a:t>
                      </a:r>
                      <a:r>
                        <a:rPr lang="en-GB" sz="2000" baseline="0" dirty="0" smtClean="0">
                          <a:latin typeface="Times New Roman" panose="02020603050405020304" pitchFamily="18" charset="0"/>
                          <a:cs typeface="Times New Roman" panose="02020603050405020304" pitchFamily="18" charset="0"/>
                        </a:rPr>
                        <a:t>  T</a:t>
                      </a:r>
                      <a:r>
                        <a:rPr lang="en-GB" sz="2000" dirty="0" smtClean="0">
                          <a:latin typeface="Times New Roman" panose="02020603050405020304" pitchFamily="18" charset="0"/>
                          <a:cs typeface="Times New Roman" panose="02020603050405020304" pitchFamily="18" charset="0"/>
                        </a:rPr>
                        <a:t>o 30</a:t>
                      </a:r>
                      <a:r>
                        <a:rPr lang="en-GB" sz="2000" baseline="30000" dirty="0" smtClean="0">
                          <a:latin typeface="Times New Roman" panose="02020603050405020304" pitchFamily="18" charset="0"/>
                          <a:cs typeface="Times New Roman" panose="02020603050405020304" pitchFamily="18" charset="0"/>
                        </a:rPr>
                        <a:t>th</a:t>
                      </a:r>
                      <a:r>
                        <a:rPr lang="en-GB" sz="2000" dirty="0" smtClean="0">
                          <a:latin typeface="Times New Roman" panose="02020603050405020304" pitchFamily="18" charset="0"/>
                          <a:cs typeface="Times New Roman" panose="02020603050405020304" pitchFamily="18" charset="0"/>
                        </a:rPr>
                        <a:t>  </a:t>
                      </a:r>
                      <a:r>
                        <a:rPr lang="en-GB" sz="2000" baseline="0" dirty="0" smtClean="0">
                          <a:latin typeface="Times New Roman" panose="02020603050405020304" pitchFamily="18" charset="0"/>
                          <a:cs typeface="Times New Roman" panose="02020603050405020304" pitchFamily="18" charset="0"/>
                        </a:rPr>
                        <a:t>April  2022</a:t>
                      </a:r>
                      <a:endParaRPr lang="en-GB" sz="20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None/>
                      </a:pP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
        <p:nvSpPr>
          <p:cNvPr id="2" name="Title 1"/>
          <p:cNvSpPr>
            <a:spLocks noGrp="1"/>
          </p:cNvSpPr>
          <p:nvPr>
            <p:ph type="title"/>
          </p:nvPr>
        </p:nvSpPr>
        <p:spPr>
          <a:xfrm>
            <a:off x="242886" y="136526"/>
            <a:ext cx="11587167" cy="763588"/>
          </a:xfrm>
          <a:solidFill>
            <a:schemeClr val="accent2"/>
          </a:solidFill>
        </p:spPr>
        <p:txBody>
          <a:bodyPr>
            <a:normAutofit/>
          </a:bodyPr>
          <a:lstStyle/>
          <a:p>
            <a:r>
              <a:rPr lang="en-US" b="1" dirty="0">
                <a:latin typeface="Calibri" pitchFamily="34" charset="0"/>
                <a:cs typeface="Calibri" pitchFamily="34" charset="0"/>
              </a:rPr>
              <a:t>Future Project </a:t>
            </a:r>
            <a:r>
              <a:rPr lang="en-US" b="1" dirty="0" smtClean="0">
                <a:latin typeface="Calibri" pitchFamily="34" charset="0"/>
                <a:cs typeface="Calibri" pitchFamily="34" charset="0"/>
              </a:rPr>
              <a:t>Schedule</a:t>
            </a:r>
            <a:endParaRPr lang="en-US" b="1" u="sng" dirty="0">
              <a:solidFill>
                <a:srgbClr val="FF0000"/>
              </a:solidFill>
              <a:latin typeface="Calibri" pitchFamily="34" charset="0"/>
              <a:cs typeface="Calibr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4144857256"/>
              </p:ext>
            </p:extLst>
          </p:nvPr>
        </p:nvGraphicFramePr>
        <p:xfrm>
          <a:off x="414337" y="4562843"/>
          <a:ext cx="10929938" cy="523505"/>
        </p:xfrm>
        <a:graphic>
          <a:graphicData uri="http://schemas.openxmlformats.org/drawingml/2006/table">
            <a:tbl>
              <a:tblPr firstRow="1" bandRow="1">
                <a:tableStyleId>{5940675A-B579-460E-94D1-54222C63F5DA}</a:tableStyleId>
              </a:tblPr>
              <a:tblGrid>
                <a:gridCol w="3434581">
                  <a:extLst>
                    <a:ext uri="{9D8B030D-6E8A-4147-A177-3AD203B41FA5}">
                      <a16:colId xmlns:a16="http://schemas.microsoft.com/office/drawing/2014/main" xmlns="" val="609721822"/>
                    </a:ext>
                  </a:extLst>
                </a:gridCol>
                <a:gridCol w="7495357">
                  <a:extLst>
                    <a:ext uri="{9D8B030D-6E8A-4147-A177-3AD203B41FA5}">
                      <a16:colId xmlns:a16="http://schemas.microsoft.com/office/drawing/2014/main" xmlns="" val="1965276399"/>
                    </a:ext>
                  </a:extLst>
                </a:gridCol>
              </a:tblGrid>
              <a:tr h="523505">
                <a:tc>
                  <a:txBody>
                    <a:bodyPr/>
                    <a:lstStyle/>
                    <a:p>
                      <a:pPr algn="l"/>
                      <a:r>
                        <a:rPr lang="en-GB" sz="2000" b="1" dirty="0" smtClean="0">
                          <a:latin typeface="Times New Roman" panose="02020603050405020304" pitchFamily="18" charset="0"/>
                          <a:cs typeface="Times New Roman" panose="02020603050405020304" pitchFamily="18" charset="0"/>
                        </a:rPr>
                        <a:t>Integrating Project</a:t>
                      </a:r>
                      <a:endParaRPr lang="en-GB" sz="2000" b="1"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None/>
                      </a:pPr>
                      <a:r>
                        <a:rPr lang="en-GB" sz="2000" dirty="0" smtClean="0">
                          <a:latin typeface="Times New Roman" panose="02020603050405020304" pitchFamily="18" charset="0"/>
                          <a:cs typeface="Times New Roman" panose="02020603050405020304" pitchFamily="18" charset="0"/>
                        </a:rPr>
                        <a:t>1</a:t>
                      </a:r>
                      <a:r>
                        <a:rPr lang="en-GB" sz="2000" baseline="30000" dirty="0" smtClean="0">
                          <a:latin typeface="Times New Roman" panose="02020603050405020304" pitchFamily="18" charset="0"/>
                          <a:cs typeface="Times New Roman" panose="02020603050405020304" pitchFamily="18" charset="0"/>
                        </a:rPr>
                        <a:t>st</a:t>
                      </a:r>
                      <a:r>
                        <a:rPr lang="en-GB" sz="2000" dirty="0" smtClean="0">
                          <a:latin typeface="Times New Roman" panose="02020603050405020304" pitchFamily="18" charset="0"/>
                          <a:cs typeface="Times New Roman" panose="02020603050405020304" pitchFamily="18" charset="0"/>
                        </a:rPr>
                        <a:t>   May 2022 </a:t>
                      </a:r>
                      <a:r>
                        <a:rPr lang="en-GB" sz="2000" baseline="0" dirty="0" smtClean="0">
                          <a:latin typeface="Times New Roman" panose="02020603050405020304" pitchFamily="18" charset="0"/>
                          <a:cs typeface="Times New Roman" panose="02020603050405020304" pitchFamily="18" charset="0"/>
                        </a:rPr>
                        <a:t> To 20</a:t>
                      </a:r>
                      <a:r>
                        <a:rPr lang="en-GB" sz="2000" baseline="30000" dirty="0" smtClean="0">
                          <a:latin typeface="Times New Roman" panose="02020603050405020304" pitchFamily="18" charset="0"/>
                          <a:cs typeface="Times New Roman" panose="02020603050405020304" pitchFamily="18" charset="0"/>
                        </a:rPr>
                        <a:t>th</a:t>
                      </a:r>
                      <a:r>
                        <a:rPr lang="en-GB" sz="2000" baseline="0" dirty="0" smtClean="0">
                          <a:latin typeface="Times New Roman" panose="02020603050405020304" pitchFamily="18" charset="0"/>
                          <a:cs typeface="Times New Roman" panose="02020603050405020304" pitchFamily="18" charset="0"/>
                        </a:rPr>
                        <a:t> May 2022</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69022439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3618733626"/>
              </p:ext>
            </p:extLst>
          </p:nvPr>
        </p:nvGraphicFramePr>
        <p:xfrm>
          <a:off x="414337" y="5086348"/>
          <a:ext cx="10929938" cy="557213"/>
        </p:xfrm>
        <a:graphic>
          <a:graphicData uri="http://schemas.openxmlformats.org/drawingml/2006/table">
            <a:tbl>
              <a:tblPr firstRow="1" bandRow="1">
                <a:tableStyleId>{5940675A-B579-460E-94D1-54222C63F5DA}</a:tableStyleId>
              </a:tblPr>
              <a:tblGrid>
                <a:gridCol w="3434581">
                  <a:extLst>
                    <a:ext uri="{9D8B030D-6E8A-4147-A177-3AD203B41FA5}">
                      <a16:colId xmlns:a16="http://schemas.microsoft.com/office/drawing/2014/main" xmlns="" val="609721822"/>
                    </a:ext>
                  </a:extLst>
                </a:gridCol>
                <a:gridCol w="7495357">
                  <a:extLst>
                    <a:ext uri="{9D8B030D-6E8A-4147-A177-3AD203B41FA5}">
                      <a16:colId xmlns:a16="http://schemas.microsoft.com/office/drawing/2014/main" xmlns="" val="1965276399"/>
                    </a:ext>
                  </a:extLst>
                </a:gridCol>
              </a:tblGrid>
              <a:tr h="557213">
                <a:tc>
                  <a:txBody>
                    <a:bodyPr/>
                    <a:lstStyle/>
                    <a:p>
                      <a:pPr algn="l"/>
                      <a:r>
                        <a:rPr lang="en-GB" sz="2000" b="1" dirty="0" smtClean="0">
                          <a:latin typeface="Times New Roman" panose="02020603050405020304" pitchFamily="18" charset="0"/>
                          <a:cs typeface="Times New Roman" panose="02020603050405020304" pitchFamily="18" charset="0"/>
                        </a:rPr>
                        <a:t>Testing of Project</a:t>
                      </a:r>
                      <a:endParaRPr lang="en-GB" sz="2000" b="1"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None/>
                      </a:pPr>
                      <a:r>
                        <a:rPr lang="en-GB" sz="2000" dirty="0" smtClean="0">
                          <a:latin typeface="Times New Roman" panose="02020603050405020304" pitchFamily="18" charset="0"/>
                          <a:cs typeface="Times New Roman" panose="02020603050405020304" pitchFamily="18" charset="0"/>
                        </a:rPr>
                        <a:t>21</a:t>
                      </a:r>
                      <a:r>
                        <a:rPr lang="en-GB" sz="2000" baseline="30000" dirty="0" smtClean="0">
                          <a:latin typeface="Times New Roman" panose="02020603050405020304" pitchFamily="18" charset="0"/>
                          <a:cs typeface="Times New Roman" panose="02020603050405020304" pitchFamily="18" charset="0"/>
                        </a:rPr>
                        <a:t>st</a:t>
                      </a:r>
                      <a:r>
                        <a:rPr lang="en-GB" sz="2000" dirty="0" smtClean="0">
                          <a:latin typeface="Times New Roman" panose="02020603050405020304" pitchFamily="18" charset="0"/>
                          <a:cs typeface="Times New Roman" panose="02020603050405020304" pitchFamily="18" charset="0"/>
                        </a:rPr>
                        <a:t> May To</a:t>
                      </a:r>
                      <a:r>
                        <a:rPr lang="en-GB" sz="2000" baseline="0" dirty="0" smtClean="0">
                          <a:latin typeface="Times New Roman" panose="02020603050405020304" pitchFamily="18" charset="0"/>
                          <a:cs typeface="Times New Roman" panose="02020603050405020304" pitchFamily="18" charset="0"/>
                        </a:rPr>
                        <a:t> Finish Date</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690224395"/>
                  </a:ext>
                </a:extLst>
              </a:tr>
            </a:tbl>
          </a:graphicData>
        </a:graphic>
      </p:graphicFrame>
    </p:spTree>
    <p:extLst>
      <p:ext uri="{BB962C8B-B14F-4D97-AF65-F5344CB8AC3E}">
        <p14:creationId xmlns:p14="http://schemas.microsoft.com/office/powerpoint/2010/main" xmlns="" val="12768109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s.jpg"/>
          <p:cNvPicPr>
            <a:picLocks noChangeAspect="1"/>
          </p:cNvPicPr>
          <p:nvPr/>
        </p:nvPicPr>
        <p:blipFill>
          <a:blip r:embed="rId2"/>
          <a:stretch>
            <a:fillRect/>
          </a:stretch>
        </p:blipFill>
        <p:spPr>
          <a:xfrm>
            <a:off x="0" y="0"/>
            <a:ext cx="12192000" cy="5498124"/>
          </a:xfrm>
          <a:prstGeom prst="rect">
            <a:avLst/>
          </a:prstGeom>
        </p:spPr>
      </p:pic>
    </p:spTree>
    <p:extLst>
      <p:ext uri="{BB962C8B-B14F-4D97-AF65-F5344CB8AC3E}">
        <p14:creationId xmlns:p14="http://schemas.microsoft.com/office/powerpoint/2010/main" xmlns="" val="4286559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00115"/>
            <a:ext cx="11449051" cy="5314949"/>
          </a:xfrm>
        </p:spPr>
        <p:txBody>
          <a:bodyPr>
            <a:noAutofit/>
          </a:bodyPr>
          <a:lstStyle/>
          <a:p>
            <a:pPr>
              <a:lnSpc>
                <a:spcPct val="100000"/>
              </a:lnSpc>
            </a:pPr>
            <a:r>
              <a:rPr lang="en-GB" altLang="en-US" sz="2400" dirty="0" smtClean="0">
                <a:latin typeface="Times New Roman" panose="02020603050405020304" pitchFamily="18" charset="0"/>
              </a:rPr>
              <a:t>Introduction</a:t>
            </a:r>
          </a:p>
          <a:p>
            <a:pPr>
              <a:lnSpc>
                <a:spcPct val="100000"/>
              </a:lnSpc>
            </a:pPr>
            <a:r>
              <a:rPr lang="en-GB" altLang="en-US" sz="2400" dirty="0" smtClean="0">
                <a:latin typeface="Times New Roman" panose="02020603050405020304" pitchFamily="18" charset="0"/>
              </a:rPr>
              <a:t>Existing System</a:t>
            </a:r>
          </a:p>
          <a:p>
            <a:pPr>
              <a:lnSpc>
                <a:spcPct val="100000"/>
              </a:lnSpc>
            </a:pPr>
            <a:r>
              <a:rPr lang="en-GB" altLang="en-US" sz="2400" dirty="0" smtClean="0">
                <a:latin typeface="Times New Roman" panose="02020603050405020304" pitchFamily="18" charset="0"/>
              </a:rPr>
              <a:t>Problem Statement</a:t>
            </a:r>
          </a:p>
          <a:p>
            <a:pPr>
              <a:lnSpc>
                <a:spcPct val="100000"/>
              </a:lnSpc>
            </a:pPr>
            <a:r>
              <a:rPr lang="en-GB" altLang="en-US" sz="2400" dirty="0" smtClean="0">
                <a:latin typeface="Times New Roman" panose="02020603050405020304" pitchFamily="18" charset="0"/>
              </a:rPr>
              <a:t>Problem Solution</a:t>
            </a:r>
          </a:p>
          <a:p>
            <a:pPr>
              <a:lnSpc>
                <a:spcPct val="100000"/>
              </a:lnSpc>
            </a:pPr>
            <a:r>
              <a:rPr lang="en-GB" altLang="en-US" sz="2400" dirty="0" smtClean="0">
                <a:latin typeface="Times New Roman" panose="02020603050405020304" pitchFamily="18" charset="0"/>
              </a:rPr>
              <a:t>Project Scope </a:t>
            </a:r>
          </a:p>
          <a:p>
            <a:pPr>
              <a:lnSpc>
                <a:spcPct val="100000"/>
              </a:lnSpc>
            </a:pPr>
            <a:r>
              <a:rPr lang="en-GB" altLang="en-US" sz="2400" dirty="0" smtClean="0">
                <a:latin typeface="Times New Roman" panose="02020603050405020304" pitchFamily="18" charset="0"/>
              </a:rPr>
              <a:t>Project Objective</a:t>
            </a:r>
          </a:p>
          <a:p>
            <a:pPr>
              <a:lnSpc>
                <a:spcPct val="100000"/>
              </a:lnSpc>
            </a:pPr>
            <a:r>
              <a:rPr lang="en-GB" altLang="en-US" sz="2400" dirty="0" smtClean="0">
                <a:latin typeface="Times New Roman" panose="02020603050405020304" pitchFamily="18" charset="0"/>
              </a:rPr>
              <a:t>Diagrams  - </a:t>
            </a:r>
            <a:r>
              <a:rPr lang="en-GB" altLang="en-US" sz="2400" b="1" u="sng" dirty="0" smtClean="0">
                <a:latin typeface="Times New Roman" panose="02020603050405020304" pitchFamily="18" charset="0"/>
              </a:rPr>
              <a:t>Use case</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Class</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Sequence</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Component</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Activity</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Deployment</a:t>
            </a:r>
          </a:p>
          <a:p>
            <a:pPr>
              <a:lnSpc>
                <a:spcPct val="100000"/>
              </a:lnSpc>
            </a:pPr>
            <a:r>
              <a:rPr lang="en-GB" altLang="en-US" sz="2400" dirty="0" smtClean="0">
                <a:latin typeface="Times New Roman" panose="02020603050405020304" pitchFamily="18" charset="0"/>
              </a:rPr>
              <a:t>Tools and Technologies</a:t>
            </a:r>
          </a:p>
          <a:p>
            <a:pPr>
              <a:lnSpc>
                <a:spcPct val="100000"/>
              </a:lnSpc>
            </a:pPr>
            <a:r>
              <a:rPr lang="en-GB" altLang="en-US" sz="2400" dirty="0" smtClean="0">
                <a:latin typeface="Times New Roman" panose="02020603050405020304" pitchFamily="18" charset="0"/>
              </a:rPr>
              <a:t>Task Distribution</a:t>
            </a:r>
          </a:p>
          <a:p>
            <a:pPr>
              <a:lnSpc>
                <a:spcPct val="100000"/>
              </a:lnSpc>
            </a:pPr>
            <a:r>
              <a:rPr lang="en-GB" altLang="en-US" sz="2400" dirty="0" smtClean="0">
                <a:latin typeface="Times New Roman" panose="02020603050405020304" pitchFamily="18" charset="0"/>
              </a:rPr>
              <a:t>Screenshots </a:t>
            </a:r>
          </a:p>
          <a:p>
            <a:pPr>
              <a:lnSpc>
                <a:spcPct val="100000"/>
              </a:lnSpc>
            </a:pPr>
            <a:r>
              <a:rPr lang="en-GB" altLang="en-US" sz="2400" dirty="0" smtClean="0">
                <a:latin typeface="Times New Roman" panose="02020603050405020304" pitchFamily="18" charset="0"/>
              </a:rPr>
              <a:t>Future Project Schedule</a:t>
            </a:r>
          </a:p>
          <a:p>
            <a:pPr>
              <a:lnSpc>
                <a:spcPct val="150000"/>
              </a:lnSpc>
            </a:pPr>
            <a:endParaRPr lang="en-GB" altLang="en-US" sz="3600" dirty="0" smtClean="0">
              <a:latin typeface="Times New Roman" panose="02020603050405020304" pitchFamily="18" charset="0"/>
            </a:endParaRPr>
          </a:p>
          <a:p>
            <a:pPr>
              <a:lnSpc>
                <a:spcPct val="150000"/>
              </a:lnSpc>
            </a:pPr>
            <a:endParaRPr lang="en-GB" altLang="en-US" sz="3600" dirty="0" smtClean="0">
              <a:latin typeface="Times New Roman" panose="02020603050405020304" pitchFamily="18" charset="0"/>
              <a:cs typeface="Times New Roman" panose="02020603050405020304" pitchFamily="18" charset="0"/>
            </a:endParaRPr>
          </a:p>
          <a:p>
            <a:pPr>
              <a:lnSpc>
                <a:spcPct val="150000"/>
              </a:lnSpc>
            </a:pPr>
            <a:endParaRPr lang="en-US" sz="3600" dirty="0"/>
          </a:p>
        </p:txBody>
      </p:sp>
      <p:sp>
        <p:nvSpPr>
          <p:cNvPr id="2" name="Title 1"/>
          <p:cNvSpPr>
            <a:spLocks noGrp="1"/>
          </p:cNvSpPr>
          <p:nvPr>
            <p:ph type="title"/>
          </p:nvPr>
        </p:nvSpPr>
        <p:spPr>
          <a:xfrm>
            <a:off x="242886" y="136526"/>
            <a:ext cx="11058161" cy="763588"/>
          </a:xfrm>
        </p:spPr>
        <p:style>
          <a:lnRef idx="1">
            <a:schemeClr val="accent2"/>
          </a:lnRef>
          <a:fillRef idx="3">
            <a:schemeClr val="accent2"/>
          </a:fillRef>
          <a:effectRef idx="2">
            <a:schemeClr val="accent2"/>
          </a:effectRef>
          <a:fontRef idx="minor">
            <a:schemeClr val="lt1"/>
          </a:fontRef>
        </p:style>
        <p:txBody>
          <a:bodyPr>
            <a:normAutofit/>
          </a:bodyPr>
          <a:lstStyle/>
          <a:p>
            <a:r>
              <a:rPr lang="en-US" b="1" dirty="0" smtClean="0"/>
              <a:t>Contents</a:t>
            </a:r>
            <a:endParaRPr lang="en-US" b="1" dirty="0"/>
          </a:p>
        </p:txBody>
      </p:sp>
    </p:spTree>
    <p:extLst>
      <p:ext uri="{BB962C8B-B14F-4D97-AF65-F5344CB8AC3E}">
        <p14:creationId xmlns:p14="http://schemas.microsoft.com/office/powerpoint/2010/main" xmlns="" val="3393569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00115"/>
            <a:ext cx="11449051" cy="5314949"/>
          </a:xfrm>
        </p:spPr>
        <p:txBody>
          <a:bodyPr>
            <a:noAutofit/>
          </a:bodyPr>
          <a:lstStyle/>
          <a:p>
            <a:pPr>
              <a:lnSpc>
                <a:spcPct val="150000"/>
              </a:lnSpc>
              <a:buFont typeface="Wingdings" pitchFamily="2" charset="2"/>
              <a:buChar char="Ø"/>
            </a:pPr>
            <a:r>
              <a:rPr lang="en-US" sz="2400" dirty="0" smtClean="0">
                <a:latin typeface="Times New Roman" panose="02020603050405020304" pitchFamily="18" charset="0"/>
                <a:ea typeface="Times New Roman" panose="02020603050405020304" pitchFamily="18" charset="0"/>
              </a:rPr>
              <a:t>Our system  is a application solution that gathers, and stores log data and</a:t>
            </a:r>
          </a:p>
          <a:p>
            <a:pPr>
              <a:lnSpc>
                <a:spcPct val="150000"/>
              </a:lnSpc>
              <a:buNone/>
            </a:pPr>
            <a:r>
              <a:rPr lang="en-US" sz="2400" dirty="0" smtClean="0">
                <a:latin typeface="Times New Roman" panose="02020603050405020304" pitchFamily="18" charset="0"/>
                <a:ea typeface="Times New Roman" panose="02020603050405020304" pitchFamily="18" charset="0"/>
              </a:rPr>
              <a:t>    event logs .</a:t>
            </a:r>
            <a:endParaRPr lang="en-US" sz="2400" dirty="0" smtClean="0">
              <a:effectLst/>
              <a:latin typeface="Times New Roman" panose="02020603050405020304" pitchFamily="18" charset="0"/>
              <a:ea typeface="Times New Roman" panose="02020603050405020304" pitchFamily="18" charset="0"/>
            </a:endParaRPr>
          </a:p>
          <a:p>
            <a:pPr>
              <a:lnSpc>
                <a:spcPct val="150000"/>
              </a:lnSpc>
              <a:buFont typeface="Wingdings" pitchFamily="2" charset="2"/>
              <a:buChar char="Ø"/>
            </a:pPr>
            <a:r>
              <a:rPr lang="en-US" sz="2400" dirty="0" smtClean="0">
                <a:latin typeface="Times New Roman" panose="02020603050405020304" pitchFamily="18" charset="0"/>
                <a:ea typeface="Times New Roman" panose="02020603050405020304" pitchFamily="18" charset="0"/>
              </a:rPr>
              <a:t>It can capture many different types of information  like logon sessions to a network and failed attempts , etc.</a:t>
            </a:r>
            <a:endParaRPr lang="en-US" sz="2400" dirty="0" smtClean="0">
              <a:effectLst/>
              <a:latin typeface="Times New Roman" panose="02020603050405020304" pitchFamily="18" charset="0"/>
              <a:ea typeface="Times New Roman" panose="02020603050405020304" pitchFamily="18" charset="0"/>
            </a:endParaRPr>
          </a:p>
          <a:p>
            <a:pPr>
              <a:lnSpc>
                <a:spcPct val="250000"/>
              </a:lnSpc>
              <a:buFont typeface="Wingdings" pitchFamily="2" charset="2"/>
              <a:buChar char="Ø"/>
            </a:pPr>
            <a:r>
              <a:rPr lang="en-US" sz="2400" dirty="0" smtClean="0">
                <a:latin typeface="Times New Roman" panose="02020603050405020304" pitchFamily="18" charset="0"/>
                <a:ea typeface="Times New Roman" panose="02020603050405020304" pitchFamily="18" charset="0"/>
              </a:rPr>
              <a:t>The system focuses on insider threat detection based on log events.</a:t>
            </a:r>
            <a:endParaRPr lang="en-US" sz="2400" dirty="0" smtClean="0">
              <a:effectLst/>
              <a:latin typeface="Times New Roman" panose="02020603050405020304" pitchFamily="18" charset="0"/>
              <a:ea typeface="Times New Roman" panose="02020603050405020304" pitchFamily="18" charset="0"/>
            </a:endParaRPr>
          </a:p>
          <a:p>
            <a:pPr>
              <a:lnSpc>
                <a:spcPct val="250000"/>
              </a:lnSpc>
              <a:buFont typeface="Wingdings" pitchFamily="2" charset="2"/>
              <a:buChar char="Ø"/>
            </a:pPr>
            <a:r>
              <a:rPr lang="en-US" sz="2400" dirty="0" smtClean="0">
                <a:latin typeface="Times New Roman" panose="02020603050405020304" pitchFamily="18" charset="0"/>
                <a:ea typeface="Times New Roman" panose="02020603050405020304" pitchFamily="18" charset="0"/>
              </a:rPr>
              <a:t>It will find normal and malicious user behavior.</a:t>
            </a:r>
            <a:endParaRPr lang="en-US" sz="2400" dirty="0" smtClean="0">
              <a:effectLst/>
              <a:latin typeface="Times New Roman" panose="02020603050405020304" pitchFamily="18" charset="0"/>
              <a:ea typeface="Times New Roman" panose="02020603050405020304" pitchFamily="18" charset="0"/>
            </a:endParaRPr>
          </a:p>
          <a:p>
            <a:pPr>
              <a:lnSpc>
                <a:spcPct val="250000"/>
              </a:lnSpc>
            </a:pPr>
            <a:endParaRPr lang="en-US" sz="2400" dirty="0"/>
          </a:p>
        </p:txBody>
      </p:sp>
      <p:sp>
        <p:nvSpPr>
          <p:cNvPr id="2" name="Title 1"/>
          <p:cNvSpPr>
            <a:spLocks noGrp="1"/>
          </p:cNvSpPr>
          <p:nvPr>
            <p:ph type="title"/>
          </p:nvPr>
        </p:nvSpPr>
        <p:spPr>
          <a:xfrm>
            <a:off x="242886" y="136526"/>
            <a:ext cx="11587167" cy="763588"/>
          </a:xfrm>
          <a:solidFill>
            <a:schemeClr val="accent2"/>
          </a:solidFill>
        </p:spPr>
        <p:txBody>
          <a:bodyPr>
            <a:normAutofit/>
          </a:bodyPr>
          <a:lstStyle/>
          <a:p>
            <a:r>
              <a:rPr lang="en-US" b="1" dirty="0">
                <a:latin typeface="Calibri" pitchFamily="34" charset="0"/>
                <a:cs typeface="Calibri" pitchFamily="34" charset="0"/>
              </a:rPr>
              <a:t>Introduction</a:t>
            </a:r>
          </a:p>
        </p:txBody>
      </p:sp>
    </p:spTree>
    <p:extLst>
      <p:ext uri="{BB962C8B-B14F-4D97-AF65-F5344CB8AC3E}">
        <p14:creationId xmlns:p14="http://schemas.microsoft.com/office/powerpoint/2010/main" xmlns="" val="4001989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00115"/>
            <a:ext cx="11449051" cy="5314949"/>
          </a:xfrm>
        </p:spPr>
        <p:txBody>
          <a:bodyPr>
            <a:noAutofit/>
          </a:bodyPr>
          <a:lstStyle/>
          <a:p>
            <a:pPr algn="just">
              <a:buFont typeface="Wingdings" pitchFamily="2" charset="2"/>
              <a:buChar char="v"/>
            </a:pPr>
            <a:r>
              <a:rPr lang="en-US" sz="2400" dirty="0" smtClean="0">
                <a:latin typeface="Arial" pitchFamily="34" charset="0"/>
                <a:ea typeface="Times New Roman" panose="02020603050405020304" pitchFamily="18" charset="0"/>
                <a:cs typeface="Arial" pitchFamily="34" charset="0"/>
              </a:rPr>
              <a:t>These are the </a:t>
            </a:r>
            <a:r>
              <a:rPr lang="en-US" sz="2400" dirty="0">
                <a:latin typeface="Arial" pitchFamily="34" charset="0"/>
                <a:ea typeface="Times New Roman" panose="02020603050405020304" pitchFamily="18" charset="0"/>
                <a:cs typeface="Arial" pitchFamily="34" charset="0"/>
              </a:rPr>
              <a:t>existing </a:t>
            </a:r>
            <a:r>
              <a:rPr lang="en-US" sz="2400" dirty="0" smtClean="0">
                <a:latin typeface="Arial" pitchFamily="34" charset="0"/>
                <a:ea typeface="Times New Roman" panose="02020603050405020304" pitchFamily="18" charset="0"/>
                <a:cs typeface="Arial" pitchFamily="34" charset="0"/>
              </a:rPr>
              <a:t>systems </a:t>
            </a:r>
            <a:r>
              <a:rPr lang="en-US" sz="2400" dirty="0">
                <a:latin typeface="Arial" pitchFamily="34" charset="0"/>
                <a:ea typeface="Times New Roman" panose="02020603050405020304" pitchFamily="18" charset="0"/>
                <a:cs typeface="Arial" pitchFamily="34" charset="0"/>
              </a:rPr>
              <a:t>related to our project are as follows:</a:t>
            </a:r>
          </a:p>
          <a:p>
            <a:pPr lvl="1" algn="just">
              <a:lnSpc>
                <a:spcPct val="150000"/>
              </a:lnSpc>
              <a:buFont typeface="Wingdings" pitchFamily="2" charset="2"/>
              <a:buChar char="v"/>
            </a:pPr>
            <a:r>
              <a:rPr lang="en-US" dirty="0" smtClean="0">
                <a:solidFill>
                  <a:srgbClr val="404040"/>
                </a:solidFill>
                <a:latin typeface="Arial" pitchFamily="34" charset="0"/>
                <a:cs typeface="Arial" pitchFamily="34" charset="0"/>
              </a:rPr>
              <a:t>The </a:t>
            </a:r>
            <a:r>
              <a:rPr lang="en-US" b="1" dirty="0" smtClean="0">
                <a:solidFill>
                  <a:srgbClr val="404040"/>
                </a:solidFill>
                <a:latin typeface="Arial" pitchFamily="34" charset="0"/>
                <a:cs typeface="Arial" pitchFamily="34" charset="0"/>
              </a:rPr>
              <a:t>Windows Event Viewer </a:t>
            </a:r>
            <a:r>
              <a:rPr lang="en-US" dirty="0" smtClean="0">
                <a:solidFill>
                  <a:srgbClr val="404040"/>
                </a:solidFill>
                <a:latin typeface="Arial" pitchFamily="34" charset="0"/>
                <a:cs typeface="Arial" pitchFamily="34" charset="0"/>
              </a:rPr>
              <a:t>shows a log of application and system messages,    including errors, information messages, and warnings. It’s a useful tool for troubleshooting all kinds of different Windows problems.</a:t>
            </a:r>
            <a:endParaRPr lang="en-US" dirty="0" smtClean="0">
              <a:latin typeface="Arial" pitchFamily="34" charset="0"/>
              <a:ea typeface="Times New Roman" panose="02020603050405020304" pitchFamily="18" charset="0"/>
              <a:cs typeface="Arial" pitchFamily="34" charset="0"/>
            </a:endParaRPr>
          </a:p>
          <a:p>
            <a:pPr lvl="1" algn="just">
              <a:lnSpc>
                <a:spcPct val="150000"/>
              </a:lnSpc>
              <a:buFont typeface="Wingdings" pitchFamily="2" charset="2"/>
              <a:buChar char="v"/>
            </a:pPr>
            <a:r>
              <a:rPr lang="en-US" b="1" dirty="0" smtClean="0">
                <a:solidFill>
                  <a:srgbClr val="444444"/>
                </a:solidFill>
                <a:latin typeface="Arial"/>
              </a:rPr>
              <a:t>Netwrix Event Log Manager</a:t>
            </a:r>
            <a:r>
              <a:rPr lang="en-US" dirty="0" smtClean="0">
                <a:solidFill>
                  <a:srgbClr val="444444"/>
                </a:solidFill>
                <a:latin typeface="Arial"/>
              </a:rPr>
              <a:t> is a free event log management software that can collect Windows event logs. It collects event logs and centrally stores them for the user to analyze. The tool allows you to monitor the event log data of multiple Windows devices from one centralized location.</a:t>
            </a:r>
            <a:endParaRPr lang="en-US" dirty="0">
              <a:latin typeface="Times New Roman" panose="02020603050405020304" pitchFamily="18" charset="0"/>
              <a:ea typeface="Times New Roman" panose="02020603050405020304" pitchFamily="18" charset="0"/>
            </a:endParaRPr>
          </a:p>
        </p:txBody>
      </p:sp>
      <p:sp>
        <p:nvSpPr>
          <p:cNvPr id="2" name="Title 1"/>
          <p:cNvSpPr>
            <a:spLocks noGrp="1"/>
          </p:cNvSpPr>
          <p:nvPr>
            <p:ph type="title"/>
          </p:nvPr>
        </p:nvSpPr>
        <p:spPr>
          <a:xfrm>
            <a:off x="242886" y="136526"/>
            <a:ext cx="11587167" cy="763588"/>
          </a:xfrm>
          <a:solidFill>
            <a:schemeClr val="accent2"/>
          </a:solidFill>
          <a:scene3d>
            <a:camera prst="orthographicFront"/>
            <a:lightRig rig="soft" dir="t"/>
          </a:scene3d>
          <a:sp3d>
            <a:bevelT w="101600" prst="riblet"/>
          </a:sp3d>
        </p:spPr>
        <p:txBody>
          <a:bodyPr>
            <a:normAutofit/>
            <a:scene3d>
              <a:camera prst="orthographicFront"/>
              <a:lightRig rig="soft" dir="t"/>
            </a:scene3d>
            <a:sp3d prstMaterial="softEdge">
              <a:bevelT w="25400" h="25400"/>
            </a:sp3d>
          </a:bodyPr>
          <a:lstStyle/>
          <a:p>
            <a:r>
              <a:rPr lang="en-US" b="1" dirty="0" smtClean="0">
                <a:latin typeface="Calibri" pitchFamily="34" charset="0"/>
                <a:cs typeface="Calibri" pitchFamily="34" charset="0"/>
              </a:rPr>
              <a:t>Existing System</a:t>
            </a:r>
            <a:endParaRPr lang="en-US" b="1" dirty="0"/>
          </a:p>
        </p:txBody>
      </p:sp>
    </p:spTree>
    <p:extLst>
      <p:ext uri="{BB962C8B-B14F-4D97-AF65-F5344CB8AC3E}">
        <p14:creationId xmlns:p14="http://schemas.microsoft.com/office/powerpoint/2010/main" xmlns="" val="4170750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00115"/>
            <a:ext cx="11449051" cy="5314949"/>
          </a:xfrm>
        </p:spPr>
        <p:txBody>
          <a:bodyPr>
            <a:noAutofit/>
          </a:bodyPr>
          <a:lstStyle/>
          <a:p>
            <a:pPr algn="just">
              <a:lnSpc>
                <a:spcPct val="150000"/>
              </a:lnSpc>
            </a:pPr>
            <a:endParaRPr lang="en-US" sz="2400" dirty="0" smtClean="0">
              <a:effectLst/>
              <a:latin typeface="Times New Roman" panose="02020603050405020304" pitchFamily="18" charset="0"/>
            </a:endParaRPr>
          </a:p>
          <a:p>
            <a:pPr algn="just">
              <a:lnSpc>
                <a:spcPct val="150000"/>
              </a:lnSpc>
              <a:buFont typeface="Wingdings" pitchFamily="2" charset="2"/>
              <a:buChar char="Ø"/>
            </a:pPr>
            <a:r>
              <a:rPr lang="en-US" sz="2400" dirty="0" smtClean="0">
                <a:effectLst/>
                <a:latin typeface="Times New Roman" panose="02020603050405020304" pitchFamily="18" charset="0"/>
              </a:rPr>
              <a:t>There exists different event log management system, however  these are very expensive and no can afford them. </a:t>
            </a:r>
            <a:endParaRPr lang="en-US" sz="2400" dirty="0" smtClean="0"/>
          </a:p>
          <a:p>
            <a:pPr algn="just">
              <a:lnSpc>
                <a:spcPct val="150000"/>
              </a:lnSpc>
            </a:pPr>
            <a:endParaRPr lang="en-US" sz="2400" dirty="0" smtClean="0">
              <a:effectLst/>
              <a:latin typeface="Times New Roman" panose="02020603050405020304" pitchFamily="18" charset="0"/>
              <a:ea typeface="Times New Roman" panose="02020603050405020304" pitchFamily="18" charset="0"/>
            </a:endParaRPr>
          </a:p>
          <a:p>
            <a:pPr algn="just">
              <a:lnSpc>
                <a:spcPct val="150000"/>
              </a:lnSpc>
              <a:buFont typeface="Wingdings" pitchFamily="2" charset="2"/>
              <a:buChar char="Ø"/>
            </a:pPr>
            <a:r>
              <a:rPr lang="en-US" sz="2400" dirty="0" smtClean="0">
                <a:effectLst/>
                <a:latin typeface="Times New Roman" panose="02020603050405020304" pitchFamily="18" charset="0"/>
                <a:ea typeface="Times New Roman" panose="02020603050405020304" pitchFamily="18" charset="0"/>
              </a:rPr>
              <a:t>Furthermore, </a:t>
            </a:r>
            <a:r>
              <a:rPr lang="en-US" sz="2400" dirty="0" smtClean="0">
                <a:latin typeface="Times New Roman" panose="02020603050405020304" pitchFamily="18" charset="0"/>
                <a:ea typeface="Times New Roman" panose="02020603050405020304" pitchFamily="18" charset="0"/>
              </a:rPr>
              <a:t>some of the systems are very efficient </a:t>
            </a:r>
            <a:r>
              <a:rPr lang="en-US" sz="2400" dirty="0" smtClean="0">
                <a:effectLst/>
                <a:latin typeface="Times New Roman" panose="02020603050405020304" pitchFamily="18" charset="0"/>
                <a:ea typeface="Times New Roman" panose="02020603050405020304" pitchFamily="18" charset="0"/>
              </a:rPr>
              <a:t>,but have deficiencies in terms of  complexity, performance and evaluation data set.</a:t>
            </a:r>
          </a:p>
          <a:p>
            <a:pPr lvl="2" algn="just">
              <a:lnSpc>
                <a:spcPct val="150000"/>
              </a:lnSpc>
              <a:buNone/>
            </a:pPr>
            <a:endParaRPr lang="en-US" sz="2400" dirty="0" smtClean="0">
              <a:latin typeface="Times New Roman" panose="02020603050405020304" pitchFamily="18" charset="0"/>
              <a:ea typeface="Times New Roman" panose="02020603050405020304" pitchFamily="18" charset="0"/>
            </a:endParaRPr>
          </a:p>
          <a:p>
            <a:pPr lvl="2" algn="just">
              <a:lnSpc>
                <a:spcPct val="150000"/>
              </a:lnSpc>
              <a:buFont typeface="Wingdings" pitchFamily="2" charset="2"/>
              <a:buChar char="Ø"/>
            </a:pPr>
            <a:r>
              <a:rPr lang="en-US" sz="2400" dirty="0" smtClean="0">
                <a:effectLst/>
                <a:latin typeface="Times New Roman" panose="02020603050405020304" pitchFamily="18" charset="0"/>
                <a:ea typeface="Times New Roman" panose="02020603050405020304" pitchFamily="18" charset="0"/>
              </a:rPr>
              <a:t>Some have relatively small test data which does not fully evaluate the performance</a:t>
            </a:r>
          </a:p>
        </p:txBody>
      </p:sp>
      <p:sp>
        <p:nvSpPr>
          <p:cNvPr id="2" name="Title 1"/>
          <p:cNvSpPr>
            <a:spLocks noGrp="1"/>
          </p:cNvSpPr>
          <p:nvPr>
            <p:ph type="title"/>
          </p:nvPr>
        </p:nvSpPr>
        <p:spPr>
          <a:xfrm>
            <a:off x="242886" y="136526"/>
            <a:ext cx="11587167" cy="763588"/>
          </a:xfrm>
          <a:solidFill>
            <a:schemeClr val="accent2"/>
          </a:solidFill>
        </p:spPr>
        <p:txBody>
          <a:bodyPr>
            <a:normAutofit/>
          </a:bodyPr>
          <a:lstStyle/>
          <a:p>
            <a:r>
              <a:rPr lang="en-US" b="1" dirty="0" smtClean="0">
                <a:latin typeface="Calibri" pitchFamily="34" charset="0"/>
                <a:cs typeface="Calibri" pitchFamily="34" charset="0"/>
              </a:rPr>
              <a:t>Problem Statement</a:t>
            </a:r>
            <a:endParaRPr lang="en-US" b="1" dirty="0"/>
          </a:p>
        </p:txBody>
      </p:sp>
    </p:spTree>
    <p:extLst>
      <p:ext uri="{BB962C8B-B14F-4D97-AF65-F5344CB8AC3E}">
        <p14:creationId xmlns:p14="http://schemas.microsoft.com/office/powerpoint/2010/main" xmlns="" val="3328314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00115"/>
            <a:ext cx="11449051" cy="5314949"/>
          </a:xfrm>
        </p:spPr>
        <p:txBody>
          <a:bodyPr>
            <a:noAutofit/>
          </a:bodyPr>
          <a:lstStyle/>
          <a:p>
            <a:pPr algn="just">
              <a:lnSpc>
                <a:spcPct val="150000"/>
              </a:lnSpc>
            </a:pPr>
            <a:endParaRPr lang="en-US" sz="2400" dirty="0" smtClean="0">
              <a:latin typeface="Times New Roman" panose="02020603050405020304" pitchFamily="18" charset="0"/>
              <a:ea typeface="Times New Roman" panose="02020603050405020304" pitchFamily="18" charset="0"/>
            </a:endParaRPr>
          </a:p>
          <a:p>
            <a:pPr algn="just">
              <a:lnSpc>
                <a:spcPct val="150000"/>
              </a:lnSpc>
              <a:buFont typeface="Wingdings" pitchFamily="2" charset="2"/>
              <a:buChar char="v"/>
            </a:pPr>
            <a:r>
              <a:rPr lang="en-US" sz="2400" dirty="0" smtClean="0">
                <a:latin typeface="Times New Roman" panose="02020603050405020304" pitchFamily="18" charset="0"/>
                <a:ea typeface="Times New Roman" panose="02020603050405020304" pitchFamily="18" charset="0"/>
              </a:rPr>
              <a:t>This application will help the organization to get user information based on events log.</a:t>
            </a:r>
          </a:p>
          <a:p>
            <a:pPr algn="just">
              <a:lnSpc>
                <a:spcPct val="150000"/>
              </a:lnSpc>
              <a:buFont typeface="Wingdings" pitchFamily="2" charset="2"/>
              <a:buChar char="v"/>
            </a:pPr>
            <a:r>
              <a:rPr lang="en-US" sz="2400" dirty="0" smtClean="0">
                <a:latin typeface="Times New Roman" panose="02020603050405020304" pitchFamily="18" charset="0"/>
                <a:ea typeface="Times New Roman" panose="02020603050405020304" pitchFamily="18" charset="0"/>
              </a:rPr>
              <a:t> And this application will reduce insider threat in any organization.</a:t>
            </a:r>
          </a:p>
          <a:p>
            <a:pPr algn="just">
              <a:lnSpc>
                <a:spcPct val="150000"/>
              </a:lnSpc>
              <a:buFont typeface="Wingdings" pitchFamily="2" charset="2"/>
              <a:buChar char="v"/>
            </a:pPr>
            <a:r>
              <a:rPr lang="en-US" sz="2400" dirty="0" smtClean="0">
                <a:latin typeface="Times New Roman" panose="02020603050405020304" pitchFamily="18" charset="0"/>
                <a:ea typeface="Times New Roman" panose="02020603050405020304" pitchFamily="18" charset="0"/>
              </a:rPr>
              <a:t> It will detect data as normal or malicious.</a:t>
            </a:r>
          </a:p>
          <a:p>
            <a:pPr algn="just">
              <a:lnSpc>
                <a:spcPct val="150000"/>
              </a:lnSpc>
              <a:buFont typeface="Wingdings" pitchFamily="2" charset="2"/>
              <a:buChar char="v"/>
            </a:pPr>
            <a:r>
              <a:rPr lang="en-US" sz="2400" dirty="0" smtClean="0">
                <a:latin typeface="Times New Roman" panose="02020603050405020304" pitchFamily="18" charset="0"/>
                <a:ea typeface="Times New Roman" panose="02020603050405020304" pitchFamily="18" charset="0"/>
              </a:rPr>
              <a:t>This will detect user on use of external devices , or work after hours, login activity after office hours who did not have such previous routine.</a:t>
            </a:r>
          </a:p>
          <a:p>
            <a:pPr algn="just">
              <a:lnSpc>
                <a:spcPct val="150000"/>
              </a:lnSpc>
              <a:buFont typeface="Wingdings" pitchFamily="2" charset="2"/>
              <a:buChar char="v"/>
            </a:pPr>
            <a:endParaRPr lang="en-US" sz="2400" dirty="0" smtClean="0">
              <a:latin typeface="Times New Roman" panose="02020603050405020304" pitchFamily="18" charset="0"/>
              <a:ea typeface="Times New Roman" panose="02020603050405020304" pitchFamily="18" charset="0"/>
            </a:endParaRPr>
          </a:p>
          <a:p>
            <a:pPr algn="just">
              <a:lnSpc>
                <a:spcPct val="150000"/>
              </a:lnSpc>
            </a:pPr>
            <a:endParaRPr lang="en-US" sz="2400" dirty="0">
              <a:latin typeface="Times New Roman" panose="02020603050405020304" pitchFamily="18" charset="0"/>
              <a:ea typeface="Times New Roman" panose="02020603050405020304" pitchFamily="18" charset="0"/>
            </a:endParaRPr>
          </a:p>
        </p:txBody>
      </p:sp>
      <p:sp>
        <p:nvSpPr>
          <p:cNvPr id="2" name="Title 1"/>
          <p:cNvSpPr>
            <a:spLocks noGrp="1"/>
          </p:cNvSpPr>
          <p:nvPr>
            <p:ph type="title"/>
          </p:nvPr>
        </p:nvSpPr>
        <p:spPr>
          <a:xfrm>
            <a:off x="242886" y="136526"/>
            <a:ext cx="11587167" cy="763588"/>
          </a:xfrm>
          <a:solidFill>
            <a:schemeClr val="accent2"/>
          </a:solidFill>
        </p:spPr>
        <p:txBody>
          <a:bodyPr>
            <a:normAutofit/>
          </a:bodyPr>
          <a:lstStyle/>
          <a:p>
            <a:r>
              <a:rPr lang="en-US" b="1" dirty="0" smtClean="0">
                <a:latin typeface="Calibri" pitchFamily="34" charset="0"/>
                <a:cs typeface="Calibri" pitchFamily="34" charset="0"/>
              </a:rPr>
              <a:t>Proposed Solution</a:t>
            </a:r>
            <a:endParaRPr lang="en-US" b="1" dirty="0"/>
          </a:p>
        </p:txBody>
      </p:sp>
    </p:spTree>
    <p:extLst>
      <p:ext uri="{BB962C8B-B14F-4D97-AF65-F5344CB8AC3E}">
        <p14:creationId xmlns:p14="http://schemas.microsoft.com/office/powerpoint/2010/main" xmlns="" val="2132740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00115"/>
            <a:ext cx="11449051" cy="5314949"/>
          </a:xfrm>
        </p:spPr>
        <p:txBody>
          <a:bodyPr>
            <a:noAutofit/>
          </a:bodyPr>
          <a:lstStyle/>
          <a:p>
            <a:pPr algn="just">
              <a:lnSpc>
                <a:spcPct val="150000"/>
              </a:lnSpc>
              <a:buFont typeface="Wingdings" pitchFamily="2" charset="2"/>
              <a:buChar char="q"/>
            </a:pPr>
            <a:r>
              <a:rPr lang="en-US" sz="2400" dirty="0" smtClean="0">
                <a:latin typeface="Times New Roman" panose="02020603050405020304" pitchFamily="18" charset="0"/>
                <a:ea typeface="Times New Roman" panose="02020603050405020304" pitchFamily="18" charset="0"/>
              </a:rPr>
              <a:t>Scope of the Project :</a:t>
            </a:r>
          </a:p>
          <a:p>
            <a:pPr marL="914400" lvl="1" indent="-457200" algn="just">
              <a:lnSpc>
                <a:spcPct val="150000"/>
              </a:lnSpc>
              <a:buAutoNum type="arabicPeriod"/>
            </a:pPr>
            <a:endParaRPr lang="en-US" dirty="0" smtClean="0">
              <a:latin typeface="Times New Roman" panose="02020603050405020304" pitchFamily="18" charset="0"/>
              <a:ea typeface="Times New Roman" panose="02020603050405020304" pitchFamily="18" charset="0"/>
            </a:endParaRPr>
          </a:p>
          <a:p>
            <a:pPr marL="914400" lvl="1" indent="-457200" algn="just">
              <a:lnSpc>
                <a:spcPct val="150000"/>
              </a:lnSpc>
              <a:buFont typeface="Courier New" pitchFamily="49" charset="0"/>
              <a:buChar char="o"/>
            </a:pPr>
            <a:r>
              <a:rPr lang="en-US" dirty="0" smtClean="0">
                <a:latin typeface="Times New Roman" panose="02020603050405020304" pitchFamily="18" charset="0"/>
                <a:ea typeface="Times New Roman" panose="02020603050405020304" pitchFamily="18" charset="0"/>
              </a:rPr>
              <a:t>Desk top system to detect anomalous behavior .</a:t>
            </a:r>
          </a:p>
          <a:p>
            <a:pPr marL="914400" lvl="1" indent="-457200" algn="just">
              <a:lnSpc>
                <a:spcPct val="150000"/>
              </a:lnSpc>
              <a:buFont typeface="Courier New" pitchFamily="49" charset="0"/>
              <a:buChar char="o"/>
            </a:pPr>
            <a:r>
              <a:rPr lang="en-US" dirty="0" smtClean="0">
                <a:latin typeface="Times New Roman" panose="02020603050405020304" pitchFamily="18" charset="0"/>
                <a:ea typeface="Times New Roman" panose="02020603050405020304" pitchFamily="18" charset="0"/>
              </a:rPr>
              <a:t>This will detect logon and logoff of user activity.</a:t>
            </a:r>
          </a:p>
          <a:p>
            <a:pPr marL="914400" lvl="1" indent="-457200" algn="just">
              <a:lnSpc>
                <a:spcPct val="150000"/>
              </a:lnSpc>
              <a:buFont typeface="Courier New" pitchFamily="49" charset="0"/>
              <a:buChar char="o"/>
            </a:pPr>
            <a:r>
              <a:rPr lang="en-US" dirty="0" smtClean="0">
                <a:latin typeface="Times New Roman" panose="02020603050405020304" pitchFamily="18" charset="0"/>
                <a:ea typeface="Times New Roman" panose="02020603050405020304" pitchFamily="18" charset="0"/>
              </a:rPr>
              <a:t>It will capture user performance .</a:t>
            </a:r>
          </a:p>
          <a:p>
            <a:pPr marL="914400" lvl="1" indent="-457200" algn="just">
              <a:lnSpc>
                <a:spcPct val="150000"/>
              </a:lnSpc>
              <a:buFont typeface="Courier New" pitchFamily="49" charset="0"/>
              <a:buChar char="o"/>
            </a:pPr>
            <a:r>
              <a:rPr lang="en-US" dirty="0" smtClean="0">
                <a:latin typeface="Times New Roman" panose="02020603050405020304" pitchFamily="18" charset="0"/>
                <a:ea typeface="Times New Roman" panose="02020603050405020304" pitchFamily="18" charset="0"/>
              </a:rPr>
              <a:t>It will detect user for visiting compotators websites or uploading data to other websites.</a:t>
            </a:r>
          </a:p>
          <a:p>
            <a:pPr marL="914400" lvl="1" indent="-457200" algn="just">
              <a:lnSpc>
                <a:spcPct val="150000"/>
              </a:lnSpc>
              <a:buAutoNum type="arabicPeriod"/>
            </a:pPr>
            <a:endParaRPr lang="en-US" dirty="0">
              <a:latin typeface="Times New Roman" panose="02020603050405020304" pitchFamily="18" charset="0"/>
              <a:ea typeface="Times New Roman" panose="02020603050405020304" pitchFamily="18" charset="0"/>
            </a:endParaRPr>
          </a:p>
        </p:txBody>
      </p:sp>
      <p:sp>
        <p:nvSpPr>
          <p:cNvPr id="2" name="Title 1"/>
          <p:cNvSpPr>
            <a:spLocks noGrp="1"/>
          </p:cNvSpPr>
          <p:nvPr>
            <p:ph type="title"/>
          </p:nvPr>
        </p:nvSpPr>
        <p:spPr>
          <a:xfrm>
            <a:off x="242886" y="136526"/>
            <a:ext cx="11587167" cy="763588"/>
          </a:xfrm>
          <a:solidFill>
            <a:schemeClr val="accent2"/>
          </a:solidFill>
        </p:spPr>
        <p:txBody>
          <a:bodyPr>
            <a:normAutofit/>
          </a:bodyPr>
          <a:lstStyle/>
          <a:p>
            <a:r>
              <a:rPr lang="en-US" b="1" dirty="0" smtClean="0">
                <a:latin typeface="Calibri" pitchFamily="34" charset="0"/>
                <a:cs typeface="Calibri" pitchFamily="34" charset="0"/>
              </a:rPr>
              <a:t>Project Scope</a:t>
            </a:r>
            <a:endParaRPr lang="en-US" b="1" dirty="0"/>
          </a:p>
        </p:txBody>
      </p:sp>
    </p:spTree>
    <p:extLst>
      <p:ext uri="{BB962C8B-B14F-4D97-AF65-F5344CB8AC3E}">
        <p14:creationId xmlns:p14="http://schemas.microsoft.com/office/powerpoint/2010/main" xmlns="" val="2797504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00115"/>
            <a:ext cx="11449051" cy="5314949"/>
          </a:xfrm>
        </p:spPr>
        <p:txBody>
          <a:bodyPr>
            <a:noAutofit/>
          </a:bodyPr>
          <a:lstStyle/>
          <a:p>
            <a:pPr algn="just">
              <a:lnSpc>
                <a:spcPct val="200000"/>
              </a:lnSpc>
              <a:spcBef>
                <a:spcPts val="0"/>
              </a:spcBef>
              <a:tabLst>
                <a:tab pos="2743200" algn="ctr"/>
                <a:tab pos="5486400" algn="r"/>
                <a:tab pos="457200" algn="l"/>
              </a:tabLst>
            </a:pPr>
            <a:endParaRPr lang="en-US" sz="2400" dirty="0" smtClean="0">
              <a:latin typeface="Times New Roman" panose="02020603050405020304" pitchFamily="18" charset="0"/>
              <a:ea typeface="Times New Roman" panose="02020603050405020304" pitchFamily="18" charset="0"/>
            </a:endParaRPr>
          </a:p>
          <a:p>
            <a:pPr algn="just">
              <a:lnSpc>
                <a:spcPct val="200000"/>
              </a:lnSpc>
              <a:spcBef>
                <a:spcPts val="0"/>
              </a:spcBef>
              <a:tabLst>
                <a:tab pos="2743200" algn="ctr"/>
                <a:tab pos="5486400" algn="r"/>
                <a:tab pos="457200" algn="l"/>
              </a:tabLst>
            </a:pPr>
            <a:r>
              <a:rPr lang="en-US" sz="2400" dirty="0" smtClean="0">
                <a:latin typeface="Times New Roman" panose="02020603050405020304" pitchFamily="18" charset="0"/>
                <a:ea typeface="Times New Roman" panose="02020603050405020304" pitchFamily="18" charset="0"/>
              </a:rPr>
              <a:t>investigative areas of poor performance</a:t>
            </a:r>
            <a:endParaRPr lang="en-US" sz="2400" dirty="0" smtClean="0">
              <a:effectLst/>
              <a:latin typeface="Times New Roman" panose="02020603050405020304" pitchFamily="18" charset="0"/>
              <a:ea typeface="Times New Roman" panose="02020603050405020304" pitchFamily="18" charset="0"/>
            </a:endParaRPr>
          </a:p>
          <a:p>
            <a:pPr algn="just">
              <a:lnSpc>
                <a:spcPct val="200000"/>
              </a:lnSpc>
              <a:spcBef>
                <a:spcPts val="0"/>
              </a:spcBef>
              <a:tabLst>
                <a:tab pos="2743200" algn="ctr"/>
                <a:tab pos="5486400" algn="r"/>
                <a:tab pos="457200" algn="l"/>
              </a:tabLst>
            </a:pPr>
            <a:r>
              <a:rPr lang="en-US" sz="2400" dirty="0" smtClean="0">
                <a:latin typeface="Times New Roman" panose="02020603050405020304" pitchFamily="18" charset="0"/>
                <a:ea typeface="Times New Roman" panose="02020603050405020304" pitchFamily="18" charset="0"/>
              </a:rPr>
              <a:t>Monitoring across systems to detect particular log events and patterns in log data.</a:t>
            </a:r>
            <a:endParaRPr lang="en-US" sz="2400" dirty="0" smtClean="0">
              <a:effectLst/>
              <a:latin typeface="Times New Roman" panose="02020603050405020304" pitchFamily="18" charset="0"/>
              <a:ea typeface="Times New Roman" panose="02020603050405020304" pitchFamily="18" charset="0"/>
            </a:endParaRPr>
          </a:p>
          <a:p>
            <a:pPr algn="just">
              <a:lnSpc>
                <a:spcPct val="200000"/>
              </a:lnSpc>
              <a:spcBef>
                <a:spcPts val="0"/>
              </a:spcBef>
              <a:tabLst>
                <a:tab pos="2743200" algn="ctr"/>
                <a:tab pos="5486400" algn="r"/>
                <a:tab pos="457200" algn="l"/>
              </a:tabLst>
            </a:pPr>
            <a:r>
              <a:rPr lang="en-US" sz="2400" dirty="0" smtClean="0">
                <a:effectLst/>
                <a:latin typeface="Times New Roman" panose="02020603050405020304" pitchFamily="18" charset="0"/>
                <a:ea typeface="Times New Roman" panose="02020603050405020304" pitchFamily="18" charset="0"/>
              </a:rPr>
              <a:t>It will load data set and train to detect insider threat in any organization.</a:t>
            </a:r>
            <a:endParaRPr lang="en-US" sz="2400" dirty="0" smtClean="0">
              <a:latin typeface="Times New Roman" panose="02020603050405020304" pitchFamily="18" charset="0"/>
              <a:ea typeface="Times New Roman" panose="02020603050405020304" pitchFamily="18" charset="0"/>
            </a:endParaRPr>
          </a:p>
          <a:p>
            <a:pPr algn="just">
              <a:lnSpc>
                <a:spcPct val="200000"/>
              </a:lnSpc>
              <a:spcBef>
                <a:spcPts val="0"/>
              </a:spcBef>
              <a:tabLst>
                <a:tab pos="2743200" algn="ctr"/>
                <a:tab pos="5486400" algn="r"/>
                <a:tab pos="457200" algn="l"/>
              </a:tabLst>
            </a:pPr>
            <a:r>
              <a:rPr lang="en-US" sz="2400" dirty="0" smtClean="0">
                <a:latin typeface="Times New Roman" panose="02020603050405020304" pitchFamily="18" charset="0"/>
                <a:ea typeface="Times New Roman" panose="02020603050405020304" pitchFamily="18" charset="0"/>
              </a:rPr>
              <a:t>Provide an easy to use interface, both on Web and desktop.</a:t>
            </a:r>
            <a:endParaRPr lang="en-US" sz="2400" dirty="0" smtClean="0">
              <a:effectLst/>
              <a:latin typeface="Times New Roman" panose="02020603050405020304" pitchFamily="18" charset="0"/>
              <a:ea typeface="Times New Roman" panose="02020603050405020304" pitchFamily="18" charset="0"/>
            </a:endParaRPr>
          </a:p>
          <a:p>
            <a:pPr>
              <a:lnSpc>
                <a:spcPct val="150000"/>
              </a:lnSpc>
            </a:pPr>
            <a:endParaRPr lang="en-US" sz="2400" dirty="0"/>
          </a:p>
        </p:txBody>
      </p:sp>
      <p:sp>
        <p:nvSpPr>
          <p:cNvPr id="2" name="Title 1"/>
          <p:cNvSpPr>
            <a:spLocks noGrp="1"/>
          </p:cNvSpPr>
          <p:nvPr>
            <p:ph type="title"/>
          </p:nvPr>
        </p:nvSpPr>
        <p:spPr>
          <a:xfrm>
            <a:off x="242886" y="136526"/>
            <a:ext cx="11587167" cy="763588"/>
          </a:xfrm>
          <a:solidFill>
            <a:schemeClr val="accent2"/>
          </a:solidFill>
        </p:spPr>
        <p:txBody>
          <a:bodyPr>
            <a:normAutofit/>
          </a:bodyPr>
          <a:lstStyle/>
          <a:p>
            <a:r>
              <a:rPr lang="en-US" b="1" dirty="0" smtClean="0">
                <a:latin typeface="Calibri" pitchFamily="34" charset="0"/>
                <a:cs typeface="Calibri" pitchFamily="34" charset="0"/>
              </a:rPr>
              <a:t>Project Objectives</a:t>
            </a:r>
            <a:endParaRPr lang="en-US" b="1" dirty="0"/>
          </a:p>
        </p:txBody>
      </p:sp>
    </p:spTree>
    <p:extLst>
      <p:ext uri="{BB962C8B-B14F-4D97-AF65-F5344CB8AC3E}">
        <p14:creationId xmlns:p14="http://schemas.microsoft.com/office/powerpoint/2010/main" xmlns="" val="382018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1126</TotalTime>
  <Words>532</Words>
  <Application>Microsoft Office PowerPoint</Application>
  <PresentationFormat>Custom</PresentationFormat>
  <Paragraphs>99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Slide 1</vt:lpstr>
      <vt:lpstr>Intelligent Event Log Management System  </vt:lpstr>
      <vt:lpstr>Contents</vt:lpstr>
      <vt:lpstr>Introduction</vt:lpstr>
      <vt:lpstr>Existing System</vt:lpstr>
      <vt:lpstr>Problem Statement</vt:lpstr>
      <vt:lpstr>Proposed Solution</vt:lpstr>
      <vt:lpstr>Project Scope</vt:lpstr>
      <vt:lpstr>Project Objectives</vt:lpstr>
      <vt:lpstr>Diagrams -Use Case Diagram</vt:lpstr>
      <vt:lpstr>Diagrams –Class Diagram</vt:lpstr>
      <vt:lpstr>Diagrams –Activity Diagram</vt:lpstr>
      <vt:lpstr>Diagrams –Activity Diagram</vt:lpstr>
      <vt:lpstr>Slide 14</vt:lpstr>
      <vt:lpstr>Tasks Distribution</vt:lpstr>
      <vt:lpstr>Tools &amp; Technologies</vt:lpstr>
      <vt:lpstr>SignUp</vt:lpstr>
      <vt:lpstr>LoginPage</vt:lpstr>
      <vt:lpstr>Slide 19</vt:lpstr>
      <vt:lpstr>Slide 20</vt:lpstr>
      <vt:lpstr>Future Project Schedule</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saif</dc:creator>
  <cp:lastModifiedBy>Hp</cp:lastModifiedBy>
  <cp:revision>125</cp:revision>
  <dcterms:created xsi:type="dcterms:W3CDTF">2022-01-10T02:16:13Z</dcterms:created>
  <dcterms:modified xsi:type="dcterms:W3CDTF">2022-04-15T04:36:46Z</dcterms:modified>
</cp:coreProperties>
</file>