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5143500" type="screen16x9"/>
  <p:notesSz cx="6858000" cy="9144000"/>
  <p:embeddedFontLst>
    <p:embeddedFont>
      <p:font typeface="Bahnschrift" panose="020B0502040204020203" pitchFamily="34" charset="0"/>
      <p:regular r:id="rId15"/>
      <p:bold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92" d="100"/>
          <a:sy n="92" d="100"/>
        </p:scale>
        <p:origin x="774" y="84"/>
      </p:cViewPr>
      <p:guideLst>
        <p:guide orient="horz" pos="1620"/>
        <p:guide pos="1918"/>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b551ab6d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b551ab6d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551ab6d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551ab6d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b551ab6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b551ab6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b551ab6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b551ab6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551ab6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551ab6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51ab6d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51ab6d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51ab6d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51ab6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b551ab6d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b551ab6d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4180" dirty="0">
                <a:solidFill>
                  <a:schemeClr val="tx1"/>
                </a:solidFill>
              </a:rPr>
              <a:t>How Can a Wellness Technology Company Play It Smart?</a:t>
            </a: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900" dirty="0" err="1">
                <a:solidFill>
                  <a:schemeClr val="tx1"/>
                </a:solidFill>
                <a:latin typeface="Bahnschrift" panose="020B0502040204020203" pitchFamily="34" charset="0"/>
              </a:rPr>
              <a:t>N.M.Jinnedi</a:t>
            </a:r>
            <a:endParaRPr lang="en-US" sz="1900" dirty="0">
              <a:solidFill>
                <a:schemeClr val="tx1"/>
              </a:solidFill>
              <a:latin typeface="Bahnschrift" panose="020B0502040204020203" pitchFamily="34" charset="0"/>
            </a:endParaRPr>
          </a:p>
          <a:p>
            <a:pPr marL="0" lvl="0" indent="0" algn="l" rtl="0">
              <a:spcBef>
                <a:spcPts val="0"/>
              </a:spcBef>
              <a:spcAft>
                <a:spcPts val="0"/>
              </a:spcAft>
              <a:buNone/>
            </a:pPr>
            <a:r>
              <a:rPr lang="en-US" sz="1900" dirty="0">
                <a:solidFill>
                  <a:schemeClr val="tx1"/>
                </a:solidFill>
                <a:latin typeface="Bahnschrift" panose="020B0502040204020203" pitchFamily="34" charset="0"/>
              </a:rPr>
              <a:t>September 2023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1655250" y="2233211"/>
            <a:ext cx="5833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tx1"/>
                </a:solidFill>
                <a:latin typeface="Roboto"/>
                <a:ea typeface="Roboto"/>
                <a:cs typeface="Roboto"/>
                <a:sym typeface="Roboto"/>
              </a:rPr>
              <a:t>Thus, we should design our </a:t>
            </a:r>
            <a:r>
              <a:rPr lang="en-GB" sz="1600" dirty="0">
                <a:solidFill>
                  <a:schemeClr val="tx1"/>
                </a:solidFill>
                <a:latin typeface="Roboto"/>
                <a:ea typeface="Roboto"/>
                <a:cs typeface="Roboto"/>
                <a:sym typeface="Roboto"/>
              </a:rPr>
              <a:t>wellness technology to ensure the difference between </a:t>
            </a:r>
            <a:r>
              <a:rPr lang="en-GB" sz="1600" b="1" dirty="0">
                <a:solidFill>
                  <a:schemeClr val="tx1"/>
                </a:solidFill>
                <a:latin typeface="Roboto"/>
                <a:ea typeface="Roboto"/>
                <a:cs typeface="Roboto"/>
                <a:sym typeface="Roboto"/>
              </a:rPr>
              <a:t>sleeping in bed </a:t>
            </a:r>
            <a:r>
              <a:rPr lang="en-GB" sz="1600" dirty="0">
                <a:solidFill>
                  <a:schemeClr val="tx1"/>
                </a:solidFill>
                <a:latin typeface="Roboto"/>
                <a:ea typeface="Roboto"/>
                <a:cs typeface="Roboto"/>
                <a:sym typeface="Roboto"/>
              </a:rPr>
              <a:t>and </a:t>
            </a:r>
            <a:r>
              <a:rPr lang="en-GB" sz="1600" b="1" dirty="0">
                <a:solidFill>
                  <a:schemeClr val="tx1"/>
                </a:solidFill>
                <a:latin typeface="Roboto"/>
                <a:ea typeface="Roboto"/>
                <a:cs typeface="Roboto"/>
                <a:sym typeface="Roboto"/>
              </a:rPr>
              <a:t>staying awake in bed.</a:t>
            </a:r>
            <a:endParaRPr sz="1600" b="1" dirty="0">
              <a:solidFill>
                <a:schemeClr val="tx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93232" y="2140893"/>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solidFill>
                  <a:schemeClr val="tx1"/>
                </a:solidFill>
              </a:rPr>
              <a:t>In Summary</a:t>
            </a:r>
            <a:endParaRPr sz="1600" b="1">
              <a:solidFill>
                <a:schemeClr val="tx1"/>
              </a:solidFill>
            </a:endParaRPr>
          </a:p>
        </p:txBody>
      </p:sp>
      <p:sp>
        <p:nvSpPr>
          <p:cNvPr id="155" name="Google Shape;155;p24"/>
          <p:cNvSpPr txBox="1"/>
          <p:nvPr/>
        </p:nvSpPr>
        <p:spPr>
          <a:xfrm>
            <a:off x="2921807" y="2140893"/>
            <a:ext cx="5884200" cy="430857"/>
          </a:xfrm>
          <a:prstGeom prst="rect">
            <a:avLst/>
          </a:prstGeom>
          <a:noFill/>
          <a:ln>
            <a:noFill/>
          </a:ln>
        </p:spPr>
        <p:txBody>
          <a:bodyPr spcFirstLastPara="1" wrap="square" lIns="91425" tIns="91425" rIns="91425" bIns="91425" anchor="t" anchorCtr="0">
            <a:spAutoFit/>
          </a:bodyPr>
          <a:lstStyle/>
          <a:p>
            <a:r>
              <a:rPr lang="en" sz="1600" u="sng" dirty="0">
                <a:solidFill>
                  <a:schemeClr val="tx1"/>
                </a:solidFill>
                <a:latin typeface="Roboto"/>
                <a:ea typeface="Roboto"/>
                <a:cs typeface="Roboto"/>
                <a:sym typeface="Roboto"/>
              </a:rPr>
              <a:t>WHY</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Getting people to </a:t>
            </a:r>
            <a:r>
              <a:rPr lang="en-GB" sz="1600" b="1" dirty="0">
                <a:solidFill>
                  <a:schemeClr val="tx1"/>
                </a:solidFill>
                <a:latin typeface="Roboto"/>
                <a:ea typeface="Roboto"/>
                <a:cs typeface="Roboto"/>
                <a:sym typeface="Roboto"/>
              </a:rPr>
              <a:t>start moving more.</a:t>
            </a:r>
            <a:endParaRPr sz="1600" u="sng" dirty="0">
              <a:solidFill>
                <a:schemeClr val="tx1"/>
              </a:solidFill>
              <a:latin typeface="Roboto"/>
              <a:ea typeface="Roboto"/>
              <a:cs typeface="Roboto"/>
              <a:sym typeface="Roboto"/>
            </a:endParaRPr>
          </a:p>
        </p:txBody>
      </p:sp>
      <p:sp>
        <p:nvSpPr>
          <p:cNvPr id="156" name="Google Shape;156;p24"/>
          <p:cNvSpPr txBox="1"/>
          <p:nvPr/>
        </p:nvSpPr>
        <p:spPr>
          <a:xfrm>
            <a:off x="2921807" y="2643018"/>
            <a:ext cx="5304000" cy="677100"/>
          </a:xfrm>
          <a:prstGeom prst="rect">
            <a:avLst/>
          </a:prstGeom>
          <a:noFill/>
          <a:ln>
            <a:noFill/>
          </a:ln>
        </p:spPr>
        <p:txBody>
          <a:bodyPr spcFirstLastPara="1" wrap="square" lIns="91425" tIns="91425" rIns="91425" bIns="91425" anchor="t" anchorCtr="0">
            <a:spAutoFit/>
          </a:bodyPr>
          <a:lstStyle/>
          <a:p>
            <a:pPr lvl="0"/>
            <a:r>
              <a:rPr lang="en" sz="1600" u="sng" dirty="0">
                <a:solidFill>
                  <a:schemeClr val="tx1"/>
                </a:solidFill>
                <a:latin typeface="Roboto"/>
                <a:ea typeface="Roboto"/>
                <a:cs typeface="Roboto"/>
                <a:sym typeface="Roboto"/>
              </a:rPr>
              <a:t>HOW</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Differentiate between </a:t>
            </a:r>
            <a:r>
              <a:rPr lang="en-GB" sz="1600" b="1" dirty="0">
                <a:solidFill>
                  <a:schemeClr val="tx1"/>
                </a:solidFill>
                <a:latin typeface="Roboto"/>
                <a:ea typeface="Roboto"/>
                <a:cs typeface="Roboto"/>
                <a:sym typeface="Roboto"/>
              </a:rPr>
              <a:t>sleeping in bed </a:t>
            </a:r>
            <a:r>
              <a:rPr lang="en-GB" sz="1600" dirty="0">
                <a:solidFill>
                  <a:schemeClr val="tx1"/>
                </a:solidFill>
                <a:latin typeface="Roboto"/>
                <a:ea typeface="Roboto"/>
                <a:cs typeface="Roboto"/>
                <a:sym typeface="Roboto"/>
              </a:rPr>
              <a:t>and </a:t>
            </a:r>
            <a:r>
              <a:rPr lang="en-GB" sz="1600" b="1" dirty="0">
                <a:solidFill>
                  <a:schemeClr val="tx1"/>
                </a:solidFill>
                <a:latin typeface="Roboto"/>
                <a:ea typeface="Roboto"/>
                <a:cs typeface="Roboto"/>
                <a:sym typeface="Roboto"/>
              </a:rPr>
              <a:t>staying awake in bed.</a:t>
            </a:r>
            <a:endParaRPr sz="1600" b="1" dirty="0">
              <a:solidFill>
                <a:schemeClr val="tx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212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83EBE-3366-2FA7-48B2-FF8BFD87A682}"/>
              </a:ext>
            </a:extLst>
          </p:cNvPr>
          <p:cNvSpPr txBox="1"/>
          <p:nvPr/>
        </p:nvSpPr>
        <p:spPr>
          <a:xfrm>
            <a:off x="862445" y="2048530"/>
            <a:ext cx="1963882" cy="523220"/>
          </a:xfrm>
          <a:prstGeom prst="rect">
            <a:avLst/>
          </a:prstGeom>
          <a:noFill/>
        </p:spPr>
        <p:txBody>
          <a:bodyPr wrap="square" rtlCol="0">
            <a:spAutoFit/>
          </a:bodyPr>
          <a:lstStyle/>
          <a:p>
            <a:r>
              <a:rPr lang="en-US" sz="2800" dirty="0"/>
              <a:t>Thank You</a:t>
            </a:r>
          </a:p>
        </p:txBody>
      </p:sp>
    </p:spTree>
    <p:extLst>
      <p:ext uri="{BB962C8B-B14F-4D97-AF65-F5344CB8AC3E}">
        <p14:creationId xmlns:p14="http://schemas.microsoft.com/office/powerpoint/2010/main" val="221738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0" y="0"/>
            <a:ext cx="3153900" cy="5143500"/>
          </a:xfrm>
          <a:prstGeom prst="rect">
            <a:avLst/>
          </a:prstGeom>
          <a:solidFill>
            <a:srgbClr val="FF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lumMod val="60000"/>
                  <a:lumOff val="40000"/>
                </a:schemeClr>
              </a:solidFill>
              <a:highlight>
                <a:srgbClr val="00FF00"/>
              </a:highlight>
            </a:endParaRPr>
          </a:p>
        </p:txBody>
      </p:sp>
      <p:grpSp>
        <p:nvGrpSpPr>
          <p:cNvPr id="61" name="Google Shape;61;p14"/>
          <p:cNvGrpSpPr/>
          <p:nvPr/>
        </p:nvGrpSpPr>
        <p:grpSpPr>
          <a:xfrm>
            <a:off x="392832" y="955877"/>
            <a:ext cx="2192100" cy="1939053"/>
            <a:chOff x="385200" y="1956000"/>
            <a:chExt cx="2192100" cy="1939053"/>
          </a:xfrm>
        </p:grpSpPr>
        <p:sp>
          <p:nvSpPr>
            <p:cNvPr id="62" name="Google Shape;62;p14"/>
            <p:cNvSpPr txBox="1"/>
            <p:nvPr/>
          </p:nvSpPr>
          <p:spPr>
            <a:xfrm>
              <a:off x="385200" y="2356200"/>
              <a:ext cx="2192100"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solidFill>
                    <a:srgbClr val="FFFFFF"/>
                  </a:solidFill>
                  <a:latin typeface="Roboto"/>
                  <a:ea typeface="Roboto"/>
                  <a:cs typeface="Roboto"/>
                  <a:sym typeface="Roboto"/>
                </a:rPr>
                <a:t>What are some </a:t>
              </a:r>
              <a:r>
                <a:rPr lang="en-GB" sz="2000" b="1" dirty="0">
                  <a:solidFill>
                    <a:srgbClr val="FFFFFF"/>
                  </a:solidFill>
                  <a:latin typeface="Roboto"/>
                  <a:ea typeface="Roboto"/>
                  <a:cs typeface="Roboto"/>
                  <a:sym typeface="Roboto"/>
                </a:rPr>
                <a:t>Trends</a:t>
              </a:r>
              <a:r>
                <a:rPr lang="en-GB" sz="2000" dirty="0">
                  <a:solidFill>
                    <a:srgbClr val="FFFFFF"/>
                  </a:solidFill>
                  <a:latin typeface="Roboto"/>
                  <a:ea typeface="Roboto"/>
                  <a:cs typeface="Roboto"/>
                  <a:sym typeface="Roboto"/>
                </a:rPr>
                <a:t> in smart device usage?</a:t>
              </a:r>
            </a:p>
            <a:p>
              <a:pPr marL="0" lvl="0" indent="0" algn="l" rtl="0">
                <a:spcBef>
                  <a:spcPts val="0"/>
                </a:spcBef>
                <a:spcAft>
                  <a:spcPts val="0"/>
                </a:spcAft>
                <a:buNone/>
              </a:pPr>
              <a:r>
                <a:rPr lang="en-GB" dirty="0">
                  <a:solidFill>
                    <a:srgbClr val="FFFFFF"/>
                  </a:solidFill>
                  <a:latin typeface="Roboto"/>
                  <a:ea typeface="Roboto"/>
                  <a:cs typeface="Roboto"/>
                  <a:sym typeface="Roboto"/>
                </a:rPr>
                <a:t> </a:t>
              </a:r>
            </a:p>
            <a:p>
              <a:pPr marL="0" lvl="0" indent="0" algn="l" rtl="0">
                <a:spcBef>
                  <a:spcPts val="0"/>
                </a:spcBef>
                <a:spcAft>
                  <a:spcPts val="0"/>
                </a:spcAft>
                <a:buNone/>
              </a:pPr>
              <a:endParaRPr lang="en-GB"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Problem:</a:t>
              </a:r>
              <a:endParaRPr>
                <a:solidFill>
                  <a:srgbClr val="FFFFFF"/>
                </a:solidFill>
                <a:latin typeface="Roboto"/>
                <a:ea typeface="Roboto"/>
                <a:cs typeface="Roboto"/>
                <a:sym typeface="Roboto"/>
              </a:endParaRPr>
            </a:p>
          </p:txBody>
        </p:sp>
      </p:grpSp>
      <p:grpSp>
        <p:nvGrpSpPr>
          <p:cNvPr id="64" name="Google Shape;64;p14"/>
          <p:cNvGrpSpPr/>
          <p:nvPr/>
        </p:nvGrpSpPr>
        <p:grpSpPr>
          <a:xfrm>
            <a:off x="4051902" y="755777"/>
            <a:ext cx="4094100" cy="3385602"/>
            <a:chOff x="3976900" y="1956000"/>
            <a:chExt cx="4094100" cy="3385602"/>
          </a:xfrm>
        </p:grpSpPr>
        <p:sp>
          <p:nvSpPr>
            <p:cNvPr id="65" name="Google Shape;65;p14"/>
            <p:cNvSpPr txBox="1"/>
            <p:nvPr/>
          </p:nvSpPr>
          <p:spPr>
            <a:xfrm>
              <a:off x="3976900" y="2356200"/>
              <a:ext cx="4094100" cy="298540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Roboto"/>
                  <a:ea typeface="Roboto"/>
                  <a:cs typeface="Roboto"/>
                  <a:sym typeface="Roboto"/>
                </a:rPr>
                <a:t>Analyzing Fitbit fitness tracker data involves six key steps: data collection, cleaning, exploratory (EDA), outliers, similarities &amp; Differences &amp; data analysis. By following these steps, you can uncover correlations, outliers, similarities, and differences within the data. For instance, you can explore the relationship between exercise duration and heart rate, predict fitness outcomes, or identify user behavior patterns for product improvement. This systematic approach helps extract meaningful insights and informs decisions in areas like healthcare, fitness coaching, or product management.</a:t>
              </a:r>
              <a:endParaRPr dirty="0">
                <a:latin typeface="Roboto"/>
                <a:ea typeface="Roboto"/>
                <a:cs typeface="Roboto"/>
                <a:sym typeface="Roboto"/>
              </a:endParaRPr>
            </a:p>
          </p:txBody>
        </p:sp>
        <p:sp>
          <p:nvSpPr>
            <p:cNvPr id="66" name="Google Shape;66;p14"/>
            <p:cNvSpPr txBox="1"/>
            <p:nvPr/>
          </p:nvSpPr>
          <p:spPr>
            <a:xfrm>
              <a:off x="39769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Solution:</a:t>
              </a:r>
              <a:endParaRPr>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60"/>
                                        </p:tgtEl>
                                        <p:attrNameLst>
                                          <p:attrName>ppt_x</p:attrName>
                                        </p:attrNameLst>
                                      </p:cBhvr>
                                      <p:tavLst>
                                        <p:tav tm="0">
                                          <p:val>
                                            <p:strVal val="#ppt_x"/>
                                          </p:val>
                                        </p:tav>
                                        <p:tav tm="100000">
                                          <p:val>
                                            <p:strVal val="#ppt_x-1"/>
                                          </p:val>
                                        </p:tav>
                                      </p:tavLst>
                                    </p:anim>
                                    <p:set>
                                      <p:cBhvr>
                                        <p:cTn id="17" dur="1" fill="hold">
                                          <p:stCondLst>
                                            <p:cond delay="1000"/>
                                          </p:stCondLst>
                                        </p:cTn>
                                        <p:tgtEl>
                                          <p:spTgt spid="6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4"/>
                                        </p:tgtEl>
                                      </p:cBhvr>
                                    </p:animEffect>
                                    <p:set>
                                      <p:cBhvr>
                                        <p:cTn id="20" dur="1" fill="hold">
                                          <p:stCondLst>
                                            <p:cond delay="100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20882" y="1775349"/>
            <a:ext cx="2277523" cy="73060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solidFill>
                  <a:schemeClr val="tx1"/>
                </a:solidFill>
              </a:rPr>
              <a:t>Analytical goals</a:t>
            </a:r>
            <a:endParaRPr sz="2000" b="1" dirty="0">
              <a:solidFill>
                <a:schemeClr val="tx1"/>
              </a:solidFill>
            </a:endParaRPr>
          </a:p>
        </p:txBody>
      </p:sp>
      <p:sp>
        <p:nvSpPr>
          <p:cNvPr id="72" name="Google Shape;72;p15"/>
          <p:cNvSpPr txBox="1"/>
          <p:nvPr/>
        </p:nvSpPr>
        <p:spPr>
          <a:xfrm>
            <a:off x="3406716" y="1637325"/>
            <a:ext cx="5304000" cy="431100"/>
          </a:xfrm>
          <a:prstGeom prst="rect">
            <a:avLst/>
          </a:prstGeom>
          <a:noFill/>
          <a:ln>
            <a:noFill/>
          </a:ln>
        </p:spPr>
        <p:txBody>
          <a:bodyPr spcFirstLastPara="1" wrap="square" lIns="91425" tIns="91425" rIns="91425" bIns="91425" anchor="t" anchorCtr="0">
            <a:spAutoFit/>
          </a:bodyPr>
          <a:lstStyle/>
          <a:p>
            <a:pPr lvl="0"/>
            <a:r>
              <a:rPr lang="en" sz="1600" u="sng" dirty="0">
                <a:solidFill>
                  <a:schemeClr val="tx1"/>
                </a:solidFill>
                <a:latin typeface="Roboto"/>
                <a:ea typeface="Roboto"/>
                <a:cs typeface="Roboto"/>
                <a:sym typeface="Roboto"/>
              </a:rPr>
              <a:t>WHY</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People are less healthy</a:t>
            </a:r>
            <a:endParaRPr sz="1600" dirty="0">
              <a:solidFill>
                <a:schemeClr val="tx1"/>
              </a:solidFill>
              <a:latin typeface="Roboto"/>
              <a:ea typeface="Roboto"/>
              <a:cs typeface="Roboto"/>
              <a:sym typeface="Roboto"/>
            </a:endParaRPr>
          </a:p>
        </p:txBody>
      </p:sp>
      <p:sp>
        <p:nvSpPr>
          <p:cNvPr id="73" name="Google Shape;73;p15"/>
          <p:cNvSpPr txBox="1"/>
          <p:nvPr/>
        </p:nvSpPr>
        <p:spPr>
          <a:xfrm>
            <a:off x="3406716" y="2140650"/>
            <a:ext cx="5304000" cy="431100"/>
          </a:xfrm>
          <a:prstGeom prst="rect">
            <a:avLst/>
          </a:prstGeom>
          <a:noFill/>
          <a:ln>
            <a:noFill/>
          </a:ln>
        </p:spPr>
        <p:txBody>
          <a:bodyPr spcFirstLastPara="1" wrap="square" lIns="91425" tIns="91425" rIns="91425" bIns="91425" anchor="t" anchorCtr="0">
            <a:spAutoFit/>
          </a:bodyPr>
          <a:lstStyle/>
          <a:p>
            <a:pPr lvl="0"/>
            <a:r>
              <a:rPr lang="en" sz="1600" u="sng" dirty="0">
                <a:solidFill>
                  <a:schemeClr val="tx1"/>
                </a:solidFill>
                <a:latin typeface="Roboto"/>
                <a:ea typeface="Roboto"/>
                <a:cs typeface="Roboto"/>
                <a:sym typeface="Roboto"/>
              </a:rPr>
              <a:t>HOW</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Time people spend in bed awake</a:t>
            </a:r>
            <a:endParaRPr sz="1600" dirty="0">
              <a:solidFill>
                <a:schemeClr val="tx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122218" y="1770153"/>
            <a:ext cx="2038532" cy="74099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solidFill>
                  <a:schemeClr val="tx1"/>
                </a:solidFill>
              </a:rPr>
              <a:t>Analytical goals</a:t>
            </a:r>
            <a:endParaRPr sz="2000" b="1" dirty="0">
              <a:solidFill>
                <a:schemeClr val="tx1"/>
              </a:solidFill>
            </a:endParaRPr>
          </a:p>
        </p:txBody>
      </p:sp>
      <p:sp>
        <p:nvSpPr>
          <p:cNvPr id="79" name="Google Shape;79;p16"/>
          <p:cNvSpPr txBox="1"/>
          <p:nvPr/>
        </p:nvSpPr>
        <p:spPr>
          <a:xfrm>
            <a:off x="3541798" y="1638525"/>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tx1"/>
                </a:solidFill>
                <a:latin typeface="Roboto"/>
                <a:ea typeface="Roboto"/>
                <a:cs typeface="Roboto"/>
                <a:sym typeface="Roboto"/>
              </a:rPr>
              <a:t>WHY</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People are less healthy</a:t>
            </a:r>
            <a:endParaRPr sz="1600" dirty="0">
              <a:solidFill>
                <a:schemeClr val="tx1"/>
              </a:solidFill>
              <a:latin typeface="Roboto"/>
              <a:ea typeface="Roboto"/>
              <a:cs typeface="Roboto"/>
              <a:sym typeface="Roboto"/>
            </a:endParaRPr>
          </a:p>
        </p:txBody>
      </p:sp>
      <p:sp>
        <p:nvSpPr>
          <p:cNvPr id="80" name="Google Shape;80;p16"/>
          <p:cNvSpPr txBox="1"/>
          <p:nvPr/>
        </p:nvSpPr>
        <p:spPr>
          <a:xfrm>
            <a:off x="3541798" y="214065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tx1"/>
                </a:solidFill>
                <a:latin typeface="Roboto"/>
                <a:ea typeface="Roboto"/>
                <a:cs typeface="Roboto"/>
                <a:sym typeface="Roboto"/>
              </a:rPr>
              <a:t>HOW</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Time people spend in bed awake</a:t>
            </a:r>
            <a:endParaRPr sz="1600" dirty="0">
              <a:solidFill>
                <a:schemeClr val="tx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chemeClr val="tx1"/>
                </a:solidFill>
                <a:latin typeface="Roboto"/>
                <a:ea typeface="Roboto"/>
                <a:cs typeface="Roboto"/>
                <a:sym typeface="Roboto"/>
              </a:rPr>
              <a:t>Source</a:t>
            </a:r>
            <a:r>
              <a:rPr lang="en" sz="800" dirty="0">
                <a:solidFill>
                  <a:schemeClr val="tx1"/>
                </a:solidFill>
                <a:latin typeface="Roboto"/>
                <a:ea typeface="Roboto"/>
                <a:cs typeface="Roboto"/>
                <a:sym typeface="Roboto"/>
              </a:rPr>
              <a:t>: </a:t>
            </a:r>
            <a:r>
              <a:rPr lang="en-GB" sz="800" dirty="0">
                <a:solidFill>
                  <a:schemeClr val="tx1"/>
                </a:solidFill>
                <a:latin typeface="Roboto"/>
                <a:ea typeface="Roboto"/>
                <a:cs typeface="Roboto"/>
                <a:sym typeface="Roboto"/>
              </a:rPr>
              <a:t>Data from the </a:t>
            </a:r>
            <a:r>
              <a:rPr lang="en-GB" sz="800" dirty="0" err="1">
                <a:solidFill>
                  <a:schemeClr val="tx1"/>
                </a:solidFill>
                <a:latin typeface="Roboto"/>
                <a:ea typeface="Roboto"/>
                <a:cs typeface="Roboto"/>
                <a:sym typeface="Roboto"/>
              </a:rPr>
              <a:t>FitBit</a:t>
            </a:r>
            <a:r>
              <a:rPr lang="en-GB" sz="800" dirty="0">
                <a:solidFill>
                  <a:schemeClr val="tx1"/>
                </a:solidFill>
                <a:latin typeface="Roboto"/>
                <a:ea typeface="Roboto"/>
                <a:cs typeface="Roboto"/>
                <a:sym typeface="Roboto"/>
              </a:rPr>
              <a:t> fitness tracker (CC0: Public Domain; made public through Mobius)</a:t>
            </a:r>
            <a:endParaRPr sz="800" dirty="0">
              <a:solidFill>
                <a:schemeClr val="tx1"/>
              </a:solidFill>
              <a:latin typeface="Roboto"/>
              <a:ea typeface="Roboto"/>
              <a:cs typeface="Roboto"/>
              <a:sym typeface="Roboto"/>
            </a:endParaRPr>
          </a:p>
        </p:txBody>
      </p:sp>
      <p:sp>
        <p:nvSpPr>
          <p:cNvPr id="4" name="Google Shape;102;p18">
            <a:extLst>
              <a:ext uri="{FF2B5EF4-FFF2-40B4-BE49-F238E27FC236}">
                <a16:creationId xmlns:a16="http://schemas.microsoft.com/office/drawing/2014/main" id="{35BF9FFB-2D1D-35B8-8C31-7682773234F3}"/>
              </a:ext>
            </a:extLst>
          </p:cNvPr>
          <p:cNvSpPr txBox="1"/>
          <p:nvPr/>
        </p:nvSpPr>
        <p:spPr>
          <a:xfrm>
            <a:off x="320575" y="3139643"/>
            <a:ext cx="3514500" cy="1415742"/>
          </a:xfrm>
          <a:prstGeom prst="rect">
            <a:avLst/>
          </a:prstGeom>
          <a:noFill/>
          <a:ln>
            <a:noFill/>
          </a:ln>
        </p:spPr>
        <p:txBody>
          <a:bodyPr spcFirstLastPara="1" wrap="square" lIns="91425" tIns="91425" rIns="91425" bIns="91425" anchor="t" anchorCtr="0">
            <a:spAutoFit/>
          </a:bodyPr>
          <a:lstStyle/>
          <a:p>
            <a:r>
              <a:rPr lang="en-GB" sz="1600" b="1" dirty="0">
                <a:solidFill>
                  <a:schemeClr val="tx1"/>
                </a:solidFill>
                <a:latin typeface="Roboto"/>
                <a:ea typeface="Roboto"/>
                <a:cs typeface="Roboto"/>
                <a:sym typeface="Roboto"/>
              </a:rPr>
              <a:t>Downward Trend</a:t>
            </a:r>
            <a:endParaRPr lang="en-GB" sz="1600" dirty="0">
              <a:solidFill>
                <a:schemeClr val="tx1"/>
              </a:solidFill>
              <a:latin typeface="Roboto"/>
              <a:ea typeface="Roboto"/>
              <a:cs typeface="Roboto"/>
              <a:sym typeface="Roboto"/>
            </a:endParaRPr>
          </a:p>
          <a:p>
            <a:pPr marL="0" lvl="0" indent="0" algn="l" rtl="0">
              <a:spcBef>
                <a:spcPts val="0"/>
              </a:spcBef>
              <a:spcAft>
                <a:spcPts val="0"/>
              </a:spcAft>
              <a:buNone/>
            </a:pPr>
            <a:endParaRPr lang="en-GB" sz="1600" dirty="0">
              <a:solidFill>
                <a:schemeClr val="tx1"/>
              </a:solidFill>
              <a:latin typeface="Roboto"/>
              <a:ea typeface="Roboto"/>
              <a:cs typeface="Roboto"/>
              <a:sym typeface="Roboto"/>
            </a:endParaRPr>
          </a:p>
          <a:p>
            <a:pPr marL="0" lvl="0" indent="0" algn="l" rtl="0">
              <a:spcBef>
                <a:spcPts val="0"/>
              </a:spcBef>
              <a:spcAft>
                <a:spcPts val="0"/>
              </a:spcAft>
              <a:buNone/>
            </a:pPr>
            <a:r>
              <a:rPr lang="en-GB" sz="1600" dirty="0">
                <a:solidFill>
                  <a:schemeClr val="tx1"/>
                </a:solidFill>
                <a:latin typeface="Roboto"/>
                <a:ea typeface="Roboto"/>
                <a:cs typeface="Roboto"/>
                <a:sym typeface="Roboto"/>
              </a:rPr>
              <a:t>Burned calories has was constant till 1</a:t>
            </a:r>
            <a:r>
              <a:rPr lang="en-GB" sz="1600" baseline="30000" dirty="0">
                <a:solidFill>
                  <a:schemeClr val="tx1"/>
                </a:solidFill>
                <a:latin typeface="Roboto"/>
                <a:ea typeface="Roboto"/>
                <a:cs typeface="Roboto"/>
                <a:sym typeface="Roboto"/>
              </a:rPr>
              <a:t>st </a:t>
            </a:r>
            <a:r>
              <a:rPr lang="en-GB" sz="1600" dirty="0">
                <a:solidFill>
                  <a:schemeClr val="tx1"/>
                </a:solidFill>
                <a:latin typeface="Roboto"/>
                <a:ea typeface="Roboto"/>
                <a:cs typeface="Roboto"/>
                <a:sym typeface="Roboto"/>
              </a:rPr>
              <a:t> May, Then significantly decreased since 5</a:t>
            </a:r>
            <a:r>
              <a:rPr lang="en-GB" sz="1600" baseline="30000" dirty="0">
                <a:solidFill>
                  <a:schemeClr val="tx1"/>
                </a:solidFill>
                <a:latin typeface="Roboto"/>
                <a:ea typeface="Roboto"/>
                <a:cs typeface="Roboto"/>
                <a:sym typeface="Roboto"/>
              </a:rPr>
              <a:t>th </a:t>
            </a:r>
            <a:r>
              <a:rPr lang="en-GB" sz="1600" dirty="0">
                <a:solidFill>
                  <a:schemeClr val="tx1"/>
                </a:solidFill>
                <a:latin typeface="Roboto"/>
                <a:ea typeface="Roboto"/>
                <a:cs typeface="Roboto"/>
                <a:sym typeface="Roboto"/>
              </a:rPr>
              <a:t>of May</a:t>
            </a:r>
            <a:endParaRPr sz="1600" dirty="0">
              <a:solidFill>
                <a:schemeClr val="tx1"/>
              </a:solidFill>
              <a:latin typeface="Roboto"/>
              <a:ea typeface="Roboto"/>
              <a:cs typeface="Roboto"/>
              <a:sym typeface="Roboto"/>
            </a:endParaRPr>
          </a:p>
        </p:txBody>
      </p:sp>
      <p:pic>
        <p:nvPicPr>
          <p:cNvPr id="3" name="Picture 2">
            <a:extLst>
              <a:ext uri="{FF2B5EF4-FFF2-40B4-BE49-F238E27FC236}">
                <a16:creationId xmlns:a16="http://schemas.microsoft.com/office/drawing/2014/main" id="{33136407-12E8-8633-7FB6-E855D8AE721F}"/>
              </a:ext>
            </a:extLst>
          </p:cNvPr>
          <p:cNvPicPr>
            <a:picLocks noChangeAspect="1"/>
          </p:cNvPicPr>
          <p:nvPr/>
        </p:nvPicPr>
        <p:blipFill>
          <a:blip r:embed="rId3"/>
          <a:stretch>
            <a:fillRect/>
          </a:stretch>
        </p:blipFill>
        <p:spPr>
          <a:xfrm>
            <a:off x="2744743" y="302084"/>
            <a:ext cx="6078682" cy="28375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Google Shape;85;p17">
            <a:extLst>
              <a:ext uri="{FF2B5EF4-FFF2-40B4-BE49-F238E27FC236}">
                <a16:creationId xmlns:a16="http://schemas.microsoft.com/office/drawing/2014/main" id="{583EF828-F334-5DC6-A5B8-26E21219ABA0}"/>
              </a:ext>
            </a:extLst>
          </p:cNvPr>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chemeClr val="tx1"/>
                </a:solidFill>
                <a:latin typeface="Roboto"/>
                <a:ea typeface="Roboto"/>
                <a:cs typeface="Roboto"/>
                <a:sym typeface="Roboto"/>
              </a:rPr>
              <a:t>Source</a:t>
            </a:r>
            <a:r>
              <a:rPr lang="en" sz="800" dirty="0">
                <a:solidFill>
                  <a:schemeClr val="tx1"/>
                </a:solidFill>
                <a:latin typeface="Roboto"/>
                <a:ea typeface="Roboto"/>
                <a:cs typeface="Roboto"/>
                <a:sym typeface="Roboto"/>
              </a:rPr>
              <a:t>: </a:t>
            </a:r>
            <a:r>
              <a:rPr lang="en-GB" sz="800" dirty="0">
                <a:solidFill>
                  <a:schemeClr val="tx1"/>
                </a:solidFill>
                <a:latin typeface="Roboto"/>
                <a:ea typeface="Roboto"/>
                <a:cs typeface="Roboto"/>
                <a:sym typeface="Roboto"/>
              </a:rPr>
              <a:t>Data from the </a:t>
            </a:r>
            <a:r>
              <a:rPr lang="en-GB" sz="800" dirty="0" err="1">
                <a:solidFill>
                  <a:schemeClr val="tx1"/>
                </a:solidFill>
                <a:latin typeface="Roboto"/>
                <a:ea typeface="Roboto"/>
                <a:cs typeface="Roboto"/>
                <a:sym typeface="Roboto"/>
              </a:rPr>
              <a:t>FitBit</a:t>
            </a:r>
            <a:r>
              <a:rPr lang="en-GB" sz="800" dirty="0">
                <a:solidFill>
                  <a:schemeClr val="tx1"/>
                </a:solidFill>
                <a:latin typeface="Roboto"/>
                <a:ea typeface="Roboto"/>
                <a:cs typeface="Roboto"/>
                <a:sym typeface="Roboto"/>
              </a:rPr>
              <a:t> fitness tracker (CC0: Public Domain; made public through Mobius)</a:t>
            </a:r>
            <a:endParaRPr sz="800" dirty="0">
              <a:solidFill>
                <a:schemeClr val="tx1"/>
              </a:solidFill>
              <a:latin typeface="Roboto"/>
              <a:ea typeface="Roboto"/>
              <a:cs typeface="Roboto"/>
              <a:sym typeface="Roboto"/>
            </a:endParaRPr>
          </a:p>
        </p:txBody>
      </p:sp>
      <p:sp>
        <p:nvSpPr>
          <p:cNvPr id="4" name="Google Shape;86;p17">
            <a:extLst>
              <a:ext uri="{FF2B5EF4-FFF2-40B4-BE49-F238E27FC236}">
                <a16:creationId xmlns:a16="http://schemas.microsoft.com/office/drawing/2014/main" id="{9A97EF07-0B27-B818-F9FA-A02D3E0DCE5E}"/>
              </a:ext>
            </a:extLst>
          </p:cNvPr>
          <p:cNvSpPr txBox="1"/>
          <p:nvPr/>
        </p:nvSpPr>
        <p:spPr>
          <a:xfrm>
            <a:off x="435900" y="1863750"/>
            <a:ext cx="30264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tx1"/>
                </a:solidFill>
                <a:latin typeface="Roboto"/>
                <a:ea typeface="Roboto"/>
                <a:cs typeface="Roboto"/>
                <a:sym typeface="Roboto"/>
              </a:rPr>
              <a:t>The Reason</a:t>
            </a:r>
          </a:p>
          <a:p>
            <a:pPr marL="0" lvl="0" indent="0" algn="l" rtl="0">
              <a:spcBef>
                <a:spcPts val="0"/>
              </a:spcBef>
              <a:spcAft>
                <a:spcPts val="0"/>
              </a:spcAft>
              <a:buNone/>
            </a:pPr>
            <a:endParaRPr sz="1600" dirty="0">
              <a:solidFill>
                <a:schemeClr val="tx1"/>
              </a:solidFill>
              <a:latin typeface="Roboto"/>
              <a:ea typeface="Roboto"/>
              <a:cs typeface="Roboto"/>
              <a:sym typeface="Roboto"/>
            </a:endParaRPr>
          </a:p>
          <a:p>
            <a:pPr marL="0" lvl="0" indent="0" algn="l" rtl="0">
              <a:spcBef>
                <a:spcPts val="0"/>
              </a:spcBef>
              <a:spcAft>
                <a:spcPts val="0"/>
              </a:spcAft>
              <a:buNone/>
            </a:pPr>
            <a:r>
              <a:rPr lang="en-GB" sz="1600" dirty="0">
                <a:solidFill>
                  <a:schemeClr val="tx1"/>
                </a:solidFill>
                <a:latin typeface="Roboto"/>
                <a:ea typeface="Roboto"/>
                <a:cs typeface="Roboto"/>
                <a:sym typeface="Roboto"/>
              </a:rPr>
              <a:t>The relationship between total steps and sedentary minutes is </a:t>
            </a:r>
            <a:r>
              <a:rPr lang="en-GB" sz="1600" b="1" dirty="0">
                <a:solidFill>
                  <a:schemeClr val="tx1"/>
                </a:solidFill>
                <a:latin typeface="Roboto"/>
                <a:ea typeface="Roboto"/>
                <a:cs typeface="Roboto"/>
                <a:sym typeface="Roboto"/>
              </a:rPr>
              <a:t>inverse</a:t>
            </a:r>
            <a:r>
              <a:rPr lang="en-GB" sz="1600" dirty="0">
                <a:solidFill>
                  <a:schemeClr val="tx1"/>
                </a:solidFill>
                <a:latin typeface="Roboto"/>
                <a:ea typeface="Roboto"/>
                <a:cs typeface="Roboto"/>
                <a:sym typeface="Roboto"/>
              </a:rPr>
              <a:t> at first when there are </a:t>
            </a:r>
            <a:r>
              <a:rPr lang="en-GB" sz="1600" b="1" dirty="0">
                <a:solidFill>
                  <a:schemeClr val="tx1"/>
                </a:solidFill>
                <a:latin typeface="Roboto"/>
                <a:ea typeface="Roboto"/>
                <a:cs typeface="Roboto"/>
                <a:sym typeface="Roboto"/>
              </a:rPr>
              <a:t>fewer than 10,000 steps </a:t>
            </a:r>
            <a:r>
              <a:rPr lang="en-GB" sz="1600" dirty="0">
                <a:solidFill>
                  <a:schemeClr val="tx1"/>
                </a:solidFill>
                <a:latin typeface="Roboto"/>
                <a:ea typeface="Roboto"/>
                <a:cs typeface="Roboto"/>
                <a:sym typeface="Roboto"/>
              </a:rPr>
              <a:t>done.</a:t>
            </a:r>
          </a:p>
        </p:txBody>
      </p:sp>
      <p:pic>
        <p:nvPicPr>
          <p:cNvPr id="6" name="Picture 5">
            <a:extLst>
              <a:ext uri="{FF2B5EF4-FFF2-40B4-BE49-F238E27FC236}">
                <a16:creationId xmlns:a16="http://schemas.microsoft.com/office/drawing/2014/main" id="{EEA63370-B612-4137-89D0-58FF5850D033}"/>
              </a:ext>
            </a:extLst>
          </p:cNvPr>
          <p:cNvPicPr>
            <a:picLocks noChangeAspect="1"/>
          </p:cNvPicPr>
          <p:nvPr/>
        </p:nvPicPr>
        <p:blipFill>
          <a:blip r:embed="rId3"/>
          <a:stretch>
            <a:fillRect/>
          </a:stretch>
        </p:blipFill>
        <p:spPr>
          <a:xfrm>
            <a:off x="3462300" y="560254"/>
            <a:ext cx="5520170" cy="33121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1224034" y="2356200"/>
            <a:ext cx="6695932"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Roboto"/>
                <a:ea typeface="Roboto"/>
                <a:cs typeface="Roboto"/>
                <a:sym typeface="Roboto"/>
              </a:rPr>
              <a:t>Thus, we need to get people to </a:t>
            </a:r>
            <a:r>
              <a:rPr lang="en-GB" sz="1600" b="1" dirty="0">
                <a:solidFill>
                  <a:schemeClr val="tx1"/>
                </a:solidFill>
                <a:latin typeface="Roboto"/>
                <a:ea typeface="Roboto"/>
                <a:cs typeface="Roboto"/>
                <a:sym typeface="Roboto"/>
              </a:rPr>
              <a:t>start moving more </a:t>
            </a:r>
            <a:r>
              <a:rPr lang="en-GB" sz="1600" dirty="0">
                <a:solidFill>
                  <a:schemeClr val="tx1"/>
                </a:solidFill>
                <a:latin typeface="Roboto"/>
                <a:ea typeface="Roboto"/>
                <a:cs typeface="Roboto"/>
                <a:sym typeface="Roboto"/>
              </a:rPr>
              <a:t>and take more steps.</a:t>
            </a:r>
            <a:endParaRPr sz="1600" dirty="0">
              <a:solidFill>
                <a:schemeClr val="tx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672275" y="2607862"/>
            <a:ext cx="2145575" cy="5021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solidFill>
                  <a:schemeClr val="tx1"/>
                </a:solidFill>
              </a:rPr>
              <a:t>Analytical goals</a:t>
            </a:r>
            <a:endParaRPr sz="2000" b="1" dirty="0">
              <a:solidFill>
                <a:schemeClr val="tx1"/>
              </a:solidFill>
            </a:endParaRPr>
          </a:p>
        </p:txBody>
      </p:sp>
      <p:sp>
        <p:nvSpPr>
          <p:cNvPr id="121" name="Google Shape;121;p20"/>
          <p:cNvSpPr txBox="1"/>
          <p:nvPr/>
        </p:nvSpPr>
        <p:spPr>
          <a:xfrm>
            <a:off x="3167725" y="235680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tx1"/>
                </a:solidFill>
                <a:latin typeface="Roboto"/>
                <a:ea typeface="Roboto"/>
                <a:cs typeface="Roboto"/>
                <a:sym typeface="Roboto"/>
              </a:rPr>
              <a:t>WHY</a:t>
            </a:r>
            <a:r>
              <a:rPr lang="en" sz="1600" dirty="0">
                <a:solidFill>
                  <a:schemeClr val="tx1"/>
                </a:solidFill>
                <a:latin typeface="Roboto"/>
                <a:ea typeface="Roboto"/>
                <a:cs typeface="Roboto"/>
                <a:sym typeface="Roboto"/>
              </a:rPr>
              <a:t>: </a:t>
            </a:r>
            <a:r>
              <a:rPr lang="en-GB" sz="1600" dirty="0">
                <a:solidFill>
                  <a:schemeClr val="tx1"/>
                </a:solidFill>
                <a:latin typeface="Roboto"/>
                <a:ea typeface="Roboto"/>
                <a:cs typeface="Roboto"/>
                <a:sym typeface="Roboto"/>
              </a:rPr>
              <a:t>People are less healthy</a:t>
            </a:r>
            <a:endParaRPr sz="1600" dirty="0">
              <a:solidFill>
                <a:schemeClr val="tx1"/>
              </a:solidFill>
              <a:latin typeface="Roboto"/>
              <a:ea typeface="Roboto"/>
              <a:cs typeface="Roboto"/>
              <a:sym typeface="Roboto"/>
            </a:endParaRPr>
          </a:p>
        </p:txBody>
      </p:sp>
      <p:sp>
        <p:nvSpPr>
          <p:cNvPr id="122" name="Google Shape;122;p20"/>
          <p:cNvSpPr txBox="1"/>
          <p:nvPr/>
        </p:nvSpPr>
        <p:spPr>
          <a:xfrm>
            <a:off x="3167725" y="2858925"/>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tx2">
                    <a:lumMod val="75000"/>
                  </a:schemeClr>
                </a:solidFill>
                <a:latin typeface="Roboto"/>
                <a:ea typeface="Roboto"/>
                <a:cs typeface="Roboto"/>
                <a:sym typeface="Roboto"/>
              </a:rPr>
              <a:t>HOW</a:t>
            </a:r>
            <a:r>
              <a:rPr lang="en" sz="1600" dirty="0">
                <a:solidFill>
                  <a:schemeClr val="tx2">
                    <a:lumMod val="75000"/>
                  </a:schemeClr>
                </a:solidFill>
                <a:latin typeface="Roboto"/>
                <a:ea typeface="Roboto"/>
                <a:cs typeface="Roboto"/>
                <a:sym typeface="Roboto"/>
              </a:rPr>
              <a:t>: </a:t>
            </a:r>
            <a:r>
              <a:rPr lang="en-GB" sz="1600" dirty="0">
                <a:solidFill>
                  <a:schemeClr val="tx2">
                    <a:lumMod val="75000"/>
                  </a:schemeClr>
                </a:solidFill>
                <a:latin typeface="Roboto"/>
                <a:ea typeface="Roboto"/>
                <a:cs typeface="Roboto"/>
                <a:sym typeface="Roboto"/>
              </a:rPr>
              <a:t>Time people spend in bed awake</a:t>
            </a:r>
            <a:endParaRPr sz="1600" dirty="0">
              <a:solidFill>
                <a:schemeClr val="tx2">
                  <a:lumMod val="75000"/>
                </a:schemeClr>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435900" y="1863750"/>
            <a:ext cx="3634200"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tx1"/>
                </a:solidFill>
                <a:latin typeface="Roboto"/>
                <a:ea typeface="Roboto"/>
                <a:cs typeface="Roboto"/>
                <a:sym typeface="Roboto"/>
              </a:rPr>
              <a:t>Sleep Time vs Time in Bed</a:t>
            </a:r>
            <a:endParaRPr sz="1600" dirty="0">
              <a:solidFill>
                <a:schemeClr val="tx1"/>
              </a:solidFill>
              <a:latin typeface="Roboto"/>
              <a:ea typeface="Roboto"/>
              <a:cs typeface="Roboto"/>
              <a:sym typeface="Roboto"/>
            </a:endParaRPr>
          </a:p>
          <a:p>
            <a:pPr marL="0" lvl="0" indent="0" algn="l" rtl="0">
              <a:spcBef>
                <a:spcPts val="0"/>
              </a:spcBef>
              <a:spcAft>
                <a:spcPts val="0"/>
              </a:spcAft>
              <a:buNone/>
            </a:pPr>
            <a:endParaRPr sz="1600" dirty="0">
              <a:solidFill>
                <a:schemeClr val="tx1"/>
              </a:solidFill>
              <a:latin typeface="Roboto"/>
              <a:ea typeface="Roboto"/>
              <a:cs typeface="Roboto"/>
              <a:sym typeface="Roboto"/>
            </a:endParaRPr>
          </a:p>
          <a:p>
            <a:pPr marL="0" lvl="0" indent="0" algn="l" rtl="0">
              <a:spcBef>
                <a:spcPts val="0"/>
              </a:spcBef>
              <a:spcAft>
                <a:spcPts val="0"/>
              </a:spcAft>
              <a:buNone/>
            </a:pPr>
            <a:r>
              <a:rPr lang="en-GB" sz="1600" dirty="0">
                <a:solidFill>
                  <a:schemeClr val="tx1"/>
                </a:solidFill>
                <a:latin typeface="Roboto"/>
                <a:ea typeface="Roboto"/>
                <a:cs typeface="Roboto"/>
                <a:sym typeface="Roboto"/>
              </a:rPr>
              <a:t>T</a:t>
            </a:r>
            <a:r>
              <a:rPr lang="en" sz="1600" dirty="0">
                <a:solidFill>
                  <a:schemeClr val="tx1"/>
                </a:solidFill>
                <a:latin typeface="Roboto"/>
                <a:ea typeface="Roboto"/>
                <a:cs typeface="Roboto"/>
                <a:sym typeface="Roboto"/>
              </a:rPr>
              <a:t>he </a:t>
            </a:r>
            <a:r>
              <a:rPr lang="en" sz="1600" b="1" dirty="0">
                <a:solidFill>
                  <a:schemeClr val="tx1"/>
                </a:solidFill>
                <a:latin typeface="Roboto"/>
                <a:ea typeface="Roboto"/>
                <a:cs typeface="Roboto"/>
                <a:sym typeface="Roboto"/>
              </a:rPr>
              <a:t>correlation</a:t>
            </a:r>
            <a:r>
              <a:rPr lang="en" sz="1600" dirty="0">
                <a:solidFill>
                  <a:schemeClr val="tx1"/>
                </a:solidFill>
                <a:latin typeface="Roboto"/>
                <a:ea typeface="Roboto"/>
                <a:cs typeface="Roboto"/>
                <a:sym typeface="Roboto"/>
              </a:rPr>
              <a:t> is </a:t>
            </a:r>
            <a:r>
              <a:rPr lang="en-GB" sz="1600" dirty="0">
                <a:solidFill>
                  <a:schemeClr val="tx1"/>
                </a:solidFill>
                <a:latin typeface="Roboto"/>
                <a:ea typeface="Roboto"/>
                <a:cs typeface="Roboto"/>
                <a:sym typeface="Roboto"/>
              </a:rPr>
              <a:t>approximately</a:t>
            </a:r>
            <a:r>
              <a:rPr lang="en" sz="1600" dirty="0">
                <a:solidFill>
                  <a:schemeClr val="tx1"/>
                </a:solidFill>
                <a:latin typeface="Roboto"/>
                <a:ea typeface="Roboto"/>
                <a:cs typeface="Roboto"/>
                <a:sym typeface="Roboto"/>
              </a:rPr>
              <a:t> </a:t>
            </a:r>
            <a:r>
              <a:rPr lang="en" sz="1600" b="1" dirty="0">
                <a:solidFill>
                  <a:schemeClr val="tx1"/>
                </a:solidFill>
                <a:latin typeface="Roboto"/>
                <a:ea typeface="Roboto"/>
                <a:cs typeface="Roboto"/>
                <a:sym typeface="Roboto"/>
              </a:rPr>
              <a:t>93%</a:t>
            </a:r>
          </a:p>
          <a:p>
            <a:pPr marL="0" lvl="0" indent="0" algn="l" rtl="0">
              <a:spcBef>
                <a:spcPts val="0"/>
              </a:spcBef>
              <a:spcAft>
                <a:spcPts val="0"/>
              </a:spcAft>
              <a:buNone/>
            </a:pPr>
            <a:endParaRPr lang="en" sz="1600" dirty="0">
              <a:solidFill>
                <a:schemeClr val="tx1"/>
              </a:solidFill>
              <a:latin typeface="Roboto"/>
              <a:ea typeface="Roboto"/>
              <a:cs typeface="Roboto"/>
              <a:sym typeface="Roboto"/>
            </a:endParaRPr>
          </a:p>
          <a:p>
            <a:pPr marL="0" lvl="0" indent="0" algn="l" rtl="0">
              <a:spcBef>
                <a:spcPts val="0"/>
              </a:spcBef>
              <a:spcAft>
                <a:spcPts val="0"/>
              </a:spcAft>
              <a:buNone/>
            </a:pPr>
            <a:r>
              <a:rPr lang="en-GB" sz="1600" dirty="0">
                <a:solidFill>
                  <a:schemeClr val="tx1"/>
                </a:solidFill>
                <a:latin typeface="Roboto"/>
                <a:ea typeface="Roboto"/>
                <a:cs typeface="Roboto"/>
                <a:sym typeface="Roboto"/>
              </a:rPr>
              <a:t>Those who spent a lot of time in bed but didn’t sleep are the </a:t>
            </a:r>
            <a:r>
              <a:rPr lang="en-GB" sz="1600" b="1" dirty="0">
                <a:solidFill>
                  <a:schemeClr val="tx1"/>
                </a:solidFill>
                <a:latin typeface="Roboto"/>
                <a:ea typeface="Roboto"/>
                <a:cs typeface="Roboto"/>
                <a:sym typeface="Roboto"/>
              </a:rPr>
              <a:t>outliers</a:t>
            </a:r>
            <a:r>
              <a:rPr lang="en-GB" sz="1600" dirty="0">
                <a:solidFill>
                  <a:schemeClr val="tx1"/>
                </a:solidFill>
                <a:latin typeface="Roboto"/>
                <a:ea typeface="Roboto"/>
                <a:cs typeface="Roboto"/>
                <a:sym typeface="Roboto"/>
              </a:rPr>
              <a:t>.</a:t>
            </a:r>
          </a:p>
          <a:p>
            <a:pPr marL="0" lvl="0" indent="0" algn="l" rtl="0">
              <a:spcBef>
                <a:spcPts val="0"/>
              </a:spcBef>
              <a:spcAft>
                <a:spcPts val="0"/>
              </a:spcAft>
              <a:buNone/>
            </a:pPr>
            <a:r>
              <a:rPr lang="en-GB" sz="1600" dirty="0">
                <a:solidFill>
                  <a:schemeClr val="tx1"/>
                </a:solidFill>
                <a:latin typeface="Roboto"/>
                <a:ea typeface="Roboto"/>
                <a:cs typeface="Roboto"/>
                <a:sym typeface="Roboto"/>
              </a:rPr>
              <a:t>There may be a variety of causes behind that.</a:t>
            </a:r>
          </a:p>
        </p:txBody>
      </p:sp>
      <p:sp>
        <p:nvSpPr>
          <p:cNvPr id="129" name="Google Shape;129;p21"/>
          <p:cNvSpPr txBox="1"/>
          <p:nvPr/>
        </p:nvSpPr>
        <p:spPr>
          <a:xfrm>
            <a:off x="5375088" y="3911800"/>
            <a:ext cx="274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u="sng" dirty="0">
                <a:solidFill>
                  <a:srgbClr val="999999"/>
                </a:solidFill>
                <a:latin typeface="Roboto"/>
                <a:ea typeface="Roboto"/>
                <a:cs typeface="Roboto"/>
                <a:sym typeface="Roboto"/>
              </a:rPr>
              <a:t>Source</a:t>
            </a:r>
            <a:r>
              <a:rPr lang="en-GB" sz="800" dirty="0">
                <a:solidFill>
                  <a:srgbClr val="999999"/>
                </a:solidFill>
                <a:latin typeface="Roboto"/>
                <a:ea typeface="Roboto"/>
                <a:cs typeface="Roboto"/>
                <a:sym typeface="Roboto"/>
              </a:rPr>
              <a:t>: Data from the </a:t>
            </a:r>
            <a:r>
              <a:rPr lang="en-GB" sz="800" dirty="0" err="1">
                <a:solidFill>
                  <a:srgbClr val="999999"/>
                </a:solidFill>
                <a:latin typeface="Roboto"/>
                <a:ea typeface="Roboto"/>
                <a:cs typeface="Roboto"/>
                <a:sym typeface="Roboto"/>
              </a:rPr>
              <a:t>FitBit</a:t>
            </a:r>
            <a:r>
              <a:rPr lang="en-GB" sz="800" dirty="0">
                <a:solidFill>
                  <a:srgbClr val="999999"/>
                </a:solidFill>
                <a:latin typeface="Roboto"/>
                <a:ea typeface="Roboto"/>
                <a:cs typeface="Roboto"/>
                <a:sym typeface="Roboto"/>
              </a:rPr>
              <a:t> fitness tracker (CC0: Public Domain; made public through Mobius)</a:t>
            </a:r>
          </a:p>
        </p:txBody>
      </p:sp>
      <p:pic>
        <p:nvPicPr>
          <p:cNvPr id="4" name="Picture 3">
            <a:extLst>
              <a:ext uri="{FF2B5EF4-FFF2-40B4-BE49-F238E27FC236}">
                <a16:creationId xmlns:a16="http://schemas.microsoft.com/office/drawing/2014/main" id="{2BC1424A-10C6-49F1-9847-3588A977C0D8}"/>
              </a:ext>
            </a:extLst>
          </p:cNvPr>
          <p:cNvPicPr>
            <a:picLocks noChangeAspect="1"/>
          </p:cNvPicPr>
          <p:nvPr/>
        </p:nvPicPr>
        <p:blipFill>
          <a:blip r:embed="rId3"/>
          <a:stretch>
            <a:fillRect/>
          </a:stretch>
        </p:blipFill>
        <p:spPr>
          <a:xfrm>
            <a:off x="4070100" y="330776"/>
            <a:ext cx="4949209" cy="329947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378</Words>
  <Application>Microsoft Office PowerPoint</Application>
  <PresentationFormat>On-screen Show (16:9)</PresentationFormat>
  <Paragraphs>38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Bahnschrift</vt:lpstr>
      <vt:lpstr>Simple Light</vt:lpstr>
      <vt:lpstr>How Can a Wellness Technology Company Play It Smart?</vt:lpstr>
      <vt:lpstr>PowerPoint Presentation</vt:lpstr>
      <vt:lpstr>Analytical goals</vt:lpstr>
      <vt:lpstr>Analytical goals</vt:lpstr>
      <vt:lpstr>PowerPoint Presentation</vt:lpstr>
      <vt:lpstr>PowerPoint Presentation</vt:lpstr>
      <vt:lpstr>PowerPoint Presentation</vt:lpstr>
      <vt:lpstr>Analytical goals</vt:lpstr>
      <vt:lpstr>PowerPoint Presentation</vt:lpstr>
      <vt:lpstr>PowerPoint Presentation</vt:lpstr>
      <vt:lpstr>In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a Wellness Technology Company Play It Smart?</dc:title>
  <dc:creator>Nadeem_JInnedi</dc:creator>
  <cp:lastModifiedBy>Nadeem Jinnedi</cp:lastModifiedBy>
  <cp:revision>4</cp:revision>
  <dcterms:modified xsi:type="dcterms:W3CDTF">2023-09-26T16:05:36Z</dcterms:modified>
</cp:coreProperties>
</file>