
<file path=[Content_Types].xml><?xml version="1.0" encoding="utf-8"?>
<Types xmlns="http://schemas.openxmlformats.org/package/2006/content-types">
  <Default Extension="png" ContentType="image/png"/>
  <Default Extension="m4a" ContentType="audio/mp4"/>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9"/>
  </p:notesMasterIdLst>
  <p:sldIdLst>
    <p:sldId id="256" r:id="rId2"/>
    <p:sldId id="257" r:id="rId3"/>
    <p:sldId id="258" r:id="rId4"/>
    <p:sldId id="259"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697" autoAdjust="0"/>
  </p:normalViewPr>
  <p:slideViewPr>
    <p:cSldViewPr snapToGrid="0">
      <p:cViewPr varScale="1">
        <p:scale>
          <a:sx n="72" d="100"/>
          <a:sy n="72" d="100"/>
        </p:scale>
        <p:origin x="110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50C90E-E97F-4609-8A8F-E2A5E9DA0AB2}" type="datetimeFigureOut">
              <a:rPr lang="en-US" smtClean="0"/>
              <a:t>6/1/2020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BC5FEF-04ED-4C9E-9635-F054BF21C4DD}" type="slidenum">
              <a:rPr lang="en-US" smtClean="0"/>
              <a:t>‹#›</a:t>
            </a:fld>
            <a:endParaRPr lang="en-US"/>
          </a:p>
        </p:txBody>
      </p:sp>
    </p:spTree>
    <p:extLst>
      <p:ext uri="{BB962C8B-B14F-4D97-AF65-F5344CB8AC3E}">
        <p14:creationId xmlns:p14="http://schemas.microsoft.com/office/powerpoint/2010/main" val="2385408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kern="1200" dirty="0" smtClean="0">
                <a:solidFill>
                  <a:schemeClr val="tx1"/>
                </a:solidFill>
                <a:effectLst/>
                <a:latin typeface="+mn-lt"/>
                <a:ea typeface="+mn-ea"/>
                <a:cs typeface="+mn-cs"/>
              </a:rPr>
              <a:t>Fixed Power Supplies</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Voltage Range : +5V, +15V, -15V</a:t>
            </a:r>
          </a:p>
          <a:p>
            <a:pPr lvl="0"/>
            <a:r>
              <a:rPr lang="en-US" sz="1200" kern="1200" dirty="0" smtClean="0">
                <a:solidFill>
                  <a:schemeClr val="tx1"/>
                </a:solidFill>
                <a:effectLst/>
                <a:latin typeface="+mn-lt"/>
                <a:ea typeface="+mn-ea"/>
                <a:cs typeface="+mn-cs"/>
              </a:rPr>
              <a:t>With output overload protection </a:t>
            </a:r>
          </a:p>
          <a:p>
            <a:r>
              <a:rPr lang="en-US" sz="1200" b="1" kern="1200" dirty="0" smtClean="0">
                <a:solidFill>
                  <a:schemeClr val="tx1"/>
                </a:solidFill>
                <a:effectLst/>
                <a:latin typeface="+mn-lt"/>
                <a:ea typeface="+mn-ea"/>
                <a:cs typeface="+mn-cs"/>
              </a:rPr>
              <a:t>2. </a:t>
            </a:r>
            <a:r>
              <a:rPr lang="en-US" sz="1200" b="1" u="sng" kern="1200" dirty="0" smtClean="0">
                <a:solidFill>
                  <a:schemeClr val="tx1"/>
                </a:solidFill>
                <a:effectLst/>
                <a:latin typeface="+mn-lt"/>
                <a:ea typeface="+mn-ea"/>
                <a:cs typeface="+mn-cs"/>
              </a:rPr>
              <a:t>Potentiometers</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Carbon Track, 1K and 10K</a:t>
            </a:r>
          </a:p>
          <a:p>
            <a:r>
              <a:rPr lang="en-US" sz="1200" b="1" kern="1200" dirty="0" smtClean="0">
                <a:solidFill>
                  <a:schemeClr val="tx1"/>
                </a:solidFill>
                <a:effectLst/>
                <a:latin typeface="+mn-lt"/>
                <a:ea typeface="+mn-ea"/>
                <a:cs typeface="+mn-cs"/>
              </a:rPr>
              <a:t>3. </a:t>
            </a:r>
            <a:r>
              <a:rPr lang="en-US" sz="1200" b="1" u="sng" kern="1200" dirty="0" smtClean="0">
                <a:solidFill>
                  <a:schemeClr val="tx1"/>
                </a:solidFill>
                <a:effectLst/>
                <a:latin typeface="+mn-lt"/>
                <a:ea typeface="+mn-ea"/>
                <a:cs typeface="+mn-cs"/>
              </a:rPr>
              <a:t>Seven Segment Display (A)</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Two 7-segment LED displays with BCD to 7-segment decoder/driver</a:t>
            </a:r>
          </a:p>
          <a:p>
            <a:r>
              <a:rPr lang="en-US" sz="1200" b="1" kern="1200" dirty="0" smtClean="0">
                <a:solidFill>
                  <a:schemeClr val="tx1"/>
                </a:solidFill>
                <a:effectLst/>
                <a:latin typeface="+mn-lt"/>
                <a:ea typeface="+mn-ea"/>
                <a:cs typeface="+mn-cs"/>
              </a:rPr>
              <a:t>4.  </a:t>
            </a:r>
            <a:r>
              <a:rPr lang="en-US" sz="1200" b="1" u="sng" kern="1200" dirty="0" smtClean="0">
                <a:solidFill>
                  <a:schemeClr val="tx1"/>
                </a:solidFill>
                <a:effectLst/>
                <a:latin typeface="+mn-lt"/>
                <a:ea typeface="+mn-ea"/>
                <a:cs typeface="+mn-cs"/>
              </a:rPr>
              <a:t>Push Switches</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2 Independent switches, each with Q, Q’ output </a:t>
            </a:r>
          </a:p>
          <a:p>
            <a:r>
              <a:rPr lang="en-US" sz="1200" b="1" kern="1200" dirty="0" smtClean="0">
                <a:solidFill>
                  <a:schemeClr val="tx1"/>
                </a:solidFill>
                <a:effectLst/>
                <a:latin typeface="+mn-lt"/>
                <a:ea typeface="+mn-ea"/>
                <a:cs typeface="+mn-cs"/>
              </a:rPr>
              <a:t>5. </a:t>
            </a:r>
            <a:r>
              <a:rPr lang="en-US" sz="1200" b="1" u="sng" kern="1200" dirty="0" smtClean="0">
                <a:solidFill>
                  <a:schemeClr val="tx1"/>
                </a:solidFill>
                <a:effectLst/>
                <a:latin typeface="+mn-lt"/>
                <a:ea typeface="+mn-ea"/>
                <a:cs typeface="+mn-cs"/>
              </a:rPr>
              <a:t>Logic Switch</a:t>
            </a:r>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8-bit switch with complimentary TTL outputs</a:t>
            </a:r>
          </a:p>
          <a:p>
            <a:r>
              <a:rPr lang="en-US" sz="1200" b="1" kern="1200" dirty="0" smtClean="0">
                <a:solidFill>
                  <a:schemeClr val="tx1"/>
                </a:solidFill>
                <a:effectLst/>
                <a:latin typeface="+mn-lt"/>
                <a:ea typeface="+mn-ea"/>
                <a:cs typeface="+mn-cs"/>
              </a:rPr>
              <a:t>6. </a:t>
            </a:r>
            <a:r>
              <a:rPr lang="en-US" sz="1200" b="1" u="sng" kern="1200" dirty="0" smtClean="0">
                <a:solidFill>
                  <a:schemeClr val="tx1"/>
                </a:solidFill>
                <a:effectLst/>
                <a:latin typeface="+mn-lt"/>
                <a:ea typeface="+mn-ea"/>
                <a:cs typeface="+mn-cs"/>
              </a:rPr>
              <a:t>State Monitor</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8 independent LEDs to indicate high and low logic state</a:t>
            </a:r>
          </a:p>
          <a:p>
            <a:r>
              <a:rPr lang="en-US" sz="1200" b="1" kern="1200" dirty="0" smtClean="0">
                <a:solidFill>
                  <a:schemeClr val="tx1"/>
                </a:solidFill>
                <a:effectLst/>
                <a:latin typeface="+mn-lt"/>
                <a:ea typeface="+mn-ea"/>
                <a:cs typeface="+mn-cs"/>
              </a:rPr>
              <a:t>7. </a:t>
            </a:r>
            <a:r>
              <a:rPr lang="en-US" sz="1200" b="1" u="sng" kern="1200" dirty="0" smtClean="0">
                <a:solidFill>
                  <a:schemeClr val="tx1"/>
                </a:solidFill>
                <a:effectLst/>
                <a:latin typeface="+mn-lt"/>
                <a:ea typeface="+mn-ea"/>
                <a:cs typeface="+mn-cs"/>
              </a:rPr>
              <a:t>Seven Segment Display (B)</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Two 7-segment LED displays with BCD to 7-segment decoder/driver</a:t>
            </a:r>
          </a:p>
          <a:p>
            <a:r>
              <a:rPr lang="en-US" sz="1200" b="1" kern="1200" dirty="0" smtClean="0">
                <a:solidFill>
                  <a:schemeClr val="tx1"/>
                </a:solidFill>
                <a:effectLst/>
                <a:latin typeface="+mn-lt"/>
                <a:ea typeface="+mn-ea"/>
                <a:cs typeface="+mn-cs"/>
              </a:rPr>
              <a:t>8. </a:t>
            </a:r>
            <a:r>
              <a:rPr lang="en-US" sz="1200" b="1" u="sng" kern="1200" dirty="0" smtClean="0">
                <a:solidFill>
                  <a:schemeClr val="tx1"/>
                </a:solidFill>
                <a:effectLst/>
                <a:latin typeface="+mn-lt"/>
                <a:ea typeface="+mn-ea"/>
                <a:cs typeface="+mn-cs"/>
              </a:rPr>
              <a:t>Clock</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 1Hz – 64Hz</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9. </a:t>
            </a:r>
            <a:r>
              <a:rPr lang="en-US" sz="1200" b="1" u="sng" kern="1200" dirty="0" smtClean="0">
                <a:solidFill>
                  <a:schemeClr val="tx1"/>
                </a:solidFill>
                <a:effectLst/>
                <a:latin typeface="+mn-lt"/>
                <a:ea typeface="+mn-ea"/>
                <a:cs typeface="+mn-cs"/>
              </a:rPr>
              <a:t>Logic Probe</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“LO” and “HI” LED display low and high state respectively</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10. </a:t>
            </a:r>
            <a:r>
              <a:rPr lang="en-US" sz="1200" b="1" u="sng" kern="1200" dirty="0" smtClean="0">
                <a:solidFill>
                  <a:schemeClr val="tx1"/>
                </a:solidFill>
                <a:effectLst/>
                <a:latin typeface="+mn-lt"/>
                <a:ea typeface="+mn-ea"/>
                <a:cs typeface="+mn-cs"/>
              </a:rPr>
              <a:t>Breadboard</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FBC5FEF-04ED-4C9E-9635-F054BF21C4DD}" type="slidenum">
              <a:rPr lang="en-US" smtClean="0"/>
              <a:t>2</a:t>
            </a:fld>
            <a:endParaRPr lang="en-US"/>
          </a:p>
        </p:txBody>
      </p:sp>
    </p:spTree>
    <p:extLst>
      <p:ext uri="{BB962C8B-B14F-4D97-AF65-F5344CB8AC3E}">
        <p14:creationId xmlns:p14="http://schemas.microsoft.com/office/powerpoint/2010/main" val="4107021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Breadboards are simply a set of pre-wired interconnects that aid you in the building of your circuits. By plugging a wire of one component into a hole you will connect it to all other components in that strip or bus. Using strips, buses, and jumper wires you can construct a circuit on your breadboard. You can tell which holes are connected in one node by the Colored lines connecting them in Figure. There are the component connection strips that run up and down and buses labeled with an A or B. After examining Figure the use of a breadboard should be clear. </a:t>
            </a:r>
          </a:p>
          <a:p>
            <a:endParaRPr lang="en-US" dirty="0"/>
          </a:p>
        </p:txBody>
      </p:sp>
      <p:sp>
        <p:nvSpPr>
          <p:cNvPr id="4" name="Slide Number Placeholder 3"/>
          <p:cNvSpPr>
            <a:spLocks noGrp="1"/>
          </p:cNvSpPr>
          <p:nvPr>
            <p:ph type="sldNum" sz="quarter" idx="10"/>
          </p:nvPr>
        </p:nvSpPr>
        <p:spPr/>
        <p:txBody>
          <a:bodyPr/>
          <a:lstStyle/>
          <a:p>
            <a:fld id="{4FBC5FEF-04ED-4C9E-9635-F054BF21C4DD}" type="slidenum">
              <a:rPr lang="en-US" smtClean="0"/>
              <a:t>3</a:t>
            </a:fld>
            <a:endParaRPr lang="en-US"/>
          </a:p>
        </p:txBody>
      </p:sp>
    </p:spTree>
    <p:extLst>
      <p:ext uri="{BB962C8B-B14F-4D97-AF65-F5344CB8AC3E}">
        <p14:creationId xmlns:p14="http://schemas.microsoft.com/office/powerpoint/2010/main" val="4161813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Miniature, low cost electronics circuits whose components are fabricated on a single, continuous piece of semiconductor material to perform a high level function.</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Usually referred to as a monolithic IC</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First introduced in 1958</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Categorized as digital or linear ICs or according to the level of complexity of the IC</a:t>
            </a:r>
          </a:p>
          <a:p>
            <a:r>
              <a:rPr lang="en-US" sz="1200" b="1" u="sng" kern="1200" dirty="0" smtClean="0">
                <a:solidFill>
                  <a:schemeClr val="tx1"/>
                </a:solidFill>
                <a:effectLst/>
                <a:latin typeface="+mn-lt"/>
                <a:ea typeface="+mn-ea"/>
                <a:cs typeface="+mn-cs"/>
              </a:rPr>
              <a:t>Packaging</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Protects the chip from mechanical damage and chemical contamination.</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Provides a complete unit.</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It is large enough for electrical connections to be made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Material is molded plastic, epoxy, resin, or silicone. Ceramic used if higher thermal dissipation capabilities required. Metal/glass used in special cases.</a:t>
            </a:r>
          </a:p>
          <a:p>
            <a:r>
              <a:rPr lang="en-US" sz="1200" kern="1200" dirty="0" smtClean="0">
                <a:solidFill>
                  <a:schemeClr val="tx1"/>
                </a:solidFill>
                <a:effectLst/>
                <a:latin typeface="+mn-lt"/>
                <a:ea typeface="+mn-ea"/>
                <a:cs typeface="+mn-cs"/>
              </a:rPr>
              <a:t>Three most common packages for IC are</a:t>
            </a:r>
          </a:p>
          <a:p>
            <a:pPr lvl="0"/>
            <a:r>
              <a:rPr lang="en-US" sz="1200" kern="1200" dirty="0" smtClean="0">
                <a:solidFill>
                  <a:schemeClr val="tx1"/>
                </a:solidFill>
                <a:effectLst/>
                <a:latin typeface="+mn-lt"/>
                <a:ea typeface="+mn-ea"/>
                <a:cs typeface="+mn-cs"/>
              </a:rPr>
              <a:t>Dual –in-line (DIP) most common</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Flat pack</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Axial lead</a:t>
            </a:r>
          </a:p>
          <a:p>
            <a:endParaRPr lang="en-US" dirty="0"/>
          </a:p>
        </p:txBody>
      </p:sp>
      <p:sp>
        <p:nvSpPr>
          <p:cNvPr id="4" name="Slide Number Placeholder 3"/>
          <p:cNvSpPr>
            <a:spLocks noGrp="1"/>
          </p:cNvSpPr>
          <p:nvPr>
            <p:ph type="sldNum" sz="quarter" idx="10"/>
          </p:nvPr>
        </p:nvSpPr>
        <p:spPr/>
        <p:txBody>
          <a:bodyPr/>
          <a:lstStyle/>
          <a:p>
            <a:fld id="{4FBC5FEF-04ED-4C9E-9635-F054BF21C4DD}" type="slidenum">
              <a:rPr lang="en-US" smtClean="0"/>
              <a:t>4</a:t>
            </a:fld>
            <a:endParaRPr lang="en-US"/>
          </a:p>
        </p:txBody>
      </p:sp>
    </p:spTree>
    <p:extLst>
      <p:ext uri="{BB962C8B-B14F-4D97-AF65-F5344CB8AC3E}">
        <p14:creationId xmlns:p14="http://schemas.microsoft.com/office/powerpoint/2010/main" val="885784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4396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0127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2841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3240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61153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93556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480387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2301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124489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4387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951080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7510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4544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7251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58317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21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6/1/2020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713650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png"/><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2.png"/><Relationship Id="rId5" Type="http://schemas.openxmlformats.org/officeDocument/2006/relationships/image" Target="../media/image5.jpeg"/><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2" Type="http://schemas.openxmlformats.org/officeDocument/2006/relationships/hyperlink" Target="https://drive.google.com/open?id=1sP9e476LzzOo41l-aqUqkP5_eaTHXaXd"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Digital Logic Design Lab (CS-238)</a:t>
            </a:r>
            <a:endParaRPr lang="en-US" dirty="0"/>
          </a:p>
        </p:txBody>
      </p:sp>
      <p:sp>
        <p:nvSpPr>
          <p:cNvPr id="3" name="Subtitle 2"/>
          <p:cNvSpPr>
            <a:spLocks noGrp="1"/>
          </p:cNvSpPr>
          <p:nvPr>
            <p:ph type="subTitle" idx="1"/>
          </p:nvPr>
        </p:nvSpPr>
        <p:spPr/>
        <p:txBody>
          <a:bodyPr>
            <a:normAutofit/>
          </a:bodyPr>
          <a:lstStyle/>
          <a:p>
            <a:pPr algn="l"/>
            <a:r>
              <a:rPr lang="en-US" dirty="0" smtClean="0"/>
              <a:t>Lab 1</a:t>
            </a:r>
          </a:p>
          <a:p>
            <a:pPr algn="l"/>
            <a:r>
              <a:rPr lang="en-US" dirty="0"/>
              <a:t>Introduction to Laboratory </a:t>
            </a:r>
            <a:r>
              <a:rPr lang="en-US" dirty="0" smtClean="0"/>
              <a:t>Equipment’s </a:t>
            </a:r>
            <a:r>
              <a:rPr lang="en-US" dirty="0"/>
              <a:t>and Component’s </a:t>
            </a:r>
            <a:r>
              <a:rPr lang="en-US" dirty="0" smtClean="0"/>
              <a:t>&amp; Introduction to </a:t>
            </a:r>
            <a:r>
              <a:rPr lang="en-US" dirty="0"/>
              <a:t>LOGISIM Software </a:t>
            </a:r>
          </a:p>
          <a:p>
            <a:pPr algn="l"/>
            <a:endParaRPr lang="en-US" dirty="0" smtClean="0"/>
          </a:p>
        </p:txBody>
      </p:sp>
    </p:spTree>
    <p:extLst>
      <p:ext uri="{BB962C8B-B14F-4D97-AF65-F5344CB8AC3E}">
        <p14:creationId xmlns:p14="http://schemas.microsoft.com/office/powerpoint/2010/main" val="3428577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455" y="0"/>
            <a:ext cx="9079141" cy="1320800"/>
          </a:xfrm>
        </p:spPr>
        <p:txBody>
          <a:bodyPr>
            <a:normAutofit fontScale="90000"/>
          </a:bodyPr>
          <a:lstStyle/>
          <a:p>
            <a:r>
              <a:rPr lang="en-US" dirty="0" smtClean="0"/>
              <a:t>Part A:</a:t>
            </a:r>
            <a:br>
              <a:rPr lang="en-US" dirty="0" smtClean="0"/>
            </a:br>
            <a:r>
              <a:rPr lang="en-US" dirty="0"/>
              <a:t>Introduction to Laboratory Equipment and Components</a:t>
            </a:r>
          </a:p>
        </p:txBody>
      </p:sp>
      <p:pic>
        <p:nvPicPr>
          <p:cNvPr id="4" name="Picture 3"/>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51625" y="1519208"/>
            <a:ext cx="7145727" cy="5138557"/>
          </a:xfrm>
          <a:prstGeom prst="rect">
            <a:avLst/>
          </a:prstGeom>
          <a:noFill/>
          <a:ln>
            <a:noFill/>
          </a:ln>
        </p:spPr>
      </p:pic>
      <p:pic>
        <p:nvPicPr>
          <p:cNvPr id="5" name="My recording 1 (8)">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9823450" y="1031845"/>
            <a:ext cx="487363" cy="487363"/>
          </a:xfrm>
          <a:prstGeom prst="rect">
            <a:avLst/>
          </a:prstGeom>
        </p:spPr>
      </p:pic>
    </p:spTree>
    <p:extLst>
      <p:ext uri="{BB962C8B-B14F-4D97-AF65-F5344CB8AC3E}">
        <p14:creationId xmlns:p14="http://schemas.microsoft.com/office/powerpoint/2010/main" val="116605880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248896" fill="hold"/>
                                        <p:tgtEl>
                                          <p:spTgt spid="5"/>
                                        </p:tgtEl>
                                      </p:cBhvr>
                                    </p:cmd>
                                  </p:childTnLst>
                                </p:cTn>
                              </p:par>
                            </p:childTnLst>
                          </p:cTn>
                        </p:par>
                      </p:childTnLst>
                    </p:cTn>
                  </p:par>
                </p:childTnLst>
              </p:cTn>
              <p:nextCondLst>
                <p:cond evt="onClick" delay="0">
                  <p:tgtEl>
                    <p:spTgt spid="5"/>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7998" y="678612"/>
            <a:ext cx="8596668" cy="543339"/>
          </a:xfrm>
        </p:spPr>
        <p:txBody>
          <a:bodyPr>
            <a:normAutofit fontScale="90000"/>
          </a:bodyPr>
          <a:lstStyle/>
          <a:p>
            <a:r>
              <a:rPr lang="en-US" dirty="0" smtClean="0"/>
              <a:t>Breadboard:</a:t>
            </a:r>
            <a:endParaRPr lang="en-US" dirty="0"/>
          </a:p>
        </p:txBody>
      </p:sp>
      <p:pic>
        <p:nvPicPr>
          <p:cNvPr id="3" name="Picture 2"/>
          <p:cNvPicPr/>
          <p:nvPr/>
        </p:nvPicPr>
        <p:blipFill>
          <a:blip r:embed="rId5">
            <a:extLst>
              <a:ext uri="{28A0092B-C50C-407E-A947-70E740481C1C}">
                <a14:useLocalDpi xmlns:a14="http://schemas.microsoft.com/office/drawing/2010/main" val="0"/>
              </a:ext>
            </a:extLst>
          </a:blip>
          <a:srcRect/>
          <a:stretch>
            <a:fillRect/>
          </a:stretch>
        </p:blipFill>
        <p:spPr bwMode="auto">
          <a:xfrm>
            <a:off x="2667250" y="1221951"/>
            <a:ext cx="2286000" cy="3878580"/>
          </a:xfrm>
          <a:prstGeom prst="rect">
            <a:avLst/>
          </a:prstGeom>
          <a:noFill/>
          <a:ln>
            <a:noFill/>
          </a:ln>
        </p:spPr>
      </p:pic>
      <p:pic>
        <p:nvPicPr>
          <p:cNvPr id="4" name="Picture 3"/>
          <p:cNvPicPr/>
          <p:nvPr/>
        </p:nvPicPr>
        <p:blipFill>
          <a:blip r:embed="rId6">
            <a:extLst>
              <a:ext uri="{28A0092B-C50C-407E-A947-70E740481C1C}">
                <a14:useLocalDpi xmlns:a14="http://schemas.microsoft.com/office/drawing/2010/main" val="0"/>
              </a:ext>
            </a:extLst>
          </a:blip>
          <a:srcRect/>
          <a:stretch>
            <a:fillRect/>
          </a:stretch>
        </p:blipFill>
        <p:spPr bwMode="auto">
          <a:xfrm>
            <a:off x="5042846" y="2951353"/>
            <a:ext cx="2484120" cy="3185160"/>
          </a:xfrm>
          <a:prstGeom prst="rect">
            <a:avLst/>
          </a:prstGeom>
          <a:noFill/>
          <a:ln>
            <a:noFill/>
          </a:ln>
        </p:spPr>
      </p:pic>
      <p:sp>
        <p:nvSpPr>
          <p:cNvPr id="5" name="TextBox 4"/>
          <p:cNvSpPr txBox="1"/>
          <p:nvPr/>
        </p:nvSpPr>
        <p:spPr>
          <a:xfrm>
            <a:off x="6639339" y="2186608"/>
            <a:ext cx="4227443" cy="1789043"/>
          </a:xfrm>
          <a:prstGeom prst="rect">
            <a:avLst/>
          </a:prstGeom>
          <a:noFill/>
        </p:spPr>
        <p:txBody>
          <a:bodyPr wrap="square" rtlCol="0">
            <a:spAutoFit/>
          </a:bodyPr>
          <a:lstStyle/>
          <a:p>
            <a:r>
              <a:rPr lang="en-US" dirty="0"/>
              <a:t>1680 tie-point breadboard on top panel can be easily put in and taken off.</a:t>
            </a:r>
          </a:p>
          <a:p>
            <a:pPr lvl="0"/>
            <a:r>
              <a:rPr lang="en-US" dirty="0"/>
              <a:t>2 Terminal Strips, Tie-point 1280</a:t>
            </a:r>
          </a:p>
          <a:p>
            <a:pPr lvl="0"/>
            <a:r>
              <a:rPr lang="en-US" dirty="0"/>
              <a:t>4 Distribution Strips, Tie-point 400</a:t>
            </a:r>
          </a:p>
          <a:p>
            <a:endParaRPr lang="en-US" dirty="0"/>
          </a:p>
        </p:txBody>
      </p:sp>
      <p:pic>
        <p:nvPicPr>
          <p:cNvPr id="7" name="My recording 2 (6)">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7516813" y="882650"/>
            <a:ext cx="487362" cy="487363"/>
          </a:xfrm>
          <a:prstGeom prst="rect">
            <a:avLst/>
          </a:prstGeom>
        </p:spPr>
      </p:pic>
    </p:spTree>
    <p:extLst>
      <p:ext uri="{BB962C8B-B14F-4D97-AF65-F5344CB8AC3E}">
        <p14:creationId xmlns:p14="http://schemas.microsoft.com/office/powerpoint/2010/main" val="391922720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48608" fill="hold"/>
                                        <p:tgtEl>
                                          <p:spTgt spid="7"/>
                                        </p:tgtEl>
                                      </p:cBhvr>
                                    </p:cmd>
                                  </p:childTnLst>
                                </p:cTn>
                              </p:par>
                            </p:childTnLst>
                          </p:cTn>
                        </p:par>
                      </p:childTnLst>
                    </p:cTn>
                  </p:par>
                </p:childTnLst>
              </p:cTn>
              <p:nextCondLst>
                <p:cond evt="onClick" delay="0">
                  <p:tgtEl>
                    <p:spTgt spid="7"/>
                  </p:tgtEl>
                </p:cond>
              </p:nextCondLst>
            </p:seq>
            <p:audio>
              <p:cMediaNode vol="80000">
                <p:cTn id="7" fill="hold" display="0">
                  <p:stCondLst>
                    <p:cond delay="indefinite"/>
                  </p:stCondLst>
                  <p:endCondLst>
                    <p:cond evt="onStopAudio" delay="0">
                      <p:tgtEl>
                        <p:sldTgt/>
                      </p:tgtEl>
                    </p:cond>
                  </p:endCondLst>
                </p:cTn>
                <p:tgtEl>
                  <p:spTgt spid="7"/>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IC Logic Families and Characteristics</a:t>
            </a:r>
          </a:p>
        </p:txBody>
      </p:sp>
      <p:sp>
        <p:nvSpPr>
          <p:cNvPr id="3" name="TextBox 2"/>
          <p:cNvSpPr txBox="1"/>
          <p:nvPr/>
        </p:nvSpPr>
        <p:spPr>
          <a:xfrm>
            <a:off x="437322" y="1270000"/>
            <a:ext cx="6917635" cy="3970318"/>
          </a:xfrm>
          <a:prstGeom prst="rect">
            <a:avLst/>
          </a:prstGeom>
          <a:noFill/>
        </p:spPr>
        <p:txBody>
          <a:bodyPr wrap="square" rtlCol="0">
            <a:spAutoFit/>
          </a:bodyPr>
          <a:lstStyle/>
          <a:p>
            <a:r>
              <a:rPr lang="en-US" dirty="0"/>
              <a:t>W</a:t>
            </a:r>
            <a:r>
              <a:rPr lang="en-US" dirty="0" smtClean="0"/>
              <a:t>e </a:t>
            </a:r>
            <a:r>
              <a:rPr lang="en-US" dirty="0"/>
              <a:t>have specified the logic level as either 0 or 1, or HIGH or LOW. In circuit implementation, we will have to specify the actual voltage/current levels that constitute a HIGH or a LOW. These standardized voltage/current levels are grouped in families of digital ICs so that ICs belonging to the same family will have the same characteristics.</a:t>
            </a:r>
          </a:p>
          <a:p>
            <a:r>
              <a:rPr lang="en-US" dirty="0"/>
              <a:t>Common families are </a:t>
            </a:r>
          </a:p>
          <a:p>
            <a:pPr lvl="0"/>
            <a:r>
              <a:rPr lang="en-US" dirty="0"/>
              <a:t>TTL: Transistor-Transistor Logic</a:t>
            </a:r>
          </a:p>
          <a:p>
            <a:pPr lvl="0"/>
            <a:r>
              <a:rPr lang="en-US" dirty="0"/>
              <a:t>ECL: Emitter Coupled Logic</a:t>
            </a:r>
          </a:p>
          <a:p>
            <a:pPr lvl="0"/>
            <a:r>
              <a:rPr lang="en-US" dirty="0"/>
              <a:t>IIL: Integral Injection Logic	</a:t>
            </a:r>
          </a:p>
          <a:p>
            <a:pPr lvl="0"/>
            <a:r>
              <a:rPr lang="en-US" dirty="0"/>
              <a:t>MOS IC: Metal Oxide Semiconductor Integrated Circuits</a:t>
            </a:r>
          </a:p>
          <a:p>
            <a:r>
              <a:rPr lang="en-US" dirty="0"/>
              <a:t>In our Lab work, we shall use TTL Logic family that corresponds to 74LSxx series.</a:t>
            </a:r>
          </a:p>
          <a:p>
            <a:endParaRPr lang="en-US" dirty="0"/>
          </a:p>
        </p:txBody>
      </p:sp>
      <p:pic>
        <p:nvPicPr>
          <p:cNvPr id="4" name="Picture 3"/>
          <p:cNvPicPr/>
          <p:nvPr/>
        </p:nvPicPr>
        <p:blipFill>
          <a:blip r:embed="rId5">
            <a:extLst>
              <a:ext uri="{28A0092B-C50C-407E-A947-70E740481C1C}">
                <a14:useLocalDpi xmlns:a14="http://schemas.microsoft.com/office/drawing/2010/main" val="0"/>
              </a:ext>
            </a:extLst>
          </a:blip>
          <a:srcRect/>
          <a:stretch>
            <a:fillRect/>
          </a:stretch>
        </p:blipFill>
        <p:spPr bwMode="auto">
          <a:xfrm>
            <a:off x="7261419" y="1740010"/>
            <a:ext cx="3678639" cy="2566946"/>
          </a:xfrm>
          <a:prstGeom prst="rect">
            <a:avLst/>
          </a:prstGeom>
          <a:noFill/>
          <a:ln>
            <a:noFill/>
          </a:ln>
        </p:spPr>
      </p:pic>
      <p:pic>
        <p:nvPicPr>
          <p:cNvPr id="5" name="My recording 3 (5)">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7458075" y="5307013"/>
            <a:ext cx="487363" cy="487362"/>
          </a:xfrm>
          <a:prstGeom prst="rect">
            <a:avLst/>
          </a:prstGeom>
        </p:spPr>
      </p:pic>
    </p:spTree>
    <p:extLst>
      <p:ext uri="{BB962C8B-B14F-4D97-AF65-F5344CB8AC3E}">
        <p14:creationId xmlns:p14="http://schemas.microsoft.com/office/powerpoint/2010/main" val="418097672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208960" fill="hold"/>
                                        <p:tgtEl>
                                          <p:spTgt spid="5"/>
                                        </p:tgtEl>
                                      </p:cBhvr>
                                    </p:cmd>
                                  </p:childTnLst>
                                </p:cTn>
                              </p:par>
                            </p:childTnLst>
                          </p:cTn>
                        </p:par>
                      </p:childTnLst>
                    </p:cTn>
                  </p:par>
                </p:childTnLst>
              </p:cTn>
              <p:nextCondLst>
                <p:cond evt="onClick" delay="0">
                  <p:tgtEl>
                    <p:spTgt spid="5"/>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31621" y="2164560"/>
            <a:ext cx="8911687" cy="128089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Part B:</a:t>
            </a:r>
            <a:br>
              <a:rPr lang="en-US" smtClean="0"/>
            </a:br>
            <a:r>
              <a:rPr lang="en-US" smtClean="0"/>
              <a:t>Introduction to LOGISIM Software </a:t>
            </a:r>
            <a:endParaRPr lang="en-US" dirty="0"/>
          </a:p>
        </p:txBody>
      </p:sp>
      <p:sp>
        <p:nvSpPr>
          <p:cNvPr id="3" name="TextBox 2"/>
          <p:cNvSpPr txBox="1"/>
          <p:nvPr/>
        </p:nvSpPr>
        <p:spPr>
          <a:xfrm>
            <a:off x="2700670" y="3997842"/>
            <a:ext cx="6496493" cy="1754326"/>
          </a:xfrm>
          <a:prstGeom prst="rect">
            <a:avLst/>
          </a:prstGeom>
          <a:noFill/>
        </p:spPr>
        <p:txBody>
          <a:bodyPr wrap="square" rtlCol="0">
            <a:spAutoFit/>
          </a:bodyPr>
          <a:lstStyle/>
          <a:p>
            <a:r>
              <a:rPr lang="en-US" dirty="0" smtClean="0"/>
              <a:t>The Tutorial video is added in the same folder. Here is the link to folder:</a:t>
            </a:r>
          </a:p>
          <a:p>
            <a:endParaRPr lang="en-US" dirty="0"/>
          </a:p>
          <a:p>
            <a:r>
              <a:rPr lang="en-US" dirty="0">
                <a:hlinkClick r:id="rId2"/>
              </a:rPr>
              <a:t>https://</a:t>
            </a:r>
            <a:r>
              <a:rPr lang="en-US" dirty="0" smtClean="0">
                <a:hlinkClick r:id="rId2"/>
              </a:rPr>
              <a:t>drive.google.com/open?id=1sP9e476LzzOo41l-aqUqkP5_eaTHXaXd</a:t>
            </a:r>
            <a:endParaRPr lang="en-US" dirty="0" smtClean="0"/>
          </a:p>
          <a:p>
            <a:endParaRPr lang="en-US" dirty="0"/>
          </a:p>
        </p:txBody>
      </p:sp>
    </p:spTree>
    <p:extLst>
      <p:ext uri="{BB962C8B-B14F-4D97-AF65-F5344CB8AC3E}">
        <p14:creationId xmlns:p14="http://schemas.microsoft.com/office/powerpoint/2010/main" val="1731673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Tasks:</a:t>
            </a:r>
            <a:endParaRPr lang="en-US" dirty="0"/>
          </a:p>
        </p:txBody>
      </p:sp>
      <p:sp>
        <p:nvSpPr>
          <p:cNvPr id="3" name="TextBox 2"/>
          <p:cNvSpPr txBox="1"/>
          <p:nvPr/>
        </p:nvSpPr>
        <p:spPr>
          <a:xfrm>
            <a:off x="2668772" y="2083981"/>
            <a:ext cx="6772939"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Simulate 3 basic gates and write your observations along with screen shots.</a:t>
            </a:r>
            <a:endParaRPr lang="en-US" dirty="0"/>
          </a:p>
        </p:txBody>
      </p:sp>
      <p:sp>
        <p:nvSpPr>
          <p:cNvPr id="4" name="TextBox 3"/>
          <p:cNvSpPr txBox="1"/>
          <p:nvPr/>
        </p:nvSpPr>
        <p:spPr>
          <a:xfrm>
            <a:off x="2668772" y="3150781"/>
            <a:ext cx="6772939"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Complete the lab report with observations &amp; review questions.</a:t>
            </a:r>
            <a:endParaRPr lang="en-US" dirty="0"/>
          </a:p>
        </p:txBody>
      </p:sp>
    </p:spTree>
    <p:extLst>
      <p:ext uri="{BB962C8B-B14F-4D97-AF65-F5344CB8AC3E}">
        <p14:creationId xmlns:p14="http://schemas.microsoft.com/office/powerpoint/2010/main" val="39987658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23414" y="946296"/>
            <a:ext cx="4774018" cy="523220"/>
          </a:xfrm>
          <a:prstGeom prst="rect">
            <a:avLst/>
          </a:prstGeom>
          <a:noFill/>
        </p:spPr>
        <p:txBody>
          <a:bodyPr wrap="square" rtlCol="0">
            <a:spAutoFit/>
          </a:bodyPr>
          <a:lstStyle/>
          <a:p>
            <a:r>
              <a:rPr lang="en-US" sz="2800" b="1" dirty="0" smtClean="0"/>
              <a:t>Learning Outcomes</a:t>
            </a:r>
            <a:endParaRPr lang="en-US" sz="2800" b="1" dirty="0"/>
          </a:p>
        </p:txBody>
      </p:sp>
      <p:sp>
        <p:nvSpPr>
          <p:cNvPr id="3" name="TextBox 2"/>
          <p:cNvSpPr txBox="1"/>
          <p:nvPr/>
        </p:nvSpPr>
        <p:spPr>
          <a:xfrm>
            <a:off x="2073348" y="2296633"/>
            <a:ext cx="9122735"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Students will be familiarized with basic lab equipment and software tool to be used in this lab.</a:t>
            </a:r>
            <a:endParaRPr lang="en-US" dirty="0"/>
          </a:p>
        </p:txBody>
      </p:sp>
    </p:spTree>
    <p:extLst>
      <p:ext uri="{BB962C8B-B14F-4D97-AF65-F5344CB8AC3E}">
        <p14:creationId xmlns:p14="http://schemas.microsoft.com/office/powerpoint/2010/main" val="512724067"/>
      </p:ext>
    </p:extLst>
  </p:cSld>
  <p:clrMapOvr>
    <a:masterClrMapping/>
  </p:clrMapOvr>
</p:sld>
</file>

<file path=ppt/theme/theme1.xml><?xml version="1.0" encoding="utf-8"?>
<a:theme xmlns:a="http://schemas.openxmlformats.org/drawingml/2006/main" name="Wisp">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64</TotalTime>
  <Words>547</Words>
  <Application>Microsoft Office PowerPoint</Application>
  <PresentationFormat>Widescreen</PresentationFormat>
  <Paragraphs>64</Paragraphs>
  <Slides>7</Slides>
  <Notes>3</Notes>
  <HiddenSlides>0</HiddenSlides>
  <MMClips>3</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Wingdings 3</vt:lpstr>
      <vt:lpstr>Wisp</vt:lpstr>
      <vt:lpstr>Digital Logic Design Lab (CS-238)</vt:lpstr>
      <vt:lpstr>Part A: Introduction to Laboratory Equipment and Components</vt:lpstr>
      <vt:lpstr>Breadboard:</vt:lpstr>
      <vt:lpstr>IC Logic Families and Characteristics</vt:lpstr>
      <vt:lpstr>PowerPoint Presentation</vt:lpstr>
      <vt:lpstr>Lab Tasks: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Logic Design Lab (CS-238)</dc:title>
  <dc:creator>Zee Gee</dc:creator>
  <cp:lastModifiedBy>Zee Gee</cp:lastModifiedBy>
  <cp:revision>14</cp:revision>
  <dcterms:created xsi:type="dcterms:W3CDTF">2020-04-27T18:45:36Z</dcterms:created>
  <dcterms:modified xsi:type="dcterms:W3CDTF">2020-06-01T10:17:13Z</dcterms:modified>
</cp:coreProperties>
</file>