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02" r:id="rId2"/>
    <p:sldId id="294" r:id="rId3"/>
    <p:sldId id="256" r:id="rId4"/>
    <p:sldId id="257" r:id="rId5"/>
    <p:sldId id="258" r:id="rId6"/>
    <p:sldId id="259" r:id="rId7"/>
    <p:sldId id="270" r:id="rId8"/>
    <p:sldId id="260" r:id="rId9"/>
    <p:sldId id="280" r:id="rId10"/>
    <p:sldId id="279" r:id="rId11"/>
    <p:sldId id="261" r:id="rId12"/>
    <p:sldId id="269" r:id="rId13"/>
    <p:sldId id="263" r:id="rId14"/>
    <p:sldId id="295" r:id="rId15"/>
    <p:sldId id="296" r:id="rId16"/>
    <p:sldId id="301" r:id="rId17"/>
    <p:sldId id="266" r:id="rId18"/>
    <p:sldId id="281" r:id="rId19"/>
    <p:sldId id="282" r:id="rId20"/>
    <p:sldId id="283" r:id="rId21"/>
    <p:sldId id="284" r:id="rId22"/>
    <p:sldId id="300" r:id="rId23"/>
    <p:sldId id="297" r:id="rId24"/>
    <p:sldId id="298" r:id="rId25"/>
    <p:sldId id="299" r:id="rId26"/>
    <p:sldId id="262" r:id="rId27"/>
    <p:sldId id="265" r:id="rId28"/>
    <p:sldId id="268" r:id="rId29"/>
    <p:sldId id="30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0" autoAdjust="0"/>
    <p:restoredTop sz="94660"/>
  </p:normalViewPr>
  <p:slideViewPr>
    <p:cSldViewPr snapToGrid="0">
      <p:cViewPr varScale="1">
        <p:scale>
          <a:sx n="74" d="100"/>
          <a:sy n="74" d="100"/>
        </p:scale>
        <p:origin x="528" y="72"/>
      </p:cViewPr>
      <p:guideLst>
        <p:guide orient="horz" pos="214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31-Mar-22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779945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402944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1E16E-34B5-427E-ADD8-7AFF8E7D86E9}" type="datetimeFigureOut">
              <a:rPr lang="en-US" smtClean="0"/>
              <a:t>31-Mar-22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1E16E-34B5-427E-ADD8-7AFF8E7D86E9}"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1E16E-34B5-427E-ADD8-7AFF8E7D86E9}" type="datetimeFigureOut">
              <a:rPr lang="en-US" smtClean="0"/>
              <a:t>31-Mar-22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1E16E-34B5-427E-ADD8-7AFF8E7D86E9}" type="datetimeFigureOut">
              <a:rPr lang="en-US" smtClean="0"/>
              <a:t>31-Mar-22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1E16E-34B5-427E-ADD8-7AFF8E7D86E9}" type="datetimeFigureOut">
              <a:rPr lang="en-US" smtClean="0"/>
              <a:t>31-Mar-22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1E16E-34B5-427E-ADD8-7AFF8E7D86E9}"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1E16E-34B5-427E-ADD8-7AFF8E7D86E9}" type="datetimeFigureOut">
              <a:rPr lang="en-US" smtClean="0"/>
              <a:t>31-Mar-22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73564E-A0F2-4E2A-93D0-FEB6B65AF7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1E16E-34B5-427E-ADD8-7AFF8E7D86E9}" type="datetimeFigureOut">
              <a:rPr lang="en-US" smtClean="0"/>
              <a:t>31-Mar-22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3564E-A0F2-4E2A-93D0-FEB6B65AF7E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en.wikipedia.org/wiki/E-gol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6074312"/>
          </a:xfrm>
        </p:spPr>
      </p:pic>
    </p:spTree>
    <p:extLst>
      <p:ext uri="{BB962C8B-B14F-4D97-AF65-F5344CB8AC3E}">
        <p14:creationId xmlns:p14="http://schemas.microsoft.com/office/powerpoint/2010/main" val="404450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28750"/>
            <a:ext cx="10515600" cy="4795838"/>
          </a:xfrm>
        </p:spPr>
        <p:txBody>
          <a:bodyPr>
            <a:normAutofit/>
          </a:bodyPr>
          <a:lstStyle/>
          <a:p>
            <a:r>
              <a:rPr lang="en-GB" b="1" u="sng" dirty="0" smtClean="0">
                <a:solidFill>
                  <a:srgbClr val="00B050"/>
                </a:solidFill>
              </a:rPr>
              <a:t>Smishing:</a:t>
            </a:r>
          </a:p>
          <a:p>
            <a:pPr marL="0" indent="0">
              <a:buNone/>
            </a:pPr>
            <a:r>
              <a:rPr lang="en-GB" dirty="0" smtClean="0">
                <a:solidFill>
                  <a:schemeClr val="tx1"/>
                </a:solidFill>
              </a:rPr>
              <a:t>Sms or text messsage based attack sent to the user as a link to a malicious webiste 	(where user is asked to enter information) or to install a malware.</a:t>
            </a:r>
          </a:p>
          <a:p>
            <a:r>
              <a:rPr lang="en-GB" b="1" u="sng" dirty="0">
                <a:solidFill>
                  <a:srgbClr val="00B050"/>
                </a:solidFill>
              </a:rPr>
              <a:t>Vishing:</a:t>
            </a:r>
          </a:p>
          <a:p>
            <a:pPr marL="0" indent="0">
              <a:buNone/>
            </a:pPr>
            <a:r>
              <a:rPr lang="en-GB" dirty="0"/>
              <a:t>A </a:t>
            </a:r>
            <a:r>
              <a:rPr lang="en-GB" dirty="0" err="1"/>
              <a:t>vishing</a:t>
            </a:r>
            <a:r>
              <a:rPr lang="en-GB" dirty="0"/>
              <a:t> attack is a type of scam in which criminals contact a potential victim over the phone pretending to be a company and try to convince them to share personal information.</a:t>
            </a:r>
            <a:endParaRPr lang="en-GB" dirty="0" smtClean="0">
              <a:solidFill>
                <a:schemeClr val="tx1"/>
              </a:solidFill>
            </a:endParaRPr>
          </a:p>
          <a:p>
            <a:pPr marL="0" indent="0">
              <a:buNone/>
            </a:pPr>
            <a:endParaRPr lang="en-GB" dirty="0" smtClean="0">
              <a:solidFill>
                <a:schemeClr val="tx1"/>
              </a:solidFill>
            </a:endParaRPr>
          </a:p>
        </p:txBody>
      </p:sp>
      <p:pic>
        <p:nvPicPr>
          <p:cNvPr id="4" name="Picture 3"/>
          <p:cNvPicPr/>
          <p:nvPr/>
        </p:nvPicPr>
        <p:blipFill>
          <a:blip r:embed="rId3"/>
          <a:stretch>
            <a:fillRect/>
          </a:stretch>
        </p:blipFill>
        <p:spPr>
          <a:xfrm>
            <a:off x="7979080" y="365125"/>
            <a:ext cx="3019751" cy="1610520"/>
          </a:xfrm>
          <a:prstGeom prst="rect">
            <a:avLst/>
          </a:prstGeom>
          <a:noFill/>
          <a:ln>
            <a:noFill/>
          </a:ln>
          <a:effectLst>
            <a:softEdge rad="63500"/>
          </a:effectLst>
        </p:spPr>
      </p:pic>
      <p:pic>
        <p:nvPicPr>
          <p:cNvPr id="5" name="Picture 4"/>
          <p:cNvPicPr/>
          <p:nvPr/>
        </p:nvPicPr>
        <p:blipFill>
          <a:blip r:embed="rId4"/>
          <a:stretch>
            <a:fillRect/>
          </a:stretch>
        </p:blipFill>
        <p:spPr>
          <a:xfrm>
            <a:off x="7221744" y="4581236"/>
            <a:ext cx="3777087" cy="2070084"/>
          </a:xfrm>
          <a:prstGeom prst="rect">
            <a:avLst/>
          </a:prstGeom>
          <a:noFill/>
          <a:ln>
            <a:noFill/>
          </a:ln>
          <a:effectLst>
            <a:softEdge rad="63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rgbClr val="FF0000"/>
                </a:solidFill>
              </a:rPr>
              <a:t> </a:t>
            </a:r>
            <a:endParaRPr lang="en-US" b="1" u="sng" dirty="0">
              <a:solidFill>
                <a:srgbClr val="FF0000"/>
              </a:solidFill>
            </a:endParaRPr>
          </a:p>
        </p:txBody>
      </p:sp>
      <p:sp>
        <p:nvSpPr>
          <p:cNvPr id="3" name="Content Placeholder 2"/>
          <p:cNvSpPr>
            <a:spLocks noGrp="1"/>
          </p:cNvSpPr>
          <p:nvPr>
            <p:ph sz="half" idx="1"/>
          </p:nvPr>
        </p:nvSpPr>
        <p:spPr>
          <a:xfrm>
            <a:off x="297815" y="723265"/>
            <a:ext cx="5181600" cy="4351338"/>
          </a:xfrm>
        </p:spPr>
        <p:txBody>
          <a:bodyPr>
            <a:normAutofit/>
          </a:bodyPr>
          <a:lstStyle/>
          <a:p>
            <a:r>
              <a:rPr lang="en-GB" b="1" u="sng" dirty="0" smtClean="0">
                <a:solidFill>
                  <a:srgbClr val="00B050"/>
                </a:solidFill>
              </a:rPr>
              <a:t>Spear Phishing </a:t>
            </a:r>
            <a:r>
              <a:rPr lang="en-GB" u="sng" dirty="0" smtClean="0">
                <a:solidFill>
                  <a:srgbClr val="00B050"/>
                </a:solidFill>
              </a:rPr>
              <a:t>: </a:t>
            </a:r>
          </a:p>
          <a:p>
            <a:pPr marL="0" indent="0">
              <a:buNone/>
            </a:pPr>
            <a:r>
              <a:rPr lang="en-US" dirty="0"/>
              <a:t>Targeted attack directed at specific individuals or companies using gathered information to personalize the message and make the scam more difficult to detect</a:t>
            </a:r>
            <a:r>
              <a:rPr lang="en-GB" dirty="0" smtClean="0"/>
              <a:t> </a:t>
            </a:r>
            <a:r>
              <a:rPr lang="en-US" altLang="en-GB" dirty="0" smtClean="0"/>
              <a:t>.</a:t>
            </a:r>
          </a:p>
          <a:p>
            <a:pPr marL="0" indent="0">
              <a:buNone/>
            </a:pPr>
            <a:endParaRPr lang="en-GB" dirty="0" smtClean="0">
              <a:solidFill>
                <a:schemeClr val="tx1"/>
              </a:solidFill>
            </a:endParaRPr>
          </a:p>
        </p:txBody>
      </p:sp>
      <p:pic>
        <p:nvPicPr>
          <p:cNvPr id="4" name="Picture 7"/>
          <p:cNvPicPr>
            <a:picLocks noGrp="1" noChangeAspect="1"/>
          </p:cNvPicPr>
          <p:nvPr>
            <p:ph sz="half" idx="2"/>
          </p:nvPr>
        </p:nvPicPr>
        <p:blipFill>
          <a:blip r:embed="rId2"/>
          <a:srcRect t="23647"/>
          <a:stretch>
            <a:fillRect/>
          </a:stretch>
        </p:blipFill>
        <p:spPr>
          <a:xfrm>
            <a:off x="6294972" y="1526610"/>
            <a:ext cx="5306060" cy="450419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1470"/>
            <a:ext cx="10515600" cy="4795838"/>
          </a:xfrm>
        </p:spPr>
        <p:txBody>
          <a:bodyPr>
            <a:normAutofit/>
          </a:bodyPr>
          <a:lstStyle/>
          <a:p>
            <a:pPr marL="0" indent="0">
              <a:buNone/>
            </a:pPr>
            <a:endParaRPr lang="en-GB" dirty="0" smtClean="0">
              <a:solidFill>
                <a:schemeClr val="tx1"/>
              </a:solidFill>
            </a:endParaRPr>
          </a:p>
          <a:p>
            <a:r>
              <a:rPr lang="en-GB" b="1" u="sng" dirty="0" smtClean="0">
                <a:solidFill>
                  <a:srgbClr val="00B050"/>
                </a:solidFill>
              </a:rPr>
              <a:t>Whaling</a:t>
            </a:r>
            <a:r>
              <a:rPr lang="en-US" altLang="en-GB" b="1" u="sng" dirty="0" smtClean="0">
                <a:solidFill>
                  <a:srgbClr val="00B050"/>
                </a:solidFill>
              </a:rPr>
              <a:t>:</a:t>
            </a:r>
          </a:p>
          <a:p>
            <a:pPr marL="0" indent="0">
              <a:buNone/>
            </a:pPr>
            <a:r>
              <a:rPr lang="en-US" dirty="0" smtClean="0">
                <a:sym typeface="+mn-ea"/>
              </a:rPr>
              <a:t>Type of spear phishing attack that </a:t>
            </a:r>
            <a:r>
              <a:rPr lang="en-US" dirty="0">
                <a:sym typeface="+mn-ea"/>
              </a:rPr>
              <a:t>targets </a:t>
            </a:r>
            <a:r>
              <a:rPr lang="en-US" dirty="0" smtClean="0">
                <a:sym typeface="+mn-ea"/>
              </a:rPr>
              <a:t>“big fish,” including high</a:t>
            </a:r>
            <a:r>
              <a:rPr lang="en-US" dirty="0">
                <a:sym typeface="+mn-ea"/>
              </a:rPr>
              <a:t>-profile individuals or those with a great deal of </a:t>
            </a:r>
            <a:r>
              <a:rPr lang="en-US" dirty="0" smtClean="0">
                <a:sym typeface="+mn-ea"/>
              </a:rPr>
              <a:t>authority or access</a:t>
            </a:r>
          </a:p>
          <a:p>
            <a:pPr marL="0" indent="0">
              <a:buNone/>
            </a:pPr>
            <a:endParaRPr lang="en-US" altLang="en-GB" b="1" u="sng" dirty="0" smtClean="0">
              <a:solidFill>
                <a:srgbClr val="00B050"/>
              </a:solidFill>
            </a:endParaRPr>
          </a:p>
        </p:txBody>
      </p:sp>
      <p:pic>
        <p:nvPicPr>
          <p:cNvPr id="4" name="Picture 3"/>
          <p:cNvPicPr/>
          <p:nvPr/>
        </p:nvPicPr>
        <p:blipFill>
          <a:blip r:embed="rId2"/>
          <a:stretch>
            <a:fillRect/>
          </a:stretch>
        </p:blipFill>
        <p:spPr>
          <a:xfrm>
            <a:off x="6590126" y="3050976"/>
            <a:ext cx="4323675" cy="2882713"/>
          </a:xfrm>
          <a:prstGeom prst="rect">
            <a:avLst/>
          </a:prstGeom>
          <a:noFill/>
          <a:ln>
            <a:noFill/>
          </a:ln>
          <a:effectLst>
            <a:softEdge rad="63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622"/>
            <a:ext cx="10515600" cy="1325563"/>
          </a:xfrm>
        </p:spPr>
        <p:txBody>
          <a:bodyPr/>
          <a:lstStyle/>
          <a:p>
            <a:r>
              <a:rPr lang="en-GB" b="1" u="sng" dirty="0" smtClean="0">
                <a:solidFill>
                  <a:srgbClr val="FF0000"/>
                </a:solidFill>
              </a:rPr>
              <a:t>Tools used for Phishing:</a:t>
            </a:r>
            <a:r>
              <a:rPr lang="en-GB" dirty="0"/>
              <a:t/>
            </a:r>
            <a:br>
              <a:rPr lang="en-GB" dirty="0"/>
            </a:br>
            <a:endParaRPr lang="en-US" dirty="0"/>
          </a:p>
        </p:txBody>
      </p:sp>
      <p:sp>
        <p:nvSpPr>
          <p:cNvPr id="3" name="Content Placeholder 2"/>
          <p:cNvSpPr>
            <a:spLocks noGrp="1"/>
          </p:cNvSpPr>
          <p:nvPr>
            <p:ph idx="1"/>
          </p:nvPr>
        </p:nvSpPr>
        <p:spPr>
          <a:xfrm>
            <a:off x="838200" y="1365161"/>
            <a:ext cx="10515600" cy="5424276"/>
          </a:xfrm>
        </p:spPr>
        <p:txBody>
          <a:bodyPr>
            <a:normAutofit/>
          </a:bodyPr>
          <a:lstStyle/>
          <a:p>
            <a:pPr marL="0" indent="0" algn="ctr">
              <a:buNone/>
            </a:pPr>
            <a:r>
              <a:rPr lang="en-GB" sz="3200" b="1" dirty="0" smtClean="0"/>
              <a:t>Kali Linux as the OS:</a:t>
            </a:r>
          </a:p>
          <a:p>
            <a:endParaRPr lang="en-GB" dirty="0" smtClean="0"/>
          </a:p>
          <a:p>
            <a:endParaRPr lang="en-GB" dirty="0" smtClean="0"/>
          </a:p>
          <a:p>
            <a:r>
              <a:rPr lang="en-GB" dirty="0" smtClean="0"/>
              <a:t>Zphisher</a:t>
            </a:r>
            <a:r>
              <a:rPr lang="en-US" altLang="en-GB" dirty="0" smtClean="0"/>
              <a:t> </a:t>
            </a:r>
          </a:p>
          <a:p>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VMware Workstation 16 Player</a:t>
            </a:r>
            <a:endParaRPr lang="en-GB" dirty="0" smtClean="0"/>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348" y="4643561"/>
            <a:ext cx="2853640" cy="21458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348" y="2201209"/>
            <a:ext cx="2853640" cy="22795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6"/>
            <a:ext cx="10515600" cy="6190220"/>
          </a:xfrm>
        </p:spPr>
      </p:pic>
    </p:spTree>
    <p:extLst>
      <p:ext uri="{BB962C8B-B14F-4D97-AF65-F5344CB8AC3E}">
        <p14:creationId xmlns:p14="http://schemas.microsoft.com/office/powerpoint/2010/main" val="2303073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70456"/>
            <a:ext cx="10515599" cy="6117465"/>
          </a:xfrm>
        </p:spPr>
      </p:pic>
    </p:spTree>
    <p:extLst>
      <p:ext uri="{BB962C8B-B14F-4D97-AF65-F5344CB8AC3E}">
        <p14:creationId xmlns:p14="http://schemas.microsoft.com/office/powerpoint/2010/main" val="2028355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600" cy="6009917"/>
          </a:xfrm>
        </p:spPr>
      </p:pic>
    </p:spTree>
    <p:extLst>
      <p:ext uri="{BB962C8B-B14F-4D97-AF65-F5344CB8AC3E}">
        <p14:creationId xmlns:p14="http://schemas.microsoft.com/office/powerpoint/2010/main" val="2480703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705"/>
            <a:ext cx="10515600" cy="1325563"/>
          </a:xfrm>
        </p:spPr>
        <p:txBody>
          <a:bodyPr/>
          <a:lstStyle/>
          <a:p>
            <a:r>
              <a:rPr lang="en-GB" dirty="0"/>
              <a:t> </a:t>
            </a:r>
            <a:r>
              <a:rPr lang="en-GB" b="1" u="sng" dirty="0" smtClean="0">
                <a:solidFill>
                  <a:srgbClr val="FF0000"/>
                </a:solidFill>
              </a:rPr>
              <a:t>Procedure</a:t>
            </a:r>
            <a:endParaRPr lang="en-US" b="1" u="sng"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161" y="1365162"/>
            <a:ext cx="9517487" cy="4739424"/>
          </a:xfrm>
          <a:effectLst>
            <a:softEdge rad="63500"/>
          </a:effectLst>
        </p:spPr>
      </p:pic>
      <p:sp>
        <p:nvSpPr>
          <p:cNvPr id="5" name="TextBox 4"/>
          <p:cNvSpPr txBox="1"/>
          <p:nvPr/>
        </p:nvSpPr>
        <p:spPr>
          <a:xfrm>
            <a:off x="4826133" y="6104586"/>
            <a:ext cx="2539734" cy="461665"/>
          </a:xfrm>
          <a:prstGeom prst="rect">
            <a:avLst/>
          </a:prstGeom>
          <a:noFill/>
        </p:spPr>
        <p:txBody>
          <a:bodyPr wrap="none" rtlCol="0">
            <a:spAutoFit/>
          </a:bodyPr>
          <a:lstStyle/>
          <a:p>
            <a:r>
              <a:rPr lang="en-US" sz="2400" dirty="0" smtClean="0">
                <a:solidFill>
                  <a:srgbClr val="FFC000"/>
                </a:solidFill>
              </a:rPr>
              <a:t>Kali Linux Interface</a:t>
            </a:r>
            <a:endParaRPr lang="en-US" sz="2400" dirty="0">
              <a:solidFill>
                <a:srgbClr val="FFC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583" y="502277"/>
            <a:ext cx="10187189" cy="5429438"/>
          </a:xfrm>
          <a:effectLst>
            <a:softEdge rad="63500"/>
          </a:effectLst>
        </p:spPr>
      </p:pic>
      <p:sp>
        <p:nvSpPr>
          <p:cNvPr id="7" name="TextBox 6"/>
          <p:cNvSpPr txBox="1"/>
          <p:nvPr/>
        </p:nvSpPr>
        <p:spPr>
          <a:xfrm>
            <a:off x="4823171" y="5931715"/>
            <a:ext cx="2756011" cy="523220"/>
          </a:xfrm>
          <a:prstGeom prst="rect">
            <a:avLst/>
          </a:prstGeom>
          <a:noFill/>
        </p:spPr>
        <p:txBody>
          <a:bodyPr wrap="none" rtlCol="0">
            <a:spAutoFit/>
          </a:bodyPr>
          <a:lstStyle/>
          <a:p>
            <a:r>
              <a:rPr lang="en-US" sz="2800" dirty="0" smtClean="0">
                <a:solidFill>
                  <a:srgbClr val="FFC000"/>
                </a:solidFill>
              </a:rPr>
              <a:t>Opening Terminal</a:t>
            </a:r>
            <a:endParaRPr lang="en-US" sz="2800" dirty="0">
              <a:solidFill>
                <a:srgbClr val="FFC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1673" y="583539"/>
            <a:ext cx="10174310" cy="5418016"/>
          </a:xfrm>
          <a:effectLst>
            <a:softEdge rad="63500"/>
          </a:effectLst>
        </p:spPr>
      </p:pic>
      <p:sp>
        <p:nvSpPr>
          <p:cNvPr id="2" name="Text Box 1"/>
          <p:cNvSpPr txBox="1"/>
          <p:nvPr/>
        </p:nvSpPr>
        <p:spPr>
          <a:xfrm>
            <a:off x="4545042" y="6001555"/>
            <a:ext cx="3067571" cy="523220"/>
          </a:xfrm>
          <a:prstGeom prst="rect">
            <a:avLst/>
          </a:prstGeom>
          <a:noFill/>
        </p:spPr>
        <p:txBody>
          <a:bodyPr wrap="none" rtlCol="0">
            <a:spAutoFit/>
          </a:bodyPr>
          <a:lstStyle/>
          <a:p>
            <a:r>
              <a:rPr lang="en-US" sz="2800" dirty="0">
                <a:solidFill>
                  <a:srgbClr val="FFC000"/>
                </a:solidFill>
              </a:rPr>
              <a:t>Writing Commands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2215"/>
            <a:ext cx="10515600" cy="1325563"/>
          </a:xfrm>
        </p:spPr>
        <p:txBody>
          <a:bodyPr/>
          <a:lstStyle/>
          <a:p>
            <a:pPr algn="ctr"/>
            <a:r>
              <a:rPr lang="en-US" sz="8000" b="1">
                <a:solidFill>
                  <a:schemeClr val="accent2">
                    <a:lumMod val="50000"/>
                  </a:schemeClr>
                </a:solidFill>
                <a:sym typeface="+mn-ea"/>
              </a:rPr>
              <a:t>Phishing Attack</a:t>
            </a:r>
            <a:endParaRPr lang="en-US" sz="8000"/>
          </a:p>
        </p:txBody>
      </p:sp>
      <p:sp>
        <p:nvSpPr>
          <p:cNvPr id="3" name="Content Placeholder 2"/>
          <p:cNvSpPr>
            <a:spLocks noGrp="1"/>
          </p:cNvSpPr>
          <p:nvPr>
            <p:ph idx="1"/>
          </p:nvPr>
        </p:nvSpPr>
        <p:spPr>
          <a:xfrm>
            <a:off x="838200" y="1825625"/>
            <a:ext cx="10515600" cy="4351338"/>
          </a:xfrm>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885" y="450761"/>
            <a:ext cx="10380371" cy="5392851"/>
          </a:xfrm>
          <a:effectLst>
            <a:softEdge rad="63500"/>
          </a:effectLst>
        </p:spPr>
      </p:pic>
      <p:sp>
        <p:nvSpPr>
          <p:cNvPr id="7" name="TextBox 6"/>
          <p:cNvSpPr txBox="1"/>
          <p:nvPr/>
        </p:nvSpPr>
        <p:spPr>
          <a:xfrm>
            <a:off x="4530847" y="5843612"/>
            <a:ext cx="3096040" cy="523220"/>
          </a:xfrm>
          <a:prstGeom prst="rect">
            <a:avLst/>
          </a:prstGeom>
          <a:noFill/>
        </p:spPr>
        <p:txBody>
          <a:bodyPr wrap="none" rtlCol="0">
            <a:spAutoFit/>
          </a:bodyPr>
          <a:lstStyle/>
          <a:p>
            <a:r>
              <a:rPr lang="en-US" sz="2800" dirty="0" smtClean="0">
                <a:solidFill>
                  <a:srgbClr val="FFC000"/>
                </a:solidFill>
                <a:effectLst>
                  <a:outerShdw blurRad="38100" dist="38100" dir="2700000" algn="tl">
                    <a:srgbClr val="000000">
                      <a:alpha val="43137"/>
                    </a:srgbClr>
                  </a:outerShdw>
                </a:effectLst>
              </a:rPr>
              <a:t>Selecting a platform</a:t>
            </a:r>
            <a:endParaRPr lang="en-US" sz="2800"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06216" y="5941616"/>
            <a:ext cx="3964162" cy="461665"/>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smtClean="0">
                <a:ln/>
                <a:solidFill>
                  <a:srgbClr val="FFC000"/>
                </a:solidFill>
              </a:rPr>
              <a:t>Selected the desired platform</a:t>
            </a:r>
            <a:endParaRPr lang="en-US" sz="2400" b="1" dirty="0">
              <a:ln/>
              <a:solidFill>
                <a:srgbClr val="FFC000"/>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097" y="412124"/>
            <a:ext cx="10058400" cy="5529492"/>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600" cy="6035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1227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599" cy="6035675"/>
          </a:xfrm>
        </p:spPr>
      </p:pic>
    </p:spTree>
    <p:extLst>
      <p:ext uri="{BB962C8B-B14F-4D97-AF65-F5344CB8AC3E}">
        <p14:creationId xmlns:p14="http://schemas.microsoft.com/office/powerpoint/2010/main" val="78544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4"/>
            <a:ext cx="10515600" cy="6100069"/>
          </a:xfrm>
        </p:spPr>
      </p:pic>
    </p:spTree>
    <p:extLst>
      <p:ext uri="{BB962C8B-B14F-4D97-AF65-F5344CB8AC3E}">
        <p14:creationId xmlns:p14="http://schemas.microsoft.com/office/powerpoint/2010/main" val="862122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811838"/>
          </a:xfrm>
        </p:spPr>
      </p:pic>
    </p:spTree>
    <p:extLst>
      <p:ext uri="{BB962C8B-B14F-4D97-AF65-F5344CB8AC3E}">
        <p14:creationId xmlns:p14="http://schemas.microsoft.com/office/powerpoint/2010/main" val="2842425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smtClean="0">
                <a:solidFill>
                  <a:srgbClr val="FF0000"/>
                </a:solidFill>
              </a:rPr>
              <a:t>How phishing looks like?</a:t>
            </a:r>
            <a:endParaRPr lang="en-US" b="1" u="sng" dirty="0">
              <a:solidFill>
                <a:srgbClr val="FF0000"/>
              </a:solidFill>
            </a:endParaRPr>
          </a:p>
        </p:txBody>
      </p:sp>
      <p:sp>
        <p:nvSpPr>
          <p:cNvPr id="3" name="Content Placeholder 2"/>
          <p:cNvSpPr>
            <a:spLocks noGrp="1"/>
          </p:cNvSpPr>
          <p:nvPr>
            <p:ph idx="1"/>
          </p:nvPr>
        </p:nvSpPr>
        <p:spPr>
          <a:xfrm>
            <a:off x="838200" y="1647826"/>
            <a:ext cx="10515600" cy="4351338"/>
          </a:xfrm>
        </p:spPr>
        <p:txBody>
          <a:bodyPr>
            <a:normAutofit/>
          </a:bodyPr>
          <a:lstStyle/>
          <a:p>
            <a:r>
              <a:rPr lang="en-GB" dirty="0" smtClean="0"/>
              <a:t>Asking Personal Information </a:t>
            </a:r>
          </a:p>
          <a:p>
            <a:r>
              <a:rPr lang="en-GB" dirty="0" smtClean="0"/>
              <a:t>Attachments or links</a:t>
            </a:r>
          </a:p>
          <a:p>
            <a:r>
              <a:rPr lang="en-GB" dirty="0" smtClean="0"/>
              <a:t>Generic Greetings</a:t>
            </a:r>
          </a:p>
          <a:p>
            <a:r>
              <a:rPr lang="en-GB" dirty="0" smtClean="0"/>
              <a:t>Unrealistic Threats</a:t>
            </a:r>
            <a:endParaRPr lang="en-GB" dirty="0"/>
          </a:p>
          <a:p>
            <a:r>
              <a:rPr lang="en-GB" dirty="0" smtClean="0"/>
              <a:t>A Sence of Urgency</a:t>
            </a:r>
          </a:p>
          <a:p>
            <a:r>
              <a:rPr lang="en-GB" dirty="0" smtClean="0"/>
              <a:t>From Government Agency</a:t>
            </a:r>
          </a:p>
          <a:p>
            <a:r>
              <a:rPr lang="en-GB" dirty="0" smtClean="0"/>
              <a:t>You are asked to send money</a:t>
            </a:r>
          </a:p>
          <a:p>
            <a:r>
              <a:rPr lang="en-GB" dirty="0" smtClean="0"/>
              <a:t>Spelling Errors &amp; Poor grammar</a:t>
            </a:r>
          </a:p>
          <a:p>
            <a:pPr marL="0" indent="0">
              <a:buNone/>
            </a:pPr>
            <a:endParaRPr lang="en-GB"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1862" y="1489745"/>
            <a:ext cx="6217920" cy="46675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rgbClr val="FF0000"/>
                </a:solidFill>
              </a:rPr>
              <a:t>Preventions/How to Avoid?</a:t>
            </a:r>
            <a:endParaRPr lang="en-US" b="1" u="sng" dirty="0">
              <a:solidFill>
                <a:srgbClr val="FF0000"/>
              </a:solidFill>
            </a:endParaRPr>
          </a:p>
        </p:txBody>
      </p:sp>
      <p:sp>
        <p:nvSpPr>
          <p:cNvPr id="3" name="Content Placeholder 2"/>
          <p:cNvSpPr>
            <a:spLocks noGrp="1"/>
          </p:cNvSpPr>
          <p:nvPr>
            <p:ph idx="1"/>
          </p:nvPr>
        </p:nvSpPr>
        <p:spPr/>
        <p:txBody>
          <a:bodyPr/>
          <a:lstStyle/>
          <a:p>
            <a:r>
              <a:rPr lang="en-GB" b="1" dirty="0" smtClean="0">
                <a:solidFill>
                  <a:srgbClr val="00B050"/>
                </a:solidFill>
              </a:rPr>
              <a:t>Never trust Alarming message </a:t>
            </a:r>
          </a:p>
          <a:p>
            <a:r>
              <a:rPr lang="en-GB" b="1" dirty="0" smtClean="0">
                <a:solidFill>
                  <a:srgbClr val="00B050"/>
                </a:solidFill>
              </a:rPr>
              <a:t>Keep your software and System updated</a:t>
            </a:r>
          </a:p>
          <a:p>
            <a:r>
              <a:rPr lang="en-GB" b="1" dirty="0" smtClean="0">
                <a:solidFill>
                  <a:srgbClr val="00B050"/>
                </a:solidFill>
              </a:rPr>
              <a:t>Avoid clicking embedded links</a:t>
            </a:r>
          </a:p>
          <a:p>
            <a:r>
              <a:rPr lang="en-GB" b="1" dirty="0" smtClean="0">
                <a:solidFill>
                  <a:srgbClr val="00B050"/>
                </a:solidFill>
              </a:rPr>
              <a:t>Use email filters</a:t>
            </a:r>
          </a:p>
          <a:p>
            <a:r>
              <a:rPr lang="en-GB" b="1" dirty="0" smtClean="0">
                <a:solidFill>
                  <a:srgbClr val="00B050"/>
                </a:solidFill>
              </a:rPr>
              <a:t>Examine website closely</a:t>
            </a:r>
            <a:endParaRPr lang="en-GB" b="1" u="sng" dirty="0" smtClean="0">
              <a:solidFill>
                <a:srgbClr val="00B050"/>
              </a:solidFill>
            </a:endParaRPr>
          </a:p>
          <a:p>
            <a:endParaRPr lang="en-GB" b="1" u="sng" dirty="0" smtClean="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rgbClr val="FF0000"/>
                </a:solidFill>
              </a:rPr>
              <a:t>Conclusion:</a:t>
            </a:r>
            <a:endParaRPr lang="en-US" dirty="0"/>
          </a:p>
        </p:txBody>
      </p:sp>
      <p:sp>
        <p:nvSpPr>
          <p:cNvPr id="3" name="Content Placeholder 2"/>
          <p:cNvSpPr>
            <a:spLocks noGrp="1"/>
          </p:cNvSpPr>
          <p:nvPr>
            <p:ph idx="1"/>
          </p:nvPr>
        </p:nvSpPr>
        <p:spPr/>
        <p:txBody>
          <a:bodyPr/>
          <a:lstStyle/>
          <a:p>
            <a:pPr marL="0" indent="0" algn="ctr">
              <a:buNone/>
            </a:pPr>
            <a:r>
              <a:rPr lang="en-US" dirty="0" smtClean="0"/>
              <a:t>As the technology grows, the world is no longer in danger of bombs and missiles rather today’s world is more prone to the cyber threats. We need to keep ourselves updated according to current technological threats and security dangers. Only then we can move and thrive in today’s world.</a:t>
            </a:r>
          </a:p>
          <a:p>
            <a:pPr marL="0" indent="0" algn="ct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309949"/>
            <a:ext cx="10611118" cy="6129488"/>
          </a:xfrm>
        </p:spPr>
      </p:pic>
    </p:spTree>
    <p:extLst>
      <p:ext uri="{BB962C8B-B14F-4D97-AF65-F5344CB8AC3E}">
        <p14:creationId xmlns:p14="http://schemas.microsoft.com/office/powerpoint/2010/main" val="378269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365"/>
            <a:ext cx="10515600" cy="1325563"/>
          </a:xfrm>
        </p:spPr>
        <p:txBody>
          <a:bodyPr/>
          <a:lstStyle/>
          <a:p>
            <a:r>
              <a:rPr lang="en-GB" b="1" u="sng" dirty="0">
                <a:solidFill>
                  <a:srgbClr val="FF0000"/>
                </a:solidFill>
              </a:rPr>
              <a:t>INTRODUCTION </a:t>
            </a:r>
            <a:endParaRPr lang="en-US" b="1" u="sng" dirty="0">
              <a:solidFill>
                <a:srgbClr val="FF0000"/>
              </a:solidFill>
            </a:endParaRPr>
          </a:p>
        </p:txBody>
      </p:sp>
      <p:sp>
        <p:nvSpPr>
          <p:cNvPr id="3" name="Content Placeholder 2"/>
          <p:cNvSpPr>
            <a:spLocks noGrp="1"/>
          </p:cNvSpPr>
          <p:nvPr>
            <p:ph idx="1"/>
          </p:nvPr>
        </p:nvSpPr>
        <p:spPr>
          <a:xfrm>
            <a:off x="838200" y="1825625"/>
            <a:ext cx="10515600" cy="4351338"/>
          </a:xfrm>
        </p:spPr>
        <p:txBody>
          <a:bodyPr>
            <a:normAutofit lnSpcReduction="10000"/>
          </a:bodyPr>
          <a:lstStyle/>
          <a:p>
            <a:pPr>
              <a:buFont typeface="Arial" panose="020B0604020202020204" pitchFamily="34" charset="0"/>
              <a:buChar char="•"/>
            </a:pPr>
            <a:r>
              <a:rPr lang="en-GB" dirty="0">
                <a:solidFill>
                  <a:schemeClr val="accent3">
                    <a:lumMod val="50000"/>
                  </a:schemeClr>
                </a:solidFill>
              </a:rPr>
              <a:t>Presented by :</a:t>
            </a:r>
            <a:endParaRPr lang="en-GB" dirty="0">
              <a:solidFill>
                <a:schemeClr val="accent6">
                  <a:lumMod val="50000"/>
                </a:schemeClr>
              </a:solidFill>
            </a:endParaRPr>
          </a:p>
          <a:p>
            <a:pPr>
              <a:buFont typeface="Wingdings" panose="05000000000000000000" pitchFamily="2" charset="2"/>
              <a:buChar char="v"/>
            </a:pPr>
            <a:r>
              <a:rPr lang="en-US" altLang="en-GB" dirty="0" smtClean="0">
                <a:solidFill>
                  <a:srgbClr val="FF0000"/>
                </a:solidFill>
              </a:rPr>
              <a:t>Muhammad Nadeem</a:t>
            </a:r>
          </a:p>
          <a:p>
            <a:pPr>
              <a:buFont typeface="Wingdings" panose="05000000000000000000" pitchFamily="2" charset="2"/>
              <a:buChar char="v"/>
            </a:pPr>
            <a:r>
              <a:rPr lang="en-US" altLang="en-GB" dirty="0" smtClean="0">
                <a:solidFill>
                  <a:srgbClr val="FF0000"/>
                </a:solidFill>
              </a:rPr>
              <a:t>Ayesha </a:t>
            </a:r>
            <a:r>
              <a:rPr lang="en-US" altLang="en-GB" dirty="0">
                <a:solidFill>
                  <a:srgbClr val="FF0000"/>
                </a:solidFill>
              </a:rPr>
              <a:t>Ashfaq</a:t>
            </a:r>
          </a:p>
          <a:p>
            <a:pPr>
              <a:buFont typeface="Wingdings" panose="05000000000000000000" pitchFamily="2" charset="2"/>
              <a:buChar char="v"/>
            </a:pPr>
            <a:r>
              <a:rPr lang="en-US" altLang="en-GB" dirty="0">
                <a:solidFill>
                  <a:srgbClr val="FF0000"/>
                </a:solidFill>
              </a:rPr>
              <a:t>Sadia Saeed Baig</a:t>
            </a:r>
          </a:p>
          <a:p>
            <a:pPr>
              <a:buFont typeface="Wingdings" panose="05000000000000000000" pitchFamily="2" charset="2"/>
              <a:buChar char="v"/>
            </a:pPr>
            <a:r>
              <a:rPr lang="en-US" altLang="en-GB" dirty="0">
                <a:solidFill>
                  <a:srgbClr val="FF0000"/>
                </a:solidFill>
              </a:rPr>
              <a:t>Uzba</a:t>
            </a:r>
          </a:p>
          <a:p>
            <a:pPr>
              <a:buFont typeface="Wingdings" panose="05000000000000000000" pitchFamily="2" charset="2"/>
              <a:buChar char="v"/>
            </a:pPr>
            <a:r>
              <a:rPr lang="en-US" altLang="en-GB" dirty="0">
                <a:solidFill>
                  <a:srgbClr val="FF0000"/>
                </a:solidFill>
              </a:rPr>
              <a:t>Abdul Wahhab</a:t>
            </a:r>
          </a:p>
          <a:p>
            <a:pPr marL="0" indent="0">
              <a:buFont typeface="Wingdings" panose="05000000000000000000" pitchFamily="2" charset="2"/>
              <a:buNone/>
            </a:pPr>
            <a:endParaRPr lang="en-US" altLang="en-GB" dirty="0">
              <a:solidFill>
                <a:srgbClr val="FF0000"/>
              </a:solidFill>
            </a:endParaRPr>
          </a:p>
          <a:p>
            <a:pPr marL="0" indent="0">
              <a:buNone/>
            </a:pPr>
            <a:r>
              <a:rPr lang="en-GB" dirty="0" smtClean="0">
                <a:solidFill>
                  <a:srgbClr val="FF0000"/>
                </a:solidFill>
              </a:rPr>
              <a:t>Submitted to :</a:t>
            </a:r>
          </a:p>
          <a:p>
            <a:pPr marL="0" indent="0">
              <a:buNone/>
            </a:pPr>
            <a:r>
              <a:rPr lang="en-US" altLang="en-GB" sz="3600" i="1" dirty="0" smtClean="0">
                <a:solidFill>
                  <a:srgbClr val="FFC000"/>
                </a:solidFill>
              </a:rPr>
              <a:t>Sir </a:t>
            </a:r>
            <a:r>
              <a:rPr lang="en-US" altLang="en-GB" sz="3600" i="1" dirty="0" smtClean="0">
                <a:solidFill>
                  <a:srgbClr val="FFC000"/>
                </a:solidFill>
              </a:rPr>
              <a:t>Aleem </a:t>
            </a:r>
            <a:r>
              <a:rPr lang="en-US" altLang="en-GB" sz="3600" i="1" dirty="0" smtClean="0">
                <a:solidFill>
                  <a:srgbClr val="FFC000"/>
                </a:solidFill>
              </a:rPr>
              <a:t>Awan</a:t>
            </a:r>
            <a:endParaRPr lang="en-US" sz="3600" i="1" dirty="0">
              <a:solidFill>
                <a:srgbClr val="FFC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u="sng" dirty="0">
                <a:solidFill>
                  <a:srgbClr val="FF0000"/>
                </a:solidFill>
              </a:rPr>
              <a:t>CONTENT</a:t>
            </a:r>
            <a:r>
              <a:rPr lang="en-GB" dirty="0"/>
              <a:t> </a:t>
            </a:r>
            <a:endParaRPr lang="en-US" dirty="0"/>
          </a:p>
        </p:txBody>
      </p:sp>
      <p:sp>
        <p:nvSpPr>
          <p:cNvPr id="3" name="Content Placeholder 2"/>
          <p:cNvSpPr>
            <a:spLocks noGrp="1"/>
          </p:cNvSpPr>
          <p:nvPr>
            <p:ph idx="1"/>
          </p:nvPr>
        </p:nvSpPr>
        <p:spPr/>
        <p:txBody>
          <a:bodyPr>
            <a:normAutofit/>
          </a:bodyPr>
          <a:lstStyle/>
          <a:p>
            <a:r>
              <a:rPr lang="en-GB" dirty="0" smtClean="0"/>
              <a:t>Introduction</a:t>
            </a:r>
          </a:p>
          <a:p>
            <a:r>
              <a:rPr lang="en-GB" dirty="0" smtClean="0"/>
              <a:t>History</a:t>
            </a:r>
            <a:endParaRPr lang="en-GB" dirty="0"/>
          </a:p>
          <a:p>
            <a:r>
              <a:rPr lang="en-GB" dirty="0" smtClean="0"/>
              <a:t>Types of </a:t>
            </a:r>
            <a:r>
              <a:rPr lang="en-US" dirty="0" smtClean="0"/>
              <a:t>Phishing </a:t>
            </a:r>
            <a:endParaRPr lang="en-GB" dirty="0"/>
          </a:p>
          <a:p>
            <a:r>
              <a:rPr lang="en-GB" dirty="0" smtClean="0"/>
              <a:t>Tools</a:t>
            </a:r>
            <a:r>
              <a:rPr lang="en-US" altLang="en-GB" dirty="0" smtClean="0"/>
              <a:t> and Procedure</a:t>
            </a:r>
            <a:endParaRPr lang="en-GB" dirty="0" smtClean="0"/>
          </a:p>
          <a:p>
            <a:r>
              <a:rPr lang="en-US" altLang="en-GB" dirty="0" smtClean="0"/>
              <a:t>How phishing looks like?</a:t>
            </a:r>
            <a:endParaRPr lang="en-GB" dirty="0" smtClean="0"/>
          </a:p>
          <a:p>
            <a:r>
              <a:rPr lang="en-GB" dirty="0" smtClean="0"/>
              <a:t>Prevention </a:t>
            </a:r>
            <a:endParaRPr lang="en-GB" dirty="0"/>
          </a:p>
          <a:p>
            <a:r>
              <a:rPr lang="en-GB" dirty="0" smtClean="0"/>
              <a:t>Conclusion </a:t>
            </a:r>
            <a:endParaRPr lang="en-GB"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731" y="0"/>
            <a:ext cx="5251269" cy="685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rgbClr val="FF0000"/>
                </a:solidFill>
              </a:rPr>
              <a:t>Phishing:</a:t>
            </a:r>
            <a:endParaRPr lang="en-US" b="1" u="sng" dirty="0">
              <a:solidFill>
                <a:srgbClr val="FF0000"/>
              </a:solidFill>
            </a:endParaRPr>
          </a:p>
        </p:txBody>
      </p:sp>
      <p:sp>
        <p:nvSpPr>
          <p:cNvPr id="3" name="Content Placeholder 2"/>
          <p:cNvSpPr>
            <a:spLocks noGrp="1"/>
          </p:cNvSpPr>
          <p:nvPr>
            <p:ph idx="1"/>
          </p:nvPr>
        </p:nvSpPr>
        <p:spPr>
          <a:xfrm>
            <a:off x="447675" y="1481930"/>
            <a:ext cx="10515600" cy="4351338"/>
          </a:xfrm>
        </p:spPr>
        <p:txBody>
          <a:bodyPr/>
          <a:lstStyle/>
          <a:p>
            <a:pPr marL="800100" lvl="2" indent="-342900">
              <a:spcBef>
                <a:spcPts val="1000"/>
              </a:spcBef>
              <a:buFont typeface="Wingdings" panose="05000000000000000000" pitchFamily="2" charset="2"/>
              <a:buChar char="§"/>
            </a:pPr>
            <a:r>
              <a:rPr lang="en-US" sz="2800" dirty="0"/>
              <a:t>Attacker masquerading as trustworthy entity dupes/tricks the user into opening an email or text message and clicking a link, thus revealing its sensitive information.</a:t>
            </a:r>
            <a:r>
              <a:rPr lang="en-US" dirty="0"/>
              <a:t>	</a:t>
            </a:r>
          </a:p>
          <a:p>
            <a:pPr marL="800100" lvl="2" indent="-342900">
              <a:spcBef>
                <a:spcPts val="1000"/>
              </a:spcBef>
              <a:buFont typeface="Wingdings" panose="05000000000000000000" pitchFamily="2" charset="2"/>
              <a:buChar char="§"/>
            </a:pPr>
            <a:r>
              <a:rPr lang="en-US" dirty="0"/>
              <a:t>Why its called phishing ? Basically the hacker fishes a user’s data from a sea of users or data.</a:t>
            </a:r>
          </a:p>
          <a:p>
            <a:pPr marL="0" indent="0">
              <a:buNone/>
            </a:pPr>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9627" y="3730508"/>
            <a:ext cx="5152373" cy="30447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rgbClr val="FF0000"/>
                </a:solidFill>
              </a:rPr>
              <a:t>History:</a:t>
            </a:r>
            <a:endParaRPr lang="en-US" b="1" u="sng" dirty="0">
              <a:solidFill>
                <a:srgbClr val="FF0000"/>
              </a:solidFill>
            </a:endParaRPr>
          </a:p>
        </p:txBody>
      </p:sp>
      <p:sp>
        <p:nvSpPr>
          <p:cNvPr id="3" name="Content Placeholder 2"/>
          <p:cNvSpPr>
            <a:spLocks noGrp="1"/>
          </p:cNvSpPr>
          <p:nvPr>
            <p:ph idx="1"/>
          </p:nvPr>
        </p:nvSpPr>
        <p:spPr>
          <a:xfrm>
            <a:off x="838200" y="2026285"/>
            <a:ext cx="10515600" cy="4351338"/>
          </a:xfrm>
        </p:spPr>
        <p:txBody>
          <a:bodyPr>
            <a:normAutofit/>
          </a:bodyPr>
          <a:lstStyle/>
          <a:p>
            <a:r>
              <a:rPr lang="en-GB" b="1" u="sng" dirty="0" smtClean="0">
                <a:solidFill>
                  <a:srgbClr val="00B050"/>
                </a:solidFill>
              </a:rPr>
              <a:t>1st Attack:</a:t>
            </a:r>
          </a:p>
          <a:p>
            <a:pPr marL="0" indent="0">
              <a:buNone/>
            </a:pPr>
            <a:r>
              <a:rPr lang="en-US" dirty="0"/>
              <a:t>The term phishing and its concept can be traced back to the 90s through America 	Online (AOL) --&gt; Internet Service Provider. A group of hackers called themselves as </a:t>
            </a:r>
            <a:r>
              <a:rPr lang="en-US" dirty="0" smtClean="0">
                <a:solidFill>
                  <a:srgbClr val="7030A0"/>
                </a:solidFill>
              </a:rPr>
              <a:t>“</a:t>
            </a:r>
            <a:r>
              <a:rPr lang="en-US" b="1" dirty="0" smtClean="0">
                <a:solidFill>
                  <a:srgbClr val="7030A0"/>
                </a:solidFill>
              </a:rPr>
              <a:t>warez</a:t>
            </a:r>
            <a:r>
              <a:rPr lang="en-US" dirty="0" smtClean="0">
                <a:solidFill>
                  <a:srgbClr val="7030A0"/>
                </a:solidFill>
              </a:rPr>
              <a:t> </a:t>
            </a:r>
            <a:r>
              <a:rPr lang="en-US" b="1" dirty="0" smtClean="0">
                <a:solidFill>
                  <a:srgbClr val="7030A0"/>
                </a:solidFill>
              </a:rPr>
              <a:t>community”</a:t>
            </a:r>
            <a:r>
              <a:rPr lang="en-US" dirty="0" smtClean="0"/>
              <a:t>. </a:t>
            </a:r>
            <a:r>
              <a:rPr lang="en-US" dirty="0"/>
              <a:t>This group is also known as </a:t>
            </a:r>
            <a:r>
              <a:rPr lang="en-US" dirty="0" smtClean="0">
                <a:solidFill>
                  <a:srgbClr val="7030A0"/>
                </a:solidFill>
              </a:rPr>
              <a:t>“the </a:t>
            </a:r>
            <a:r>
              <a:rPr lang="en-US" dirty="0">
                <a:solidFill>
                  <a:srgbClr val="7030A0"/>
                </a:solidFill>
              </a:rPr>
              <a:t>first </a:t>
            </a:r>
            <a:r>
              <a:rPr lang="en-US" dirty="0" smtClean="0">
                <a:solidFill>
                  <a:srgbClr val="7030A0"/>
                </a:solidFill>
              </a:rPr>
              <a:t>phishers”</a:t>
            </a:r>
            <a:r>
              <a:rPr lang="en-US" dirty="0" smtClean="0"/>
              <a:t>. </a:t>
            </a:r>
            <a:endParaRPr lang="en-GB" b="1" u="sng" dirty="0" smtClean="0">
              <a:solidFill>
                <a:srgbClr val="00B050"/>
              </a:solidFill>
            </a:endParaRPr>
          </a:p>
          <a:p>
            <a:r>
              <a:rPr lang="en-GB" b="1" u="sng" dirty="0" smtClean="0">
                <a:solidFill>
                  <a:srgbClr val="00B050"/>
                </a:solidFill>
              </a:rPr>
              <a:t>2nd Attack</a:t>
            </a:r>
          </a:p>
          <a:p>
            <a:pPr marL="0" indent="0">
              <a:buNone/>
            </a:pPr>
            <a:r>
              <a:rPr lang="en-US" dirty="0"/>
              <a:t>Even though the attempt was unsuccessful, the first known phishing attack </a:t>
            </a:r>
            <a:r>
              <a:rPr lang="en-US" dirty="0" smtClean="0"/>
              <a:t>on Ecommerce </a:t>
            </a:r>
            <a:r>
              <a:rPr lang="en-US" dirty="0"/>
              <a:t>websites started with </a:t>
            </a:r>
            <a:r>
              <a:rPr lang="en-US" b="1" dirty="0">
                <a:solidFill>
                  <a:srgbClr val="7030A0"/>
                </a:solidFill>
                <a:hlinkClick r:id="rId2"/>
              </a:rPr>
              <a:t>E-Gold website</a:t>
            </a:r>
            <a:r>
              <a:rPr lang="en-US" dirty="0">
                <a:solidFill>
                  <a:srgbClr val="7030A0"/>
                </a:solidFill>
              </a:rPr>
              <a:t> </a:t>
            </a:r>
            <a:r>
              <a:rPr lang="en-US" dirty="0"/>
              <a:t>on June 2001.</a:t>
            </a:r>
            <a:endParaRPr lang="en-GB" b="1" u="sng" dirty="0" smtClean="0">
              <a:solidFill>
                <a:srgbClr val="00B050"/>
              </a:solidFill>
            </a:endParaRPr>
          </a:p>
          <a:p>
            <a:pPr marL="0" indent="0">
              <a:buNone/>
            </a:pPr>
            <a:endParaRPr lang="en-GB" b="1" u="sng" dirty="0">
              <a:solidFill>
                <a:srgbClr val="00B050"/>
              </a:solidFill>
            </a:endParaRPr>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066" y="187889"/>
            <a:ext cx="3474833" cy="218752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solidFill>
                  <a:srgbClr val="FF0000"/>
                </a:solidFill>
              </a:rPr>
              <a:t>History:</a:t>
            </a:r>
            <a:endParaRPr lang="en-US" b="1" u="sng" dirty="0">
              <a:solidFill>
                <a:srgbClr val="FF0000"/>
              </a:solidFill>
            </a:endParaRPr>
          </a:p>
        </p:txBody>
      </p:sp>
      <p:sp>
        <p:nvSpPr>
          <p:cNvPr id="3" name="Content Placeholder 2"/>
          <p:cNvSpPr>
            <a:spLocks noGrp="1"/>
          </p:cNvSpPr>
          <p:nvPr>
            <p:ph idx="1"/>
          </p:nvPr>
        </p:nvSpPr>
        <p:spPr>
          <a:xfrm>
            <a:off x="745490" y="2134870"/>
            <a:ext cx="10515600" cy="4351338"/>
          </a:xfrm>
        </p:spPr>
        <p:txBody>
          <a:bodyPr>
            <a:normAutofit/>
          </a:bodyPr>
          <a:lstStyle/>
          <a:p>
            <a:r>
              <a:rPr lang="en-GB" b="1" u="sng" dirty="0" smtClean="0">
                <a:solidFill>
                  <a:srgbClr val="00B050"/>
                </a:solidFill>
              </a:rPr>
              <a:t>3</a:t>
            </a:r>
            <a:r>
              <a:rPr lang="en-GB" b="1" u="sng" baseline="30000" dirty="0" smtClean="0">
                <a:solidFill>
                  <a:srgbClr val="00B050"/>
                </a:solidFill>
              </a:rPr>
              <a:t>rd</a:t>
            </a:r>
            <a:r>
              <a:rPr lang="en-GB" b="1" u="sng" dirty="0" smtClean="0">
                <a:solidFill>
                  <a:srgbClr val="00B050"/>
                </a:solidFill>
              </a:rPr>
              <a:t> Attack:</a:t>
            </a:r>
          </a:p>
          <a:p>
            <a:pPr marL="0" indent="0">
              <a:buNone/>
            </a:pPr>
            <a:r>
              <a:rPr lang="en-US" dirty="0"/>
              <a:t>By 2003, hackers </a:t>
            </a:r>
            <a:r>
              <a:rPr lang="en-US" dirty="0" smtClean="0"/>
              <a:t>went </a:t>
            </a:r>
            <a:r>
              <a:rPr lang="en-US" dirty="0"/>
              <a:t>onto register several new domains that resembled names of popular sites </a:t>
            </a:r>
            <a:endParaRPr lang="en-GB" b="1" u="sng" dirty="0" smtClean="0">
              <a:solidFill>
                <a:srgbClr val="00B050"/>
              </a:solidFill>
            </a:endParaRPr>
          </a:p>
          <a:p>
            <a:r>
              <a:rPr lang="en-GB" b="1" u="sng" dirty="0" smtClean="0">
                <a:solidFill>
                  <a:srgbClr val="00B050"/>
                </a:solidFill>
              </a:rPr>
              <a:t>4</a:t>
            </a:r>
            <a:r>
              <a:rPr lang="en-GB" b="1" u="sng" baseline="30000" dirty="0" smtClean="0">
                <a:solidFill>
                  <a:srgbClr val="00B050"/>
                </a:solidFill>
              </a:rPr>
              <a:t>th</a:t>
            </a:r>
            <a:r>
              <a:rPr lang="en-GB" b="1" u="sng" dirty="0" smtClean="0">
                <a:solidFill>
                  <a:srgbClr val="00B050"/>
                </a:solidFill>
              </a:rPr>
              <a:t> Attack:</a:t>
            </a:r>
          </a:p>
          <a:p>
            <a:pPr marL="0" indent="0">
              <a:buNone/>
            </a:pPr>
            <a:r>
              <a:rPr lang="en-US" dirty="0"/>
              <a:t>By early 2004, phishing evolved into a profitable business and hackers started </a:t>
            </a:r>
            <a:r>
              <a:rPr lang="en-US" dirty="0" smtClean="0"/>
              <a:t>attacking </a:t>
            </a:r>
            <a:r>
              <a:rPr lang="en-US" dirty="0"/>
              <a:t>banks, enterprises, and their customers</a:t>
            </a:r>
            <a:r>
              <a:rPr lang="en-US" dirty="0" smtClean="0"/>
              <a:t>..</a:t>
            </a:r>
            <a:endParaRPr lang="en-US" dirty="0"/>
          </a:p>
          <a:p>
            <a:pPr marL="0" indent="0">
              <a:buNone/>
            </a:pPr>
            <a:endParaRPr lang="en-GB" b="1" u="sng" dirty="0" smtClean="0">
              <a:solidFill>
                <a:srgbClr val="00B050"/>
              </a:solidFill>
            </a:endParaRPr>
          </a:p>
          <a:p>
            <a:pPr marL="0" indent="0">
              <a:buNone/>
            </a:pPr>
            <a:endParaRPr lang="en-GB" b="1" u="sng" dirty="0">
              <a:solidFill>
                <a:srgbClr val="00B050"/>
              </a:solidFill>
            </a:endParaRPr>
          </a:p>
          <a:p>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7066" y="187889"/>
            <a:ext cx="3474833" cy="218752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rgbClr val="FF0000"/>
                </a:solidFill>
              </a:rPr>
              <a:t>Types of </a:t>
            </a:r>
            <a:r>
              <a:rPr lang="en-GB" b="1" u="sng" dirty="0" smtClean="0">
                <a:solidFill>
                  <a:srgbClr val="FF0000"/>
                </a:solidFill>
              </a:rPr>
              <a:t>phishing </a:t>
            </a:r>
            <a:endParaRPr lang="en-US" b="1" u="sng"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sym typeface="+mn-ea"/>
              </a:rPr>
              <a:t>Email Phishing</a:t>
            </a:r>
            <a:endParaRPr lang="en-US" dirty="0" smtClean="0"/>
          </a:p>
          <a:p>
            <a:pPr>
              <a:buFont typeface="Wingdings" panose="05000000000000000000" pitchFamily="2" charset="2"/>
              <a:buChar char="v"/>
            </a:pPr>
            <a:r>
              <a:rPr lang="en-US" dirty="0" smtClean="0"/>
              <a:t>Vishing</a:t>
            </a:r>
          </a:p>
          <a:p>
            <a:pPr>
              <a:buFont typeface="Wingdings" panose="05000000000000000000" pitchFamily="2" charset="2"/>
              <a:buChar char="v"/>
            </a:pPr>
            <a:r>
              <a:rPr lang="en-GB" dirty="0" smtClean="0">
                <a:sym typeface="+mn-ea"/>
              </a:rPr>
              <a:t>Spear</a:t>
            </a:r>
            <a:r>
              <a:rPr lang="en-US" dirty="0">
                <a:sym typeface="+mn-ea"/>
              </a:rPr>
              <a:t> </a:t>
            </a:r>
            <a:r>
              <a:rPr lang="en-US" dirty="0" smtClean="0">
                <a:sym typeface="+mn-ea"/>
              </a:rPr>
              <a:t>Phishing</a:t>
            </a:r>
            <a:endParaRPr lang="en-US" dirty="0" smtClean="0"/>
          </a:p>
          <a:p>
            <a:pPr>
              <a:buFont typeface="Wingdings" panose="05000000000000000000" pitchFamily="2" charset="2"/>
              <a:buChar char="v"/>
            </a:pPr>
            <a:r>
              <a:rPr lang="en-US" dirty="0" smtClean="0"/>
              <a:t>Whaling</a:t>
            </a:r>
          </a:p>
          <a:p>
            <a:pPr>
              <a:buFont typeface="Wingdings" panose="05000000000000000000" pitchFamily="2" charset="2"/>
              <a:buChar char="v"/>
            </a:pPr>
            <a:r>
              <a:rPr lang="en-US" dirty="0" err="1" smtClean="0"/>
              <a:t>Smishing</a:t>
            </a:r>
            <a:endParaRPr lang="en-US" dirty="0" smtClean="0"/>
          </a:p>
          <a:p>
            <a:pPr>
              <a:buFont typeface="Wingdings" panose="05000000000000000000" pitchFamily="2" charset="2"/>
              <a:buChar char="v"/>
            </a:pPr>
            <a:endParaRPr lang="en-GB"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solidFill>
                  <a:srgbClr val="FF0000"/>
                </a:solidFill>
              </a:rPr>
              <a:t> </a:t>
            </a:r>
            <a:endParaRPr lang="en-US" b="1" u="sng" dirty="0">
              <a:solidFill>
                <a:srgbClr val="FF0000"/>
              </a:solidFill>
            </a:endParaRPr>
          </a:p>
        </p:txBody>
      </p:sp>
      <p:sp>
        <p:nvSpPr>
          <p:cNvPr id="3" name="Content Placeholder 2"/>
          <p:cNvSpPr>
            <a:spLocks noGrp="1"/>
          </p:cNvSpPr>
          <p:nvPr>
            <p:ph idx="1"/>
          </p:nvPr>
        </p:nvSpPr>
        <p:spPr>
          <a:xfrm>
            <a:off x="359410" y="609600"/>
            <a:ext cx="10515600" cy="4795838"/>
          </a:xfrm>
        </p:spPr>
        <p:txBody>
          <a:bodyPr>
            <a:normAutofit/>
          </a:bodyPr>
          <a:lstStyle/>
          <a:p>
            <a:r>
              <a:rPr lang="en-GB" b="1" u="sng" dirty="0" smtClean="0">
                <a:solidFill>
                  <a:srgbClr val="00B050"/>
                </a:solidFill>
              </a:rPr>
              <a:t>Email Phishing :</a:t>
            </a:r>
          </a:p>
          <a:p>
            <a:pPr marL="0" indent="0">
              <a:buNone/>
            </a:pPr>
            <a:r>
              <a:rPr lang="en-GB" dirty="0" smtClean="0">
                <a:solidFill>
                  <a:schemeClr val="tx1"/>
                </a:solidFill>
              </a:rPr>
              <a:t>The most common form of attack where the attacker appears as legitim</a:t>
            </a:r>
            <a:r>
              <a:rPr lang="en-US" altLang="en-GB" dirty="0" smtClean="0">
                <a:solidFill>
                  <a:schemeClr val="tx1"/>
                </a:solidFill>
              </a:rPr>
              <a:t>i</a:t>
            </a:r>
            <a:r>
              <a:rPr lang="en-GB" dirty="0" smtClean="0">
                <a:solidFill>
                  <a:schemeClr val="tx1"/>
                </a:solidFill>
              </a:rPr>
              <a:t>ze organization attempts to steal sensisitve information via email address.Not a target attack but is usually done on mass scale.</a:t>
            </a:r>
          </a:p>
          <a:p>
            <a:pPr marL="0" indent="0">
              <a:buNone/>
            </a:pPr>
            <a:endParaRPr lang="en-GB" dirty="0" smtClean="0">
              <a:solidFill>
                <a:schemeClr val="tx1"/>
              </a:solidFill>
            </a:endParaRPr>
          </a:p>
        </p:txBody>
      </p:sp>
      <p:pic>
        <p:nvPicPr>
          <p:cNvPr id="4" name="Picture 3"/>
          <p:cNvPicPr/>
          <p:nvPr/>
        </p:nvPicPr>
        <p:blipFill>
          <a:blip r:embed="rId2"/>
          <a:stretch>
            <a:fillRect/>
          </a:stretch>
        </p:blipFill>
        <p:spPr>
          <a:xfrm>
            <a:off x="6388274" y="3133717"/>
            <a:ext cx="5373666" cy="3304661"/>
          </a:xfrm>
          <a:prstGeom prst="rect">
            <a:avLst/>
          </a:prstGeom>
          <a:noFill/>
          <a:ln>
            <a:noFill/>
          </a:ln>
          <a:effectLst>
            <a:softEdge rad="63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397</Words>
  <Application>Microsoft Office PowerPoint</Application>
  <PresentationFormat>Widescreen</PresentationFormat>
  <Paragraphs>85</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PowerPoint Presentation</vt:lpstr>
      <vt:lpstr>Phishing Attack</vt:lpstr>
      <vt:lpstr>INTRODUCTION </vt:lpstr>
      <vt:lpstr>CONTENT </vt:lpstr>
      <vt:lpstr>Phishing:</vt:lpstr>
      <vt:lpstr>History:</vt:lpstr>
      <vt:lpstr>History:</vt:lpstr>
      <vt:lpstr>Types of phishing </vt:lpstr>
      <vt:lpstr> </vt:lpstr>
      <vt:lpstr>PowerPoint Presentation</vt:lpstr>
      <vt:lpstr> </vt:lpstr>
      <vt:lpstr>PowerPoint Presentation</vt:lpstr>
      <vt:lpstr>Tools used for Phishing: </vt:lpstr>
      <vt:lpstr>PowerPoint Presentation</vt:lpstr>
      <vt:lpstr>PowerPoint Presentation</vt:lpstr>
      <vt:lpstr>PowerPoint Presentation</vt:lpstr>
      <vt:lpstr> Procedure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phishing looks like?</vt:lpstr>
      <vt:lpstr>Preventions/How to Avoid?</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laiba talat</dc:creator>
  <cp:lastModifiedBy>Microsoft account</cp:lastModifiedBy>
  <cp:revision>106</cp:revision>
  <dcterms:created xsi:type="dcterms:W3CDTF">2021-01-04T00:23:00Z</dcterms:created>
  <dcterms:modified xsi:type="dcterms:W3CDTF">2022-03-31T08:17:22Z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87E99CF23EA2488FABA1A029C9905E95</vt:lpwstr>
  </property>
  <property fmtid="{D5CDD505-2E9C-101B-9397-08002B2CF9AE}" pid="3" name="KSOProductBuildVer">
    <vt:lpwstr>1033-11.2.0.11042</vt:lpwstr>
  </property>
</Properties>
</file>