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626222" y="7055984"/>
            <a:ext cx="3395204" cy="1049427"/>
          </a:xfrm>
          <a:custGeom>
            <a:avLst/>
            <a:gdLst/>
            <a:ahLst/>
            <a:cxnLst/>
            <a:rect r="r" b="b" t="t" l="l"/>
            <a:pathLst>
              <a:path h="1049427" w="3395204">
                <a:moveTo>
                  <a:pt x="0" y="0"/>
                </a:moveTo>
                <a:lnTo>
                  <a:pt x="3395205" y="0"/>
                </a:lnTo>
                <a:lnTo>
                  <a:pt x="3395205"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589438" y="1582034"/>
            <a:ext cx="11109123" cy="3009220"/>
          </a:xfrm>
          <a:prstGeom prst="rect">
            <a:avLst/>
          </a:prstGeom>
        </p:spPr>
        <p:txBody>
          <a:bodyPr anchor="t" rtlCol="false" tIns="0" lIns="0" bIns="0" rIns="0">
            <a:spAutoFit/>
          </a:bodyPr>
          <a:lstStyle/>
          <a:p>
            <a:pPr algn="ctr">
              <a:lnSpc>
                <a:spcPts val="12112"/>
              </a:lnSpc>
            </a:pPr>
            <a:r>
              <a:rPr lang="en-US" sz="8651">
                <a:solidFill>
                  <a:srgbClr val="000000"/>
                </a:solidFill>
                <a:latin typeface="Fredoka One Bold"/>
              </a:rPr>
              <a:t>SOFTWARE ENGINEERING</a:t>
            </a:r>
          </a:p>
        </p:txBody>
      </p:sp>
      <p:sp>
        <p:nvSpPr>
          <p:cNvPr name="TextBox 11" id="11"/>
          <p:cNvSpPr txBox="true"/>
          <p:nvPr/>
        </p:nvSpPr>
        <p:spPr>
          <a:xfrm rot="0">
            <a:off x="4142828" y="4762704"/>
            <a:ext cx="9907094" cy="2817993"/>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Presentation by:</a:t>
            </a:r>
          </a:p>
          <a:p>
            <a:pPr algn="ctr">
              <a:lnSpc>
                <a:spcPts val="5604"/>
              </a:lnSpc>
            </a:pPr>
            <a:r>
              <a:rPr lang="en-US" sz="4002">
                <a:solidFill>
                  <a:srgbClr val="000000"/>
                </a:solidFill>
                <a:latin typeface="Nunito Bold"/>
              </a:rPr>
              <a:t>Mehar Hamid Ishfaq        201980038</a:t>
            </a:r>
          </a:p>
          <a:p>
            <a:pPr algn="ctr">
              <a:lnSpc>
                <a:spcPts val="5604"/>
              </a:lnSpc>
            </a:pPr>
            <a:r>
              <a:rPr lang="en-US" sz="4002">
                <a:solidFill>
                  <a:srgbClr val="000000"/>
                </a:solidFill>
                <a:latin typeface="Nunito Bold"/>
              </a:rPr>
              <a:t>Muhammad Nadeem       201980050</a:t>
            </a:r>
          </a:p>
          <a:p>
            <a:pPr algn="ctr">
              <a:lnSpc>
                <a:spcPts val="5604"/>
              </a:lnSpc>
            </a:pPr>
            <a:r>
              <a:rPr lang="en-US" sz="4002">
                <a:solidFill>
                  <a:srgbClr val="000000"/>
                </a:solidFill>
                <a:latin typeface="Nunito Bold"/>
              </a:rPr>
              <a:t>Abdullah Shahid              201370234</a:t>
            </a:r>
          </a:p>
        </p:txBody>
      </p:sp>
      <p:sp>
        <p:nvSpPr>
          <p:cNvPr name="TextBox 12" id="12"/>
          <p:cNvSpPr txBox="true"/>
          <p:nvPr/>
        </p:nvSpPr>
        <p:spPr>
          <a:xfrm rot="0">
            <a:off x="1796274" y="8695881"/>
            <a:ext cx="5877810" cy="576056"/>
          </a:xfrm>
          <a:prstGeom prst="rect">
            <a:avLst/>
          </a:prstGeom>
        </p:spPr>
        <p:txBody>
          <a:bodyPr anchor="t" rtlCol="false" tIns="0" lIns="0" bIns="0" rIns="0">
            <a:spAutoFit/>
          </a:bodyPr>
          <a:lstStyle/>
          <a:p>
            <a:pPr>
              <a:lnSpc>
                <a:spcPts val="4738"/>
              </a:lnSpc>
            </a:pPr>
            <a:r>
              <a:rPr lang="en-US" sz="3384">
                <a:solidFill>
                  <a:srgbClr val="000000"/>
                </a:solidFill>
                <a:latin typeface="Nunito Bold"/>
              </a:rPr>
              <a:t>Software Engineering| 2023</a:t>
            </a:r>
          </a:p>
        </p:txBody>
      </p:sp>
      <p:sp>
        <p:nvSpPr>
          <p:cNvPr name="TextBox 13" id="13"/>
          <p:cNvSpPr txBox="true"/>
          <p:nvPr/>
        </p:nvSpPr>
        <p:spPr>
          <a:xfrm rot="0">
            <a:off x="12399945" y="8695881"/>
            <a:ext cx="4859355" cy="562419"/>
          </a:xfrm>
          <a:prstGeom prst="rect">
            <a:avLst/>
          </a:prstGeom>
        </p:spPr>
        <p:txBody>
          <a:bodyPr anchor="t" rtlCol="false" tIns="0" lIns="0" bIns="0" rIns="0">
            <a:spAutoFit/>
          </a:bodyPr>
          <a:lstStyle/>
          <a:p>
            <a:pPr algn="r">
              <a:lnSpc>
                <a:spcPts val="4554"/>
              </a:lnSpc>
            </a:pPr>
            <a:r>
              <a:rPr lang="en-US" sz="3252">
                <a:solidFill>
                  <a:srgbClr val="000000"/>
                </a:solidFill>
                <a:latin typeface="Nunito Bold"/>
              </a:rPr>
              <a:t>Gift University </a:t>
            </a:r>
          </a:p>
        </p:txBody>
      </p:sp>
      <p:sp>
        <p:nvSpPr>
          <p:cNvPr name="Freeform 14" id="14"/>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554843"/>
            <a:ext cx="13795916" cy="5927725"/>
          </a:xfrm>
          <a:prstGeom prst="rect">
            <a:avLst/>
          </a:prstGeom>
        </p:spPr>
        <p:txBody>
          <a:bodyPr anchor="t" rtlCol="false" tIns="0" lIns="0" bIns="0" rIns="0">
            <a:spAutoFit/>
          </a:bodyPr>
          <a:lstStyle/>
          <a:p>
            <a:pPr>
              <a:lnSpc>
                <a:spcPts val="4759"/>
              </a:lnSpc>
            </a:pPr>
            <a:r>
              <a:rPr lang="en-US" sz="3399">
                <a:solidFill>
                  <a:srgbClr val="000000"/>
                </a:solidFill>
                <a:latin typeface="Nunito"/>
              </a:rPr>
              <a:t>The world of software engineering thrives on the principles of access control,</a:t>
            </a:r>
            <a:r>
              <a:rPr lang="en-US" sz="3399">
                <a:solidFill>
                  <a:srgbClr val="000000"/>
                </a:solidFill>
                <a:latin typeface="Nunito Bold"/>
              </a:rPr>
              <a:t> association types,</a:t>
            </a:r>
            <a:r>
              <a:rPr lang="en-US" sz="3399">
                <a:solidFill>
                  <a:srgbClr val="000000"/>
                </a:solidFill>
                <a:latin typeface="Nunito"/>
              </a:rPr>
              <a:t> and the </a:t>
            </a:r>
            <a:r>
              <a:rPr lang="en-US" sz="3399">
                <a:solidFill>
                  <a:srgbClr val="000000"/>
                </a:solidFill>
                <a:latin typeface="Nunito Bold"/>
              </a:rPr>
              <a:t>realization phase.</a:t>
            </a:r>
            <a:r>
              <a:rPr lang="en-US" sz="3399">
                <a:solidFill>
                  <a:srgbClr val="000000"/>
                </a:solidFill>
                <a:latin typeface="Nunito"/>
              </a:rPr>
              <a:t> These concepts serve as our guiding lights in crafting efficient, secure, and maintainable software.</a:t>
            </a:r>
          </a:p>
          <a:p>
            <a:pPr>
              <a:lnSpc>
                <a:spcPts val="4759"/>
              </a:lnSpc>
            </a:pPr>
            <a:r>
              <a:rPr lang="en-US" sz="3399">
                <a:solidFill>
                  <a:srgbClr val="000000"/>
                </a:solidFill>
                <a:latin typeface="Nunito"/>
              </a:rPr>
              <a:t>Access control modifiers grant us the power to manage the visibility of our class members, ensuring data integrity and controlled access. Meanwhile, the four types of association empower us to model complex relationships, providing a structural framework that makes our code comprehensible and scalable.</a:t>
            </a:r>
          </a:p>
          <a:p>
            <a:pPr>
              <a:lnSpc>
                <a:spcPts val="4340"/>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CONCLUSION </a:t>
            </a:r>
          </a:p>
        </p:txBody>
      </p:sp>
      <p:sp>
        <p:nvSpPr>
          <p:cNvPr name="TextBox 18" id="18"/>
          <p:cNvSpPr txBox="true"/>
          <p:nvPr/>
        </p:nvSpPr>
        <p:spPr>
          <a:xfrm rot="0">
            <a:off x="514350" y="9124950"/>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5388"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miter/>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246042" y="3598815"/>
            <a:ext cx="12720924" cy="587375"/>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Material Provided by instructor.</a:t>
            </a:r>
          </a:p>
        </p:txBody>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REFERENCES </a:t>
            </a:r>
          </a:p>
        </p:txBody>
      </p:sp>
      <p:sp>
        <p:nvSpPr>
          <p:cNvPr name="TextBox 18" id="18"/>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
        <p:nvSpPr>
          <p:cNvPr name="TextBox 19" id="19"/>
          <p:cNvSpPr txBox="true"/>
          <p:nvPr/>
        </p:nvSpPr>
        <p:spPr>
          <a:xfrm rot="0">
            <a:off x="2246042" y="3009535"/>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SLIDES</a:t>
            </a:r>
          </a:p>
        </p:txBody>
      </p:sp>
      <p:sp>
        <p:nvSpPr>
          <p:cNvPr name="TextBox 20" id="20"/>
          <p:cNvSpPr txBox="true"/>
          <p:nvPr/>
        </p:nvSpPr>
        <p:spPr>
          <a:xfrm rot="0">
            <a:off x="2246042" y="4444000"/>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GOOGLE</a:t>
            </a:r>
          </a:p>
        </p:txBody>
      </p:sp>
      <p:sp>
        <p:nvSpPr>
          <p:cNvPr name="TextBox 21" id="21"/>
          <p:cNvSpPr txBox="true"/>
          <p:nvPr/>
        </p:nvSpPr>
        <p:spPr>
          <a:xfrm rot="0">
            <a:off x="2246042" y="5857163"/>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OPEN AI</a:t>
            </a:r>
          </a:p>
        </p:txBody>
      </p:sp>
      <p:sp>
        <p:nvSpPr>
          <p:cNvPr name="TextBox 22" id="22"/>
          <p:cNvSpPr txBox="true"/>
          <p:nvPr/>
        </p:nvSpPr>
        <p:spPr>
          <a:xfrm rot="0">
            <a:off x="2246042" y="5012613"/>
            <a:ext cx="12720924" cy="587375"/>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Images for representations</a:t>
            </a:r>
          </a:p>
        </p:txBody>
      </p:sp>
      <p:sp>
        <p:nvSpPr>
          <p:cNvPr name="TextBox 23" id="23"/>
          <p:cNvSpPr txBox="true"/>
          <p:nvPr/>
        </p:nvSpPr>
        <p:spPr>
          <a:xfrm rot="0">
            <a:off x="2246042" y="6409613"/>
            <a:ext cx="12720924" cy="587375"/>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For knowledge enhancement  and paraphrasing.</a:t>
            </a:r>
          </a:p>
        </p:txBody>
      </p:sp>
      <p:sp>
        <p:nvSpPr>
          <p:cNvPr name="Freeform 24" id="24"/>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72742" y="460282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72742" y="601598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871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
        <p:nvSpPr>
          <p:cNvPr name="TextBox 11" id="11"/>
          <p:cNvSpPr txBox="true"/>
          <p:nvPr/>
        </p:nvSpPr>
        <p:spPr>
          <a:xfrm rot="0">
            <a:off x="1028700" y="8743950"/>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Software Engineering | 2023</a:t>
            </a:r>
          </a:p>
        </p:txBody>
      </p:sp>
      <p:sp>
        <p:nvSpPr>
          <p:cNvPr name="TextBox 12" id="12"/>
          <p:cNvSpPr txBox="true"/>
          <p:nvPr/>
        </p:nvSpPr>
        <p:spPr>
          <a:xfrm rot="0">
            <a:off x="12685614" y="8734425"/>
            <a:ext cx="4573686" cy="1077642"/>
          </a:xfrm>
          <a:prstGeom prst="rect">
            <a:avLst/>
          </a:prstGeom>
        </p:spPr>
        <p:txBody>
          <a:bodyPr anchor="t" rtlCol="false" tIns="0" lIns="0" bIns="0" rIns="0">
            <a:spAutoFit/>
          </a:bodyPr>
          <a:lstStyle/>
          <a:p>
            <a:pPr algn="r">
              <a:lnSpc>
                <a:spcPts val="4286"/>
              </a:lnSpc>
            </a:pPr>
            <a:r>
              <a:rPr lang="en-US" sz="3061">
                <a:solidFill>
                  <a:srgbClr val="000000"/>
                </a:solidFill>
                <a:latin typeface="Nunito Bold"/>
              </a:rPr>
              <a:t>GIFT University</a:t>
            </a:r>
          </a:p>
          <a:p>
            <a:pPr algn="r">
              <a:lnSpc>
                <a:spcPts val="428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INTRODUCTION </a:t>
            </a:r>
          </a:p>
        </p:txBody>
      </p:sp>
      <p:sp>
        <p:nvSpPr>
          <p:cNvPr name="TextBox 15" id="15"/>
          <p:cNvSpPr txBox="true"/>
          <p:nvPr/>
        </p:nvSpPr>
        <p:spPr>
          <a:xfrm rot="0">
            <a:off x="2246042" y="2899193"/>
            <a:ext cx="13795916" cy="430212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"Today, we'll explore three fundamental concepts in software engineering:</a:t>
            </a:r>
          </a:p>
          <a:p>
            <a:pPr algn="ctr">
              <a:lnSpc>
                <a:spcPts val="4899"/>
              </a:lnSpc>
            </a:pPr>
            <a:r>
              <a:rPr lang="en-US" sz="3499">
                <a:solidFill>
                  <a:srgbClr val="000000"/>
                </a:solidFill>
                <a:latin typeface="Nunito"/>
              </a:rPr>
              <a:t> </a:t>
            </a:r>
            <a:r>
              <a:rPr lang="en-US" sz="3499">
                <a:solidFill>
                  <a:srgbClr val="000000"/>
                </a:solidFill>
                <a:latin typeface="Nunito Bold"/>
              </a:rPr>
              <a:t>'Realization' </a:t>
            </a:r>
            <a:r>
              <a:rPr lang="en-US" sz="3499">
                <a:solidFill>
                  <a:srgbClr val="000000"/>
                </a:solidFill>
                <a:latin typeface="Nunito"/>
              </a:rPr>
              <a:t>and the </a:t>
            </a:r>
            <a:r>
              <a:rPr lang="en-US" sz="3499">
                <a:solidFill>
                  <a:srgbClr val="000000"/>
                </a:solidFill>
                <a:latin typeface="Nunito Bold"/>
              </a:rPr>
              <a:t>'Association' </a:t>
            </a:r>
            <a:r>
              <a:rPr lang="en-US" sz="3499">
                <a:solidFill>
                  <a:srgbClr val="000000"/>
                </a:solidFill>
                <a:latin typeface="Nunito"/>
              </a:rPr>
              <a:t>and </a:t>
            </a:r>
            <a:r>
              <a:rPr lang="en-US" sz="3499">
                <a:solidFill>
                  <a:srgbClr val="000000"/>
                </a:solidFill>
                <a:latin typeface="Nunito Bold"/>
              </a:rPr>
              <a:t>Visibility of class members. </a:t>
            </a:r>
            <a:r>
              <a:rPr lang="en-US" sz="3499">
                <a:solidFill>
                  <a:srgbClr val="000000"/>
                </a:solidFill>
                <a:latin typeface="Nunito"/>
              </a:rPr>
              <a:t>While these four types of association are essential for defining relationships between classes or objects in a system. Together, they form the backbone of effective software design and development. Let's dive in."</a:t>
            </a:r>
          </a:p>
        </p:txBody>
      </p:sp>
      <p:sp>
        <p:nvSpPr>
          <p:cNvPr name="TextBox 16" id="16"/>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r>
              <a:rPr lang="en-US" sz="3000">
                <a:solidFill>
                  <a:srgbClr val="000000"/>
                </a:solidFill>
                <a:latin typeface="Nunito Bold"/>
              </a:rPr>
              <a:t> </a:t>
            </a:r>
          </a:p>
        </p:txBody>
      </p:sp>
      <p:sp>
        <p:nvSpPr>
          <p:cNvPr name="Freeform 17" id="17"/>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6199873" y="7439443"/>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295157"/>
            <a:chOff x="0" y="0"/>
            <a:chExt cx="4274726" cy="1921358"/>
          </a:xfrm>
        </p:grpSpPr>
        <p:sp>
          <p:nvSpPr>
            <p:cNvPr name="Freeform 6" id="6"/>
            <p:cNvSpPr/>
            <p:nvPr/>
          </p:nvSpPr>
          <p:spPr>
            <a:xfrm flipH="false" flipV="false" rot="0">
              <a:off x="0" y="0"/>
              <a:ext cx="4274726" cy="1921358"/>
            </a:xfrm>
            <a:custGeom>
              <a:avLst/>
              <a:gdLst/>
              <a:ahLst/>
              <a:cxnLst/>
              <a:rect r="r" b="b" t="t" l="l"/>
              <a:pathLst>
                <a:path h="1921358" w="4274726">
                  <a:moveTo>
                    <a:pt x="0" y="0"/>
                  </a:moveTo>
                  <a:lnTo>
                    <a:pt x="4274726" y="0"/>
                  </a:lnTo>
                  <a:lnTo>
                    <a:pt x="4274726" y="1921358"/>
                  </a:lnTo>
                  <a:lnTo>
                    <a:pt x="0" y="192135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034237" y="278879"/>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960062"/>
            <a:ext cx="19974273" cy="1702333"/>
            <a:chOff x="0" y="0"/>
            <a:chExt cx="5260714" cy="448351"/>
          </a:xfrm>
        </p:grpSpPr>
        <p:sp>
          <p:nvSpPr>
            <p:cNvPr name="Freeform 12" id="12"/>
            <p:cNvSpPr/>
            <p:nvPr/>
          </p:nvSpPr>
          <p:spPr>
            <a:xfrm flipH="false" flipV="false" rot="0">
              <a:off x="0" y="0"/>
              <a:ext cx="5260714" cy="448351"/>
            </a:xfrm>
            <a:custGeom>
              <a:avLst/>
              <a:gdLst/>
              <a:ahLst/>
              <a:cxnLst/>
              <a:rect r="r" b="b" t="t" l="l"/>
              <a:pathLst>
                <a:path h="448351" w="5260714">
                  <a:moveTo>
                    <a:pt x="0" y="0"/>
                  </a:moveTo>
                  <a:lnTo>
                    <a:pt x="5260714" y="0"/>
                  </a:lnTo>
                  <a:lnTo>
                    <a:pt x="5260714" y="448351"/>
                  </a:lnTo>
                  <a:lnTo>
                    <a:pt x="0" y="448351"/>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10606" y="2310694"/>
            <a:ext cx="13866788" cy="6168568"/>
          </a:xfrm>
          <a:prstGeom prst="rect">
            <a:avLst/>
          </a:prstGeom>
        </p:spPr>
        <p:txBody>
          <a:bodyPr anchor="t" rtlCol="false" tIns="0" lIns="0" bIns="0" rIns="0">
            <a:spAutoFit/>
          </a:bodyPr>
          <a:lstStyle/>
          <a:p>
            <a:pPr algn="ctr">
              <a:lnSpc>
                <a:spcPts val="4925"/>
              </a:lnSpc>
            </a:pPr>
            <a:r>
              <a:rPr lang="en-US" sz="3517">
                <a:solidFill>
                  <a:srgbClr val="000000"/>
                </a:solidFill>
                <a:latin typeface="Nunito"/>
              </a:rPr>
              <a:t>The SDLC typically consists of several well-defined phases, which may vary slightly depending on the specific SDLC model or methodology being used. These phases typically include:</a:t>
            </a:r>
          </a:p>
          <a:p>
            <a:pPr marL="759530" indent="-379765" lvl="1">
              <a:lnSpc>
                <a:spcPts val="4925"/>
              </a:lnSpc>
              <a:buFont typeface="Arial"/>
              <a:buChar char="•"/>
            </a:pPr>
            <a:r>
              <a:rPr lang="en-US" sz="3517">
                <a:solidFill>
                  <a:srgbClr val="000000"/>
                </a:solidFill>
                <a:latin typeface="Nunito Bold"/>
              </a:rPr>
              <a:t>Requirements Gathering and Analysis.</a:t>
            </a:r>
          </a:p>
          <a:p>
            <a:pPr marL="759530" indent="-379765" lvl="1">
              <a:lnSpc>
                <a:spcPts val="4925"/>
              </a:lnSpc>
              <a:buFont typeface="Arial"/>
              <a:buChar char="•"/>
            </a:pPr>
            <a:r>
              <a:rPr lang="en-US" sz="3517">
                <a:solidFill>
                  <a:srgbClr val="000000"/>
                </a:solidFill>
                <a:latin typeface="Nunito Bold"/>
              </a:rPr>
              <a:t>System Design.</a:t>
            </a:r>
          </a:p>
          <a:p>
            <a:pPr marL="759530" indent="-379765" lvl="1">
              <a:lnSpc>
                <a:spcPts val="4925"/>
              </a:lnSpc>
              <a:buFont typeface="Arial"/>
              <a:buChar char="•"/>
            </a:pPr>
            <a:r>
              <a:rPr lang="en-US" sz="3517">
                <a:solidFill>
                  <a:srgbClr val="000000"/>
                </a:solidFill>
                <a:latin typeface="Nunito Bold"/>
              </a:rPr>
              <a:t>Detailed Design.</a:t>
            </a:r>
          </a:p>
          <a:p>
            <a:pPr marL="759530" indent="-379765" lvl="1">
              <a:lnSpc>
                <a:spcPts val="4925"/>
              </a:lnSpc>
              <a:buFont typeface="Arial"/>
              <a:buChar char="•"/>
            </a:pPr>
            <a:r>
              <a:rPr lang="en-US" sz="3517">
                <a:solidFill>
                  <a:srgbClr val="000000"/>
                </a:solidFill>
                <a:latin typeface="Nunito Bold"/>
              </a:rPr>
              <a:t>Realization (Implementation).</a:t>
            </a:r>
          </a:p>
          <a:p>
            <a:pPr marL="759530" indent="-379765" lvl="1">
              <a:lnSpc>
                <a:spcPts val="4925"/>
              </a:lnSpc>
              <a:buFont typeface="Arial"/>
              <a:buChar char="•"/>
            </a:pPr>
            <a:r>
              <a:rPr lang="en-US" sz="3517">
                <a:solidFill>
                  <a:srgbClr val="000000"/>
                </a:solidFill>
                <a:latin typeface="Nunito Bold"/>
              </a:rPr>
              <a:t>Testing.</a:t>
            </a:r>
          </a:p>
          <a:p>
            <a:pPr marL="759530" indent="-379765" lvl="1">
              <a:lnSpc>
                <a:spcPts val="4925"/>
              </a:lnSpc>
              <a:buFont typeface="Arial"/>
              <a:buChar char="•"/>
            </a:pPr>
            <a:r>
              <a:rPr lang="en-US" sz="3517">
                <a:solidFill>
                  <a:srgbClr val="000000"/>
                </a:solidFill>
                <a:latin typeface="Nunito Bold"/>
              </a:rPr>
              <a:t>Deployment.</a:t>
            </a:r>
          </a:p>
          <a:p>
            <a:pPr marL="759530" indent="-379765" lvl="1">
              <a:lnSpc>
                <a:spcPts val="4925"/>
              </a:lnSpc>
              <a:buFont typeface="Arial"/>
              <a:buChar char="•"/>
            </a:pPr>
            <a:r>
              <a:rPr lang="en-US" sz="3517">
                <a:solidFill>
                  <a:srgbClr val="000000"/>
                </a:solidFill>
                <a:latin typeface="Nunito Bold"/>
              </a:rPr>
              <a:t>Maintenance and Support.</a:t>
            </a:r>
          </a:p>
        </p:txBody>
      </p:sp>
      <p:sp>
        <p:nvSpPr>
          <p:cNvPr name="Freeform 15" id="15"/>
          <p:cNvSpPr/>
          <p:nvPr/>
        </p:nvSpPr>
        <p:spPr>
          <a:xfrm flipH="false" flipV="false" rot="0">
            <a:off x="16284613" y="7010687"/>
            <a:ext cx="1949375" cy="1949375"/>
          </a:xfrm>
          <a:custGeom>
            <a:avLst/>
            <a:gdLst/>
            <a:ahLst/>
            <a:cxnLst/>
            <a:rect r="r" b="b" t="t" l="l"/>
            <a:pathLst>
              <a:path h="1949375" w="1949375">
                <a:moveTo>
                  <a:pt x="0" y="0"/>
                </a:moveTo>
                <a:lnTo>
                  <a:pt x="1949374" y="0"/>
                </a:lnTo>
                <a:lnTo>
                  <a:pt x="1949374"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813592"/>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0346" y="50966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SDLC</a:t>
            </a:r>
          </a:p>
        </p:txBody>
      </p:sp>
      <p:sp>
        <p:nvSpPr>
          <p:cNvPr name="TextBox 18" id="18"/>
          <p:cNvSpPr txBox="true"/>
          <p:nvPr/>
        </p:nvSpPr>
        <p:spPr>
          <a:xfrm rot="0">
            <a:off x="495300" y="921067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52420"/>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04376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10606" y="3172594"/>
            <a:ext cx="13866788" cy="3360599"/>
          </a:xfrm>
          <a:prstGeom prst="rect">
            <a:avLst/>
          </a:prstGeom>
        </p:spPr>
        <p:txBody>
          <a:bodyPr anchor="t" rtlCol="false" tIns="0" lIns="0" bIns="0" rIns="0">
            <a:spAutoFit/>
          </a:bodyPr>
          <a:lstStyle/>
          <a:p>
            <a:pPr algn="ctr">
              <a:lnSpc>
                <a:spcPts val="5345"/>
              </a:lnSpc>
            </a:pPr>
            <a:r>
              <a:rPr lang="en-US" sz="3817">
                <a:solidFill>
                  <a:srgbClr val="000000"/>
                </a:solidFill>
                <a:latin typeface="Nunito"/>
              </a:rPr>
              <a:t>Realization is a fundamental part of the Software Development Life Cycle </a:t>
            </a:r>
            <a:r>
              <a:rPr lang="en-US" sz="3817">
                <a:solidFill>
                  <a:srgbClr val="000000"/>
                </a:solidFill>
                <a:latin typeface="Nunito Bold"/>
              </a:rPr>
              <a:t>(SDLC).</a:t>
            </a:r>
            <a:r>
              <a:rPr lang="en-US" sz="3817">
                <a:solidFill>
                  <a:srgbClr val="000000"/>
                </a:solidFill>
                <a:latin typeface="Nunito"/>
              </a:rPr>
              <a:t> In the context of SDLC, realization refers to the phase where the actual software system is constructed or developed based on the </a:t>
            </a:r>
            <a:r>
              <a:rPr lang="en-US" sz="3817">
                <a:solidFill>
                  <a:srgbClr val="000000"/>
                </a:solidFill>
                <a:latin typeface="Nunito Bold"/>
              </a:rPr>
              <a:t>specifications</a:t>
            </a:r>
            <a:r>
              <a:rPr lang="en-US" sz="3817">
                <a:solidFill>
                  <a:srgbClr val="000000"/>
                </a:solidFill>
                <a:latin typeface="Nunito"/>
              </a:rPr>
              <a:t>, </a:t>
            </a:r>
            <a:r>
              <a:rPr lang="en-US" sz="3817">
                <a:solidFill>
                  <a:srgbClr val="000000"/>
                </a:solidFill>
                <a:latin typeface="Nunito Bold"/>
              </a:rPr>
              <a:t>designs</a:t>
            </a:r>
            <a:r>
              <a:rPr lang="en-US" sz="3817">
                <a:solidFill>
                  <a:srgbClr val="000000"/>
                </a:solidFill>
                <a:latin typeface="Nunito"/>
              </a:rPr>
              <a:t>, and </a:t>
            </a:r>
            <a:r>
              <a:rPr lang="en-US" sz="3817">
                <a:solidFill>
                  <a:srgbClr val="000000"/>
                </a:solidFill>
                <a:latin typeface="Nunito Bold"/>
              </a:rPr>
              <a:t>requirements</a:t>
            </a:r>
            <a:r>
              <a:rPr lang="en-US" sz="3817">
                <a:solidFill>
                  <a:srgbClr val="000000"/>
                </a:solidFill>
                <a:latin typeface="Nunito"/>
              </a:rPr>
              <a:t> defined in earlier phases of the SDLC.</a:t>
            </a: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38225"/>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438946"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REALIZATION</a:t>
            </a:r>
          </a:p>
        </p:txBody>
      </p:sp>
      <p:sp>
        <p:nvSpPr>
          <p:cNvPr name="TextBox 18" id="18"/>
          <p:cNvSpPr txBox="true"/>
          <p:nvPr/>
        </p:nvSpPr>
        <p:spPr>
          <a:xfrm rot="0">
            <a:off x="504825" y="919162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994138" y="1325331"/>
            <a:ext cx="16230600" cy="6930148"/>
            <a:chOff x="0" y="0"/>
            <a:chExt cx="4274726" cy="1825224"/>
          </a:xfrm>
        </p:grpSpPr>
        <p:sp>
          <p:nvSpPr>
            <p:cNvPr name="Freeform 6" id="6"/>
            <p:cNvSpPr/>
            <p:nvPr/>
          </p:nvSpPr>
          <p:spPr>
            <a:xfrm flipH="false" flipV="false" rot="0">
              <a:off x="0" y="0"/>
              <a:ext cx="4274726" cy="1825224"/>
            </a:xfrm>
            <a:custGeom>
              <a:avLst/>
              <a:gdLst/>
              <a:ahLst/>
              <a:cxnLst/>
              <a:rect r="r" b="b" t="t" l="l"/>
              <a:pathLst>
                <a:path h="1825224" w="4274726">
                  <a:moveTo>
                    <a:pt x="0" y="0"/>
                  </a:moveTo>
                  <a:lnTo>
                    <a:pt x="4274726" y="0"/>
                  </a:lnTo>
                  <a:lnTo>
                    <a:pt x="4274726" y="1825224"/>
                  </a:lnTo>
                  <a:lnTo>
                    <a:pt x="0" y="1825224"/>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043762" y="262328"/>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151007" y="2181994"/>
            <a:ext cx="13916862" cy="7417899"/>
          </a:xfrm>
          <a:prstGeom prst="rect">
            <a:avLst/>
          </a:prstGeom>
        </p:spPr>
        <p:txBody>
          <a:bodyPr anchor="t" rtlCol="false" tIns="0" lIns="0" bIns="0" rIns="0">
            <a:spAutoFit/>
          </a:bodyPr>
          <a:lstStyle/>
          <a:p>
            <a:pPr>
              <a:lnSpc>
                <a:spcPts val="5364"/>
              </a:lnSpc>
            </a:pPr>
            <a:r>
              <a:rPr lang="en-US" sz="3831">
                <a:solidFill>
                  <a:srgbClr val="000000"/>
                </a:solidFill>
                <a:latin typeface="Nunito Bold"/>
              </a:rPr>
              <a:t>Software Development:</a:t>
            </a:r>
          </a:p>
          <a:p>
            <a:pPr marL="827275" indent="-413637" lvl="1">
              <a:lnSpc>
                <a:spcPts val="5364"/>
              </a:lnSpc>
              <a:buFont typeface="Arial"/>
              <a:buChar char="•"/>
            </a:pPr>
            <a:r>
              <a:rPr lang="en-US" sz="3831">
                <a:solidFill>
                  <a:srgbClr val="000000"/>
                </a:solidFill>
                <a:latin typeface="Nunito Bold"/>
              </a:rPr>
              <a:t>Creating a Website:</a:t>
            </a:r>
            <a:r>
              <a:rPr lang="en-US" sz="3831">
                <a:solidFill>
                  <a:srgbClr val="000000"/>
                </a:solidFill>
                <a:latin typeface="Nunito"/>
              </a:rPr>
              <a:t> Imagine a web developer who has designed a website for an online store. The r</a:t>
            </a:r>
            <a:r>
              <a:rPr lang="en-US" sz="3831">
                <a:solidFill>
                  <a:srgbClr val="000000"/>
                </a:solidFill>
                <a:latin typeface="Nunito"/>
              </a:rPr>
              <a:t>e</a:t>
            </a:r>
            <a:r>
              <a:rPr lang="en-US" sz="3831">
                <a:solidFill>
                  <a:srgbClr val="000000"/>
                </a:solidFill>
                <a:latin typeface="Nunito"/>
              </a:rPr>
              <a:t>al</a:t>
            </a:r>
            <a:r>
              <a:rPr lang="en-US" sz="3831">
                <a:solidFill>
                  <a:srgbClr val="000000"/>
                </a:solidFill>
                <a:latin typeface="Nunito"/>
              </a:rPr>
              <a:t>i</a:t>
            </a:r>
            <a:r>
              <a:rPr lang="en-US" sz="3831">
                <a:solidFill>
                  <a:srgbClr val="000000"/>
                </a:solidFill>
                <a:latin typeface="Nunito"/>
              </a:rPr>
              <a:t>z</a:t>
            </a:r>
            <a:r>
              <a:rPr lang="en-US" sz="3831">
                <a:solidFill>
                  <a:srgbClr val="000000"/>
                </a:solidFill>
                <a:latin typeface="Nunito"/>
              </a:rPr>
              <a:t>ation</a:t>
            </a:r>
            <a:r>
              <a:rPr lang="en-US" sz="3831">
                <a:solidFill>
                  <a:srgbClr val="000000"/>
                </a:solidFill>
                <a:latin typeface="Nunito"/>
              </a:rPr>
              <a:t> pha</a:t>
            </a:r>
            <a:r>
              <a:rPr lang="en-US" sz="3831">
                <a:solidFill>
                  <a:srgbClr val="000000"/>
                </a:solidFill>
                <a:latin typeface="Nunito"/>
              </a:rPr>
              <a:t>s</a:t>
            </a:r>
            <a:r>
              <a:rPr lang="en-US" sz="3831">
                <a:solidFill>
                  <a:srgbClr val="000000"/>
                </a:solidFill>
                <a:latin typeface="Nunito"/>
              </a:rPr>
              <a:t>e involv</a:t>
            </a:r>
            <a:r>
              <a:rPr lang="en-US" sz="3831">
                <a:solidFill>
                  <a:srgbClr val="000000"/>
                </a:solidFill>
                <a:latin typeface="Nunito"/>
              </a:rPr>
              <a:t>es</a:t>
            </a:r>
            <a:r>
              <a:rPr lang="en-US" sz="3831">
                <a:solidFill>
                  <a:srgbClr val="000000"/>
                </a:solidFill>
                <a:latin typeface="Nunito"/>
              </a:rPr>
              <a:t> wr</a:t>
            </a:r>
            <a:r>
              <a:rPr lang="en-US" sz="3831">
                <a:solidFill>
                  <a:srgbClr val="000000"/>
                </a:solidFill>
                <a:latin typeface="Nunito"/>
              </a:rPr>
              <a:t>i</a:t>
            </a:r>
            <a:r>
              <a:rPr lang="en-US" sz="3831">
                <a:solidFill>
                  <a:srgbClr val="000000"/>
                </a:solidFill>
                <a:latin typeface="Nunito"/>
              </a:rPr>
              <a:t>tin</a:t>
            </a:r>
            <a:r>
              <a:rPr lang="en-US" sz="3831">
                <a:solidFill>
                  <a:srgbClr val="000000"/>
                </a:solidFill>
                <a:latin typeface="Nunito"/>
              </a:rPr>
              <a:t>g</a:t>
            </a:r>
            <a:r>
              <a:rPr lang="en-US" sz="3831">
                <a:solidFill>
                  <a:srgbClr val="000000"/>
                </a:solidFill>
                <a:latin typeface="Nunito"/>
              </a:rPr>
              <a:t> the HTML, CSS, and JavaSc</a:t>
            </a:r>
            <a:r>
              <a:rPr lang="en-US" sz="3831">
                <a:solidFill>
                  <a:srgbClr val="000000"/>
                </a:solidFill>
                <a:latin typeface="Nunito"/>
              </a:rPr>
              <a:t>ri</a:t>
            </a:r>
            <a:r>
              <a:rPr lang="en-US" sz="3831">
                <a:solidFill>
                  <a:srgbClr val="000000"/>
                </a:solidFill>
                <a:latin typeface="Nunito"/>
              </a:rPr>
              <a:t>p</a:t>
            </a:r>
            <a:r>
              <a:rPr lang="en-US" sz="3831">
                <a:solidFill>
                  <a:srgbClr val="000000"/>
                </a:solidFill>
                <a:latin typeface="Nunito"/>
              </a:rPr>
              <a:t>t</a:t>
            </a:r>
            <a:r>
              <a:rPr lang="en-US" sz="3831">
                <a:solidFill>
                  <a:srgbClr val="000000"/>
                </a:solidFill>
                <a:latin typeface="Nunito"/>
              </a:rPr>
              <a:t> code, creating the database for product information.</a:t>
            </a:r>
          </a:p>
          <a:p>
            <a:pPr>
              <a:lnSpc>
                <a:spcPts val="5364"/>
              </a:lnSpc>
            </a:pPr>
            <a:r>
              <a:rPr lang="en-US" sz="3831">
                <a:solidFill>
                  <a:srgbClr val="000000"/>
                </a:solidFill>
                <a:latin typeface="Nunito Semi-Bold"/>
              </a:rPr>
              <a:t>Engineering:</a:t>
            </a:r>
          </a:p>
          <a:p>
            <a:pPr marL="827275" indent="-413637" lvl="1">
              <a:lnSpc>
                <a:spcPts val="5364"/>
              </a:lnSpc>
              <a:buFont typeface="Arial"/>
              <a:buChar char="•"/>
            </a:pPr>
            <a:r>
              <a:rPr lang="en-US" sz="3831">
                <a:solidFill>
                  <a:srgbClr val="000000"/>
                </a:solidFill>
                <a:latin typeface="Nunito Semi-Bold"/>
              </a:rPr>
              <a:t>Building a Bridge:</a:t>
            </a:r>
            <a:r>
              <a:rPr lang="en-US" sz="3831">
                <a:solidFill>
                  <a:srgbClr val="000000"/>
                </a:solidFill>
                <a:latin typeface="Nunito"/>
              </a:rPr>
              <a:t> In civil engineering, realization refers to the actual construction of a bridge based on the architectural and engineering plans.</a:t>
            </a:r>
          </a:p>
          <a:p>
            <a:pPr>
              <a:lnSpc>
                <a:spcPts val="5364"/>
              </a:lnSpc>
            </a:pPr>
          </a:p>
          <a:p>
            <a:pPr>
              <a:lnSpc>
                <a:spcPts val="5364"/>
              </a:lnSpc>
            </a:pPr>
          </a:p>
        </p:txBody>
      </p:sp>
      <p:sp>
        <p:nvSpPr>
          <p:cNvPr name="Freeform 15" id="15"/>
          <p:cNvSpPr/>
          <p:nvPr/>
        </p:nvSpPr>
        <p:spPr>
          <a:xfrm flipH="false" flipV="false" rot="0">
            <a:off x="16250051" y="685172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60143" y="800618"/>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429421" y="493114"/>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EXAPMLES</a:t>
            </a:r>
          </a:p>
        </p:txBody>
      </p:sp>
      <p:sp>
        <p:nvSpPr>
          <p:cNvPr name="TextBox 18" id="18"/>
          <p:cNvSpPr txBox="true"/>
          <p:nvPr/>
        </p:nvSpPr>
        <p:spPr>
          <a:xfrm rot="0">
            <a:off x="504825" y="919162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441478" y="3121937"/>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077"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123735"/>
            <a:ext cx="7725817" cy="5301913"/>
            <a:chOff x="0" y="0"/>
            <a:chExt cx="2034783" cy="1396388"/>
          </a:xfrm>
        </p:grpSpPr>
        <p:sp>
          <p:nvSpPr>
            <p:cNvPr name="Freeform 8" id="8"/>
            <p:cNvSpPr/>
            <p:nvPr/>
          </p:nvSpPr>
          <p:spPr>
            <a:xfrm flipH="false" flipV="false" rot="0">
              <a:off x="0" y="0"/>
              <a:ext cx="2034783" cy="1396389"/>
            </a:xfrm>
            <a:custGeom>
              <a:avLst/>
              <a:gdLst/>
              <a:ahLst/>
              <a:cxnLst/>
              <a:rect r="r" b="b" t="t" l="l"/>
              <a:pathLst>
                <a:path h="1396389" w="2034783">
                  <a:moveTo>
                    <a:pt x="0" y="0"/>
                  </a:moveTo>
                  <a:lnTo>
                    <a:pt x="2034783" y="0"/>
                  </a:lnTo>
                  <a:lnTo>
                    <a:pt x="2034783" y="1396389"/>
                  </a:lnTo>
                  <a:lnTo>
                    <a:pt x="0" y="139638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842860" y="289441"/>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623657" y="3123735"/>
            <a:ext cx="7635643" cy="5301913"/>
            <a:chOff x="0" y="0"/>
            <a:chExt cx="2011034" cy="1396388"/>
          </a:xfrm>
        </p:grpSpPr>
        <p:sp>
          <p:nvSpPr>
            <p:cNvPr name="Freeform 17" id="17"/>
            <p:cNvSpPr/>
            <p:nvPr/>
          </p:nvSpPr>
          <p:spPr>
            <a:xfrm flipH="false" flipV="false" rot="0">
              <a:off x="0" y="0"/>
              <a:ext cx="2011034" cy="1396389"/>
            </a:xfrm>
            <a:custGeom>
              <a:avLst/>
              <a:gdLst/>
              <a:ahLst/>
              <a:cxnLst/>
              <a:rect r="r" b="b" t="t" l="l"/>
              <a:pathLst>
                <a:path h="1396389" w="2011034">
                  <a:moveTo>
                    <a:pt x="0" y="0"/>
                  </a:moveTo>
                  <a:lnTo>
                    <a:pt x="2011034" y="0"/>
                  </a:lnTo>
                  <a:lnTo>
                    <a:pt x="2011034" y="1396389"/>
                  </a:lnTo>
                  <a:lnTo>
                    <a:pt x="0" y="1396389"/>
                  </a:lnTo>
                  <a:close/>
                </a:path>
              </a:pathLst>
            </a:custGeom>
            <a:solidFill>
              <a:srgbClr val="F1F2F2"/>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1831966"/>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403616" y="529752"/>
            <a:ext cx="1325216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ASSOCIATION TYPES</a:t>
            </a:r>
          </a:p>
        </p:txBody>
      </p:sp>
      <p:sp>
        <p:nvSpPr>
          <p:cNvPr name="TextBox 21" id="21"/>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
        <p:nvSpPr>
          <p:cNvPr name="TextBox 22" id="22"/>
          <p:cNvSpPr txBox="true"/>
          <p:nvPr/>
        </p:nvSpPr>
        <p:spPr>
          <a:xfrm rot="0">
            <a:off x="1452123" y="4865774"/>
            <a:ext cx="6526930" cy="3063875"/>
          </a:xfrm>
          <a:prstGeom prst="rect">
            <a:avLst/>
          </a:prstGeom>
        </p:spPr>
        <p:txBody>
          <a:bodyPr anchor="t" rtlCol="false" tIns="0" lIns="0" bIns="0" rIns="0">
            <a:spAutoFit/>
          </a:bodyPr>
          <a:lstStyle/>
          <a:p>
            <a:pPr>
              <a:lnSpc>
                <a:spcPts val="4899"/>
              </a:lnSpc>
            </a:pPr>
            <a:r>
              <a:rPr lang="en-US" sz="3499">
                <a:solidFill>
                  <a:srgbClr val="000000"/>
                </a:solidFill>
                <a:latin typeface="Nunito"/>
              </a:rPr>
              <a:t>An association represents a basic relationship between classes or objects</a:t>
            </a:r>
          </a:p>
          <a:p>
            <a:pPr>
              <a:lnSpc>
                <a:spcPts val="4899"/>
              </a:lnSpc>
            </a:pPr>
            <a:r>
              <a:rPr lang="en-US" sz="3499">
                <a:solidFill>
                  <a:srgbClr val="000000"/>
                </a:solidFill>
                <a:latin typeface="Nunito Bold"/>
              </a:rPr>
              <a:t>Example:</a:t>
            </a:r>
          </a:p>
          <a:p>
            <a:pPr>
              <a:lnSpc>
                <a:spcPts val="4899"/>
              </a:lnSpc>
            </a:pPr>
            <a:r>
              <a:rPr lang="en-US" sz="3499">
                <a:solidFill>
                  <a:srgbClr val="000000"/>
                </a:solidFill>
                <a:latin typeface="Nunito"/>
              </a:rPr>
              <a:t>Customer(1) &lt;&gt; Account(M)</a:t>
            </a:r>
          </a:p>
        </p:txBody>
      </p:sp>
      <p:sp>
        <p:nvSpPr>
          <p:cNvPr name="TextBox 23" id="23"/>
          <p:cNvSpPr txBox="true"/>
          <p:nvPr/>
        </p:nvSpPr>
        <p:spPr>
          <a:xfrm rot="0">
            <a:off x="10308947" y="4601072"/>
            <a:ext cx="6526930" cy="3580765"/>
          </a:xfrm>
          <a:prstGeom prst="rect">
            <a:avLst/>
          </a:prstGeom>
        </p:spPr>
        <p:txBody>
          <a:bodyPr anchor="t" rtlCol="false" tIns="0" lIns="0" bIns="0" rIns="0">
            <a:spAutoFit/>
          </a:bodyPr>
          <a:lstStyle/>
          <a:p>
            <a:pPr>
              <a:lnSpc>
                <a:spcPts val="4759"/>
              </a:lnSpc>
            </a:pPr>
            <a:r>
              <a:rPr lang="en-US" sz="3399">
                <a:solidFill>
                  <a:srgbClr val="000000"/>
                </a:solidFill>
                <a:latin typeface="Nunito"/>
              </a:rPr>
              <a:t>Aggregation is a special type of association that represents a "whole-part" relationship between classes(Week Relation)</a:t>
            </a:r>
          </a:p>
          <a:p>
            <a:pPr>
              <a:lnSpc>
                <a:spcPts val="4759"/>
              </a:lnSpc>
            </a:pPr>
            <a:r>
              <a:rPr lang="en-US" sz="3399">
                <a:solidFill>
                  <a:srgbClr val="000000"/>
                </a:solidFill>
                <a:latin typeface="Nunito Bold"/>
              </a:rPr>
              <a:t>Example:</a:t>
            </a:r>
          </a:p>
          <a:p>
            <a:pPr>
              <a:lnSpc>
                <a:spcPts val="4759"/>
              </a:lnSpc>
            </a:pPr>
            <a:r>
              <a:rPr lang="en-US" sz="3399">
                <a:solidFill>
                  <a:srgbClr val="000000"/>
                </a:solidFill>
                <a:latin typeface="Nunito"/>
              </a:rPr>
              <a:t>               Car &lt;&gt; Audio Player</a:t>
            </a:r>
          </a:p>
        </p:txBody>
      </p:sp>
      <p:sp>
        <p:nvSpPr>
          <p:cNvPr name="TextBox 24" id="24"/>
          <p:cNvSpPr txBox="true"/>
          <p:nvPr/>
        </p:nvSpPr>
        <p:spPr>
          <a:xfrm rot="0">
            <a:off x="2517916" y="3811767"/>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ASSOCIATION</a:t>
            </a:r>
          </a:p>
        </p:txBody>
      </p:sp>
      <p:sp>
        <p:nvSpPr>
          <p:cNvPr name="TextBox 25" id="25"/>
          <p:cNvSpPr txBox="true"/>
          <p:nvPr/>
        </p:nvSpPr>
        <p:spPr>
          <a:xfrm rot="0">
            <a:off x="11494285" y="3811767"/>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AGGREGATION</a:t>
            </a:r>
          </a:p>
        </p:txBody>
      </p:sp>
      <p:sp>
        <p:nvSpPr>
          <p:cNvPr name="Freeform 26" id="26"/>
          <p:cNvSpPr/>
          <p:nvPr/>
        </p:nvSpPr>
        <p:spPr>
          <a:xfrm flipH="false" flipV="false" rot="0">
            <a:off x="13142605" y="1860541"/>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441478" y="3163719"/>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077"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123735"/>
            <a:ext cx="7725817" cy="5301913"/>
            <a:chOff x="0" y="0"/>
            <a:chExt cx="2034783" cy="1396388"/>
          </a:xfrm>
        </p:grpSpPr>
        <p:sp>
          <p:nvSpPr>
            <p:cNvPr name="Freeform 8" id="8"/>
            <p:cNvSpPr/>
            <p:nvPr/>
          </p:nvSpPr>
          <p:spPr>
            <a:xfrm flipH="false" flipV="false" rot="0">
              <a:off x="0" y="0"/>
              <a:ext cx="2034783" cy="1396389"/>
            </a:xfrm>
            <a:custGeom>
              <a:avLst/>
              <a:gdLst/>
              <a:ahLst/>
              <a:cxnLst/>
              <a:rect r="r" b="b" t="t" l="l"/>
              <a:pathLst>
                <a:path h="1396389" w="2034783">
                  <a:moveTo>
                    <a:pt x="0" y="0"/>
                  </a:moveTo>
                  <a:lnTo>
                    <a:pt x="2034783" y="0"/>
                  </a:lnTo>
                  <a:lnTo>
                    <a:pt x="2034783" y="1396389"/>
                  </a:lnTo>
                  <a:lnTo>
                    <a:pt x="0" y="139638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3017213" y="233753"/>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623657" y="3123735"/>
            <a:ext cx="7635643" cy="5301913"/>
            <a:chOff x="0" y="0"/>
            <a:chExt cx="2011034" cy="1396388"/>
          </a:xfrm>
        </p:grpSpPr>
        <p:sp>
          <p:nvSpPr>
            <p:cNvPr name="Freeform 17" id="17"/>
            <p:cNvSpPr/>
            <p:nvPr/>
          </p:nvSpPr>
          <p:spPr>
            <a:xfrm flipH="false" flipV="false" rot="0">
              <a:off x="0" y="0"/>
              <a:ext cx="2011034" cy="1396389"/>
            </a:xfrm>
            <a:custGeom>
              <a:avLst/>
              <a:gdLst/>
              <a:ahLst/>
              <a:cxnLst/>
              <a:rect r="r" b="b" t="t" l="l"/>
              <a:pathLst>
                <a:path h="1396389" w="2011034">
                  <a:moveTo>
                    <a:pt x="0" y="0"/>
                  </a:moveTo>
                  <a:lnTo>
                    <a:pt x="2011034" y="0"/>
                  </a:lnTo>
                  <a:lnTo>
                    <a:pt x="2011034" y="1396389"/>
                  </a:lnTo>
                  <a:lnTo>
                    <a:pt x="0" y="1396389"/>
                  </a:lnTo>
                  <a:close/>
                </a:path>
              </a:pathLst>
            </a:custGeom>
            <a:solidFill>
              <a:srgbClr val="F1F2F2"/>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1831966"/>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536966" y="529752"/>
            <a:ext cx="1325216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ASSOCIATION TYPES</a:t>
            </a:r>
          </a:p>
        </p:txBody>
      </p:sp>
      <p:sp>
        <p:nvSpPr>
          <p:cNvPr name="TextBox 21" id="21"/>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
        <p:nvSpPr>
          <p:cNvPr name="TextBox 22" id="22"/>
          <p:cNvSpPr txBox="true"/>
          <p:nvPr/>
        </p:nvSpPr>
        <p:spPr>
          <a:xfrm rot="0">
            <a:off x="1452123" y="4749979"/>
            <a:ext cx="6526930" cy="3063875"/>
          </a:xfrm>
          <a:prstGeom prst="rect">
            <a:avLst/>
          </a:prstGeom>
        </p:spPr>
        <p:txBody>
          <a:bodyPr anchor="t" rtlCol="false" tIns="0" lIns="0" bIns="0" rIns="0">
            <a:spAutoFit/>
          </a:bodyPr>
          <a:lstStyle/>
          <a:p>
            <a:pPr>
              <a:lnSpc>
                <a:spcPts val="4899"/>
              </a:lnSpc>
            </a:pPr>
            <a:r>
              <a:rPr lang="en-US" sz="3499">
                <a:solidFill>
                  <a:srgbClr val="000000"/>
                </a:solidFill>
                <a:latin typeface="Nunito"/>
              </a:rPr>
              <a:t>Composition is a stronger form of aggregation.(Tightly couple Relationship.)</a:t>
            </a:r>
          </a:p>
          <a:p>
            <a:pPr>
              <a:lnSpc>
                <a:spcPts val="4899"/>
              </a:lnSpc>
            </a:pPr>
            <a:r>
              <a:rPr lang="en-US" sz="3499">
                <a:solidFill>
                  <a:srgbClr val="000000"/>
                </a:solidFill>
                <a:latin typeface="Nunito Bold"/>
              </a:rPr>
              <a:t>Example:</a:t>
            </a:r>
          </a:p>
          <a:p>
            <a:pPr>
              <a:lnSpc>
                <a:spcPts val="4899"/>
              </a:lnSpc>
            </a:pPr>
            <a:r>
              <a:rPr lang="en-US" sz="3499">
                <a:solidFill>
                  <a:srgbClr val="000000"/>
                </a:solidFill>
                <a:latin typeface="Nunito Bold"/>
              </a:rPr>
              <a:t>              </a:t>
            </a:r>
            <a:r>
              <a:rPr lang="en-US" sz="3499">
                <a:solidFill>
                  <a:srgbClr val="000000"/>
                </a:solidFill>
                <a:latin typeface="Nunito"/>
              </a:rPr>
              <a:t>Document &lt;&gt; Shapes</a:t>
            </a:r>
          </a:p>
        </p:txBody>
      </p:sp>
      <p:sp>
        <p:nvSpPr>
          <p:cNvPr name="TextBox 23" id="23"/>
          <p:cNvSpPr txBox="true"/>
          <p:nvPr/>
        </p:nvSpPr>
        <p:spPr>
          <a:xfrm rot="0">
            <a:off x="10308947" y="4601072"/>
            <a:ext cx="6526930" cy="3580765"/>
          </a:xfrm>
          <a:prstGeom prst="rect">
            <a:avLst/>
          </a:prstGeom>
        </p:spPr>
        <p:txBody>
          <a:bodyPr anchor="t" rtlCol="false" tIns="0" lIns="0" bIns="0" rIns="0">
            <a:spAutoFit/>
          </a:bodyPr>
          <a:lstStyle/>
          <a:p>
            <a:pPr>
              <a:lnSpc>
                <a:spcPts val="4759"/>
              </a:lnSpc>
            </a:pPr>
            <a:r>
              <a:rPr lang="en-US" sz="3399">
                <a:solidFill>
                  <a:srgbClr val="000000"/>
                </a:solidFill>
                <a:latin typeface="Nunito"/>
              </a:rPr>
              <a:t>Dependency represents a relationship in which one class relies on or is dependent on another class.</a:t>
            </a:r>
          </a:p>
          <a:p>
            <a:pPr>
              <a:lnSpc>
                <a:spcPts val="4759"/>
              </a:lnSpc>
            </a:pPr>
            <a:r>
              <a:rPr lang="en-US" sz="3399">
                <a:solidFill>
                  <a:srgbClr val="000000"/>
                </a:solidFill>
                <a:latin typeface="Nunito Bold"/>
              </a:rPr>
              <a:t>Example:</a:t>
            </a:r>
          </a:p>
          <a:p>
            <a:pPr>
              <a:lnSpc>
                <a:spcPts val="4759"/>
              </a:lnSpc>
            </a:pPr>
            <a:r>
              <a:rPr lang="en-US" sz="3399">
                <a:solidFill>
                  <a:srgbClr val="000000"/>
                </a:solidFill>
                <a:latin typeface="Nunito"/>
              </a:rPr>
              <a:t>              Client  &lt;&gt; Server</a:t>
            </a:r>
          </a:p>
        </p:txBody>
      </p:sp>
      <p:sp>
        <p:nvSpPr>
          <p:cNvPr name="TextBox 24" id="24"/>
          <p:cNvSpPr txBox="true"/>
          <p:nvPr/>
        </p:nvSpPr>
        <p:spPr>
          <a:xfrm rot="0">
            <a:off x="2517916" y="38212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COMPOSITION</a:t>
            </a:r>
          </a:p>
        </p:txBody>
      </p:sp>
      <p:sp>
        <p:nvSpPr>
          <p:cNvPr name="TextBox 25" id="25"/>
          <p:cNvSpPr txBox="true"/>
          <p:nvPr/>
        </p:nvSpPr>
        <p:spPr>
          <a:xfrm rot="0">
            <a:off x="11494285" y="3811767"/>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DEPENDENCY</a:t>
            </a:r>
          </a:p>
        </p:txBody>
      </p:sp>
      <p:sp>
        <p:nvSpPr>
          <p:cNvPr name="Freeform 26" id="26"/>
          <p:cNvSpPr/>
          <p:nvPr/>
        </p:nvSpPr>
        <p:spPr>
          <a:xfrm flipH="false" flipV="false" rot="0">
            <a:off x="13142605" y="1860541"/>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139012" y="271853"/>
            <a:ext cx="8009976" cy="1730229"/>
            <a:chOff x="0" y="0"/>
            <a:chExt cx="2109623" cy="455698"/>
          </a:xfrm>
        </p:grpSpPr>
        <p:sp>
          <p:nvSpPr>
            <p:cNvPr name="Freeform 6" id="6"/>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4743271" y="2336686"/>
            <a:ext cx="8801457" cy="5613628"/>
          </a:xfrm>
          <a:custGeom>
            <a:avLst/>
            <a:gdLst/>
            <a:ahLst/>
            <a:cxnLst/>
            <a:rect r="r" b="b" t="t" l="l"/>
            <a:pathLst>
              <a:path h="5613628" w="8801457">
                <a:moveTo>
                  <a:pt x="0" y="0"/>
                </a:moveTo>
                <a:lnTo>
                  <a:pt x="8801458" y="0"/>
                </a:lnTo>
                <a:lnTo>
                  <a:pt x="8801458" y="5613628"/>
                </a:lnTo>
                <a:lnTo>
                  <a:pt x="0" y="5613628"/>
                </a:lnTo>
                <a:lnTo>
                  <a:pt x="0" y="0"/>
                </a:lnTo>
                <a:close/>
              </a:path>
            </a:pathLst>
          </a:custGeom>
          <a:blipFill>
            <a:blip r:embed="rId6"/>
            <a:stretch>
              <a:fillRect l="0" t="0" r="0" b="0"/>
            </a:stretch>
          </a:blipFill>
        </p:spPr>
      </p:sp>
      <p:sp>
        <p:nvSpPr>
          <p:cNvPr name="Freeform 14" id="14"/>
          <p:cNvSpPr/>
          <p:nvPr/>
        </p:nvSpPr>
        <p:spPr>
          <a:xfrm flipH="false" flipV="false" rot="0">
            <a:off x="4743271" y="7540661"/>
            <a:ext cx="8801457" cy="955047"/>
          </a:xfrm>
          <a:custGeom>
            <a:avLst/>
            <a:gdLst/>
            <a:ahLst/>
            <a:cxnLst/>
            <a:rect r="r" b="b" t="t" l="l"/>
            <a:pathLst>
              <a:path h="955047" w="8801457">
                <a:moveTo>
                  <a:pt x="0" y="0"/>
                </a:moveTo>
                <a:lnTo>
                  <a:pt x="8801458" y="0"/>
                </a:lnTo>
                <a:lnTo>
                  <a:pt x="8801458" y="955047"/>
                </a:lnTo>
                <a:lnTo>
                  <a:pt x="0" y="955047"/>
                </a:lnTo>
                <a:lnTo>
                  <a:pt x="0" y="0"/>
                </a:lnTo>
                <a:close/>
              </a:path>
            </a:pathLst>
          </a:custGeom>
          <a:blipFill>
            <a:blip r:embed="rId7"/>
            <a:stretch>
              <a:fillRect l="0" t="0" r="-204" b="0"/>
            </a:stretch>
          </a:blipFill>
        </p:spPr>
      </p:sp>
      <p:sp>
        <p:nvSpPr>
          <p:cNvPr name="TextBox 15" id="15"/>
          <p:cNvSpPr txBox="true"/>
          <p:nvPr/>
        </p:nvSpPr>
        <p:spPr>
          <a:xfrm rot="0">
            <a:off x="4543721" y="591740"/>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REPRSENTAIONS</a:t>
            </a:r>
          </a:p>
        </p:txBody>
      </p:sp>
      <p:sp>
        <p:nvSpPr>
          <p:cNvPr name="TextBox 16" id="16"/>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937400" y="1113856"/>
            <a:ext cx="10413200" cy="791402"/>
          </a:xfrm>
          <a:prstGeom prst="rect">
            <a:avLst/>
          </a:prstGeom>
        </p:spPr>
        <p:txBody>
          <a:bodyPr anchor="t" rtlCol="false" tIns="0" lIns="0" bIns="0" rIns="0">
            <a:spAutoFit/>
          </a:bodyPr>
          <a:lstStyle/>
          <a:p>
            <a:pPr algn="ctr">
              <a:lnSpc>
                <a:spcPts val="6495"/>
              </a:lnSpc>
            </a:pPr>
            <a:r>
              <a:rPr lang="en-US" sz="4639">
                <a:solidFill>
                  <a:srgbClr val="000000"/>
                </a:solidFill>
                <a:latin typeface="Fredoka One Bold"/>
              </a:rPr>
              <a:t>VISIBILITY OF CLASS MEMBERS</a:t>
            </a:r>
          </a:p>
        </p:txBody>
      </p:sp>
      <p:sp>
        <p:nvSpPr>
          <p:cNvPr name="TextBox 16" id="16"/>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Software Engineering | 2023 | Gift University</a:t>
            </a:r>
          </a:p>
        </p:txBody>
      </p:sp>
      <p:sp>
        <p:nvSpPr>
          <p:cNvPr name="TextBox 17" id="17"/>
          <p:cNvSpPr txBox="true"/>
          <p:nvPr/>
        </p:nvSpPr>
        <p:spPr>
          <a:xfrm rot="0">
            <a:off x="1180590" y="4209683"/>
            <a:ext cx="4002511" cy="572135"/>
          </a:xfrm>
          <a:prstGeom prst="rect">
            <a:avLst/>
          </a:prstGeom>
        </p:spPr>
        <p:txBody>
          <a:bodyPr anchor="t" rtlCol="false" tIns="0" lIns="0" bIns="0" rIns="0">
            <a:spAutoFit/>
          </a:bodyPr>
          <a:lstStyle/>
          <a:p>
            <a:pPr algn="ctr">
              <a:lnSpc>
                <a:spcPts val="4690"/>
              </a:lnSpc>
            </a:pPr>
            <a:r>
              <a:rPr lang="en-US" sz="3350">
                <a:solidFill>
                  <a:srgbClr val="000000"/>
                </a:solidFill>
                <a:latin typeface="Fredoka One"/>
              </a:rPr>
              <a:t>PUBLIC( + )</a:t>
            </a:r>
          </a:p>
        </p:txBody>
      </p:sp>
      <p:sp>
        <p:nvSpPr>
          <p:cNvPr name="AutoShape 18" id="18"/>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9" id="19"/>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2932173" y="3326721"/>
            <a:ext cx="480294" cy="655427"/>
            <a:chOff x="0" y="0"/>
            <a:chExt cx="126497" cy="172623"/>
          </a:xfrm>
        </p:grpSpPr>
        <p:sp>
          <p:nvSpPr>
            <p:cNvPr name="Freeform 21" id="21"/>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7081852" y="3393396"/>
            <a:ext cx="480294" cy="655427"/>
            <a:chOff x="0" y="0"/>
            <a:chExt cx="126497" cy="172623"/>
          </a:xfrm>
        </p:grpSpPr>
        <p:sp>
          <p:nvSpPr>
            <p:cNvPr name="Freeform 24" id="24"/>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4875533" y="3326721"/>
            <a:ext cx="480294" cy="655427"/>
            <a:chOff x="0" y="0"/>
            <a:chExt cx="126497" cy="172623"/>
          </a:xfrm>
        </p:grpSpPr>
        <p:sp>
          <p:nvSpPr>
            <p:cNvPr name="Freeform 27" id="2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5492632" y="3993068"/>
            <a:ext cx="3490544" cy="4208359"/>
            <a:chOff x="0" y="0"/>
            <a:chExt cx="919320" cy="1108374"/>
          </a:xfrm>
        </p:grpSpPr>
        <p:sp>
          <p:nvSpPr>
            <p:cNvPr name="Freeform 30" id="30"/>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13370408" y="3986219"/>
            <a:ext cx="3490544" cy="4208359"/>
            <a:chOff x="0" y="0"/>
            <a:chExt cx="919320" cy="1108374"/>
          </a:xfrm>
        </p:grpSpPr>
        <p:sp>
          <p:nvSpPr>
            <p:cNvPr name="Freeform 33" id="33"/>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5" id="35"/>
          <p:cNvSpPr txBox="true"/>
          <p:nvPr/>
        </p:nvSpPr>
        <p:spPr>
          <a:xfrm rot="0">
            <a:off x="1605023" y="4867941"/>
            <a:ext cx="3163708" cy="2980690"/>
          </a:xfrm>
          <a:prstGeom prst="rect">
            <a:avLst/>
          </a:prstGeom>
        </p:spPr>
        <p:txBody>
          <a:bodyPr anchor="t" rtlCol="false" tIns="0" lIns="0" bIns="0" rIns="0">
            <a:spAutoFit/>
          </a:bodyPr>
          <a:lstStyle/>
          <a:p>
            <a:pPr algn="ctr">
              <a:lnSpc>
                <a:spcPts val="4759"/>
              </a:lnSpc>
            </a:pPr>
            <a:r>
              <a:rPr lang="en-US" sz="3399">
                <a:solidFill>
                  <a:srgbClr val="000000"/>
                </a:solidFill>
                <a:latin typeface="Nunito Bold"/>
              </a:rPr>
              <a:t>Accessible from anywhere, no restrictions, open to all code.</a:t>
            </a:r>
          </a:p>
        </p:txBody>
      </p:sp>
      <p:sp>
        <p:nvSpPr>
          <p:cNvPr name="TextBox 36" id="36"/>
          <p:cNvSpPr txBox="true"/>
          <p:nvPr/>
        </p:nvSpPr>
        <p:spPr>
          <a:xfrm rot="0">
            <a:off x="5141489" y="4209683"/>
            <a:ext cx="4002511" cy="572135"/>
          </a:xfrm>
          <a:prstGeom prst="rect">
            <a:avLst/>
          </a:prstGeom>
        </p:spPr>
        <p:txBody>
          <a:bodyPr anchor="t" rtlCol="false" tIns="0" lIns="0" bIns="0" rIns="0">
            <a:spAutoFit/>
          </a:bodyPr>
          <a:lstStyle/>
          <a:p>
            <a:pPr algn="ctr">
              <a:lnSpc>
                <a:spcPts val="4690"/>
              </a:lnSpc>
            </a:pPr>
            <a:r>
              <a:rPr lang="en-US" sz="3350">
                <a:solidFill>
                  <a:srgbClr val="000000"/>
                </a:solidFill>
                <a:latin typeface="Fredoka One"/>
              </a:rPr>
              <a:t>PRIVATE( − )</a:t>
            </a:r>
          </a:p>
        </p:txBody>
      </p:sp>
      <p:sp>
        <p:nvSpPr>
          <p:cNvPr name="TextBox 37" id="37"/>
          <p:cNvSpPr txBox="true"/>
          <p:nvPr/>
        </p:nvSpPr>
        <p:spPr>
          <a:xfrm rot="0">
            <a:off x="13116930" y="4209683"/>
            <a:ext cx="4002511" cy="1162685"/>
          </a:xfrm>
          <a:prstGeom prst="rect">
            <a:avLst/>
          </a:prstGeom>
        </p:spPr>
        <p:txBody>
          <a:bodyPr anchor="t" rtlCol="false" tIns="0" lIns="0" bIns="0" rIns="0">
            <a:spAutoFit/>
          </a:bodyPr>
          <a:lstStyle/>
          <a:p>
            <a:pPr algn="ctr">
              <a:lnSpc>
                <a:spcPts val="4690"/>
              </a:lnSpc>
            </a:pPr>
            <a:r>
              <a:rPr lang="en-US" sz="3350">
                <a:solidFill>
                  <a:srgbClr val="000000"/>
                </a:solidFill>
                <a:latin typeface="Fredoka One"/>
              </a:rPr>
              <a:t>PACKAGE (~)</a:t>
            </a:r>
          </a:p>
          <a:p>
            <a:pPr algn="ctr">
              <a:lnSpc>
                <a:spcPts val="4690"/>
              </a:lnSpc>
            </a:pPr>
          </a:p>
        </p:txBody>
      </p:sp>
      <p:sp>
        <p:nvSpPr>
          <p:cNvPr name="TextBox 38" id="38"/>
          <p:cNvSpPr txBox="true"/>
          <p:nvPr/>
        </p:nvSpPr>
        <p:spPr>
          <a:xfrm rot="0">
            <a:off x="5713592" y="4901279"/>
            <a:ext cx="3163708" cy="2980690"/>
          </a:xfrm>
          <a:prstGeom prst="rect">
            <a:avLst/>
          </a:prstGeom>
        </p:spPr>
        <p:txBody>
          <a:bodyPr anchor="t" rtlCol="false" tIns="0" lIns="0" bIns="0" rIns="0">
            <a:spAutoFit/>
          </a:bodyPr>
          <a:lstStyle/>
          <a:p>
            <a:pPr algn="ctr">
              <a:lnSpc>
                <a:spcPts val="4759"/>
              </a:lnSpc>
            </a:pPr>
            <a:r>
              <a:rPr lang="en-US" sz="3399">
                <a:solidFill>
                  <a:srgbClr val="000000"/>
                </a:solidFill>
                <a:latin typeface="Nunito Bold"/>
              </a:rPr>
              <a:t>Only within class, highest encapsulation, hidden from outsiders.</a:t>
            </a:r>
          </a:p>
        </p:txBody>
      </p:sp>
      <p:sp>
        <p:nvSpPr>
          <p:cNvPr name="TextBox 39" id="39"/>
          <p:cNvSpPr txBox="true"/>
          <p:nvPr/>
        </p:nvSpPr>
        <p:spPr>
          <a:xfrm rot="0">
            <a:off x="13461179" y="5086350"/>
            <a:ext cx="3789295" cy="2298133"/>
          </a:xfrm>
          <a:prstGeom prst="rect">
            <a:avLst/>
          </a:prstGeom>
        </p:spPr>
        <p:txBody>
          <a:bodyPr anchor="t" rtlCol="false" tIns="0" lIns="0" bIns="0" rIns="0">
            <a:spAutoFit/>
          </a:bodyPr>
          <a:lstStyle/>
          <a:p>
            <a:pPr>
              <a:lnSpc>
                <a:spcPts val="4581"/>
              </a:lnSpc>
            </a:pPr>
            <a:r>
              <a:rPr lang="en-US" sz="3272">
                <a:solidFill>
                  <a:srgbClr val="000000"/>
                </a:solidFill>
                <a:latin typeface="Nunito Bold"/>
              </a:rPr>
              <a:t>Access within package/module, restricted outside</a:t>
            </a:r>
          </a:p>
          <a:p>
            <a:pPr>
              <a:lnSpc>
                <a:spcPts val="4581"/>
              </a:lnSpc>
            </a:pPr>
            <a:r>
              <a:rPr lang="en-US" sz="3272">
                <a:solidFill>
                  <a:srgbClr val="000000"/>
                </a:solidFill>
                <a:latin typeface="Nunito Bold"/>
              </a:rPr>
              <a:t>a package/module.</a:t>
            </a:r>
          </a:p>
        </p:txBody>
      </p:sp>
      <p:grpSp>
        <p:nvGrpSpPr>
          <p:cNvPr name="Group 40" id="40"/>
          <p:cNvGrpSpPr/>
          <p:nvPr/>
        </p:nvGrpSpPr>
        <p:grpSpPr>
          <a:xfrm rot="0">
            <a:off x="9458325" y="3993068"/>
            <a:ext cx="3490544" cy="4208359"/>
            <a:chOff x="0" y="0"/>
            <a:chExt cx="919320" cy="1108374"/>
          </a:xfrm>
        </p:grpSpPr>
        <p:sp>
          <p:nvSpPr>
            <p:cNvPr name="Freeform 41" id="41"/>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42" id="4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43" id="43"/>
          <p:cNvGrpSpPr/>
          <p:nvPr/>
        </p:nvGrpSpPr>
        <p:grpSpPr>
          <a:xfrm rot="0">
            <a:off x="10936645" y="3393396"/>
            <a:ext cx="480294" cy="655427"/>
            <a:chOff x="0" y="0"/>
            <a:chExt cx="126497" cy="172623"/>
          </a:xfrm>
        </p:grpSpPr>
        <p:sp>
          <p:nvSpPr>
            <p:cNvPr name="Freeform 44" id="44"/>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45" id="4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6" id="46"/>
          <p:cNvSpPr txBox="true"/>
          <p:nvPr/>
        </p:nvSpPr>
        <p:spPr>
          <a:xfrm rot="0">
            <a:off x="8652242" y="4258565"/>
            <a:ext cx="5102709" cy="572160"/>
          </a:xfrm>
          <a:prstGeom prst="rect">
            <a:avLst/>
          </a:prstGeom>
        </p:spPr>
        <p:txBody>
          <a:bodyPr anchor="t" rtlCol="false" tIns="0" lIns="0" bIns="0" rIns="0">
            <a:spAutoFit/>
          </a:bodyPr>
          <a:lstStyle/>
          <a:p>
            <a:pPr algn="ctr">
              <a:lnSpc>
                <a:spcPts val="4688"/>
              </a:lnSpc>
            </a:pPr>
            <a:r>
              <a:rPr lang="en-US" sz="3349">
                <a:solidFill>
                  <a:srgbClr val="000000"/>
                </a:solidFill>
                <a:latin typeface="Fredoka One"/>
              </a:rPr>
              <a:t>PROTECTED( # )</a:t>
            </a:r>
          </a:p>
        </p:txBody>
      </p:sp>
      <p:sp>
        <p:nvSpPr>
          <p:cNvPr name="TextBox 47" id="47"/>
          <p:cNvSpPr txBox="true"/>
          <p:nvPr/>
        </p:nvSpPr>
        <p:spPr>
          <a:xfrm rot="0">
            <a:off x="9621743" y="5076825"/>
            <a:ext cx="3163708" cy="2380615"/>
          </a:xfrm>
          <a:prstGeom prst="rect">
            <a:avLst/>
          </a:prstGeom>
        </p:spPr>
        <p:txBody>
          <a:bodyPr anchor="t" rtlCol="false" tIns="0" lIns="0" bIns="0" rIns="0">
            <a:spAutoFit/>
          </a:bodyPr>
          <a:lstStyle/>
          <a:p>
            <a:pPr algn="ctr">
              <a:lnSpc>
                <a:spcPts val="4759"/>
              </a:lnSpc>
            </a:pPr>
            <a:r>
              <a:rPr lang="en-US" sz="3399">
                <a:solidFill>
                  <a:srgbClr val="000000"/>
                </a:solidFill>
                <a:latin typeface="Nunito Bold"/>
              </a:rPr>
              <a:t> In class and subclasses, not from outside class hierarchy.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DAFtslSc-h0</dc:identifier>
  <dcterms:modified xsi:type="dcterms:W3CDTF">2011-08-01T06:04:30Z</dcterms:modified>
  <cp:revision>1</cp:revision>
  <dc:title>SE_Presentation</dc:title>
</cp:coreProperties>
</file>