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4" r:id="rId2"/>
    <p:sldId id="267" r:id="rId3"/>
    <p:sldId id="268" r:id="rId4"/>
    <p:sldId id="269" r:id="rId5"/>
    <p:sldId id="258" r:id="rId6"/>
    <p:sldId id="259" r:id="rId7"/>
    <p:sldId id="260" r:id="rId8"/>
    <p:sldId id="274" r:id="rId9"/>
    <p:sldId id="263" r:id="rId10"/>
    <p:sldId id="272" r:id="rId11"/>
    <p:sldId id="265" r:id="rId12"/>
    <p:sldId id="273" r:id="rId13"/>
    <p:sldId id="27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70"/>
    <p:restoredTop sz="94722"/>
  </p:normalViewPr>
  <p:slideViewPr>
    <p:cSldViewPr snapToGrid="0" snapToObjects="1" showGuides="1">
      <p:cViewPr>
        <p:scale>
          <a:sx n="89" d="100"/>
          <a:sy n="89" d="100"/>
        </p:scale>
        <p:origin x="1784" y="6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32E34-28DD-6341-ABB1-46E24CDDC799}" type="datetimeFigureOut">
              <a:rPr lang="en-US" smtClean="0"/>
              <a:t>7/14/19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E794-BA8F-1B4D-9F54-D1BF92EDD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107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32E34-28DD-6341-ABB1-46E24CDDC799}" type="datetimeFigureOut">
              <a:rPr lang="en-US" smtClean="0"/>
              <a:t>7/14/19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E794-BA8F-1B4D-9F54-D1BF92EDD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688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32E34-28DD-6341-ABB1-46E24CDDC799}" type="datetimeFigureOut">
              <a:rPr lang="en-US" smtClean="0"/>
              <a:t>7/14/19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E794-BA8F-1B4D-9F54-D1BF92EDD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20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32E34-28DD-6341-ABB1-46E24CDDC799}" type="datetimeFigureOut">
              <a:rPr lang="en-US" smtClean="0"/>
              <a:t>7/14/19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E794-BA8F-1B4D-9F54-D1BF92EDD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269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32E34-28DD-6341-ABB1-46E24CDDC799}" type="datetimeFigureOut">
              <a:rPr lang="en-US" smtClean="0"/>
              <a:t>7/14/19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E794-BA8F-1B4D-9F54-D1BF92EDD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383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32E34-28DD-6341-ABB1-46E24CDDC799}" type="datetimeFigureOut">
              <a:rPr lang="en-US" smtClean="0"/>
              <a:t>7/14/19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E794-BA8F-1B4D-9F54-D1BF92EDD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425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32E34-28DD-6341-ABB1-46E24CDDC799}" type="datetimeFigureOut">
              <a:rPr lang="en-US" smtClean="0"/>
              <a:t>7/14/19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E794-BA8F-1B4D-9F54-D1BF92EDD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242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32E34-28DD-6341-ABB1-46E24CDDC799}" type="datetimeFigureOut">
              <a:rPr lang="en-US" smtClean="0"/>
              <a:t>7/14/19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E794-BA8F-1B4D-9F54-D1BF92EDD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338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32E34-28DD-6341-ABB1-46E24CDDC799}" type="datetimeFigureOut">
              <a:rPr lang="en-US" smtClean="0"/>
              <a:t>7/14/19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E794-BA8F-1B4D-9F54-D1BF92EDD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775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32E34-28DD-6341-ABB1-46E24CDDC799}" type="datetimeFigureOut">
              <a:rPr lang="en-US" smtClean="0"/>
              <a:t>7/14/19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E794-BA8F-1B4D-9F54-D1BF92EDD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606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32E34-28DD-6341-ABB1-46E24CDDC799}" type="datetimeFigureOut">
              <a:rPr lang="en-US" smtClean="0"/>
              <a:t>7/14/19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E794-BA8F-1B4D-9F54-D1BF92EDD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95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32E34-28DD-6341-ABB1-46E24CDDC799}" type="datetimeFigureOut">
              <a:rPr lang="en-US" smtClean="0"/>
              <a:t>7/14/19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DE794-BA8F-1B4D-9F54-D1BF92EDD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990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qlfiddle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DATABASE AND WHY DO WE USE THEM?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9775" y="2055813"/>
            <a:ext cx="904875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r>
              <a:rPr lang="en-US" dirty="0">
                <a:solidFill>
                  <a:schemeClr val="accent1"/>
                </a:solidFill>
              </a:rPr>
              <a:t>A database is an organized collection of structured information, or data, typically stored electronically in a computer </a:t>
            </a:r>
            <a:r>
              <a:rPr lang="en-US" dirty="0" smtClean="0">
                <a:solidFill>
                  <a:schemeClr val="accent1"/>
                </a:solidFill>
              </a:rPr>
              <a:t>system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 smtClean="0">
                <a:solidFill>
                  <a:schemeClr val="accent1"/>
                </a:solidFill>
              </a:rPr>
              <a:t>Apps that save data use databases, for example if an app has users then it'll save their login details.</a:t>
            </a:r>
          </a:p>
          <a:p>
            <a:r>
              <a:rPr lang="en-US" dirty="0" smtClean="0">
                <a:solidFill>
                  <a:schemeClr val="accent1"/>
                </a:solidFill>
                <a:effectLst/>
              </a:rPr>
              <a:t>What apps would not need a database?</a:t>
            </a:r>
          </a:p>
          <a:p>
            <a:endParaRPr lang="en-US" dirty="0"/>
          </a:p>
        </p:txBody>
      </p:sp>
      <p:pic>
        <p:nvPicPr>
          <p:cNvPr id="1025" name="Picture 1" descr="age3image56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276850" cy="75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-740896"/>
            <a:ext cx="950901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 </a:t>
            </a:r>
            <a:r>
              <a:rPr kumimoji="0" lang="en-US" altLang="en-US" sz="2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 </a:t>
            </a:r>
            <a:r>
              <a:rPr kumimoji="0" lang="en-US" altLang="en-US" sz="1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027" name="Picture 3" descr="age3image33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71475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99838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Lets all create 3 different pets databases one for each of the following situation: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971550" lvl="1" indent="-514350">
              <a:lnSpc>
                <a:spcPct val="100000"/>
              </a:lnSpc>
              <a:spcBef>
                <a:spcPts val="0"/>
              </a:spcBef>
              <a:buFontTx/>
              <a:buAutoNum type="arabicPeriod"/>
            </a:pPr>
            <a:r>
              <a:rPr lang="en-US" dirty="0" smtClean="0">
                <a:solidFill>
                  <a:schemeClr val="accent1"/>
                </a:solidFill>
              </a:rPr>
              <a:t>where each pet owner can only have one pet.</a:t>
            </a:r>
          </a:p>
          <a:p>
            <a:pPr marL="971550" lvl="1" indent="-514350">
              <a:lnSpc>
                <a:spcPct val="100000"/>
              </a:lnSpc>
              <a:spcBef>
                <a:spcPts val="0"/>
              </a:spcBef>
              <a:buFontTx/>
              <a:buAutoNum type="arabicPeriod"/>
            </a:pPr>
            <a:r>
              <a:rPr lang="en-US" dirty="0" smtClean="0">
                <a:solidFill>
                  <a:schemeClr val="accent1"/>
                </a:solidFill>
              </a:rPr>
              <a:t>where a pet owner can have more than one pet</a:t>
            </a:r>
          </a:p>
          <a:p>
            <a:pPr marL="971550" lvl="1" indent="-514350">
              <a:lnSpc>
                <a:spcPct val="100000"/>
              </a:lnSpc>
              <a:spcBef>
                <a:spcPts val="0"/>
              </a:spcBef>
              <a:buFontTx/>
              <a:buAutoNum type="arabicPeriod"/>
            </a:pPr>
            <a:r>
              <a:rPr lang="en-US" dirty="0" smtClean="0">
                <a:solidFill>
                  <a:schemeClr val="accent1"/>
                </a:solidFill>
              </a:rPr>
              <a:t>where pet owners can have more than one pet, AND pets can have more than one owner.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69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POSTGRES, LIBRARY </a:t>
            </a:r>
            <a:r>
              <a:rPr lang="mr-IN" dirty="0" smtClean="0"/>
              <a:t>…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0120549"/>
              </p:ext>
            </p:extLst>
          </p:nvPr>
        </p:nvGraphicFramePr>
        <p:xfrm>
          <a:off x="838200" y="1825625"/>
          <a:ext cx="10515600" cy="439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Library analogy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Databases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English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SQL (syntax</a:t>
                      </a:r>
                      <a:r>
                        <a:rPr lang="en-US" baseline="0" dirty="0" smtClean="0"/>
                        <a:t> differences between SQL and other languages)</a:t>
                      </a:r>
                      <a:r>
                        <a:rPr lang="en-US" dirty="0" smtClean="0"/>
                        <a:t> SQL commands are known as queries.</a:t>
                      </a:r>
                      <a:endParaRPr lang="en-US" baseline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r>
                        <a:rPr lang="en-US" baseline="0" dirty="0" smtClean="0"/>
                        <a:t>base m</a:t>
                      </a:r>
                      <a:r>
                        <a:rPr lang="en-US" dirty="0" smtClean="0"/>
                        <a:t>anagement system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Library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PostgreSQL</a:t>
                      </a:r>
                      <a:r>
                        <a:rPr lang="en-US" baseline="0" dirty="0" smtClean="0"/>
                        <a:t>, MySQL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Database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Collection of books (you will often</a:t>
                      </a:r>
                      <a:r>
                        <a:rPr lang="en-US" baseline="0" dirty="0" smtClean="0"/>
                        <a:t> have multiple collections of books in your library)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Database</a:t>
                      </a:r>
                      <a:r>
                        <a:rPr lang="en-US" baseline="0" dirty="0" smtClean="0"/>
                        <a:t> (you will often have multiple databases in your </a:t>
                      </a:r>
                      <a:r>
                        <a:rPr lang="en-US" baseline="0" dirty="0" err="1" smtClean="0"/>
                        <a:t>PostgresSQL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Schema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Classification system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Schema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client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Library terminal, librarian</a:t>
                      </a:r>
                    </a:p>
                    <a:p>
                      <a:r>
                        <a:rPr lang="en-US" dirty="0" smtClean="0"/>
                        <a:t>(i.e.</a:t>
                      </a:r>
                      <a:r>
                        <a:rPr lang="en-US" baseline="0" dirty="0" smtClean="0"/>
                        <a:t> who you as a user interacts with in order to get information out of your library)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PSQL, PGCLI (i.e.</a:t>
                      </a:r>
                      <a:r>
                        <a:rPr lang="en-US" baseline="0" dirty="0" smtClean="0"/>
                        <a:t> who you as a user interacts with in order to get information out of your database)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161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interact with our databases?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SQL queries. Most common commands: </a:t>
            </a:r>
          </a:p>
          <a:p>
            <a:r>
              <a:rPr lang="en-US" dirty="0" smtClean="0"/>
              <a:t>To get data from tables you will use ‘SELECT’ 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E.g. SELECT * FROM teachers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E.g. SELECT name, gender FROM teachers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E.g. SELECT * FROM teachers WHERE name=‘NADIA’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 smtClean="0"/>
              <a:t>To insert data into tables you will use ‘INSERT INTO’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E.g. INSERT INTO teachers VALUES (4, ‘</a:t>
            </a:r>
            <a:r>
              <a:rPr lang="en-US" dirty="0" err="1" smtClean="0">
                <a:solidFill>
                  <a:schemeClr val="accent1"/>
                </a:solidFill>
              </a:rPr>
              <a:t>shahy</a:t>
            </a:r>
            <a:r>
              <a:rPr lang="en-US" dirty="0" smtClean="0">
                <a:solidFill>
                  <a:schemeClr val="accent1"/>
                </a:solidFill>
              </a:rPr>
              <a:t>’, ‘F’) </a:t>
            </a:r>
          </a:p>
          <a:p>
            <a:pPr lvl="1"/>
            <a:r>
              <a:rPr lang="en-US" dirty="0" err="1" smtClean="0">
                <a:solidFill>
                  <a:schemeClr val="accent1"/>
                </a:solidFill>
              </a:rPr>
              <a:t>E.g</a:t>
            </a:r>
            <a:r>
              <a:rPr lang="en-US" dirty="0" smtClean="0">
                <a:solidFill>
                  <a:schemeClr val="accent1"/>
                </a:solidFill>
              </a:rPr>
              <a:t> INSERT INTO teachers (name, gender) VALUES (‘</a:t>
            </a:r>
            <a:r>
              <a:rPr lang="en-US" dirty="0" err="1" smtClean="0">
                <a:solidFill>
                  <a:schemeClr val="accent1"/>
                </a:solidFill>
              </a:rPr>
              <a:t>shahy</a:t>
            </a:r>
            <a:r>
              <a:rPr lang="en-US" dirty="0" smtClean="0">
                <a:solidFill>
                  <a:schemeClr val="accent1"/>
                </a:solidFill>
              </a:rPr>
              <a:t>’, ‘F’)</a:t>
            </a:r>
          </a:p>
        </p:txBody>
      </p:sp>
    </p:spTree>
    <p:extLst>
      <p:ext uri="{BB962C8B-B14F-4D97-AF65-F5344CB8AC3E}">
        <p14:creationId xmlns:p14="http://schemas.microsoft.com/office/powerpoint/2010/main" val="1660329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SQLFIDDLE DEMO </a:t>
            </a:r>
            <a:r>
              <a:rPr lang="en-US" dirty="0" smtClean="0">
                <a:hlinkClick r:id="rId2"/>
              </a:rPr>
              <a:t>http://sqlfiddle.com/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2262187"/>
            <a:ext cx="4801314" cy="24745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CREATE TABLE teachers(  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accent1"/>
                </a:solidFill>
              </a:rPr>
              <a:t>	id SERIAL PRIMARY KEY,  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accent1"/>
                </a:solidFill>
              </a:rPr>
              <a:t>	name VARCHAR(255) NOT NULL,  	</a:t>
            </a:r>
            <a:endParaRPr lang="en-US" dirty="0" smtClean="0">
              <a:solidFill>
                <a:schemeClr val="accent1"/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accent1"/>
                </a:solidFill>
              </a:rPr>
              <a:t>	</a:t>
            </a:r>
            <a:r>
              <a:rPr lang="en-US" dirty="0" smtClean="0">
                <a:solidFill>
                  <a:schemeClr val="accent1"/>
                </a:solidFill>
              </a:rPr>
              <a:t>gender </a:t>
            </a:r>
            <a:r>
              <a:rPr lang="en-US" dirty="0">
                <a:solidFill>
                  <a:schemeClr val="accent1"/>
                </a:solidFill>
              </a:rPr>
              <a:t>VARCHAR(255) NOT NULL</a:t>
            </a:r>
          </a:p>
          <a:p>
            <a:r>
              <a:rPr lang="en-US" dirty="0">
                <a:solidFill>
                  <a:schemeClr val="accent1"/>
                </a:solidFill>
              </a:rPr>
              <a:t>);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solidFill>
                  <a:schemeClr val="accent1"/>
                </a:solidFill>
              </a:rPr>
              <a:t>INSERT into teachers VALUES  (1, '</a:t>
            </a:r>
            <a:r>
              <a:rPr lang="en-US" dirty="0" err="1" smtClean="0">
                <a:solidFill>
                  <a:schemeClr val="accent1"/>
                </a:solidFill>
              </a:rPr>
              <a:t>eade</a:t>
            </a:r>
            <a:r>
              <a:rPr lang="en-US" dirty="0" smtClean="0">
                <a:solidFill>
                  <a:schemeClr val="accent1"/>
                </a:solidFill>
              </a:rPr>
              <a:t>', 'F');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1885950"/>
            <a:ext cx="3129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Build a schema using this: 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072313" y="1971675"/>
            <a:ext cx="33997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 your query in the other box: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accent1"/>
                </a:solidFill>
              </a:rPr>
              <a:t>SELECT * FROM teachers;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36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2962" y="885030"/>
            <a:ext cx="10515600" cy="1325563"/>
          </a:xfrm>
        </p:spPr>
        <p:txBody>
          <a:bodyPr/>
          <a:lstStyle/>
          <a:p>
            <a:pPr lvl="0"/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Benefits of using databases: 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5988" y="2343149"/>
            <a:ext cx="9429750" cy="3833813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  <a:ea typeface="Nunito" charset="0"/>
              </a:rPr>
              <a:t> Can handle</a:t>
            </a:r>
            <a:r>
              <a:rPr kumimoji="0" lang="en-US" altLang="en-US" b="0" i="0" u="none" strike="noStrike" cap="none" normalizeH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  <a:ea typeface="Nunito" charset="0"/>
              </a:rPr>
              <a:t> large amounts of data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accent1"/>
              </a:solidFill>
              <a:effectLst/>
              <a:latin typeface="Arial" charset="0"/>
              <a:ea typeface="Nunito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 startAt="2"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  <a:ea typeface="Nunito" charset="0"/>
              </a:rPr>
              <a:t> data can easily be updated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 startAt="3"/>
            </a:pPr>
            <a:r>
              <a:rPr lang="en-US" altLang="en-US" dirty="0">
                <a:solidFill>
                  <a:schemeClr val="accent1"/>
                </a:solidFill>
                <a:latin typeface="Arial" charset="0"/>
                <a:ea typeface="Nunito" charset="0"/>
              </a:rPr>
              <a:t> </a:t>
            </a:r>
            <a:r>
              <a:rPr lang="en-US" altLang="en-US" dirty="0" smtClean="0">
                <a:solidFill>
                  <a:schemeClr val="accent1"/>
                </a:solidFill>
                <a:latin typeface="Arial" charset="0"/>
                <a:ea typeface="Nunito" charset="0"/>
              </a:rPr>
              <a:t>data can accurately be updated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accent1"/>
              </a:solidFill>
              <a:effectLst/>
              <a:latin typeface="Arial" charset="0"/>
              <a:ea typeface="Nunito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 startAt="4"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  <a:ea typeface="Nunito" charset="0"/>
              </a:rPr>
              <a:t> data is secure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 startAt="5"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  <a:ea typeface="Nunito" charset="0"/>
              </a:rPr>
              <a:t> we can easily</a:t>
            </a:r>
            <a:r>
              <a:rPr kumimoji="0" lang="en-US" altLang="en-US" b="0" i="0" u="none" strike="noStrike" cap="none" normalizeH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  <a:ea typeface="Nunito" charset="0"/>
              </a:rPr>
              <a:t> ensure we are not storing redundant data</a:t>
            </a:r>
            <a:endParaRPr kumimoji="0" lang="en-US" altLang="en-US" sz="1050" b="0" i="0" u="none" strike="noStrike" cap="none" normalizeH="0" baseline="0" dirty="0" smtClean="0">
              <a:ln>
                <a:noFill/>
              </a:ln>
              <a:solidFill>
                <a:schemeClr val="accent1"/>
              </a:solidFill>
              <a:effectLst/>
              <a:latin typeface="Arial" charset="0"/>
            </a:endParaRPr>
          </a:p>
          <a:p>
            <a:endParaRPr lang="en-US" dirty="0"/>
          </a:p>
        </p:txBody>
      </p:sp>
      <p:pic>
        <p:nvPicPr>
          <p:cNvPr id="2049" name="Picture 1" descr="age7image56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276850" cy="75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age7image300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71475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0319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How does a relational database differ from a spreadsheet? 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1389" y="3718820"/>
            <a:ext cx="10515600" cy="4351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43189" y="875300"/>
            <a:ext cx="869149" cy="2492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 </a:t>
            </a:r>
            <a:r>
              <a:rPr kumimoji="0" lang="en-US" altLang="en-US" sz="15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3074" name="Picture 2" descr="age3image14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189" y="2480570"/>
            <a:ext cx="9010650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4046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763375" cy="492125"/>
          </a:xfrm>
        </p:spPr>
        <p:txBody>
          <a:bodyPr>
            <a:normAutofit fontScale="90000"/>
          </a:bodyPr>
          <a:lstStyle/>
          <a:p>
            <a:r>
              <a:rPr lang="en-US" dirty="0"/>
              <a:t>A relational database management system (RDBMS) </a:t>
            </a: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/>
          </a:p>
        </p:txBody>
      </p:sp>
      <p:pic>
        <p:nvPicPr>
          <p:cNvPr id="4097" name="Picture 1" descr="age4image130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9368" y="1825625"/>
            <a:ext cx="559326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71500" y="2228671"/>
            <a:ext cx="2514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is broken down into </a:t>
            </a:r>
            <a:r>
              <a:rPr lang="en-US" dirty="0" smtClean="0"/>
              <a:t>one or more tables (or "relations") of columns and rows, with a unique key identifying each row. This unique key is called a Primary Key (PK). </a:t>
            </a:r>
            <a:endParaRPr lang="en-US" dirty="0" smtClean="0">
              <a:effectLst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49268" y="1070196"/>
            <a:ext cx="502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Rows are also called records or tuples. Columns are also called attributes. </a:t>
            </a:r>
            <a:endParaRPr lang="en-US" dirty="0" smtClean="0">
              <a:effectLst/>
            </a:endParaRP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892631" y="2182504"/>
            <a:ext cx="33861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Generally, each table represents one "entity type" (e.g. member or </a:t>
            </a:r>
            <a:r>
              <a:rPr lang="en-US" dirty="0" err="1" smtClean="0"/>
              <a:t>dvd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043864" y="4331782"/>
            <a:ext cx="31861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The rows represent “instances” of that type of entity (such as "Jane") and the columns representing values attributed to that “instance” (such as name, phone and email). </a:t>
            </a:r>
            <a:endParaRPr lang="en-US" smtClean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33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167800"/>
              </p:ext>
            </p:extLst>
          </p:nvPr>
        </p:nvGraphicFramePr>
        <p:xfrm>
          <a:off x="1065529" y="1359746"/>
          <a:ext cx="4443732" cy="1863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1244"/>
                <a:gridCol w="1481244"/>
                <a:gridCol w="1481244"/>
              </a:tblGrid>
              <a:tr h="465879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(PK)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user_name</a:t>
                      </a:r>
                      <a:endParaRPr lang="en-US" dirty="0"/>
                    </a:p>
                  </a:txBody>
                  <a:tcPr/>
                </a:tc>
              </a:tr>
              <a:tr h="465879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J_EM</a:t>
                      </a:r>
                      <a:endParaRPr lang="en-US" dirty="0"/>
                    </a:p>
                  </a:txBody>
                  <a:tcPr/>
                </a:tc>
              </a:tr>
              <a:tr h="465879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SHAHY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SHAZ123</a:t>
                      </a:r>
                      <a:endParaRPr lang="en-US" dirty="0"/>
                    </a:p>
                  </a:txBody>
                  <a:tcPr/>
                </a:tc>
              </a:tr>
              <a:tr h="465879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GHASSAN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GHAZA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731771" y="458867"/>
            <a:ext cx="7926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ONE TO ONE </a:t>
            </a:r>
            <a:r>
              <a:rPr lang="en-US" sz="2800" smtClean="0"/>
              <a:t>RELATIONSHIPS  - like user to username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8991507" y="2577018"/>
            <a:ext cx="7870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OR</a:t>
            </a:r>
            <a:r>
              <a:rPr lang="mr-IN" sz="2400" dirty="0" smtClean="0"/>
              <a:t>…</a:t>
            </a:r>
            <a:endParaRPr lang="en-US" sz="24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710393"/>
              </p:ext>
            </p:extLst>
          </p:nvPr>
        </p:nvGraphicFramePr>
        <p:xfrm>
          <a:off x="3097530" y="4552288"/>
          <a:ext cx="2811930" cy="19312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5965"/>
                <a:gridCol w="1405965"/>
              </a:tblGrid>
              <a:tr h="48282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id</a:t>
                      </a:r>
                      <a:r>
                        <a:rPr lang="en-US" baseline="0" dirty="0" smtClean="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(PK)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  <a:tr h="482821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JEM</a:t>
                      </a:r>
                      <a:endParaRPr lang="en-US" dirty="0"/>
                    </a:p>
                  </a:txBody>
                  <a:tcPr/>
                </a:tc>
              </a:tr>
              <a:tr h="482821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SHAHY</a:t>
                      </a:r>
                      <a:endParaRPr lang="en-US" dirty="0"/>
                    </a:p>
                  </a:txBody>
                  <a:tcPr/>
                </a:tc>
              </a:tr>
              <a:tr h="482821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GHASSAN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9946063"/>
              </p:ext>
            </p:extLst>
          </p:nvPr>
        </p:nvGraphicFramePr>
        <p:xfrm>
          <a:off x="7529831" y="4439064"/>
          <a:ext cx="3877461" cy="21577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2487"/>
                <a:gridCol w="1292487"/>
                <a:gridCol w="1292487"/>
              </a:tblGrid>
              <a:tr h="505884">
                <a:tc>
                  <a:txBody>
                    <a:bodyPr/>
                    <a:lstStyle/>
                    <a:p>
                      <a:r>
                        <a:rPr lang="en-US" dirty="0" smtClean="0"/>
                        <a:t>id (PK)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accent2"/>
                          </a:solidFill>
                        </a:rPr>
                        <a:t>user_id</a:t>
                      </a:r>
                      <a:r>
                        <a:rPr lang="en-US" baseline="0" dirty="0" smtClean="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(FK)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user_name</a:t>
                      </a:r>
                      <a:endParaRPr lang="en-US" dirty="0"/>
                    </a:p>
                  </a:txBody>
                  <a:tcPr/>
                </a:tc>
              </a:tr>
              <a:tr h="505884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SHAZ123</a:t>
                      </a:r>
                      <a:endParaRPr lang="en-US" dirty="0"/>
                    </a:p>
                  </a:txBody>
                  <a:tcPr/>
                </a:tc>
              </a:tr>
              <a:tr h="505884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GHAZA</a:t>
                      </a:r>
                      <a:endParaRPr lang="en-US" dirty="0"/>
                    </a:p>
                  </a:txBody>
                  <a:tcPr/>
                </a:tc>
              </a:tr>
              <a:tr h="505884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J_EM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8991507" y="3747254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UNIQUE</a:t>
            </a:r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9468560" y="4236306"/>
            <a:ext cx="45719" cy="1582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5909460" y="5246370"/>
            <a:ext cx="2800200" cy="1074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5909460" y="5246370"/>
            <a:ext cx="2880210" cy="537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5909460" y="5783580"/>
            <a:ext cx="2925930" cy="512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406640" y="1817370"/>
            <a:ext cx="3398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Can put them in one table like this</a:t>
            </a:r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697230" y="3429000"/>
            <a:ext cx="10971029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54331" y="3747254"/>
            <a:ext cx="23774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dirty="0" smtClean="0"/>
              <a:t>…</a:t>
            </a:r>
            <a:r>
              <a:rPr lang="en-GB" dirty="0" smtClean="0"/>
              <a:t>a</a:t>
            </a:r>
            <a:r>
              <a:rPr lang="en-US" dirty="0" smtClean="0"/>
              <a:t>cross two tables using foreign keys to reference the other table. A primary key is a key that is in its own table e.g. </a:t>
            </a:r>
            <a:r>
              <a:rPr lang="en-US" dirty="0" err="1" smtClean="0"/>
              <a:t>user_id</a:t>
            </a:r>
            <a:r>
              <a:rPr lang="en-US" dirty="0" smtClean="0"/>
              <a:t> in the users table, but if this key is used in another table it would be a foreign key. 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079714" y="4275289"/>
            <a:ext cx="58182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USERS</a:t>
            </a:r>
          </a:p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495778" y="4174752"/>
            <a:ext cx="9783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USERNAMES</a:t>
            </a:r>
            <a:endParaRPr lang="en-US" sz="1200" dirty="0"/>
          </a:p>
        </p:txBody>
      </p:sp>
      <p:sp>
        <p:nvSpPr>
          <p:cNvPr id="19" name="Left Arrow 18"/>
          <p:cNvSpPr/>
          <p:nvPr/>
        </p:nvSpPr>
        <p:spPr>
          <a:xfrm flipV="1">
            <a:off x="5757863" y="1928814"/>
            <a:ext cx="1648777" cy="10001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724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9292850"/>
              </p:ext>
            </p:extLst>
          </p:nvPr>
        </p:nvGraphicFramePr>
        <p:xfrm>
          <a:off x="1065529" y="1359746"/>
          <a:ext cx="4443732" cy="1863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1244"/>
                <a:gridCol w="1481244"/>
                <a:gridCol w="1481244"/>
              </a:tblGrid>
              <a:tr h="465879">
                <a:tc>
                  <a:txBody>
                    <a:bodyPr/>
                    <a:lstStyle/>
                    <a:p>
                      <a:r>
                        <a:rPr lang="en-US" dirty="0" smtClean="0"/>
                        <a:t>id (PK)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user_name</a:t>
                      </a:r>
                      <a:endParaRPr lang="en-US" dirty="0"/>
                    </a:p>
                  </a:txBody>
                  <a:tcPr/>
                </a:tc>
              </a:tr>
              <a:tr h="465879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J_EM</a:t>
                      </a:r>
                      <a:endParaRPr lang="en-US" dirty="0"/>
                    </a:p>
                  </a:txBody>
                  <a:tcPr/>
                </a:tc>
              </a:tr>
              <a:tr h="465879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SHAHY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SHAZ123</a:t>
                      </a:r>
                      <a:endParaRPr lang="en-US" dirty="0"/>
                    </a:p>
                  </a:txBody>
                  <a:tcPr/>
                </a:tc>
              </a:tr>
              <a:tr h="465879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GHASSAN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GHAZA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014469" y="458867"/>
            <a:ext cx="46951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ONE TO ONE RELATIONSHIPS </a:t>
            </a:r>
            <a:endParaRPr lang="en-US" sz="28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02992"/>
              </p:ext>
            </p:extLst>
          </p:nvPr>
        </p:nvGraphicFramePr>
        <p:xfrm>
          <a:off x="3097530" y="4552288"/>
          <a:ext cx="2811930" cy="19312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5965"/>
                <a:gridCol w="1405965"/>
              </a:tblGrid>
              <a:tr h="48282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id (PK)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  <a:tr h="482821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JEM</a:t>
                      </a:r>
                      <a:endParaRPr lang="en-US" dirty="0"/>
                    </a:p>
                  </a:txBody>
                  <a:tcPr/>
                </a:tc>
              </a:tr>
              <a:tr h="482821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SHAHY</a:t>
                      </a:r>
                      <a:endParaRPr lang="en-US" dirty="0"/>
                    </a:p>
                  </a:txBody>
                  <a:tcPr/>
                </a:tc>
              </a:tr>
              <a:tr h="482821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GHASSAN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47916"/>
              </p:ext>
            </p:extLst>
          </p:nvPr>
        </p:nvGraphicFramePr>
        <p:xfrm>
          <a:off x="7529831" y="4439064"/>
          <a:ext cx="3877461" cy="21577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2487"/>
                <a:gridCol w="1292487"/>
                <a:gridCol w="1292487"/>
              </a:tblGrid>
              <a:tr h="505884">
                <a:tc>
                  <a:txBody>
                    <a:bodyPr/>
                    <a:lstStyle/>
                    <a:p>
                      <a:r>
                        <a:rPr lang="en-US" dirty="0" smtClean="0"/>
                        <a:t>Id (PK)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accent2"/>
                          </a:solidFill>
                        </a:rPr>
                        <a:t>user_id</a:t>
                      </a:r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 (FK)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user_name</a:t>
                      </a:r>
                      <a:endParaRPr lang="en-US" dirty="0"/>
                    </a:p>
                  </a:txBody>
                  <a:tcPr/>
                </a:tc>
              </a:tr>
              <a:tr h="505884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SHAZ123</a:t>
                      </a:r>
                      <a:endParaRPr lang="en-US" dirty="0"/>
                    </a:p>
                  </a:txBody>
                  <a:tcPr/>
                </a:tc>
              </a:tr>
              <a:tr h="505884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GHAZA</a:t>
                      </a:r>
                      <a:endParaRPr lang="en-US" dirty="0"/>
                    </a:p>
                  </a:txBody>
                  <a:tcPr/>
                </a:tc>
              </a:tr>
              <a:tr h="505884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J_EM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8991507" y="3747254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UNIQUE</a:t>
            </a:r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9468560" y="4236306"/>
            <a:ext cx="45719" cy="1582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5909460" y="5246370"/>
            <a:ext cx="2800200" cy="1074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5909460" y="5246370"/>
            <a:ext cx="2880210" cy="537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5909460" y="5783580"/>
            <a:ext cx="2925930" cy="512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406640" y="1817370"/>
            <a:ext cx="3398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Can put them in one table like this</a:t>
            </a:r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697230" y="3429000"/>
            <a:ext cx="94869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rame 1"/>
          <p:cNvSpPr/>
          <p:nvPr/>
        </p:nvSpPr>
        <p:spPr>
          <a:xfrm>
            <a:off x="8789670" y="3589019"/>
            <a:ext cx="1268730" cy="647287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193170" y="2823924"/>
            <a:ext cx="19988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If this column </a:t>
            </a:r>
            <a:r>
              <a:rPr lang="en-US" sz="1200" b="1" dirty="0" err="1" smtClean="0">
                <a:solidFill>
                  <a:srgbClr val="FF0000"/>
                </a:solidFill>
              </a:rPr>
              <a:t>wasn</a:t>
            </a:r>
            <a:r>
              <a:rPr lang="mr-IN" sz="1200" b="1" dirty="0" smtClean="0">
                <a:solidFill>
                  <a:srgbClr val="FF0000"/>
                </a:solidFill>
              </a:rPr>
              <a:t>’</a:t>
            </a:r>
            <a:r>
              <a:rPr lang="en-US" sz="1200" b="1" dirty="0" smtClean="0">
                <a:solidFill>
                  <a:srgbClr val="FF0000"/>
                </a:solidFill>
              </a:rPr>
              <a:t>t unique, then it would be a one to many relationship, because the user id could come up more than once (i.e. they could have more than one user name)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79714" y="4275289"/>
            <a:ext cx="58182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USERS</a:t>
            </a:r>
          </a:p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495778" y="4174752"/>
            <a:ext cx="9783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USERNAMES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8991507" y="2577018"/>
            <a:ext cx="7870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OR</a:t>
            </a:r>
            <a:r>
              <a:rPr lang="mr-IN" sz="2400" dirty="0" smtClean="0"/>
              <a:t>…</a:t>
            </a:r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354331" y="3747254"/>
            <a:ext cx="23774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dirty="0" smtClean="0"/>
              <a:t>…</a:t>
            </a:r>
            <a:r>
              <a:rPr lang="en-GB" dirty="0" smtClean="0"/>
              <a:t>a</a:t>
            </a:r>
            <a:r>
              <a:rPr lang="en-US" dirty="0" smtClean="0"/>
              <a:t>cross two tables using foreign keys to reference the other table. A primary key is a key that is in its own table e.g. </a:t>
            </a:r>
            <a:r>
              <a:rPr lang="en-US" dirty="0" err="1" smtClean="0"/>
              <a:t>user_id</a:t>
            </a:r>
            <a:r>
              <a:rPr lang="en-US" dirty="0" smtClean="0"/>
              <a:t> in the users table, but if this key is used in any other table it would be a foreign key.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352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3396586"/>
              </p:ext>
            </p:extLst>
          </p:nvPr>
        </p:nvGraphicFramePr>
        <p:xfrm>
          <a:off x="1373951" y="2514701"/>
          <a:ext cx="3754755" cy="14484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1585"/>
                <a:gridCol w="1251585"/>
                <a:gridCol w="1251585"/>
              </a:tblGrid>
              <a:tr h="48282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Id</a:t>
                      </a:r>
                      <a:r>
                        <a:rPr lang="en-US" baseline="0" dirty="0" smtClean="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(PK)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gender</a:t>
                      </a:r>
                      <a:endParaRPr lang="en-US" dirty="0"/>
                    </a:p>
                  </a:txBody>
                  <a:tcPr/>
                </a:tc>
              </a:tr>
              <a:tr h="482821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NADIA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482821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MUSTAFA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014469" y="458867"/>
            <a:ext cx="46951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ONE TO MANY RELATIONSHIPS </a:t>
            </a:r>
            <a:endParaRPr lang="en-US" sz="28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9064752"/>
              </p:ext>
            </p:extLst>
          </p:nvPr>
        </p:nvGraphicFramePr>
        <p:xfrm>
          <a:off x="6766560" y="2057565"/>
          <a:ext cx="4183533" cy="4181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4511"/>
                <a:gridCol w="1394511"/>
                <a:gridCol w="1394511"/>
              </a:tblGrid>
              <a:tr h="505884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(PK)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accent2"/>
                          </a:solidFill>
                        </a:rPr>
                        <a:t>teacher_id</a:t>
                      </a:r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 (FK)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student_name</a:t>
                      </a:r>
                      <a:endParaRPr lang="en-US" dirty="0"/>
                    </a:p>
                  </a:txBody>
                  <a:tcPr/>
                </a:tc>
              </a:tr>
              <a:tr h="505884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HADIL</a:t>
                      </a:r>
                      <a:endParaRPr lang="en-US" dirty="0"/>
                    </a:p>
                  </a:txBody>
                  <a:tcPr/>
                </a:tc>
              </a:tr>
              <a:tr h="505884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SAED</a:t>
                      </a:r>
                      <a:endParaRPr lang="en-US" dirty="0"/>
                    </a:p>
                  </a:txBody>
                  <a:tcPr/>
                </a:tc>
              </a:tr>
              <a:tr h="505884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NOUR</a:t>
                      </a:r>
                      <a:endParaRPr lang="en-US" dirty="0"/>
                    </a:p>
                  </a:txBody>
                  <a:tcPr/>
                </a:tc>
              </a:tr>
              <a:tr h="505884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AMEEN</a:t>
                      </a:r>
                      <a:endParaRPr lang="en-US" dirty="0"/>
                    </a:p>
                  </a:txBody>
                  <a:tcPr/>
                </a:tc>
              </a:tr>
              <a:tr h="505884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YASMIN</a:t>
                      </a:r>
                      <a:endParaRPr lang="en-US" dirty="0"/>
                    </a:p>
                  </a:txBody>
                  <a:tcPr/>
                </a:tc>
              </a:tr>
              <a:tr h="505884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ISMAIL</a:t>
                      </a:r>
                      <a:endParaRPr lang="en-US" dirty="0"/>
                    </a:p>
                  </a:txBody>
                  <a:tcPr/>
                </a:tc>
              </a:tr>
              <a:tr h="505884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ALI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373951" y="2189917"/>
            <a:ext cx="827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TEACHERS</a:t>
            </a:r>
            <a:endParaRPr 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6766560" y="1780566"/>
            <a:ext cx="8435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STUDENTS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642846" y="4997003"/>
            <a:ext cx="4626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WHICH STUDENTS HAVE NADIA AS A TEACHER?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09064" y="1017453"/>
            <a:ext cx="10282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Student teacher relationships in primary school, the students have one teacher but the teacher has </a:t>
            </a:r>
            <a:r>
              <a:rPr lang="en-US" smtClean="0"/>
              <a:t>many students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414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3396586"/>
              </p:ext>
            </p:extLst>
          </p:nvPr>
        </p:nvGraphicFramePr>
        <p:xfrm>
          <a:off x="1373951" y="2514701"/>
          <a:ext cx="3754755" cy="14484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1585"/>
                <a:gridCol w="1251585"/>
                <a:gridCol w="1251585"/>
              </a:tblGrid>
              <a:tr h="48282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Id</a:t>
                      </a:r>
                      <a:r>
                        <a:rPr lang="en-US" baseline="0" dirty="0" smtClean="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(PK)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gender</a:t>
                      </a:r>
                      <a:endParaRPr lang="en-US" dirty="0"/>
                    </a:p>
                  </a:txBody>
                  <a:tcPr/>
                </a:tc>
              </a:tr>
              <a:tr h="482821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NADIA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482821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MUSTAFA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014469" y="458867"/>
            <a:ext cx="46951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ONE TO MANY RELATIONSHIPS </a:t>
            </a:r>
            <a:endParaRPr lang="en-US" sz="28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9064752"/>
              </p:ext>
            </p:extLst>
          </p:nvPr>
        </p:nvGraphicFramePr>
        <p:xfrm>
          <a:off x="6766560" y="2057565"/>
          <a:ext cx="4183533" cy="4181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4511"/>
                <a:gridCol w="1394511"/>
                <a:gridCol w="1394511"/>
              </a:tblGrid>
              <a:tr h="505884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(PK)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accent2"/>
                          </a:solidFill>
                        </a:rPr>
                        <a:t>teacher_id</a:t>
                      </a:r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 (FK)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student_name</a:t>
                      </a:r>
                      <a:endParaRPr lang="en-US" dirty="0"/>
                    </a:p>
                  </a:txBody>
                  <a:tcPr/>
                </a:tc>
              </a:tr>
              <a:tr h="505884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HADIL</a:t>
                      </a:r>
                      <a:endParaRPr lang="en-US" dirty="0"/>
                    </a:p>
                  </a:txBody>
                  <a:tcPr/>
                </a:tc>
              </a:tr>
              <a:tr h="505884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SAED</a:t>
                      </a:r>
                      <a:endParaRPr lang="en-US" dirty="0"/>
                    </a:p>
                  </a:txBody>
                  <a:tcPr/>
                </a:tc>
              </a:tr>
              <a:tr h="505884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NOUR</a:t>
                      </a:r>
                      <a:endParaRPr lang="en-US" dirty="0"/>
                    </a:p>
                  </a:txBody>
                  <a:tcPr/>
                </a:tc>
              </a:tr>
              <a:tr h="505884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AMEEN</a:t>
                      </a:r>
                      <a:endParaRPr lang="en-US" dirty="0"/>
                    </a:p>
                  </a:txBody>
                  <a:tcPr/>
                </a:tc>
              </a:tr>
              <a:tr h="505884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YASMIN</a:t>
                      </a:r>
                      <a:endParaRPr lang="en-US" dirty="0"/>
                    </a:p>
                  </a:txBody>
                  <a:tcPr/>
                </a:tc>
              </a:tr>
              <a:tr h="505884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ISMAIL</a:t>
                      </a:r>
                      <a:endParaRPr lang="en-US" dirty="0"/>
                    </a:p>
                  </a:txBody>
                  <a:tcPr/>
                </a:tc>
              </a:tr>
              <a:tr h="505884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ALI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373951" y="2189917"/>
            <a:ext cx="827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TEACHERS</a:t>
            </a:r>
            <a:endParaRPr 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6766560" y="1780566"/>
            <a:ext cx="8435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STUDENTS</a:t>
            </a:r>
            <a:endParaRPr lang="en-US" sz="12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772050" y="3322749"/>
            <a:ext cx="4341640" cy="633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772050" y="3322749"/>
            <a:ext cx="4341640" cy="1187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772050" y="3322749"/>
            <a:ext cx="4341640" cy="2091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772050" y="3322749"/>
            <a:ext cx="4341640" cy="2561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42846" y="4997003"/>
            <a:ext cx="4626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WHICH STUDENTS HAVE NADIA AS A TEACHER?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09064" y="1017453"/>
            <a:ext cx="10282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Student teacher relationships in primary school, the students have one teacher but the teacher has </a:t>
            </a:r>
            <a:r>
              <a:rPr lang="en-US" smtClean="0"/>
              <a:t>many students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472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014469" y="458867"/>
            <a:ext cx="5696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/>
              <a:t>MANY TO MANY RELATIONSHIPS</a:t>
            </a:r>
            <a:endParaRPr lang="en-US" sz="28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8464755"/>
              </p:ext>
            </p:extLst>
          </p:nvPr>
        </p:nvGraphicFramePr>
        <p:xfrm>
          <a:off x="485775" y="2350521"/>
          <a:ext cx="3286275" cy="19312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5425"/>
                <a:gridCol w="1095425"/>
                <a:gridCol w="1095425"/>
              </a:tblGrid>
              <a:tr h="48282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id(PK)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gender</a:t>
                      </a:r>
                      <a:endParaRPr lang="en-US" dirty="0"/>
                    </a:p>
                  </a:txBody>
                  <a:tcPr/>
                </a:tc>
              </a:tr>
              <a:tr h="482821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NADIA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482821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MUSTAFA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</a:tr>
              <a:tr h="482821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MIRA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5553362"/>
              </p:ext>
            </p:extLst>
          </p:nvPr>
        </p:nvGraphicFramePr>
        <p:xfrm>
          <a:off x="8505208" y="2106026"/>
          <a:ext cx="2789022" cy="4181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4511"/>
                <a:gridCol w="1394511"/>
              </a:tblGrid>
              <a:tr h="505884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id (PK)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student_name</a:t>
                      </a:r>
                      <a:endParaRPr lang="en-US" dirty="0"/>
                    </a:p>
                  </a:txBody>
                  <a:tcPr/>
                </a:tc>
              </a:tr>
              <a:tr h="505884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HADIL</a:t>
                      </a:r>
                      <a:endParaRPr lang="en-US" dirty="0"/>
                    </a:p>
                  </a:txBody>
                  <a:tcPr/>
                </a:tc>
              </a:tr>
              <a:tr h="505884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SAED</a:t>
                      </a:r>
                      <a:endParaRPr lang="en-US" dirty="0"/>
                    </a:p>
                  </a:txBody>
                  <a:tcPr/>
                </a:tc>
              </a:tr>
              <a:tr h="505884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NOUR</a:t>
                      </a:r>
                      <a:endParaRPr lang="en-US" dirty="0"/>
                    </a:p>
                  </a:txBody>
                  <a:tcPr/>
                </a:tc>
              </a:tr>
              <a:tr h="505884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AMEEN</a:t>
                      </a:r>
                      <a:endParaRPr lang="en-US" dirty="0"/>
                    </a:p>
                  </a:txBody>
                  <a:tcPr/>
                </a:tc>
              </a:tr>
              <a:tr h="505884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YASMIN</a:t>
                      </a:r>
                      <a:endParaRPr lang="en-US" dirty="0"/>
                    </a:p>
                  </a:txBody>
                  <a:tcPr/>
                </a:tc>
              </a:tr>
              <a:tr h="505884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ISMAIL</a:t>
                      </a:r>
                      <a:endParaRPr lang="en-US" dirty="0"/>
                    </a:p>
                  </a:txBody>
                  <a:tcPr/>
                </a:tc>
              </a:tr>
              <a:tr h="505884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ALI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60120" y="2057565"/>
            <a:ext cx="827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TEACHERS</a:t>
            </a:r>
            <a:endParaRPr 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8402177" y="1810702"/>
            <a:ext cx="8435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STUDENTS</a:t>
            </a:r>
            <a:endParaRPr 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1210614" y="1016805"/>
            <a:ext cx="10625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At University the relationship changes, teachers have many students but now students also have many teachers</a:t>
            </a:r>
          </a:p>
          <a:p>
            <a:endParaRPr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667021"/>
              </p:ext>
            </p:extLst>
          </p:nvPr>
        </p:nvGraphicFramePr>
        <p:xfrm>
          <a:off x="4943969" y="2210266"/>
          <a:ext cx="2304062" cy="427347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52031"/>
                <a:gridCol w="1152031"/>
              </a:tblGrid>
              <a:tr h="454174">
                <a:tc>
                  <a:txBody>
                    <a:bodyPr/>
                    <a:lstStyle/>
                    <a:p>
                      <a:r>
                        <a:rPr lang="en-US" baseline="0" dirty="0" err="1" smtClean="0">
                          <a:solidFill>
                            <a:schemeClr val="accent2"/>
                          </a:solidFill>
                        </a:rPr>
                        <a:t>teacher_id</a:t>
                      </a:r>
                      <a:r>
                        <a:rPr lang="en-US" baseline="0" dirty="0" smtClean="0">
                          <a:solidFill>
                            <a:schemeClr val="accent2"/>
                          </a:solidFill>
                        </a:rPr>
                        <a:t> (FK)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accent2"/>
                          </a:solidFill>
                        </a:rPr>
                        <a:t>student_id</a:t>
                      </a:r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 (FK)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</a:tr>
              <a:tr h="454174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454174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454174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454174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454174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454174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454174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454174">
                <a:tc>
                  <a:txBody>
                    <a:bodyPr/>
                    <a:lstStyle/>
                    <a:p>
                      <a:r>
                        <a:rPr lang="mr-IN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916363" y="1919065"/>
            <a:ext cx="19048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TEACHERS_STUDENT TABLE</a:t>
            </a:r>
            <a:endParaRPr lang="en-US" sz="1200" dirty="0"/>
          </a:p>
        </p:txBody>
      </p:sp>
      <p:sp>
        <p:nvSpPr>
          <p:cNvPr id="5" name="Right Arrow 4"/>
          <p:cNvSpPr/>
          <p:nvPr/>
        </p:nvSpPr>
        <p:spPr>
          <a:xfrm>
            <a:off x="3206839" y="5602310"/>
            <a:ext cx="1416676" cy="901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60120" y="5417644"/>
            <a:ext cx="2232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INTERMEDIARY TABLE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895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1018</Words>
  <Application>Microsoft Macintosh PowerPoint</Application>
  <PresentationFormat>Widescreen</PresentationFormat>
  <Paragraphs>273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Calibri</vt:lpstr>
      <vt:lpstr>Calibri Light</vt:lpstr>
      <vt:lpstr>Mangal</vt:lpstr>
      <vt:lpstr>Nunito</vt:lpstr>
      <vt:lpstr>Arial</vt:lpstr>
      <vt:lpstr>Office Theme</vt:lpstr>
      <vt:lpstr>WHAT IS A DATABASE AND WHY DO WE USE THEM?</vt:lpstr>
      <vt:lpstr>Benefits of using databases:  </vt:lpstr>
      <vt:lpstr>How does a relational database differ from a spreadsheet?  </vt:lpstr>
      <vt:lpstr>A relational database management system (RDBMS)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Schemas</vt:lpstr>
      <vt:lpstr>POSTGRES, LIBRARY …</vt:lpstr>
      <vt:lpstr>How do we interact with our databases?</vt:lpstr>
      <vt:lpstr>SQLFIDDLE DEMO http://sqlfiddle.com/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Eade Hemingway</dc:creator>
  <cp:lastModifiedBy>Eade Hemingway</cp:lastModifiedBy>
  <cp:revision>21</cp:revision>
  <dcterms:created xsi:type="dcterms:W3CDTF">2019-07-14T07:20:36Z</dcterms:created>
  <dcterms:modified xsi:type="dcterms:W3CDTF">2019-07-14T12:30:05Z</dcterms:modified>
</cp:coreProperties>
</file>