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Barlow ExtraLight"/>
      <p:regular r:id="rId21"/>
      <p:bold r:id="rId22"/>
      <p:italic r:id="rId23"/>
      <p:boldItalic r:id="rId24"/>
    </p:embeddedFont>
    <p:embeddedFont>
      <p:font typeface="Hepta Slab Medium"/>
      <p:regular r:id="rId25"/>
      <p:bold r:id="rId26"/>
    </p:embeddedFont>
    <p:embeddedFont>
      <p:font typeface="Hepta Slab Light"/>
      <p:regular r:id="rId27"/>
      <p:bold r:id="rId28"/>
    </p:embeddedFont>
    <p:embeddedFont>
      <p:font typeface="Hepta Slab"/>
      <p:regular r:id="rId29"/>
      <p:bold r:id="rId30"/>
    </p:embeddedFont>
    <p:embeddedFont>
      <p:font typeface="Barlow Medium"/>
      <p:regular r:id="rId31"/>
      <p:bold r:id="rId32"/>
      <p:italic r:id="rId33"/>
      <p:boldItalic r:id="rId34"/>
    </p:embeddedFont>
    <p:embeddedFont>
      <p:font typeface="Barlow Light"/>
      <p:regular r:id="rId35"/>
      <p:bold r:id="rId36"/>
      <p:italic r:id="rId37"/>
      <p:boldItalic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5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font" Target="fonts/BarlowExtraLight-bold.fntdata"/><Relationship Id="rId21" Type="http://schemas.openxmlformats.org/officeDocument/2006/relationships/font" Target="fonts/BarlowExtraLight-regular.fntdata"/><Relationship Id="rId24" Type="http://schemas.openxmlformats.org/officeDocument/2006/relationships/font" Target="fonts/BarlowExtraLight-boldItalic.fntdata"/><Relationship Id="rId23" Type="http://schemas.openxmlformats.org/officeDocument/2006/relationships/font" Target="fonts/BarlowExtra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ptaSlabMedium-bold.fntdata"/><Relationship Id="rId25" Type="http://schemas.openxmlformats.org/officeDocument/2006/relationships/font" Target="fonts/HeptaSlabMedium-regular.fntdata"/><Relationship Id="rId28" Type="http://schemas.openxmlformats.org/officeDocument/2006/relationships/font" Target="fonts/HeptaSlabLight-bold.fntdata"/><Relationship Id="rId27" Type="http://schemas.openxmlformats.org/officeDocument/2006/relationships/font" Target="fonts/HeptaSlab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pta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Medium-regular.fntdata"/><Relationship Id="rId30" Type="http://schemas.openxmlformats.org/officeDocument/2006/relationships/font" Target="fonts/HeptaSlab-bold.fntdata"/><Relationship Id="rId11" Type="http://schemas.openxmlformats.org/officeDocument/2006/relationships/slide" Target="slides/slide6.xml"/><Relationship Id="rId33" Type="http://schemas.openxmlformats.org/officeDocument/2006/relationships/font" Target="fonts/BarlowMedium-italic.fntdata"/><Relationship Id="rId10" Type="http://schemas.openxmlformats.org/officeDocument/2006/relationships/slide" Target="slides/slide5.xml"/><Relationship Id="rId32" Type="http://schemas.openxmlformats.org/officeDocument/2006/relationships/font" Target="fonts/BarlowMedium-bold.fntdata"/><Relationship Id="rId13" Type="http://schemas.openxmlformats.org/officeDocument/2006/relationships/slide" Target="slides/slide8.xml"/><Relationship Id="rId35" Type="http://schemas.openxmlformats.org/officeDocument/2006/relationships/font" Target="fonts/BarlowLight-regular.fntdata"/><Relationship Id="rId12" Type="http://schemas.openxmlformats.org/officeDocument/2006/relationships/slide" Target="slides/slide7.xml"/><Relationship Id="rId34" Type="http://schemas.openxmlformats.org/officeDocument/2006/relationships/font" Target="fonts/Barlow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BarlowLight-italic.fntdata"/><Relationship Id="rId14" Type="http://schemas.openxmlformats.org/officeDocument/2006/relationships/slide" Target="slides/slide9.xml"/><Relationship Id="rId36" Type="http://schemas.openxmlformats.org/officeDocument/2006/relationships/font" Target="fonts/BarlowLight-bold.fntdata"/><Relationship Id="rId17" Type="http://schemas.openxmlformats.org/officeDocument/2006/relationships/slide" Target="slides/slide12.xml"/><Relationship Id="rId39" Type="http://schemas.openxmlformats.org/officeDocument/2006/relationships/font" Target="fonts/Barlow-regular.fntdata"/><Relationship Id="rId16" Type="http://schemas.openxmlformats.org/officeDocument/2006/relationships/slide" Target="slides/slide11.xml"/><Relationship Id="rId38" Type="http://schemas.openxmlformats.org/officeDocument/2006/relationships/font" Target="fonts/Barlow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910ca7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910ca7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9b655c7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29b655c7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9b655c71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9b655c71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29b655c71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29b655c71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9b655c71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29b655c71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29b655c71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29b655c71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910ca7c2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2910ca7c2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9b655c71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29b655c71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910ca7c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2910ca7c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29b655c71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29b655c7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9b655c7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29b655c7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9b655c71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29b655c7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9b655c7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9b655c7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9b655c71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29b655c7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29b655c71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29b655c71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4200"/>
              <a:t>FinTech Data: K</a:t>
            </a:r>
            <a:r>
              <a:rPr lang="en" sz="4200"/>
              <a:t>ey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4200"/>
              <a:t>Insights </a:t>
            </a:r>
            <a:r>
              <a:rPr lang="en" sz="4200"/>
              <a:t> </a:t>
            </a:r>
            <a:endParaRPr sz="4200"/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1207350" y="2866188"/>
            <a:ext cx="67293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500"/>
              <a:t>With Apache Airflow and Superset</a:t>
            </a:r>
            <a:endParaRPr sz="2500"/>
          </a:p>
        </p:txBody>
      </p:sp>
      <p:sp>
        <p:nvSpPr>
          <p:cNvPr id="328" name="Google Shape;328;p47"/>
          <p:cNvSpPr txBox="1"/>
          <p:nvPr/>
        </p:nvSpPr>
        <p:spPr>
          <a:xfrm>
            <a:off x="3500425" y="3748875"/>
            <a:ext cx="23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Nadeen Emadeldin 34-7775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2550450" y="609125"/>
            <a:ext cx="404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DS Diploma -  Data Engineering Milestone 2</a:t>
            </a:r>
            <a:endParaRPr sz="16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Superset Dashboard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9" name="Google Shape;399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6"/>
            <a:ext cx="8839201" cy="29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Superset Dashboard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6" name="Google Shape;406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7" name="Google Shape;4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6"/>
            <a:ext cx="8839201" cy="3032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Superset Dashboard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13" name="Google Shape;413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4" name="Google Shape;41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6"/>
            <a:ext cx="8839199" cy="293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9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Superset Dashboard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20" name="Google Shape;420;p5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1" name="Google Shape;42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6"/>
            <a:ext cx="8839199" cy="275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0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Superset Dashboard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27" name="Google Shape;427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8" name="Google Shape;42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5" y="1123126"/>
            <a:ext cx="8839199" cy="257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Outline</a:t>
            </a:r>
            <a:endParaRPr sz="1600"/>
          </a:p>
        </p:txBody>
      </p:sp>
      <p:sp>
        <p:nvSpPr>
          <p:cNvPr id="335" name="Google Shape;335;p48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01</a:t>
            </a:r>
            <a:endParaRPr sz="3200"/>
          </a:p>
        </p:txBody>
      </p:sp>
      <p:sp>
        <p:nvSpPr>
          <p:cNvPr id="336" name="Google Shape;336;p48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EDA</a:t>
            </a:r>
            <a:endParaRPr sz="1800"/>
          </a:p>
        </p:txBody>
      </p:sp>
      <p:sp>
        <p:nvSpPr>
          <p:cNvPr id="337" name="Google Shape;337;p48"/>
          <p:cNvSpPr txBox="1"/>
          <p:nvPr>
            <p:ph idx="4" type="body"/>
          </p:nvPr>
        </p:nvSpPr>
        <p:spPr>
          <a:xfrm>
            <a:off x="2285800" y="1449900"/>
            <a:ext cx="33435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About the Data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Answering the five questions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8" name="Google Shape;338;p48"/>
          <p:cNvSpPr txBox="1"/>
          <p:nvPr>
            <p:ph idx="5" type="body"/>
          </p:nvPr>
        </p:nvSpPr>
        <p:spPr>
          <a:xfrm>
            <a:off x="787297" y="2097741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02</a:t>
            </a:r>
            <a:endParaRPr sz="3200"/>
          </a:p>
        </p:txBody>
      </p:sp>
      <p:sp>
        <p:nvSpPr>
          <p:cNvPr id="339" name="Google Shape;339;p48"/>
          <p:cNvSpPr txBox="1"/>
          <p:nvPr>
            <p:ph idx="6" type="subTitle"/>
          </p:nvPr>
        </p:nvSpPr>
        <p:spPr>
          <a:xfrm>
            <a:off x="1699228" y="2097475"/>
            <a:ext cx="4058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Primary Insights: Milestone 1</a:t>
            </a:r>
            <a:endParaRPr sz="1800"/>
          </a:p>
        </p:txBody>
      </p:sp>
      <p:sp>
        <p:nvSpPr>
          <p:cNvPr id="340" name="Google Shape;340;p48"/>
          <p:cNvSpPr txBox="1"/>
          <p:nvPr>
            <p:ph idx="7" type="body"/>
          </p:nvPr>
        </p:nvSpPr>
        <p:spPr>
          <a:xfrm>
            <a:off x="2285797" y="2541529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Correlations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Descriptive Stats</a:t>
            </a:r>
            <a:endParaRPr sz="1500"/>
          </a:p>
        </p:txBody>
      </p:sp>
      <p:sp>
        <p:nvSpPr>
          <p:cNvPr id="341" name="Google Shape;341;p48"/>
          <p:cNvSpPr txBox="1"/>
          <p:nvPr>
            <p:ph idx="8" type="body"/>
          </p:nvPr>
        </p:nvSpPr>
        <p:spPr>
          <a:xfrm>
            <a:off x="787297" y="329054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03</a:t>
            </a:r>
            <a:endParaRPr sz="3200"/>
          </a:p>
        </p:txBody>
      </p:sp>
      <p:sp>
        <p:nvSpPr>
          <p:cNvPr id="342" name="Google Shape;342;p48"/>
          <p:cNvSpPr txBox="1"/>
          <p:nvPr>
            <p:ph idx="9" type="subTitle"/>
          </p:nvPr>
        </p:nvSpPr>
        <p:spPr>
          <a:xfrm>
            <a:off x="1699229" y="3290275"/>
            <a:ext cx="48444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Further </a:t>
            </a:r>
            <a:r>
              <a:rPr lang="en" sz="1800"/>
              <a:t>Findings: Milestone 2</a:t>
            </a:r>
            <a:endParaRPr sz="1800"/>
          </a:p>
        </p:txBody>
      </p:sp>
      <p:sp>
        <p:nvSpPr>
          <p:cNvPr id="343" name="Google Shape;343;p48"/>
          <p:cNvSpPr txBox="1"/>
          <p:nvPr>
            <p:ph idx="13" type="body"/>
          </p:nvPr>
        </p:nvSpPr>
        <p:spPr>
          <a:xfrm>
            <a:off x="2285800" y="3764275"/>
            <a:ext cx="2613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Functions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Airflow DAGs – The pipeline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Dashboard (Superset)</a:t>
            </a:r>
            <a:endParaRPr sz="1500"/>
          </a:p>
        </p:txBody>
      </p:sp>
      <p:sp>
        <p:nvSpPr>
          <p:cNvPr id="344" name="Google Shape;344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Airflow DAGs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50" name="Google Shape;350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6"/>
            <a:ext cx="8839200" cy="3486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Adminer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57" name="Google Shape;357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50"/>
          <p:cNvPicPr preferRelativeResize="0"/>
          <p:nvPr/>
        </p:nvPicPr>
        <p:blipFill rotWithShape="1">
          <a:blip r:embed="rId3">
            <a:alphaModFix/>
          </a:blip>
          <a:srcRect b="7242" l="0" r="0" t="14718"/>
          <a:stretch/>
        </p:blipFill>
        <p:spPr>
          <a:xfrm>
            <a:off x="152400" y="954325"/>
            <a:ext cx="8505826" cy="3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Pgadmin: Running SQL Queries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64" name="Google Shape;36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51"/>
          <p:cNvPicPr preferRelativeResize="0"/>
          <p:nvPr/>
        </p:nvPicPr>
        <p:blipFill rotWithShape="1">
          <a:blip r:embed="rId3">
            <a:alphaModFix/>
          </a:blip>
          <a:srcRect b="5205" l="0" r="1312" t="14718"/>
          <a:stretch/>
        </p:blipFill>
        <p:spPr>
          <a:xfrm>
            <a:off x="152400" y="1100150"/>
            <a:ext cx="8049076" cy="36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Pgadmin: Running SQL Queries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71" name="Google Shape;371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52"/>
          <p:cNvPicPr preferRelativeResize="0"/>
          <p:nvPr/>
        </p:nvPicPr>
        <p:blipFill rotWithShape="1">
          <a:blip r:embed="rId3">
            <a:alphaModFix/>
          </a:blip>
          <a:srcRect b="4181" l="0" r="1117" t="15400"/>
          <a:stretch/>
        </p:blipFill>
        <p:spPr>
          <a:xfrm>
            <a:off x="395300" y="878675"/>
            <a:ext cx="7890026" cy="36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/>
        </p:nvSpPr>
        <p:spPr>
          <a:xfrm>
            <a:off x="480427" y="290625"/>
            <a:ext cx="472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Superset: Database and Dataset Created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78" name="Google Shape;37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9" name="Google Shape;379;p53"/>
          <p:cNvPicPr preferRelativeResize="0"/>
          <p:nvPr/>
        </p:nvPicPr>
        <p:blipFill rotWithShape="1">
          <a:blip r:embed="rId3">
            <a:alphaModFix/>
          </a:blip>
          <a:srcRect b="6563" l="0" r="2267" t="15397"/>
          <a:stretch/>
        </p:blipFill>
        <p:spPr>
          <a:xfrm>
            <a:off x="152400" y="971676"/>
            <a:ext cx="8338125" cy="3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Superset Dashboard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85" name="Google Shape;385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6"/>
            <a:ext cx="8839199" cy="351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Superset Dashboard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2" name="Google Shape;392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6"/>
            <a:ext cx="8839199" cy="283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