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80" r:id="rId4"/>
    <p:sldId id="276" r:id="rId5"/>
    <p:sldId id="273" r:id="rId6"/>
    <p:sldId id="267" r:id="rId7"/>
    <p:sldId id="275" r:id="rId8"/>
    <p:sldId id="268" r:id="rId9"/>
    <p:sldId id="269" r:id="rId10"/>
    <p:sldId id="279" r:id="rId11"/>
    <p:sldId id="270" r:id="rId12"/>
    <p:sldId id="259" r:id="rId13"/>
    <p:sldId id="260" r:id="rId14"/>
    <p:sldId id="272" r:id="rId15"/>
    <p:sldId id="274" r:id="rId16"/>
    <p:sldId id="28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61101" autoAdjust="0"/>
  </p:normalViewPr>
  <p:slideViewPr>
    <p:cSldViewPr>
      <p:cViewPr varScale="1">
        <p:scale>
          <a:sx n="45" d="100"/>
          <a:sy n="45" d="100"/>
        </p:scale>
        <p:origin x="2106" y="54"/>
      </p:cViewPr>
      <p:guideLst>
        <p:guide orient="horz" pos="2160"/>
        <p:guide pos="2880"/>
      </p:guideLst>
    </p:cSldViewPr>
  </p:slideViewPr>
  <p:outlineViewPr>
    <p:cViewPr>
      <p:scale>
        <a:sx n="33" d="100"/>
        <a:sy n="33" d="100"/>
      </p:scale>
      <p:origin x="0" y="16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9800AA-F937-1046-B003-3FBDAAE62354}" type="datetimeFigureOut">
              <a:rPr lang="en-US" smtClean="0"/>
              <a:pPr/>
              <a:t>11/28/2013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0C123E-1FB6-1E4C-BA00-A1141ABF937E}" type="slidenum">
              <a:rPr lang="en-US" smtClean="0"/>
              <a:pPr/>
              <a:t>‹#›</a:t>
            </a:fld>
            <a:endParaRPr lang="en-US"/>
          </a:p>
        </p:txBody>
      </p:sp>
    </p:spTree>
    <p:extLst>
      <p:ext uri="{BB962C8B-B14F-4D97-AF65-F5344CB8AC3E}">
        <p14:creationId xmlns:p14="http://schemas.microsoft.com/office/powerpoint/2010/main" val="130252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115CED-1A8F-41C5-9D1C-E77659F94F8E}" type="datetimeFigureOut">
              <a:rPr lang="en-CA" smtClean="0"/>
              <a:pPr/>
              <a:t>2013-11-28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BBD9F-0190-419D-8070-2C69A0EED606}" type="slidenum">
              <a:rPr lang="en-CA" smtClean="0"/>
              <a:pPr/>
              <a:t>‹#›</a:t>
            </a:fld>
            <a:endParaRPr lang="en-CA"/>
          </a:p>
        </p:txBody>
      </p:sp>
    </p:spTree>
    <p:extLst>
      <p:ext uri="{BB962C8B-B14F-4D97-AF65-F5344CB8AC3E}">
        <p14:creationId xmlns:p14="http://schemas.microsoft.com/office/powerpoint/2010/main" val="230334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Do you</a:t>
            </a:r>
            <a:r>
              <a:rPr lang="en-US" baseline="0" dirty="0" smtClean="0"/>
              <a:t> have everything running</a:t>
            </a:r>
          </a:p>
          <a:p>
            <a:pPr marL="171450" indent="-171450">
              <a:buFontTx/>
              <a:buChar char="-"/>
            </a:pPr>
            <a:r>
              <a:rPr lang="en-US" baseline="0" dirty="0" smtClean="0"/>
              <a:t>Everything is very abstract, there are no concrete examples of kinds of forms to be handled and the kinds of changes your tools will help them make</a:t>
            </a:r>
          </a:p>
          <a:p>
            <a:pPr marL="171450" indent="-171450">
              <a:buFontTx/>
              <a:buChar char="-"/>
            </a:pPr>
            <a:r>
              <a:rPr lang="en-US" dirty="0" smtClean="0"/>
              <a:t>What is the overall application, is this for generic forms</a:t>
            </a:r>
            <a:r>
              <a:rPr lang="en-US" baseline="0" dirty="0" smtClean="0"/>
              <a:t> of any kind</a:t>
            </a:r>
          </a:p>
          <a:p>
            <a:pPr marL="171450" indent="-171450">
              <a:buFontTx/>
              <a:buChar char="-"/>
            </a:pPr>
            <a:r>
              <a:rPr lang="en-US" dirty="0" smtClean="0"/>
              <a:t>Will there be a demo? at</a:t>
            </a:r>
            <a:r>
              <a:rPr lang="en-US" baseline="0" dirty="0" smtClean="0"/>
              <a:t> the very least some screenshots, how much development have you done to date? </a:t>
            </a:r>
            <a:r>
              <a:rPr lang="en-US" baseline="0" dirty="0" err="1" smtClean="0"/>
              <a:t>Havent</a:t>
            </a:r>
            <a:r>
              <a:rPr lang="en-US" baseline="0" dirty="0" smtClean="0"/>
              <a:t> you finished </a:t>
            </a:r>
            <a:r>
              <a:rPr lang="en-US" baseline="0" dirty="0" err="1" smtClean="0"/>
              <a:t>atleast</a:t>
            </a:r>
            <a:r>
              <a:rPr lang="en-US" baseline="0" dirty="0" smtClean="0"/>
              <a:t> one sprint and can say that</a:t>
            </a:r>
            <a:endParaRPr lang="en-US"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1</a:t>
            </a:fld>
            <a:endParaRPr lang="en-CA"/>
          </a:p>
        </p:txBody>
      </p:sp>
    </p:spTree>
    <p:extLst>
      <p:ext uri="{BB962C8B-B14F-4D97-AF65-F5344CB8AC3E}">
        <p14:creationId xmlns:p14="http://schemas.microsoft.com/office/powerpoint/2010/main" val="1814772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NADEEN</a:t>
            </a:r>
          </a:p>
          <a:p>
            <a:endParaRPr lang="en-US" dirty="0" smtClean="0"/>
          </a:p>
          <a:p>
            <a:r>
              <a:rPr lang="en-US" dirty="0" smtClean="0"/>
              <a:t>This</a:t>
            </a:r>
            <a:r>
              <a:rPr lang="en-US" baseline="0" dirty="0" smtClean="0"/>
              <a:t> figure reflects our progress so far.</a:t>
            </a:r>
          </a:p>
          <a:p>
            <a:endParaRPr lang="en-US" baseline="0" dirty="0" smtClean="0"/>
          </a:p>
          <a:p>
            <a:r>
              <a:rPr lang="en-US" baseline="0" dirty="0" smtClean="0"/>
              <a:t>UPDATE pic</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10</a:t>
            </a:fld>
            <a:endParaRPr lang="en-CA"/>
          </a:p>
        </p:txBody>
      </p:sp>
    </p:spTree>
    <p:extLst>
      <p:ext uri="{BB962C8B-B14F-4D97-AF65-F5344CB8AC3E}">
        <p14:creationId xmlns:p14="http://schemas.microsoft.com/office/powerpoint/2010/main" val="275161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NADEEN</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11</a:t>
            </a:fld>
            <a:endParaRPr lang="en-CA"/>
          </a:p>
        </p:txBody>
      </p:sp>
    </p:spTree>
    <p:extLst>
      <p:ext uri="{BB962C8B-B14F-4D97-AF65-F5344CB8AC3E}">
        <p14:creationId xmlns:p14="http://schemas.microsoft.com/office/powerpoint/2010/main" val="305288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baseline="0" dirty="0" smtClean="0"/>
              <a:t>SMITA</a:t>
            </a:r>
          </a:p>
          <a:p>
            <a:endParaRPr lang="en-CA" b="1" baseline="0" dirty="0" smtClean="0"/>
          </a:p>
          <a:p>
            <a:r>
              <a:rPr lang="en-CA" b="0" baseline="0" dirty="0" smtClean="0"/>
              <a:t>Now, I will talk a bit about the infrastructure and architecture of our application.</a:t>
            </a:r>
          </a:p>
          <a:p>
            <a:endParaRPr lang="en-CA" b="0" baseline="0" dirty="0" smtClean="0"/>
          </a:p>
          <a:p>
            <a:r>
              <a:rPr lang="en-CA" b="0" baseline="0" dirty="0" smtClean="0"/>
              <a:t>We are using </a:t>
            </a:r>
            <a:r>
              <a:rPr lang="en-CA" b="0" baseline="0" dirty="0" err="1" smtClean="0"/>
              <a:t>GItHub</a:t>
            </a:r>
            <a:r>
              <a:rPr lang="en-CA" b="0" baseline="0" dirty="0" smtClean="0"/>
              <a:t> to host both our project and our wiki page. </a:t>
            </a:r>
          </a:p>
          <a:p>
            <a:r>
              <a:rPr lang="en-CA" b="0" baseline="0" dirty="0" smtClean="0"/>
              <a:t>For the continuous integration of our code, we are using Travis CI which is a service that can be used via </a:t>
            </a:r>
            <a:r>
              <a:rPr lang="en-CA" b="0" baseline="0" dirty="0" err="1" smtClean="0"/>
              <a:t>GitHub</a:t>
            </a:r>
            <a:r>
              <a:rPr lang="en-CA" b="0" baseline="0" dirty="0" smtClean="0"/>
              <a:t> to build our project and also test it as well.</a:t>
            </a:r>
          </a:p>
          <a:p>
            <a:endParaRPr lang="en-CA" b="0" baseline="0" dirty="0" smtClean="0"/>
          </a:p>
          <a:p>
            <a:r>
              <a:rPr lang="en-CA" dirty="0" smtClean="0"/>
              <a:t>We</a:t>
            </a:r>
            <a:r>
              <a:rPr lang="en-CA" baseline="0" dirty="0" smtClean="0"/>
              <a:t> are coding in HTML, JavaScript and .NET. F</a:t>
            </a:r>
            <a:r>
              <a:rPr lang="en-CA" dirty="0" smtClean="0"/>
              <a:t>or testing purposes, we have</a:t>
            </a:r>
            <a:r>
              <a:rPr lang="en-CA" baseline="0" dirty="0" smtClean="0"/>
              <a:t> been using </a:t>
            </a:r>
            <a:r>
              <a:rPr lang="en-CA" dirty="0" smtClean="0"/>
              <a:t>the</a:t>
            </a:r>
            <a:r>
              <a:rPr lang="en-CA" baseline="0" dirty="0" smtClean="0"/>
              <a:t> </a:t>
            </a:r>
            <a:r>
              <a:rPr lang="en-CA" baseline="0" dirty="0" err="1" smtClean="0"/>
              <a:t>QUnit</a:t>
            </a:r>
            <a:r>
              <a:rPr lang="en-CA" baseline="0" dirty="0" smtClean="0"/>
              <a:t> testing framework to write unit tests for JavaScript. The Q</a:t>
            </a:r>
            <a:r>
              <a:rPr lang="en-US" baseline="0" dirty="0" smtClean="0"/>
              <a:t>Unit framework is used primarily to test projects using </a:t>
            </a:r>
            <a:r>
              <a:rPr lang="cs-CZ" baseline="0" dirty="0" err="1" smtClean="0"/>
              <a:t>JQuery</a:t>
            </a:r>
            <a:r>
              <a:rPr lang="en-US" baseline="0" dirty="0" smtClean="0"/>
              <a:t>, </a:t>
            </a:r>
            <a:r>
              <a:rPr lang="cs-CZ" baseline="0" dirty="0" err="1" smtClean="0"/>
              <a:t>JQuery</a:t>
            </a:r>
            <a:r>
              <a:rPr lang="en-US" baseline="0" dirty="0" smtClean="0"/>
              <a:t> UI, and </a:t>
            </a:r>
            <a:r>
              <a:rPr lang="en-US" baseline="0" dirty="0" err="1" smtClean="0"/>
              <a:t>JMobile</a:t>
            </a:r>
            <a:endParaRPr lang="en-CA" baseline="0" dirty="0" smtClean="0"/>
          </a:p>
          <a:p>
            <a:r>
              <a:rPr lang="en-US" baseline="0" dirty="0" smtClean="0"/>
              <a:t>W</a:t>
            </a:r>
            <a:r>
              <a:rPr lang="en-CA" baseline="0" dirty="0" smtClean="0"/>
              <a:t>e will also be using Selenium to automate user actions in the browser along with manual testing to test usability. </a:t>
            </a:r>
            <a:endParaRPr lang="en-CA" dirty="0" smtClean="0"/>
          </a:p>
          <a:p>
            <a:pPr>
              <a:buFontTx/>
              <a:buChar char="-"/>
            </a:pPr>
            <a:endParaRPr lang="en-CA" baseline="0" dirty="0" smtClean="0"/>
          </a:p>
          <a:p>
            <a:pPr>
              <a:buFontTx/>
              <a:buChar char="-"/>
            </a:pPr>
            <a:endParaRPr lang="en-CA" b="1" baseline="0" dirty="0" smtClean="0"/>
          </a:p>
          <a:p>
            <a:pPr>
              <a:buFontTx/>
              <a:buChar char="-"/>
            </a:pPr>
            <a:endParaRPr lang="en-CA" baseline="0" dirty="0" smtClean="0"/>
          </a:p>
          <a:p>
            <a:pPr>
              <a:buFontTx/>
              <a:buChar char="-"/>
            </a:pPr>
            <a:endParaRPr lang="en-CA" baseline="0" dirty="0" smtClean="0"/>
          </a:p>
          <a:p>
            <a:pPr>
              <a:buFontTx/>
              <a:buChar char="-"/>
            </a:pPr>
            <a:endParaRPr lang="en-US" dirty="0" smtClean="0"/>
          </a:p>
          <a:p>
            <a:endParaRPr lang="en-US" dirty="0" smtClean="0"/>
          </a:p>
          <a:p>
            <a:endParaRPr lang="en-CA" b="0" baseline="0"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12</a:t>
            </a:fld>
            <a:endParaRPr lang="en-CA"/>
          </a:p>
        </p:txBody>
      </p:sp>
    </p:spTree>
    <p:extLst>
      <p:ext uri="{BB962C8B-B14F-4D97-AF65-F5344CB8AC3E}">
        <p14:creationId xmlns:p14="http://schemas.microsoft.com/office/powerpoint/2010/main" val="219355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smtClean="0"/>
              <a:t>SMITA</a:t>
            </a:r>
          </a:p>
          <a:p>
            <a:endParaRPr lang="en-CA" dirty="0" smtClean="0"/>
          </a:p>
          <a:p>
            <a:r>
              <a:rPr lang="en-US" dirty="0" smtClean="0"/>
              <a:t>T</a:t>
            </a:r>
            <a:r>
              <a:rPr lang="en-CA" dirty="0" smtClean="0"/>
              <a:t>his diagram summarizes the overall architecture of the QuickForms</a:t>
            </a:r>
            <a:r>
              <a:rPr lang="en-CA" baseline="0" dirty="0" smtClean="0"/>
              <a:t> Application Manager and how it is used by the host application.</a:t>
            </a:r>
          </a:p>
          <a:p>
            <a:r>
              <a:rPr lang="en-CA" baseline="0" dirty="0" smtClean="0"/>
              <a:t>The host application contains a </a:t>
            </a:r>
            <a:r>
              <a:rPr lang="en-CA" baseline="0" dirty="0" err="1" smtClean="0"/>
              <a:t>QuickForm</a:t>
            </a:r>
            <a:r>
              <a:rPr lang="en-CA" baseline="0" dirty="0" smtClean="0"/>
              <a:t> client which uses the QuickForms service to interact with the application database. </a:t>
            </a:r>
            <a:r>
              <a:rPr lang="en-US" baseline="0" dirty="0" smtClean="0"/>
              <a:t>O</a:t>
            </a:r>
            <a:r>
              <a:rPr lang="en-CA" baseline="0" dirty="0" err="1" smtClean="0"/>
              <a:t>ur</a:t>
            </a:r>
            <a:r>
              <a:rPr lang="en-CA" baseline="0" dirty="0" smtClean="0"/>
              <a:t> application which is the managing tool, contains its own </a:t>
            </a:r>
            <a:r>
              <a:rPr lang="en-CA" baseline="0" dirty="0" err="1" smtClean="0"/>
              <a:t>QuickForm</a:t>
            </a:r>
            <a:r>
              <a:rPr lang="en-CA" baseline="0" dirty="0" smtClean="0"/>
              <a:t> client which uses the same QuickForms service to obtain data from the application’s database and make changes to the database. The QuickForms client of the managing tool also uses the interface of the QuickForms application to generate an editing page that mimics the look and feel of the host application in order to maintain the consistency of the UI design. </a:t>
            </a:r>
          </a:p>
          <a:p>
            <a:endParaRPr lang="en-CA" baseline="0" dirty="0" smtClean="0"/>
          </a:p>
          <a:p>
            <a:endParaRPr lang="en-CA" baseline="0"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13</a:t>
            </a:fld>
            <a:endParaRPr lang="en-CA"/>
          </a:p>
        </p:txBody>
      </p:sp>
    </p:spTree>
    <p:extLst>
      <p:ext uri="{BB962C8B-B14F-4D97-AF65-F5344CB8AC3E}">
        <p14:creationId xmlns:p14="http://schemas.microsoft.com/office/powerpoint/2010/main" val="98200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SMITA</a:t>
            </a:r>
          </a:p>
          <a:p>
            <a:endParaRPr lang="en-US" dirty="0" smtClean="0"/>
          </a:p>
          <a:p>
            <a:r>
              <a:rPr lang="en-US" dirty="0" smtClean="0"/>
              <a:t>Now</a:t>
            </a:r>
            <a:r>
              <a:rPr lang="en-US" baseline="0" dirty="0" smtClean="0"/>
              <a:t> a bit about some of the challenges we have faced throughout the process so far.</a:t>
            </a:r>
          </a:p>
          <a:p>
            <a:endParaRPr lang="en-US" baseline="0" dirty="0" smtClean="0"/>
          </a:p>
          <a:p>
            <a:r>
              <a:rPr lang="en-US" baseline="0" dirty="0" smtClean="0"/>
              <a:t>A key challenge we faced was having to learn new programming languages. All three of us have very minimal experience with JavaScript and .NET so in the beginning it did take more time than we expected to understand the architecture of the </a:t>
            </a:r>
            <a:r>
              <a:rPr lang="en-US" baseline="0" dirty="0" err="1" smtClean="0"/>
              <a:t>QuickForms</a:t>
            </a:r>
            <a:r>
              <a:rPr lang="en-US" baseline="0" dirty="0" smtClean="0"/>
              <a:t> application and how it works, and also to actually figure out how to develop our tool. To overcome these obstacles, we made sure to look through in-depth online tutorials and examples which helped us analyze the code of the </a:t>
            </a:r>
            <a:r>
              <a:rPr lang="en-US" baseline="0" dirty="0" err="1" smtClean="0"/>
              <a:t>QuickForms</a:t>
            </a:r>
            <a:r>
              <a:rPr lang="en-US" baseline="0" dirty="0" smtClean="0"/>
              <a:t> application. And we also collaborated with a developer of one of the </a:t>
            </a:r>
            <a:r>
              <a:rPr lang="en-US" baseline="0" dirty="0" err="1" smtClean="0"/>
              <a:t>QuickForms</a:t>
            </a:r>
            <a:r>
              <a:rPr lang="en-US" baseline="0" dirty="0" smtClean="0"/>
              <a:t> applications to make sure that we were on the right track and understood everything correctly. </a:t>
            </a:r>
          </a:p>
          <a:p>
            <a:endParaRPr lang="en-US" baseline="0" dirty="0" smtClean="0"/>
          </a:p>
          <a:p>
            <a:r>
              <a:rPr lang="en-US" dirty="0" smtClean="0"/>
              <a:t>Another challenge we faced in</a:t>
            </a:r>
            <a:r>
              <a:rPr lang="en-US" baseline="0" dirty="0" smtClean="0"/>
              <a:t> the beginning was coordinating group meetings because we all have very conflicting schedules. We found that even though we were communicating via email or text that we were lacking face to face communication between each other. What we also found that it was difficult to schedule meetings that were long enough to get any real work done during the week. To resolve this, we started scheduling very short meetings regularly throughout the week to touch base and make sure everyone is on the same page and any longer meetings were scheduled on the weekends as needed. And this approach has been a lot more effective for us. </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14</a:t>
            </a:fld>
            <a:endParaRPr lang="en-CA"/>
          </a:p>
        </p:txBody>
      </p:sp>
    </p:spTree>
    <p:extLst>
      <p:ext uri="{BB962C8B-B14F-4D97-AF65-F5344CB8AC3E}">
        <p14:creationId xmlns:p14="http://schemas.microsoft.com/office/powerpoint/2010/main" val="165138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SMITA</a:t>
            </a:r>
          </a:p>
          <a:p>
            <a:endParaRPr lang="en-US" dirty="0" smtClean="0"/>
          </a:p>
          <a:p>
            <a:r>
              <a:rPr lang="en-US" dirty="0" smtClean="0"/>
              <a:t>Since our application right now only works specifically for one application and</a:t>
            </a:r>
            <a:r>
              <a:rPr lang="en-US" baseline="0" dirty="0" smtClean="0"/>
              <a:t> only for one form</a:t>
            </a:r>
            <a:r>
              <a:rPr lang="en-US" dirty="0" smtClean="0"/>
              <a:t>, our overall plans for next semester</a:t>
            </a:r>
            <a:r>
              <a:rPr lang="en-US" baseline="0" dirty="0" smtClean="0"/>
              <a:t> center around making our application work generically for any </a:t>
            </a:r>
            <a:r>
              <a:rPr lang="en-US" baseline="0" dirty="0" err="1" smtClean="0"/>
              <a:t>QuickForms</a:t>
            </a:r>
            <a:r>
              <a:rPr lang="en-US" baseline="0" dirty="0" smtClean="0"/>
              <a:t> application. We have a couple of more editing features to implement in the the next two milestones that need to be completed. And after this is all complete we can go on to fully integrate, and test our application to prepare for the release of our application to the customer. </a:t>
            </a:r>
            <a:endParaRPr lang="en-US"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15</a:t>
            </a:fld>
            <a:endParaRPr lang="en-CA"/>
          </a:p>
        </p:txBody>
      </p:sp>
    </p:spTree>
    <p:extLst>
      <p:ext uri="{BB962C8B-B14F-4D97-AF65-F5344CB8AC3E}">
        <p14:creationId xmlns:p14="http://schemas.microsoft.com/office/powerpoint/2010/main" val="169794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SMITA</a:t>
            </a:r>
          </a:p>
          <a:p>
            <a:endParaRPr lang="en-US" dirty="0" smtClean="0"/>
          </a:p>
          <a:p>
            <a:r>
              <a:rPr lang="en-US" dirty="0" smtClean="0"/>
              <a:t>Now</a:t>
            </a:r>
            <a:r>
              <a:rPr lang="en-US" baseline="0" dirty="0" smtClean="0"/>
              <a:t> Dana will run a small demo to show what we have done so far, but before that, does anyone have any questions?</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16</a:t>
            </a:fld>
            <a:endParaRPr lang="en-CA"/>
          </a:p>
        </p:txBody>
      </p:sp>
    </p:spTree>
    <p:extLst>
      <p:ext uri="{BB962C8B-B14F-4D97-AF65-F5344CB8AC3E}">
        <p14:creationId xmlns:p14="http://schemas.microsoft.com/office/powerpoint/2010/main" val="181477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17</a:t>
            </a:fld>
            <a:endParaRPr lang="en-CA"/>
          </a:p>
        </p:txBody>
      </p:sp>
    </p:spTree>
    <p:extLst>
      <p:ext uri="{BB962C8B-B14F-4D97-AF65-F5344CB8AC3E}">
        <p14:creationId xmlns:p14="http://schemas.microsoft.com/office/powerpoint/2010/main" val="30516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NADEEN</a:t>
            </a:r>
          </a:p>
          <a:p>
            <a:pPr marL="171450" indent="-171450">
              <a:buFont typeface="Arial"/>
              <a:buChar char="•"/>
            </a:pPr>
            <a:r>
              <a:rPr lang="en-US" b="1" dirty="0" smtClean="0"/>
              <a:t>NEED</a:t>
            </a:r>
            <a:r>
              <a:rPr lang="en-US" b="1" baseline="0" dirty="0" smtClean="0"/>
              <a:t> TO OUTLINE CLIENT MORE AND CLIENTS ROLE IN THE QUICKFORMS APPS AND THEIR STAKE IN THE PROJECT</a:t>
            </a:r>
          </a:p>
          <a:p>
            <a:pPr marL="171450" indent="-171450">
              <a:buFont typeface="Arial"/>
              <a:buChar char="•"/>
            </a:pPr>
            <a:r>
              <a:rPr lang="en-US" b="1" baseline="0" dirty="0" smtClean="0"/>
              <a:t>(our client develops tools using the </a:t>
            </a:r>
            <a:r>
              <a:rPr lang="en-US" b="1" baseline="0" dirty="0" err="1" smtClean="0"/>
              <a:t>Quickforms</a:t>
            </a:r>
            <a:r>
              <a:rPr lang="en-US" b="1" baseline="0" dirty="0" smtClean="0"/>
              <a:t> frameworks for hospitals, etc. )</a:t>
            </a:r>
          </a:p>
          <a:p>
            <a:pPr marL="171450" indent="-171450">
              <a:buFont typeface="Arial"/>
              <a:buChar char="•"/>
            </a:pPr>
            <a:endParaRPr lang="en-US" b="1" dirty="0" smtClean="0"/>
          </a:p>
          <a:p>
            <a:pPr marL="171450" indent="-171450">
              <a:buFont typeface="Arial"/>
              <a:buChar char="•"/>
            </a:pPr>
            <a:r>
              <a:rPr lang="en-CA" dirty="0" smtClean="0"/>
              <a:t>Application:</a:t>
            </a:r>
          </a:p>
          <a:p>
            <a:pPr marL="628650" lvl="1" indent="-171450">
              <a:buFont typeface="Arial"/>
              <a:buChar char="•"/>
            </a:pPr>
            <a:r>
              <a:rPr lang="en-US" dirty="0" smtClean="0"/>
              <a:t>A</a:t>
            </a:r>
            <a:r>
              <a:rPr lang="en-CA" dirty="0" smtClean="0"/>
              <a:t> QuickForms</a:t>
            </a:r>
            <a:r>
              <a:rPr lang="en-CA" baseline="0" dirty="0" smtClean="0"/>
              <a:t> application uses the QuickForms framework</a:t>
            </a:r>
          </a:p>
          <a:p>
            <a:pPr marL="628650" lvl="1" indent="-171450">
              <a:buFont typeface="Arial"/>
              <a:buChar char="•"/>
            </a:pPr>
            <a:r>
              <a:rPr lang="en-CA" baseline="0" dirty="0" smtClean="0"/>
              <a:t>This </a:t>
            </a:r>
            <a:r>
              <a:rPr lang="en-CA" baseline="0" dirty="0" err="1" smtClean="0"/>
              <a:t>frameworkd</a:t>
            </a:r>
            <a:r>
              <a:rPr lang="en-CA" baseline="0" dirty="0" smtClean="0"/>
              <a:t> is used in applications that use forms for data collection and report generation</a:t>
            </a:r>
            <a:endParaRPr lang="en-CA" dirty="0" smtClean="0"/>
          </a:p>
          <a:p>
            <a:pPr marL="628650" lvl="1" indent="-171450">
              <a:buFont typeface="Arial"/>
              <a:buChar char="•"/>
            </a:pPr>
            <a:r>
              <a:rPr lang="en-US" dirty="0" smtClean="0"/>
              <a:t>T</a:t>
            </a:r>
            <a:r>
              <a:rPr lang="en-CA" dirty="0" err="1" smtClean="0"/>
              <a:t>wo</a:t>
            </a:r>
            <a:r>
              <a:rPr lang="en-CA" dirty="0" smtClean="0"/>
              <a:t> examples of applications are PAL-IS and RPP.</a:t>
            </a:r>
            <a:r>
              <a:rPr lang="en-CA" baseline="0" dirty="0" smtClean="0"/>
              <a:t> </a:t>
            </a:r>
          </a:p>
          <a:p>
            <a:pPr marL="628650" lvl="1" indent="-171450">
              <a:buFont typeface="Arial"/>
              <a:buChar char="•"/>
            </a:pPr>
            <a:r>
              <a:rPr lang="en-CA" baseline="0" dirty="0" smtClean="0"/>
              <a:t>PAL-IS is </a:t>
            </a:r>
            <a:r>
              <a:rPr lang="en-CA" u="sng" baseline="0" dirty="0" smtClean="0"/>
              <a:t>           </a:t>
            </a:r>
            <a:r>
              <a:rPr lang="en-CA" u="none" baseline="0" dirty="0" smtClean="0"/>
              <a:t> and RPP is </a:t>
            </a:r>
            <a:r>
              <a:rPr lang="en-CA" u="sng" baseline="0" dirty="0" smtClean="0"/>
              <a:t>            </a:t>
            </a:r>
            <a:endParaRPr lang="en-CA" dirty="0" smtClean="0"/>
          </a:p>
          <a:p>
            <a:pPr marL="171450" indent="-171450">
              <a:buFont typeface="Arial"/>
              <a:buChar char="•"/>
            </a:pPr>
            <a:endParaRPr lang="en-CA" dirty="0" smtClean="0"/>
          </a:p>
          <a:p>
            <a:pPr marL="171450" indent="-171450">
              <a:buFont typeface="Arial"/>
              <a:buChar char="•"/>
            </a:pPr>
            <a:r>
              <a:rPr lang="en-CA" dirty="0" smtClean="0"/>
              <a:t>Problem?</a:t>
            </a:r>
          </a:p>
          <a:p>
            <a:pPr marL="628650" lvl="1" indent="-171450">
              <a:buFont typeface="Arial"/>
              <a:buChar char="•"/>
            </a:pPr>
            <a:r>
              <a:rPr lang="en-CA" dirty="0" smtClean="0"/>
              <a:t>Currently, these</a:t>
            </a:r>
            <a:r>
              <a:rPr lang="en-CA" baseline="0" dirty="0" smtClean="0"/>
              <a:t> applications only provide the end user with the ability to enter data into forms and generate reports based on this data</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CA" dirty="0" smtClean="0"/>
              <a:t>Application users</a:t>
            </a:r>
            <a:r>
              <a:rPr lang="en-CA" baseline="0" dirty="0" smtClean="0"/>
              <a:t> do not have the ability to make changes to forms on their own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a:t>
            </a:r>
            <a:r>
              <a:rPr lang="en-CA" baseline="0" dirty="0" smtClean="0"/>
              <a:t>his includes changes such as adding, deleting or editing options to drop down menus, changing labels, etc.</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CA" baseline="0" dirty="0" smtClean="0"/>
              <a:t>They must report back to our customer every time they need to make one of these changes which can be inconvenient for both the customer and the user</a:t>
            </a:r>
          </a:p>
        </p:txBody>
      </p:sp>
      <p:sp>
        <p:nvSpPr>
          <p:cNvPr id="4" name="Slide Number Placeholder 3"/>
          <p:cNvSpPr>
            <a:spLocks noGrp="1"/>
          </p:cNvSpPr>
          <p:nvPr>
            <p:ph type="sldNum" sz="quarter" idx="10"/>
          </p:nvPr>
        </p:nvSpPr>
        <p:spPr/>
        <p:txBody>
          <a:bodyPr/>
          <a:lstStyle/>
          <a:p>
            <a:fld id="{892BBD9F-0190-419D-8070-2C69A0EED606}" type="slidenum">
              <a:rPr lang="en-CA" smtClean="0"/>
              <a:pPr/>
              <a:t>2</a:t>
            </a:fld>
            <a:endParaRPr lang="en-CA"/>
          </a:p>
        </p:txBody>
      </p:sp>
    </p:spTree>
    <p:extLst>
      <p:ext uri="{BB962C8B-B14F-4D97-AF65-F5344CB8AC3E}">
        <p14:creationId xmlns:p14="http://schemas.microsoft.com/office/powerpoint/2010/main" val="30040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problem in here so </a:t>
            </a:r>
            <a:r>
              <a:rPr lang="en-US" dirty="0" err="1" smtClean="0"/>
              <a:t>nadeen</a:t>
            </a:r>
            <a:r>
              <a:rPr lang="en-US" dirty="0" smtClean="0"/>
              <a:t> can show</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3</a:t>
            </a:fld>
            <a:endParaRPr lang="en-CA"/>
          </a:p>
        </p:txBody>
      </p:sp>
    </p:spTree>
    <p:extLst>
      <p:ext uri="{BB962C8B-B14F-4D97-AF65-F5344CB8AC3E}">
        <p14:creationId xmlns:p14="http://schemas.microsoft.com/office/powerpoint/2010/main" val="132725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NADEEN</a:t>
            </a:r>
          </a:p>
          <a:p>
            <a:endParaRPr lang="en-US" dirty="0" smtClean="0"/>
          </a:p>
          <a:p>
            <a:r>
              <a:rPr lang="en-US" dirty="0" smtClean="0"/>
              <a:t>Example</a:t>
            </a:r>
            <a:r>
              <a:rPr lang="en-US" baseline="0" dirty="0" smtClean="0"/>
              <a:t> of a form</a:t>
            </a:r>
          </a:p>
          <a:p>
            <a:endParaRPr lang="en-US" baseline="0" dirty="0" smtClean="0"/>
          </a:p>
          <a:p>
            <a:r>
              <a:rPr lang="en-US" baseline="0" dirty="0" smtClean="0"/>
              <a:t>CHANGE PAGE TO DEFAULT PAGE</a:t>
            </a:r>
          </a:p>
          <a:p>
            <a:endParaRPr lang="en-US" baseline="0" dirty="0" smtClean="0"/>
          </a:p>
          <a:p>
            <a:r>
              <a:rPr lang="en-US" baseline="0" dirty="0" err="1" smtClean="0"/>
              <a:t>Palis</a:t>
            </a:r>
            <a:r>
              <a:rPr lang="en-US" baseline="0" dirty="0" smtClean="0"/>
              <a:t> is used by nurses </a:t>
            </a:r>
            <a:r>
              <a:rPr lang="en-US" baseline="0" dirty="0" err="1" smtClean="0"/>
              <a:t>andadministrators</a:t>
            </a:r>
            <a:r>
              <a:rPr lang="en-US" baseline="0" dirty="0" smtClean="0"/>
              <a:t> in </a:t>
            </a:r>
            <a:r>
              <a:rPr lang="en-US" baseline="0" dirty="0" err="1" smtClean="0"/>
              <a:t>pallative</a:t>
            </a:r>
            <a:r>
              <a:rPr lang="en-US" baseline="0" dirty="0" smtClean="0"/>
              <a:t> care to track patients in the community. </a:t>
            </a:r>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4</a:t>
            </a:fld>
            <a:endParaRPr lang="en-CA"/>
          </a:p>
        </p:txBody>
      </p:sp>
    </p:spTree>
    <p:extLst>
      <p:ext uri="{BB962C8B-B14F-4D97-AF65-F5344CB8AC3E}">
        <p14:creationId xmlns:p14="http://schemas.microsoft.com/office/powerpoint/2010/main" val="11363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NADEEN</a:t>
            </a:r>
          </a:p>
          <a:p>
            <a:endParaRPr lang="en-US" dirty="0" smtClean="0"/>
          </a:p>
          <a:p>
            <a:r>
              <a:rPr lang="en-US" dirty="0" smtClean="0"/>
              <a:t>Our solution</a:t>
            </a:r>
            <a:r>
              <a:rPr lang="en-US" baseline="0" dirty="0" smtClean="0"/>
              <a:t> to this is the </a:t>
            </a:r>
            <a:r>
              <a:rPr lang="en-US" baseline="0" dirty="0" err="1" smtClean="0"/>
              <a:t>QuickForms</a:t>
            </a:r>
            <a:r>
              <a:rPr lang="en-US" baseline="0" dirty="0" smtClean="0"/>
              <a:t> Application Manager</a:t>
            </a:r>
          </a:p>
          <a:p>
            <a:pPr marL="171450" indent="-171450">
              <a:buFont typeface="Arial"/>
              <a:buChar char="•"/>
            </a:pPr>
            <a:r>
              <a:rPr lang="en-US" baseline="0" dirty="0" smtClean="0"/>
              <a:t>This is a generic tool that will help manage any application developed using the </a:t>
            </a:r>
            <a:r>
              <a:rPr lang="en-US" baseline="0" dirty="0" err="1" smtClean="0"/>
              <a:t>QuickForms</a:t>
            </a:r>
            <a:r>
              <a:rPr lang="en-US" baseline="0" dirty="0" smtClean="0"/>
              <a:t> framework.</a:t>
            </a:r>
          </a:p>
          <a:p>
            <a:pPr marL="171450" indent="-171450">
              <a:buFont typeface="Arial"/>
              <a:buChar char="•"/>
            </a:pPr>
            <a:r>
              <a:rPr lang="en-US" baseline="0" dirty="0" smtClean="0"/>
              <a:t> It will be used to edit by any to manage forms of any kind</a:t>
            </a:r>
          </a:p>
          <a:p>
            <a:pPr marL="171450" indent="-171450">
              <a:buFont typeface="Arial"/>
              <a:buChar char="•"/>
            </a:pPr>
            <a:r>
              <a:rPr lang="en-US" baseline="0" dirty="0" smtClean="0"/>
              <a:t> It will allow user to make changes to form templates and profile settings on their own and will </a:t>
            </a:r>
          </a:p>
          <a:p>
            <a:pPr marL="171450" indent="-171450">
              <a:buFont typeface="Arial"/>
              <a:buChar char="•"/>
            </a:pPr>
            <a:r>
              <a:rPr lang="en-US" baseline="0" dirty="0" smtClean="0"/>
              <a:t>This eliminates the need to report back to our customer (developer) any time a change is required.</a:t>
            </a:r>
          </a:p>
          <a:p>
            <a:pPr marL="171450" indent="-171450">
              <a:buFont typeface="Arial"/>
              <a:buChar char="•"/>
            </a:pPr>
            <a:endParaRPr lang="en-US" baseline="0" dirty="0" smtClean="0"/>
          </a:p>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5</a:t>
            </a:fld>
            <a:endParaRPr lang="en-CA"/>
          </a:p>
        </p:txBody>
      </p:sp>
    </p:spTree>
    <p:extLst>
      <p:ext uri="{BB962C8B-B14F-4D97-AF65-F5344CB8AC3E}">
        <p14:creationId xmlns:p14="http://schemas.microsoft.com/office/powerpoint/2010/main" val="31986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SMITA</a:t>
            </a:r>
          </a:p>
          <a:p>
            <a:endParaRPr lang="en-CA" dirty="0" smtClean="0"/>
          </a:p>
          <a:p>
            <a:r>
              <a:rPr lang="en-CA" dirty="0" smtClean="0"/>
              <a:t>Our</a:t>
            </a:r>
            <a:r>
              <a:rPr lang="en-CA" baseline="0" dirty="0" smtClean="0"/>
              <a:t> project plan follows the agile development process which consists of test driven development with tests designed based on black-box testing strategies. The overall process is split in to 3 main phases, the planning phase, the development phase and the release phase.</a:t>
            </a:r>
            <a:endParaRPr lang="en-CA" dirty="0" smtClean="0"/>
          </a:p>
          <a:p>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6</a:t>
            </a:fld>
            <a:endParaRPr lang="en-CA"/>
          </a:p>
        </p:txBody>
      </p:sp>
    </p:spTree>
    <p:extLst>
      <p:ext uri="{BB962C8B-B14F-4D97-AF65-F5344CB8AC3E}">
        <p14:creationId xmlns:p14="http://schemas.microsoft.com/office/powerpoint/2010/main" val="1159100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SMITA</a:t>
            </a:r>
          </a:p>
          <a:p>
            <a:endParaRPr lang="en-US" dirty="0" smtClean="0"/>
          </a:p>
          <a:p>
            <a:r>
              <a:rPr lang="en-US" dirty="0" smtClean="0"/>
              <a:t>This</a:t>
            </a:r>
            <a:r>
              <a:rPr lang="en-US" baseline="0" dirty="0" smtClean="0"/>
              <a:t> timeline outlines the overall process we are following.</a:t>
            </a:r>
          </a:p>
          <a:p>
            <a:endParaRPr lang="en-US" baseline="0" dirty="0" smtClean="0"/>
          </a:p>
          <a:p>
            <a:r>
              <a:rPr lang="en-US" baseline="0" dirty="0" smtClean="0"/>
              <a:t>We allocated the first month and a half to our planning phase, which we have completed.</a:t>
            </a:r>
          </a:p>
          <a:p>
            <a:r>
              <a:rPr lang="en-US" baseline="0" dirty="0" smtClean="0"/>
              <a:t>The next four months have been allocated to the actual development of our application. This phase has been split into 4, 1-month sprints. We are currently in the middle of our second sprint.</a:t>
            </a:r>
          </a:p>
          <a:p>
            <a:r>
              <a:rPr lang="en-US" baseline="0" dirty="0" smtClean="0"/>
              <a:t>The last month and a half of the process has been allocated to the release of our application to the customer.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7</a:t>
            </a:fld>
            <a:endParaRPr lang="en-CA"/>
          </a:p>
        </p:txBody>
      </p:sp>
    </p:spTree>
    <p:extLst>
      <p:ext uri="{BB962C8B-B14F-4D97-AF65-F5344CB8AC3E}">
        <p14:creationId xmlns:p14="http://schemas.microsoft.com/office/powerpoint/2010/main" val="422061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NADEEN</a:t>
            </a:r>
          </a:p>
          <a:p>
            <a:endParaRPr lang="en-CA" baseline="0" dirty="0" smtClean="0"/>
          </a:p>
          <a:p>
            <a:r>
              <a:rPr lang="en-US" baseline="0" dirty="0" smtClean="0"/>
              <a:t>The first month and a half of our schedule was allocated to planning and requirements analysis. </a:t>
            </a:r>
            <a:r>
              <a:rPr lang="en-CA" baseline="0" dirty="0" smtClean="0"/>
              <a:t>This phase consists of two </a:t>
            </a:r>
            <a:r>
              <a:rPr lang="en-CA" baseline="0" dirty="0" err="1" smtClean="0"/>
              <a:t>subphases</a:t>
            </a:r>
            <a:endParaRPr lang="en-CA" baseline="0" dirty="0" smtClean="0"/>
          </a:p>
          <a:p>
            <a:pPr marL="228600" indent="-228600">
              <a:buAutoNum type="arabicParenBoth"/>
            </a:pPr>
            <a:r>
              <a:rPr lang="en-CA" baseline="0" dirty="0" smtClean="0"/>
              <a:t>The first phase was dedicated to the gathering of high-level requirements, requirements analysis and prioritizing requirements.</a:t>
            </a:r>
          </a:p>
          <a:p>
            <a:pPr marL="228600" indent="-228600">
              <a:buAutoNum type="arabicParenBoth"/>
            </a:pPr>
            <a:r>
              <a:rPr lang="en-CA" baseline="0" dirty="0" smtClean="0"/>
              <a:t>During the second </a:t>
            </a:r>
            <a:r>
              <a:rPr lang="en-CA" baseline="0" dirty="0" err="1" smtClean="0"/>
              <a:t>subphase</a:t>
            </a:r>
            <a:r>
              <a:rPr lang="en-CA" baseline="0" dirty="0" smtClean="0"/>
              <a:t>, we used these requirements to define our architecture and finalize any architecture and implementation decisions</a:t>
            </a:r>
          </a:p>
          <a:p>
            <a:endParaRPr lang="en-CA" baseline="0"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8</a:t>
            </a:fld>
            <a:endParaRPr lang="en-CA"/>
          </a:p>
        </p:txBody>
      </p:sp>
    </p:spTree>
    <p:extLst>
      <p:ext uri="{BB962C8B-B14F-4D97-AF65-F5344CB8AC3E}">
        <p14:creationId xmlns:p14="http://schemas.microsoft.com/office/powerpoint/2010/main" val="274380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NADEEN</a:t>
            </a:r>
          </a:p>
          <a:p>
            <a:endParaRPr lang="en-CA" dirty="0" smtClean="0"/>
          </a:p>
          <a:p>
            <a:r>
              <a:rPr lang="en-CA" dirty="0" smtClean="0"/>
              <a:t>The next four months of our schedule have been allocated to the development phase. </a:t>
            </a:r>
          </a:p>
          <a:p>
            <a:r>
              <a:rPr lang="en-CA" dirty="0" smtClean="0"/>
              <a:t>This</a:t>
            </a:r>
            <a:r>
              <a:rPr lang="en-CA" baseline="0" dirty="0" smtClean="0"/>
              <a:t> p</a:t>
            </a:r>
            <a:r>
              <a:rPr lang="en-CA" dirty="0" smtClean="0"/>
              <a:t>hase has been broken up into 1-month iterative coding sprints</a:t>
            </a:r>
          </a:p>
          <a:p>
            <a:r>
              <a:rPr lang="en-CA" dirty="0" smtClean="0"/>
              <a:t>Progress is evaluated on</a:t>
            </a:r>
            <a:r>
              <a:rPr lang="en-CA" baseline="0" dirty="0" smtClean="0"/>
              <a:t> a</a:t>
            </a:r>
            <a:r>
              <a:rPr lang="en-CA" dirty="0" smtClean="0"/>
              <a:t> weekly basis throughout sprint</a:t>
            </a:r>
          </a:p>
          <a:p>
            <a:r>
              <a:rPr lang="en-CA" dirty="0" smtClean="0"/>
              <a:t>The Progress of the overall sprint is evaluated at end of the month</a:t>
            </a:r>
          </a:p>
          <a:p>
            <a:r>
              <a:rPr lang="en-CA" baseline="0" dirty="0" smtClean="0"/>
              <a:t>Based on this evaluation the </a:t>
            </a:r>
            <a:r>
              <a:rPr lang="en-CA" dirty="0" smtClean="0"/>
              <a:t>development plan adjusted as required. </a:t>
            </a:r>
          </a:p>
          <a:p>
            <a:endParaRPr lang="en-CA" dirty="0" smtClean="0"/>
          </a:p>
          <a:p>
            <a:r>
              <a:rPr lang="en-CA" b="1" dirty="0" smtClean="0"/>
              <a:t>(OUTLINE</a:t>
            </a:r>
            <a:r>
              <a:rPr lang="en-CA" b="1" baseline="0" dirty="0" smtClean="0"/>
              <a:t> GOALS OF EACH SPRINT)</a:t>
            </a:r>
            <a:endParaRPr lang="en-CA" b="1" dirty="0" smtClean="0"/>
          </a:p>
          <a:p>
            <a:r>
              <a:rPr lang="en-CA" dirty="0" smtClean="0"/>
              <a:t>Sprint 1: Prototype </a:t>
            </a:r>
            <a:r>
              <a:rPr lang="en-CA" dirty="0" smtClean="0">
                <a:solidFill>
                  <a:srgbClr val="008000"/>
                </a:solidFill>
                <a:latin typeface="Zapf Dingbats"/>
                <a:ea typeface="Zapf Dingbats"/>
                <a:cs typeface="Zapf Dingbats"/>
                <a:sym typeface="Zapf Dingbats"/>
              </a:rPr>
              <a:t>✔ </a:t>
            </a:r>
            <a:r>
              <a:rPr lang="en-CA" dirty="0" smtClean="0">
                <a:solidFill>
                  <a:srgbClr val="008000"/>
                </a:solidFill>
                <a:latin typeface="Arial Rounded MT Bold"/>
                <a:ea typeface="Zapf Dingbats"/>
                <a:cs typeface="Arial Rounded MT Bold"/>
                <a:sym typeface="Zapf Dingbats"/>
              </a:rPr>
              <a:t>(Complete)</a:t>
            </a:r>
            <a:endParaRPr lang="en-CA" dirty="0" smtClean="0">
              <a:solidFill>
                <a:srgbClr val="008000"/>
              </a:solidFill>
            </a:endParaRPr>
          </a:p>
          <a:p>
            <a:r>
              <a:rPr lang="en-CA" dirty="0" smtClean="0"/>
              <a:t>Sprint 2: Form editing capability </a:t>
            </a:r>
            <a:r>
              <a:rPr lang="en-CA" dirty="0" smtClean="0">
                <a:solidFill>
                  <a:srgbClr val="3366FF"/>
                </a:solidFill>
              </a:rPr>
              <a:t>(</a:t>
            </a:r>
            <a:r>
              <a:rPr lang="en-CA" dirty="0" smtClean="0">
                <a:solidFill>
                  <a:srgbClr val="3366FF"/>
                </a:solidFill>
                <a:latin typeface="Arial Rounded MT Bold"/>
                <a:ea typeface="Zapf Dingbats"/>
                <a:cs typeface="Arial Rounded MT Bold"/>
                <a:sym typeface="Zapf Dingbats"/>
              </a:rPr>
              <a:t>In Progress)</a:t>
            </a:r>
            <a:endParaRPr lang="en-CA" dirty="0" smtClean="0">
              <a:solidFill>
                <a:srgbClr val="3366FF"/>
              </a:solidFill>
            </a:endParaRPr>
          </a:p>
          <a:p>
            <a:r>
              <a:rPr lang="en-CA" dirty="0" smtClean="0"/>
              <a:t>Sprint 3: Generic capability </a:t>
            </a:r>
            <a:r>
              <a:rPr lang="en-CA" dirty="0" smtClean="0">
                <a:solidFill>
                  <a:srgbClr val="FF0000"/>
                </a:solidFill>
              </a:rPr>
              <a:t>(</a:t>
            </a:r>
            <a:r>
              <a:rPr lang="en-CA" dirty="0" smtClean="0">
                <a:solidFill>
                  <a:srgbClr val="FF0000"/>
                </a:solidFill>
                <a:latin typeface="Arial Rounded MT Bold"/>
                <a:ea typeface="Zapf Dingbats"/>
                <a:cs typeface="Arial Rounded MT Bold"/>
                <a:sym typeface="Zapf Dingbats"/>
              </a:rPr>
              <a:t>Not Yet Started)</a:t>
            </a:r>
            <a:endParaRPr lang="en-CA" dirty="0" smtClean="0">
              <a:solidFill>
                <a:srgbClr val="FF0000"/>
              </a:solidFill>
            </a:endParaRPr>
          </a:p>
          <a:p>
            <a:r>
              <a:rPr lang="en-CA" dirty="0" smtClean="0"/>
              <a:t>Sprint 4: Default configuration editing </a:t>
            </a:r>
            <a:r>
              <a:rPr lang="en-CA" dirty="0" smtClean="0">
                <a:solidFill>
                  <a:srgbClr val="FF0000"/>
                </a:solidFill>
              </a:rPr>
              <a:t>(</a:t>
            </a:r>
            <a:r>
              <a:rPr lang="en-CA" dirty="0" smtClean="0">
                <a:solidFill>
                  <a:srgbClr val="FF0000"/>
                </a:solidFill>
                <a:latin typeface="Arial Rounded MT Bold"/>
                <a:ea typeface="Zapf Dingbats"/>
                <a:cs typeface="Arial Rounded MT Bold"/>
                <a:sym typeface="Zapf Dingbats"/>
              </a:rPr>
              <a:t>Not Yet Started)</a:t>
            </a:r>
          </a:p>
          <a:p>
            <a:endParaRPr lang="en-CA" dirty="0" smtClean="0">
              <a:solidFill>
                <a:srgbClr val="FF0000"/>
              </a:solidFill>
              <a:latin typeface="Arial Rounded MT Bold"/>
              <a:ea typeface="Zapf Dingbats"/>
              <a:cs typeface="Arial Rounded MT Bold"/>
              <a:sym typeface="Zapf Dingbat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a:t>
            </a:r>
            <a:r>
              <a:rPr lang="en-CA" baseline="0" dirty="0" smtClean="0"/>
              <a:t> are currently reaching the end of our second sprint.</a:t>
            </a:r>
            <a:endParaRPr lang="en-CA" dirty="0" smtClean="0"/>
          </a:p>
          <a:p>
            <a:endParaRPr lang="en-CA" dirty="0" smtClean="0">
              <a:solidFill>
                <a:srgbClr val="FF0000"/>
              </a:solidFill>
            </a:endParaRPr>
          </a:p>
          <a:p>
            <a:pPr marL="0" indent="0">
              <a:buNone/>
            </a:pPr>
            <a:endParaRPr lang="en-CA" dirty="0" smtClean="0"/>
          </a:p>
          <a:p>
            <a:endParaRPr lang="en-US" dirty="0" smtClean="0"/>
          </a:p>
          <a:p>
            <a:endParaRPr lang="en-CA" baseline="0"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9</a:t>
            </a:fld>
            <a:endParaRPr lang="en-CA"/>
          </a:p>
        </p:txBody>
      </p:sp>
    </p:spTree>
    <p:extLst>
      <p:ext uri="{BB962C8B-B14F-4D97-AF65-F5344CB8AC3E}">
        <p14:creationId xmlns:p14="http://schemas.microsoft.com/office/powerpoint/2010/main" val="257956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F89316-62ED-4AE7-9B2A-B6C0C9E3A61E}" type="slidenum">
              <a:rPr lang="en-CA" smtClean="0"/>
              <a:pPr/>
              <a:t>‹#›</a:t>
            </a:fld>
            <a:endParaRPr lang="en-CA"/>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F89316-62ED-4AE7-9B2A-B6C0C9E3A61E}" type="slidenum">
              <a:rPr lang="en-CA" smtClean="0"/>
              <a:pPr/>
              <a:t>‹#›</a:t>
            </a:fld>
            <a:endParaRPr lang="en-CA"/>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F89316-62ED-4AE7-9B2A-B6C0C9E3A61E}" type="slidenum">
              <a:rPr lang="en-CA" smtClean="0"/>
              <a:pPr/>
              <a:t>‹#›</a:t>
            </a:fld>
            <a:endParaRPr lang="en-CA"/>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F89316-62ED-4AE7-9B2A-B6C0C9E3A61E}" type="slidenum">
              <a:rPr lang="en-CA" smtClean="0"/>
              <a:pPr/>
              <a:t>‹#›</a:t>
            </a:fld>
            <a:endParaRPr lang="en-CA"/>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07BF0-3A57-498F-B449-EB5F32FA3B72}" type="datetimeFigureOut">
              <a:rPr lang="en-CA" smtClean="0"/>
              <a:pPr/>
              <a:t>2013-11-28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F89316-62ED-4AE7-9B2A-B6C0C9E3A61E}"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D607BF0-3A57-498F-B449-EB5F32FA3B72}" type="datetimeFigureOut">
              <a:rPr lang="en-CA" smtClean="0"/>
              <a:pPr/>
              <a:t>2013-11-28</a:t>
            </a:fld>
            <a:endParaRPr lang="en-CA"/>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CA"/>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7F89316-62ED-4AE7-9B2A-B6C0C9E3A61E}"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9345" y="4374396"/>
            <a:ext cx="2520280" cy="1440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ctrTitle"/>
          </p:nvPr>
        </p:nvSpPr>
        <p:spPr/>
        <p:txBody>
          <a:bodyPr/>
          <a:lstStyle/>
          <a:p>
            <a:pPr algn="ctr"/>
            <a:r>
              <a:rPr lang="en-CA" sz="4800" cap="none" dirty="0" smtClean="0"/>
              <a:t>QuickForms Application Manager</a:t>
            </a:r>
            <a:endParaRPr lang="en-CA" sz="4800" cap="none" dirty="0"/>
          </a:p>
        </p:txBody>
      </p:sp>
      <p:sp>
        <p:nvSpPr>
          <p:cNvPr id="3" name="Subtitle 2"/>
          <p:cNvSpPr>
            <a:spLocks noGrp="1"/>
          </p:cNvSpPr>
          <p:nvPr>
            <p:ph type="subTitle" idx="1"/>
          </p:nvPr>
        </p:nvSpPr>
        <p:spPr>
          <a:xfrm>
            <a:off x="1043608" y="4547840"/>
            <a:ext cx="2376264" cy="1752600"/>
          </a:xfrm>
        </p:spPr>
        <p:txBody>
          <a:bodyPr>
            <a:normAutofit/>
          </a:bodyPr>
          <a:lstStyle/>
          <a:p>
            <a:r>
              <a:rPr lang="en-CA" sz="2000" dirty="0" smtClean="0">
                <a:latin typeface="Times New Roman" panose="02020603050405020304" pitchFamily="18" charset="0"/>
                <a:cs typeface="Times New Roman" panose="02020603050405020304" pitchFamily="18" charset="0"/>
              </a:rPr>
              <a:t>Dana Al-</a:t>
            </a:r>
            <a:r>
              <a:rPr lang="en-CA" sz="2000" dirty="0" err="1" smtClean="0">
                <a:latin typeface="Times New Roman" panose="02020603050405020304" pitchFamily="18" charset="0"/>
                <a:cs typeface="Times New Roman" panose="02020603050405020304" pitchFamily="18" charset="0"/>
              </a:rPr>
              <a:t>Rifai</a:t>
            </a:r>
            <a:endParaRPr lang="en-CA" sz="2000" dirty="0" smtClean="0">
              <a:latin typeface="Times New Roman" panose="02020603050405020304" pitchFamily="18" charset="0"/>
              <a:cs typeface="Times New Roman" panose="02020603050405020304" pitchFamily="18" charset="0"/>
            </a:endParaRPr>
          </a:p>
          <a:p>
            <a:r>
              <a:rPr lang="en-CA" sz="2000" dirty="0" smtClean="0">
                <a:latin typeface="Times New Roman" panose="02020603050405020304" pitchFamily="18" charset="0"/>
                <a:cs typeface="Times New Roman" panose="02020603050405020304" pitchFamily="18" charset="0"/>
              </a:rPr>
              <a:t>Smita Borbaruah</a:t>
            </a:r>
          </a:p>
          <a:p>
            <a:r>
              <a:rPr lang="en-CA" sz="2000" dirty="0" err="1" smtClean="0">
                <a:latin typeface="Times New Roman" panose="02020603050405020304" pitchFamily="18" charset="0"/>
                <a:cs typeface="Times New Roman" panose="02020603050405020304" pitchFamily="18" charset="0"/>
              </a:rPr>
              <a:t>Nadeen</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Kawash</a:t>
            </a:r>
            <a:endParaRPr lang="en-CA"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1560" y="4077072"/>
            <a:ext cx="1774909" cy="369332"/>
          </a:xfrm>
          <a:prstGeom prst="rect">
            <a:avLst/>
          </a:prstGeom>
          <a:solidFill>
            <a:schemeClr val="bg1"/>
          </a:solidFill>
        </p:spPr>
        <p:txBody>
          <a:bodyPr wrap="square" rtlCol="0">
            <a:spAutoFit/>
          </a:bodyPr>
          <a:lstStyle/>
          <a:p>
            <a:r>
              <a:rPr lang="en-CA"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endParaRPr lang="en-CA" b="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378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Milestones</a:t>
            </a:r>
            <a:endParaRPr lang="en-US" dirty="0"/>
          </a:p>
        </p:txBody>
      </p:sp>
      <p:pic>
        <p:nvPicPr>
          <p:cNvPr id="5" name="Content Placeholder 4" descr="milestones.jpg"/>
          <p:cNvPicPr>
            <a:picLocks noGrp="1" noChangeAspect="1"/>
          </p:cNvPicPr>
          <p:nvPr>
            <p:ph idx="1"/>
          </p:nvPr>
        </p:nvPicPr>
        <p:blipFill>
          <a:blip r:embed="rId3" cstate="print">
            <a:extLst>
              <a:ext uri="{28A0092B-C50C-407E-A947-70E740481C1C}">
                <a14:useLocalDpi xmlns:a14="http://schemas.microsoft.com/office/drawing/2010/main" val="0"/>
              </a:ext>
            </a:extLst>
          </a:blip>
          <a:srcRect t="8106" b="8106"/>
          <a:stretch>
            <a:fillRect/>
          </a:stretch>
        </p:blipFill>
        <p:spPr/>
      </p:pic>
    </p:spTree>
    <p:extLst>
      <p:ext uri="{BB962C8B-B14F-4D97-AF65-F5344CB8AC3E}">
        <p14:creationId xmlns:p14="http://schemas.microsoft.com/office/powerpoint/2010/main" val="2423012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(III) Release Phase</a:t>
            </a:r>
            <a:endParaRPr lang="en-US" dirty="0"/>
          </a:p>
        </p:txBody>
      </p:sp>
      <p:sp>
        <p:nvSpPr>
          <p:cNvPr id="3" name="Content Placeholder 2"/>
          <p:cNvSpPr>
            <a:spLocks noGrp="1"/>
          </p:cNvSpPr>
          <p:nvPr>
            <p:ph idx="1"/>
          </p:nvPr>
        </p:nvSpPr>
        <p:spPr/>
        <p:txBody>
          <a:bodyPr/>
          <a:lstStyle/>
          <a:p>
            <a:endParaRPr lang="en-CA" dirty="0" smtClean="0"/>
          </a:p>
          <a:p>
            <a:r>
              <a:rPr lang="en-CA" dirty="0" smtClean="0"/>
              <a:t>Scheduled to occur once all requirements outlined have been met</a:t>
            </a:r>
          </a:p>
          <a:p>
            <a:endParaRPr lang="en-CA" dirty="0" smtClean="0"/>
          </a:p>
          <a:p>
            <a:r>
              <a:rPr lang="en-CA" dirty="0" smtClean="0"/>
              <a:t>During this phase system will undergo</a:t>
            </a:r>
          </a:p>
          <a:p>
            <a:pPr lvl="1"/>
            <a:r>
              <a:rPr lang="en-CA" dirty="0" smtClean="0"/>
              <a:t>Integration</a:t>
            </a:r>
          </a:p>
          <a:p>
            <a:pPr lvl="1"/>
            <a:r>
              <a:rPr lang="en-CA" dirty="0" smtClean="0"/>
              <a:t>Intensive testing of integrated system</a:t>
            </a:r>
          </a:p>
          <a:p>
            <a:pPr lvl="1"/>
            <a:r>
              <a:rPr lang="en-CA" dirty="0" smtClean="0"/>
              <a:t>Documentation</a:t>
            </a:r>
          </a:p>
          <a:p>
            <a:endParaRPr lang="en-CA" dirty="0" smtClean="0"/>
          </a:p>
          <a:p>
            <a:r>
              <a:rPr lang="en-CA" dirty="0" smtClean="0"/>
              <a:t>Ready for release to client</a:t>
            </a:r>
          </a:p>
          <a:p>
            <a:endParaRPr lang="en-CA" dirty="0" smtClean="0"/>
          </a:p>
          <a:p>
            <a:pPr lvl="1">
              <a:buNone/>
            </a:pPr>
            <a:endParaRPr lang="en-CA" dirty="0" smtClean="0"/>
          </a:p>
          <a:p>
            <a:pPr lvl="1">
              <a:buNone/>
            </a:pPr>
            <a:endParaRPr lang="en-CA" dirty="0" smtClean="0"/>
          </a:p>
          <a:p>
            <a:pPr lvl="1"/>
            <a:endParaRPr lang="en-CA" dirty="0" smtClean="0"/>
          </a:p>
          <a:p>
            <a:pPr lvl="1"/>
            <a:endParaRPr lang="en-CA" dirty="0" smtClean="0"/>
          </a:p>
          <a:p>
            <a:pPr lvl="1">
              <a:buNone/>
            </a:pPr>
            <a:endParaRPr lang="en-CA" dirty="0" smtClean="0"/>
          </a:p>
          <a:p>
            <a:pPr lvl="1"/>
            <a:endParaRPr lang="en-CA"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smtClean="0"/>
              <a:t>Infrastructure</a:t>
            </a:r>
            <a:endParaRPr lang="en-CA" dirty="0"/>
          </a:p>
        </p:txBody>
      </p:sp>
      <p:sp>
        <p:nvSpPr>
          <p:cNvPr id="3" name="Content Placeholder 2"/>
          <p:cNvSpPr>
            <a:spLocks noGrp="1"/>
          </p:cNvSpPr>
          <p:nvPr>
            <p:ph idx="1"/>
          </p:nvPr>
        </p:nvSpPr>
        <p:spPr/>
        <p:txBody>
          <a:bodyPr/>
          <a:lstStyle/>
          <a:p>
            <a:endParaRPr lang="en-CA" dirty="0" smtClean="0"/>
          </a:p>
          <a:p>
            <a:r>
              <a:rPr lang="en-CA" dirty="0" smtClean="0"/>
              <a:t>Configuration Management: </a:t>
            </a:r>
            <a:r>
              <a:rPr lang="en-CA" dirty="0" err="1" smtClean="0"/>
              <a:t>GitHub</a:t>
            </a:r>
            <a:endParaRPr lang="en-CA" dirty="0" smtClean="0"/>
          </a:p>
          <a:p>
            <a:endParaRPr lang="en-CA" dirty="0" smtClean="0"/>
          </a:p>
          <a:p>
            <a:r>
              <a:rPr lang="en-CA" dirty="0" smtClean="0"/>
              <a:t>Wiki: </a:t>
            </a:r>
            <a:r>
              <a:rPr lang="en-CA" dirty="0" err="1" smtClean="0"/>
              <a:t>GitHub</a:t>
            </a:r>
            <a:endParaRPr lang="en-CA" dirty="0" smtClean="0"/>
          </a:p>
          <a:p>
            <a:endParaRPr lang="en-CA" dirty="0" smtClean="0"/>
          </a:p>
          <a:p>
            <a:r>
              <a:rPr lang="en-CA" dirty="0"/>
              <a:t>Building: Travis CI</a:t>
            </a:r>
          </a:p>
          <a:p>
            <a:pPr marL="0" indent="0">
              <a:buNone/>
            </a:pPr>
            <a:endParaRPr lang="en-CA" dirty="0" smtClean="0"/>
          </a:p>
          <a:p>
            <a:r>
              <a:rPr lang="en-CA" dirty="0" smtClean="0"/>
              <a:t>Testing: </a:t>
            </a:r>
            <a:r>
              <a:rPr lang="en-US" dirty="0" err="1" smtClean="0"/>
              <a:t>QUnit</a:t>
            </a:r>
            <a:r>
              <a:rPr lang="en-CA" dirty="0" smtClean="0"/>
              <a:t>, Selenium, Manual </a:t>
            </a:r>
            <a:r>
              <a:rPr lang="en-CA" dirty="0"/>
              <a:t>u</a:t>
            </a:r>
            <a:r>
              <a:rPr lang="en-CA" dirty="0" smtClean="0"/>
              <a:t>sability testing</a:t>
            </a:r>
          </a:p>
          <a:p>
            <a:endParaRPr lang="en-CA" dirty="0" smtClean="0"/>
          </a:p>
          <a:p>
            <a:endParaRPr lang="en-CA" dirty="0"/>
          </a:p>
        </p:txBody>
      </p:sp>
    </p:spTree>
    <p:extLst>
      <p:ext uri="{BB962C8B-B14F-4D97-AF65-F5344CB8AC3E}">
        <p14:creationId xmlns:p14="http://schemas.microsoft.com/office/powerpoint/2010/main" val="2733991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Architecture Overview</a:t>
            </a:r>
            <a:r>
              <a:rPr lang="en-CA" dirty="0"/>
              <a:t/>
            </a:r>
            <a:br>
              <a:rPr lang="en-CA" dirty="0"/>
            </a:br>
            <a:endParaRPr lang="en-CA" dirty="0"/>
          </a:p>
        </p:txBody>
      </p:sp>
      <p:pic>
        <p:nvPicPr>
          <p:cNvPr id="4" name="Content Placeholder 3" descr="qfm_architecture FINAL.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664" r="-29" b="2025"/>
          <a:stretch/>
        </p:blipFill>
        <p:spPr>
          <a:xfrm>
            <a:off x="323528" y="1556792"/>
            <a:ext cx="8559754" cy="4349080"/>
          </a:xfrm>
        </p:spPr>
      </p:pic>
    </p:spTree>
    <p:extLst>
      <p:ext uri="{BB962C8B-B14F-4D97-AF65-F5344CB8AC3E}">
        <p14:creationId xmlns:p14="http://schemas.microsoft.com/office/powerpoint/2010/main" val="369411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Challenges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Learning new programming languages</a:t>
            </a:r>
          </a:p>
          <a:p>
            <a:pPr lvl="1"/>
            <a:r>
              <a:rPr lang="en-US" dirty="0" smtClean="0"/>
              <a:t>Online tutorials and examples</a:t>
            </a:r>
          </a:p>
          <a:p>
            <a:pPr lvl="1"/>
            <a:endParaRPr lang="en-US" dirty="0" smtClean="0"/>
          </a:p>
          <a:p>
            <a:r>
              <a:rPr lang="en-US" dirty="0" smtClean="0"/>
              <a:t>Understanding the </a:t>
            </a:r>
            <a:r>
              <a:rPr lang="en-US" dirty="0" err="1" smtClean="0"/>
              <a:t>QuickForms</a:t>
            </a:r>
            <a:r>
              <a:rPr lang="en-US" dirty="0" smtClean="0"/>
              <a:t> application architecture</a:t>
            </a:r>
          </a:p>
          <a:p>
            <a:pPr lvl="1"/>
            <a:r>
              <a:rPr lang="en-US" dirty="0" smtClean="0"/>
              <a:t>Analyzing code</a:t>
            </a:r>
          </a:p>
          <a:p>
            <a:pPr lvl="1"/>
            <a:r>
              <a:rPr lang="en-US" dirty="0"/>
              <a:t>C</a:t>
            </a:r>
            <a:r>
              <a:rPr lang="en-US" dirty="0" smtClean="0"/>
              <a:t>ollaborating with client’s developers</a:t>
            </a:r>
          </a:p>
          <a:p>
            <a:pPr lvl="1"/>
            <a:endParaRPr lang="en-US" dirty="0" smtClean="0"/>
          </a:p>
          <a:p>
            <a:r>
              <a:rPr lang="en-US" dirty="0" smtClean="0"/>
              <a:t>Coordinating group meetings</a:t>
            </a:r>
          </a:p>
          <a:p>
            <a:pPr lvl="1"/>
            <a:r>
              <a:rPr lang="en-US" dirty="0" smtClean="0"/>
              <a:t> scheduling short, regular meetings throughout the week</a:t>
            </a:r>
          </a:p>
          <a:p>
            <a:pPr lvl="1"/>
            <a:r>
              <a:rPr lang="en-US" dirty="0"/>
              <a:t> </a:t>
            </a:r>
            <a:r>
              <a:rPr lang="en-US" dirty="0" smtClean="0"/>
              <a:t>long meetings during the weekend</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3284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Plans for Next Semester</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r>
              <a:rPr lang="en-US" dirty="0" smtClean="0"/>
              <a:t>complete two milestones</a:t>
            </a:r>
          </a:p>
          <a:p>
            <a:r>
              <a:rPr lang="en-US" dirty="0"/>
              <a:t> </a:t>
            </a:r>
            <a:r>
              <a:rPr lang="en-US" dirty="0" smtClean="0"/>
              <a:t>make application work generically</a:t>
            </a:r>
          </a:p>
          <a:p>
            <a:r>
              <a:rPr lang="en-US" dirty="0"/>
              <a:t> </a:t>
            </a:r>
            <a:r>
              <a:rPr lang="en-US" dirty="0" smtClean="0"/>
              <a:t>code integration</a:t>
            </a:r>
          </a:p>
          <a:p>
            <a:r>
              <a:rPr lang="en-US" dirty="0"/>
              <a:t> </a:t>
            </a:r>
            <a:r>
              <a:rPr lang="en-US" dirty="0" smtClean="0"/>
              <a:t>testing</a:t>
            </a:r>
          </a:p>
          <a:p>
            <a:r>
              <a:rPr lang="en-US" dirty="0"/>
              <a:t> </a:t>
            </a:r>
            <a:r>
              <a:rPr lang="en-US" dirty="0" smtClean="0"/>
              <a:t>code release preparation</a:t>
            </a:r>
          </a:p>
          <a:p>
            <a:pPr marL="0" indent="0">
              <a:buNone/>
            </a:pPr>
            <a:endParaRPr lang="en-US" dirty="0" smtClean="0"/>
          </a:p>
        </p:txBody>
      </p:sp>
    </p:spTree>
    <p:extLst>
      <p:ext uri="{BB962C8B-B14F-4D97-AF65-F5344CB8AC3E}">
        <p14:creationId xmlns:p14="http://schemas.microsoft.com/office/powerpoint/2010/main" val="2656046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sz="4800" cap="none" dirty="0" smtClean="0"/>
              <a:t>DEMO</a:t>
            </a:r>
            <a:endParaRPr lang="en-CA" sz="4800" cap="none" dirty="0"/>
          </a:p>
        </p:txBody>
      </p:sp>
    </p:spTree>
    <p:extLst>
      <p:ext uri="{BB962C8B-B14F-4D97-AF65-F5344CB8AC3E}">
        <p14:creationId xmlns:p14="http://schemas.microsoft.com/office/powerpoint/2010/main" val="381169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3568" y="1340768"/>
            <a:ext cx="3168352" cy="16561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6" name="Rounded Rectangle 5"/>
          <p:cNvSpPr/>
          <p:nvPr/>
        </p:nvSpPr>
        <p:spPr>
          <a:xfrm>
            <a:off x="4716016" y="3406189"/>
            <a:ext cx="3240360" cy="19265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7" name="TextBox 6"/>
          <p:cNvSpPr txBox="1"/>
          <p:nvPr/>
        </p:nvSpPr>
        <p:spPr>
          <a:xfrm>
            <a:off x="1151620" y="1876472"/>
            <a:ext cx="2232248" cy="584775"/>
          </a:xfrm>
          <a:prstGeom prst="rect">
            <a:avLst/>
          </a:prstGeom>
          <a:noFill/>
        </p:spPr>
        <p:txBody>
          <a:bodyPr wrap="square" rtlCol="0">
            <a:spAutoFit/>
          </a:bodyPr>
          <a:lstStyle/>
          <a:p>
            <a:pPr algn="ctr"/>
            <a:r>
              <a:rPr lang="en-CA" sz="320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CA" sz="32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5220072" y="4077071"/>
            <a:ext cx="2232248" cy="584775"/>
          </a:xfrm>
          <a:prstGeom prst="rect">
            <a:avLst/>
          </a:prstGeom>
          <a:noFill/>
        </p:spPr>
        <p:txBody>
          <a:bodyPr wrap="square" rtlCol="0">
            <a:spAutoFit/>
          </a:bodyPr>
          <a:lstStyle/>
          <a:p>
            <a:pPr algn="ctr"/>
            <a:r>
              <a:rPr lang="en-CA" sz="320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endParaRPr lang="en-CA" sz="32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6512" y="6453336"/>
            <a:ext cx="9180512"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45524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CA" dirty="0" smtClean="0"/>
              <a:t>Overview</a:t>
            </a:r>
            <a:r>
              <a:rPr lang="en-CA" sz="3200" dirty="0"/>
              <a:t/>
            </a:r>
            <a:br>
              <a:rPr lang="en-CA" sz="3200" dirty="0"/>
            </a:br>
            <a:endParaRPr lang="en-CA" sz="3200" dirty="0"/>
          </a:p>
        </p:txBody>
      </p:sp>
      <p:sp>
        <p:nvSpPr>
          <p:cNvPr id="3" name="Content Placeholder 2"/>
          <p:cNvSpPr>
            <a:spLocks noGrp="1"/>
          </p:cNvSpPr>
          <p:nvPr>
            <p:ph idx="1"/>
          </p:nvPr>
        </p:nvSpPr>
        <p:spPr/>
        <p:txBody>
          <a:bodyPr>
            <a:noAutofit/>
          </a:bodyPr>
          <a:lstStyle/>
          <a:p>
            <a:pPr lvl="1">
              <a:buNone/>
            </a:pPr>
            <a:endParaRPr lang="en-CA" sz="2400" b="1" dirty="0" smtClean="0"/>
          </a:p>
          <a:p>
            <a:pPr lvl="1">
              <a:buNone/>
            </a:pPr>
            <a:r>
              <a:rPr lang="en-CA" sz="2400" b="1" dirty="0" smtClean="0"/>
              <a:t>Client</a:t>
            </a:r>
          </a:p>
          <a:p>
            <a:pPr lvl="2"/>
            <a:r>
              <a:rPr lang="en-CA" sz="2400" dirty="0" smtClean="0"/>
              <a:t>Professor Liam Peyton</a:t>
            </a:r>
          </a:p>
          <a:p>
            <a:pPr lvl="1"/>
            <a:endParaRPr lang="en-CA" sz="2400" dirty="0" smtClean="0"/>
          </a:p>
          <a:p>
            <a:pPr lvl="1">
              <a:buNone/>
            </a:pPr>
            <a:endParaRPr lang="en-CA" sz="2400" b="1" dirty="0" smtClean="0"/>
          </a:p>
          <a:p>
            <a:pPr lvl="1">
              <a:buNone/>
            </a:pPr>
            <a:r>
              <a:rPr lang="en-CA" sz="2400" b="1" dirty="0" smtClean="0"/>
              <a:t>Application: </a:t>
            </a:r>
            <a:r>
              <a:rPr lang="en-CA" sz="2400" dirty="0" smtClean="0"/>
              <a:t>QuickForms Application (PAL-IS, RPP)</a:t>
            </a:r>
          </a:p>
          <a:p>
            <a:pPr lvl="2"/>
            <a:r>
              <a:rPr lang="en-CA" sz="2400" dirty="0" smtClean="0"/>
              <a:t>Application using the QuickForms framework</a:t>
            </a:r>
          </a:p>
          <a:p>
            <a:pPr lvl="2"/>
            <a:r>
              <a:rPr lang="en-CA" sz="2400" dirty="0" smtClean="0"/>
              <a:t> Used in applications that use forms for data collection and report generation</a:t>
            </a:r>
          </a:p>
          <a:p>
            <a:pPr lvl="2"/>
            <a:endParaRPr lang="en-CA" sz="2400" dirty="0" smtClean="0"/>
          </a:p>
        </p:txBody>
      </p:sp>
    </p:spTree>
    <p:extLst>
      <p:ext uri="{BB962C8B-B14F-4D97-AF65-F5344CB8AC3E}">
        <p14:creationId xmlns:p14="http://schemas.microsoft.com/office/powerpoint/2010/main" val="342144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PAL-IS</a:t>
            </a:r>
            <a:endParaRPr lang="en-US" dirty="0"/>
          </a:p>
        </p:txBody>
      </p:sp>
      <p:pic>
        <p:nvPicPr>
          <p:cNvPr id="4" name="Content Placeholder 3" descr="palis homepage.jp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74" r="-1347" b="-341"/>
          <a:stretch/>
        </p:blipFill>
        <p:spPr>
          <a:xfrm>
            <a:off x="31895" y="1700808"/>
            <a:ext cx="9253495" cy="4520334"/>
          </a:xfrm>
        </p:spPr>
      </p:pic>
    </p:spTree>
    <p:extLst>
      <p:ext uri="{BB962C8B-B14F-4D97-AF65-F5344CB8AC3E}">
        <p14:creationId xmlns:p14="http://schemas.microsoft.com/office/powerpoint/2010/main" val="170716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QuickForms</a:t>
            </a:r>
            <a:r>
              <a:rPr lang="en-US" dirty="0" smtClean="0"/>
              <a:t> Application Form</a:t>
            </a:r>
            <a:endParaRPr lang="en-US" dirty="0"/>
          </a:p>
        </p:txBody>
      </p:sp>
      <p:pic>
        <p:nvPicPr>
          <p:cNvPr id="5" name="Content Placeholder 4" descr="education form.jp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408" t="-2631" r="-105" b="30661"/>
          <a:stretch/>
        </p:blipFill>
        <p:spPr>
          <a:xfrm>
            <a:off x="-237198" y="3068960"/>
            <a:ext cx="9381198" cy="3306076"/>
          </a:xfrm>
        </p:spPr>
      </p:pic>
      <p:sp>
        <p:nvSpPr>
          <p:cNvPr id="9" name="TextBox 8"/>
          <p:cNvSpPr txBox="1"/>
          <p:nvPr/>
        </p:nvSpPr>
        <p:spPr>
          <a:xfrm>
            <a:off x="467544" y="1556792"/>
            <a:ext cx="8280920" cy="1200328"/>
          </a:xfrm>
          <a:prstGeom prst="rect">
            <a:avLst/>
          </a:prstGeom>
          <a:noFill/>
        </p:spPr>
        <p:txBody>
          <a:bodyPr wrap="square" rtlCol="0">
            <a:spAutoFit/>
          </a:bodyPr>
          <a:lstStyle/>
          <a:p>
            <a:pPr lvl="1"/>
            <a:r>
              <a:rPr lang="en-CA" sz="2400" b="1" dirty="0"/>
              <a:t>Problem</a:t>
            </a:r>
          </a:p>
          <a:p>
            <a:pPr lvl="2"/>
            <a:r>
              <a:rPr lang="en-US" sz="2400" dirty="0"/>
              <a:t>Applications users currently must report back to our customer in order to make changes to forms</a:t>
            </a:r>
          </a:p>
        </p:txBody>
      </p:sp>
    </p:spTree>
    <p:extLst>
      <p:ext uri="{BB962C8B-B14F-4D97-AF65-F5344CB8AC3E}">
        <p14:creationId xmlns:p14="http://schemas.microsoft.com/office/powerpoint/2010/main" val="915409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lstStyle/>
          <a:p>
            <a:r>
              <a:rPr lang="en-US" b="1" dirty="0" smtClean="0"/>
              <a:t>Solution: </a:t>
            </a:r>
            <a:r>
              <a:rPr lang="en-US" dirty="0" err="1" smtClean="0"/>
              <a:t>QuickForms</a:t>
            </a:r>
            <a:r>
              <a:rPr lang="en-US" dirty="0" smtClean="0"/>
              <a:t> Application Manager</a:t>
            </a:r>
          </a:p>
          <a:p>
            <a:pPr lvl="1"/>
            <a:r>
              <a:rPr lang="en-US" sz="2400" dirty="0"/>
              <a:t>a </a:t>
            </a:r>
            <a:r>
              <a:rPr lang="en-US" sz="2400" dirty="0" smtClean="0"/>
              <a:t>generic tool </a:t>
            </a:r>
            <a:r>
              <a:rPr lang="en-US" sz="2400" dirty="0"/>
              <a:t>that helps </a:t>
            </a:r>
            <a:r>
              <a:rPr lang="en-US" sz="2400" dirty="0" smtClean="0"/>
              <a:t>manage applications </a:t>
            </a:r>
            <a:r>
              <a:rPr lang="en-US" sz="2400" dirty="0"/>
              <a:t>developed using </a:t>
            </a:r>
            <a:r>
              <a:rPr lang="en-US" sz="2400" dirty="0" err="1" smtClean="0"/>
              <a:t>QuickForms</a:t>
            </a:r>
            <a:r>
              <a:rPr lang="en-US" sz="2400" dirty="0" smtClean="0"/>
              <a:t> framework</a:t>
            </a:r>
          </a:p>
          <a:p>
            <a:pPr lvl="1"/>
            <a:endParaRPr lang="en-US" sz="2400" dirty="0"/>
          </a:p>
          <a:p>
            <a:pPr lvl="1"/>
            <a:r>
              <a:rPr lang="en-US" sz="2400" dirty="0"/>
              <a:t>Will be </a:t>
            </a:r>
            <a:r>
              <a:rPr lang="en-US" sz="2400" dirty="0" smtClean="0"/>
              <a:t>used to edit all different types </a:t>
            </a:r>
            <a:r>
              <a:rPr lang="en-US" sz="2400" dirty="0"/>
              <a:t>of forms </a:t>
            </a:r>
            <a:endParaRPr lang="en-US" sz="2400" dirty="0" smtClean="0"/>
          </a:p>
          <a:p>
            <a:pPr lvl="1"/>
            <a:endParaRPr lang="en-US" sz="2400" dirty="0" smtClean="0"/>
          </a:p>
          <a:p>
            <a:pPr lvl="1"/>
            <a:r>
              <a:rPr lang="en-US" sz="2400" dirty="0"/>
              <a:t>W</a:t>
            </a:r>
            <a:r>
              <a:rPr lang="en-US" sz="2400" dirty="0" smtClean="0"/>
              <a:t>ill allow users makes changes to forms and profile settings on their own without having to report back to the customer</a:t>
            </a:r>
          </a:p>
          <a:p>
            <a:pPr marL="274320" lvl="1" indent="0">
              <a:buNone/>
            </a:pPr>
            <a:endParaRPr lang="en-US" dirty="0" smtClean="0"/>
          </a:p>
          <a:p>
            <a:pPr lvl="1"/>
            <a:endParaRPr lang="en-US" dirty="0"/>
          </a:p>
        </p:txBody>
      </p:sp>
    </p:spTree>
    <p:extLst>
      <p:ext uri="{BB962C8B-B14F-4D97-AF65-F5344CB8AC3E}">
        <p14:creationId xmlns:p14="http://schemas.microsoft.com/office/powerpoint/2010/main" val="287002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Project Plan</a:t>
            </a:r>
            <a:endParaRPr lang="en-US" dirty="0"/>
          </a:p>
        </p:txBody>
      </p:sp>
      <p:sp>
        <p:nvSpPr>
          <p:cNvPr id="3" name="Content Placeholder 2"/>
          <p:cNvSpPr>
            <a:spLocks noGrp="1"/>
          </p:cNvSpPr>
          <p:nvPr>
            <p:ph idx="1"/>
          </p:nvPr>
        </p:nvSpPr>
        <p:spPr/>
        <p:txBody>
          <a:bodyPr/>
          <a:lstStyle/>
          <a:p>
            <a:r>
              <a:rPr lang="en-CA" dirty="0" smtClean="0"/>
              <a:t>Agile development process</a:t>
            </a:r>
          </a:p>
          <a:p>
            <a:endParaRPr lang="en-CA" dirty="0" smtClean="0"/>
          </a:p>
          <a:p>
            <a:r>
              <a:rPr lang="en-CA" dirty="0" smtClean="0"/>
              <a:t>Test-driven development</a:t>
            </a:r>
          </a:p>
          <a:p>
            <a:endParaRPr lang="en-CA" dirty="0" smtClean="0"/>
          </a:p>
          <a:p>
            <a:r>
              <a:rPr lang="en-CA" dirty="0" smtClean="0"/>
              <a:t>Tests designed based on black-box testing strategies</a:t>
            </a:r>
          </a:p>
          <a:p>
            <a:endParaRPr lang="en-CA" dirty="0" smtClean="0"/>
          </a:p>
          <a:p>
            <a:r>
              <a:rPr lang="en-CA" dirty="0" smtClean="0"/>
              <a:t>Overall process split into 3 phases</a:t>
            </a:r>
          </a:p>
          <a:p>
            <a:pPr marL="788670" lvl="1" indent="-514350">
              <a:buFont typeface="+mj-lt"/>
              <a:buAutoNum type="romanUcPeriod"/>
            </a:pPr>
            <a:r>
              <a:rPr lang="en-CA" dirty="0" smtClean="0"/>
              <a:t>Planning Phase </a:t>
            </a:r>
          </a:p>
          <a:p>
            <a:pPr marL="731520" lvl="1" indent="-457200">
              <a:buFont typeface="+mj-lt"/>
              <a:buAutoNum type="romanUcPeriod"/>
            </a:pPr>
            <a:r>
              <a:rPr lang="en-CA" dirty="0" smtClean="0"/>
              <a:t>Development Phase</a:t>
            </a:r>
          </a:p>
          <a:p>
            <a:pPr marL="731520" lvl="1" indent="-457200">
              <a:buFont typeface="+mj-lt"/>
              <a:buAutoNum type="romanUcPeriod"/>
            </a:pPr>
            <a:r>
              <a:rPr lang="en-CA" dirty="0" smtClean="0"/>
              <a:t>Release Phase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Timeline</a:t>
            </a:r>
            <a:endParaRPr lang="en-US" dirty="0"/>
          </a:p>
        </p:txBody>
      </p:sp>
      <p:sp>
        <p:nvSpPr>
          <p:cNvPr id="9" name="TextBox 8"/>
          <p:cNvSpPr txBox="1"/>
          <p:nvPr/>
        </p:nvSpPr>
        <p:spPr>
          <a:xfrm>
            <a:off x="13514753" y="4445368"/>
            <a:ext cx="184666" cy="369332"/>
          </a:xfrm>
          <a:prstGeom prst="rect">
            <a:avLst/>
          </a:prstGeom>
          <a:noFill/>
        </p:spPr>
        <p:txBody>
          <a:bodyPr wrap="none" rtlCol="0">
            <a:spAutoFit/>
          </a:bodyPr>
          <a:lstStyle/>
          <a:p>
            <a:endParaRPr lang="en-US" dirty="0"/>
          </a:p>
        </p:txBody>
      </p:sp>
      <p:pic>
        <p:nvPicPr>
          <p:cNvPr id="15" name="Content Placeholder 14" descr="timeline (1).jp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56" r="194" b="267"/>
          <a:stretch/>
        </p:blipFill>
        <p:spPr>
          <a:xfrm>
            <a:off x="-27908" y="1772816"/>
            <a:ext cx="9124145" cy="2960825"/>
          </a:xfrm>
        </p:spPr>
      </p:pic>
    </p:spTree>
    <p:extLst>
      <p:ext uri="{BB962C8B-B14F-4D97-AF65-F5344CB8AC3E}">
        <p14:creationId xmlns:p14="http://schemas.microsoft.com/office/powerpoint/2010/main" val="379191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(I) Planning Phase</a:t>
            </a:r>
            <a:endParaRPr lang="en-US" dirty="0"/>
          </a:p>
        </p:txBody>
      </p:sp>
      <p:sp>
        <p:nvSpPr>
          <p:cNvPr id="3" name="Content Placeholder 2"/>
          <p:cNvSpPr>
            <a:spLocks noGrp="1"/>
          </p:cNvSpPr>
          <p:nvPr>
            <p:ph idx="1"/>
          </p:nvPr>
        </p:nvSpPr>
        <p:spPr/>
        <p:txBody>
          <a:bodyPr/>
          <a:lstStyle/>
          <a:p>
            <a:r>
              <a:rPr lang="en-CA" dirty="0" smtClean="0"/>
              <a:t>Broken down into 2 sub-phases</a:t>
            </a:r>
          </a:p>
          <a:p>
            <a:endParaRPr lang="en-CA" dirty="0" smtClean="0"/>
          </a:p>
          <a:p>
            <a:r>
              <a:rPr lang="en-CA" dirty="0" smtClean="0"/>
              <a:t>(1) First Sub-Phase </a:t>
            </a:r>
            <a:r>
              <a:rPr lang="en-CA" dirty="0" smtClean="0">
                <a:solidFill>
                  <a:srgbClr val="008000"/>
                </a:solidFill>
                <a:latin typeface="Zapf Dingbats"/>
                <a:ea typeface="Zapf Dingbats"/>
                <a:cs typeface="Zapf Dingbats"/>
                <a:sym typeface="Zapf Dingbats"/>
              </a:rPr>
              <a:t>✔ </a:t>
            </a:r>
            <a:r>
              <a:rPr lang="en-CA" dirty="0" smtClean="0">
                <a:solidFill>
                  <a:srgbClr val="008000"/>
                </a:solidFill>
                <a:latin typeface="Arial Rounded MT Bold"/>
                <a:ea typeface="Zapf Dingbats"/>
                <a:cs typeface="Arial Rounded MT Bold"/>
                <a:sym typeface="Zapf Dingbats"/>
              </a:rPr>
              <a:t>(Complete)</a:t>
            </a:r>
            <a:endParaRPr lang="en-CA" dirty="0" smtClean="0">
              <a:solidFill>
                <a:srgbClr val="008000"/>
              </a:solidFill>
            </a:endParaRPr>
          </a:p>
          <a:p>
            <a:pPr lvl="1"/>
            <a:r>
              <a:rPr lang="en-CA" dirty="0" smtClean="0"/>
              <a:t>Requirements gathering</a:t>
            </a:r>
          </a:p>
          <a:p>
            <a:pPr lvl="1"/>
            <a:r>
              <a:rPr lang="en-CA" dirty="0" smtClean="0"/>
              <a:t>Requirements analysis</a:t>
            </a:r>
          </a:p>
          <a:p>
            <a:pPr lvl="1"/>
            <a:r>
              <a:rPr lang="en-CA" dirty="0" smtClean="0"/>
              <a:t>Prioritizing requirements</a:t>
            </a:r>
          </a:p>
          <a:p>
            <a:endParaRPr lang="en-CA" dirty="0" smtClean="0"/>
          </a:p>
          <a:p>
            <a:r>
              <a:rPr lang="en-CA" dirty="0" smtClean="0"/>
              <a:t>(2) Second Sub-Phase </a:t>
            </a:r>
            <a:r>
              <a:rPr lang="en-CA" dirty="0" smtClean="0">
                <a:solidFill>
                  <a:srgbClr val="008000"/>
                </a:solidFill>
                <a:latin typeface="Zapf Dingbats"/>
                <a:ea typeface="Zapf Dingbats"/>
                <a:cs typeface="Zapf Dingbats"/>
                <a:sym typeface="Zapf Dingbats"/>
              </a:rPr>
              <a:t>✔ </a:t>
            </a:r>
            <a:r>
              <a:rPr lang="en-CA" dirty="0">
                <a:solidFill>
                  <a:srgbClr val="008000"/>
                </a:solidFill>
                <a:latin typeface="Arial Rounded MT Bold"/>
                <a:ea typeface="Zapf Dingbats"/>
                <a:cs typeface="Arial Rounded MT Bold"/>
                <a:sym typeface="Zapf Dingbats"/>
              </a:rPr>
              <a:t>(Complete</a:t>
            </a:r>
            <a:r>
              <a:rPr lang="en-CA" dirty="0" smtClean="0">
                <a:solidFill>
                  <a:srgbClr val="008000"/>
                </a:solidFill>
                <a:latin typeface="Arial Rounded MT Bold"/>
                <a:ea typeface="Zapf Dingbats"/>
                <a:cs typeface="Arial Rounded MT Bold"/>
                <a:sym typeface="Zapf Dingbats"/>
              </a:rPr>
              <a:t>)</a:t>
            </a:r>
            <a:endParaRPr lang="en-CA" dirty="0" smtClean="0">
              <a:solidFill>
                <a:srgbClr val="008000"/>
              </a:solidFill>
            </a:endParaRPr>
          </a:p>
          <a:p>
            <a:pPr lvl="1"/>
            <a:r>
              <a:rPr lang="en-CA" dirty="0" smtClean="0"/>
              <a:t>Architecture definition based on requirements</a:t>
            </a:r>
          </a:p>
          <a:p>
            <a:pPr lvl="1"/>
            <a:r>
              <a:rPr lang="en-CA" dirty="0" smtClean="0"/>
              <a:t>Finalize architecture &amp; implementation decisions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(II) Development Phase</a:t>
            </a:r>
            <a:endParaRPr lang="en-US" dirty="0"/>
          </a:p>
        </p:txBody>
      </p:sp>
      <p:sp>
        <p:nvSpPr>
          <p:cNvPr id="3" name="Content Placeholder 2"/>
          <p:cNvSpPr>
            <a:spLocks noGrp="1"/>
          </p:cNvSpPr>
          <p:nvPr>
            <p:ph idx="1"/>
          </p:nvPr>
        </p:nvSpPr>
        <p:spPr/>
        <p:txBody>
          <a:bodyPr/>
          <a:lstStyle/>
          <a:p>
            <a:r>
              <a:rPr lang="en-CA" dirty="0" smtClean="0"/>
              <a:t>Phase broken up into 1-month iterative coding sprints</a:t>
            </a:r>
          </a:p>
          <a:p>
            <a:r>
              <a:rPr lang="en-CA" dirty="0" smtClean="0"/>
              <a:t>Progress evaluated on weekly basis throughout sprint</a:t>
            </a:r>
          </a:p>
          <a:p>
            <a:r>
              <a:rPr lang="en-CA" dirty="0" smtClean="0"/>
              <a:t>Progress of overall sprint evaluated at end of the month, development plan adjusted as required</a:t>
            </a:r>
          </a:p>
          <a:p>
            <a:endParaRPr lang="en-CA" dirty="0" smtClean="0"/>
          </a:p>
          <a:p>
            <a:r>
              <a:rPr lang="en-CA" dirty="0" smtClean="0"/>
              <a:t>Sprint 1: Prototype </a:t>
            </a:r>
            <a:r>
              <a:rPr lang="en-CA" dirty="0" smtClean="0">
                <a:solidFill>
                  <a:srgbClr val="008000"/>
                </a:solidFill>
                <a:latin typeface="Zapf Dingbats"/>
                <a:ea typeface="Zapf Dingbats"/>
                <a:cs typeface="Zapf Dingbats"/>
                <a:sym typeface="Zapf Dingbats"/>
              </a:rPr>
              <a:t>✔ </a:t>
            </a:r>
            <a:r>
              <a:rPr lang="en-CA" dirty="0" smtClean="0">
                <a:solidFill>
                  <a:srgbClr val="008000"/>
                </a:solidFill>
                <a:latin typeface="Arial Rounded MT Bold"/>
                <a:ea typeface="Zapf Dingbats"/>
                <a:cs typeface="Arial Rounded MT Bold"/>
                <a:sym typeface="Zapf Dingbats"/>
              </a:rPr>
              <a:t>(Complete)</a:t>
            </a:r>
            <a:endParaRPr lang="en-CA" dirty="0" smtClean="0">
              <a:solidFill>
                <a:srgbClr val="008000"/>
              </a:solidFill>
            </a:endParaRPr>
          </a:p>
          <a:p>
            <a:r>
              <a:rPr lang="en-CA" dirty="0" smtClean="0"/>
              <a:t>Sprint 2: Form editing capability </a:t>
            </a:r>
            <a:r>
              <a:rPr lang="en-CA" dirty="0" smtClean="0">
                <a:solidFill>
                  <a:srgbClr val="3366FF"/>
                </a:solidFill>
              </a:rPr>
              <a:t>(</a:t>
            </a:r>
            <a:r>
              <a:rPr lang="en-CA" dirty="0" smtClean="0">
                <a:solidFill>
                  <a:srgbClr val="3366FF"/>
                </a:solidFill>
                <a:latin typeface="Arial Rounded MT Bold"/>
                <a:ea typeface="Zapf Dingbats"/>
                <a:cs typeface="Arial Rounded MT Bold"/>
                <a:sym typeface="Zapf Dingbats"/>
              </a:rPr>
              <a:t>In Progress)</a:t>
            </a:r>
            <a:endParaRPr lang="en-CA" dirty="0" smtClean="0">
              <a:solidFill>
                <a:srgbClr val="3366FF"/>
              </a:solidFill>
            </a:endParaRPr>
          </a:p>
          <a:p>
            <a:r>
              <a:rPr lang="en-CA" dirty="0" smtClean="0"/>
              <a:t>Sprint 3: Generic capability </a:t>
            </a:r>
            <a:r>
              <a:rPr lang="en-CA" dirty="0" smtClean="0">
                <a:solidFill>
                  <a:srgbClr val="FF0000"/>
                </a:solidFill>
              </a:rPr>
              <a:t>(</a:t>
            </a:r>
            <a:r>
              <a:rPr lang="en-CA" dirty="0" smtClean="0">
                <a:solidFill>
                  <a:srgbClr val="FF0000"/>
                </a:solidFill>
                <a:latin typeface="Arial Rounded MT Bold"/>
                <a:ea typeface="Zapf Dingbats"/>
                <a:cs typeface="Arial Rounded MT Bold"/>
                <a:sym typeface="Zapf Dingbats"/>
              </a:rPr>
              <a:t>Not Yet Started)</a:t>
            </a:r>
            <a:endParaRPr lang="en-CA" dirty="0" smtClean="0">
              <a:solidFill>
                <a:srgbClr val="FF0000"/>
              </a:solidFill>
            </a:endParaRPr>
          </a:p>
          <a:p>
            <a:r>
              <a:rPr lang="en-CA" dirty="0" smtClean="0"/>
              <a:t>Sprint 4: Default configuration editing </a:t>
            </a:r>
            <a:r>
              <a:rPr lang="en-CA" dirty="0" smtClean="0">
                <a:solidFill>
                  <a:srgbClr val="FF0000"/>
                </a:solidFill>
              </a:rPr>
              <a:t>(</a:t>
            </a:r>
            <a:r>
              <a:rPr lang="en-CA" dirty="0" smtClean="0">
                <a:solidFill>
                  <a:srgbClr val="FF0000"/>
                </a:solidFill>
                <a:latin typeface="Arial Rounded MT Bold"/>
                <a:ea typeface="Zapf Dingbats"/>
                <a:cs typeface="Arial Rounded MT Bold"/>
                <a:sym typeface="Zapf Dingbats"/>
              </a:rPr>
              <a:t>Not Yet Started)</a:t>
            </a:r>
            <a:endParaRPr lang="en-CA" dirty="0">
              <a:solidFill>
                <a:srgbClr val="FF0000"/>
              </a:solidFill>
            </a:endParaRPr>
          </a:p>
          <a:p>
            <a:pPr marL="0" indent="0">
              <a:buNone/>
            </a:pPr>
            <a:endParaRPr lang="en-CA"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5874</TotalTime>
  <Words>1704</Words>
  <Application>Microsoft Office PowerPoint</Application>
  <PresentationFormat>On-screen Show (4:3)</PresentationFormat>
  <Paragraphs>232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Times New Roman</vt:lpstr>
      <vt:lpstr>Zapf Dingbats</vt:lpstr>
      <vt:lpstr>Clarity</vt:lpstr>
      <vt:lpstr>QuickForms Application Manager</vt:lpstr>
      <vt:lpstr>Overview </vt:lpstr>
      <vt:lpstr>PAL-IS</vt:lpstr>
      <vt:lpstr>QuickForms Application Form</vt:lpstr>
      <vt:lpstr>Overview</vt:lpstr>
      <vt:lpstr>Project Plan</vt:lpstr>
      <vt:lpstr>Project Timeline</vt:lpstr>
      <vt:lpstr>(I) Planning Phase</vt:lpstr>
      <vt:lpstr>(II) Development Phase</vt:lpstr>
      <vt:lpstr>Milestones</vt:lpstr>
      <vt:lpstr>(III) Release Phase</vt:lpstr>
      <vt:lpstr>Infrastructure</vt:lpstr>
      <vt:lpstr>Architecture Overview </vt:lpstr>
      <vt:lpstr>Key Challenges</vt:lpstr>
      <vt:lpstr>Plans for Next Semester</vt:lpstr>
      <vt:lpstr>DEMO</vt:lpstr>
      <vt:lpstr>PowerPoint Presentation</vt:lpstr>
    </vt:vector>
  </TitlesOfParts>
  <Manager/>
  <Company>Government of Canada / Gouvernement du Canada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Quickforms Application Manager</dc:title>
  <dc:subject/>
  <dc:creator>Kawash, Nadeen</dc:creator>
  <cp:keywords/>
  <dc:description/>
  <cp:lastModifiedBy>Dana Al-Rifai</cp:lastModifiedBy>
  <cp:revision>145</cp:revision>
  <dcterms:created xsi:type="dcterms:W3CDTF">2013-11-07T16:18:30Z</dcterms:created>
  <dcterms:modified xsi:type="dcterms:W3CDTF">2013-11-29T13:59:30Z</dcterms:modified>
  <cp:category/>
</cp:coreProperties>
</file>