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80" r:id="rId4"/>
    <p:sldId id="276" r:id="rId5"/>
    <p:sldId id="273" r:id="rId6"/>
    <p:sldId id="267" r:id="rId7"/>
    <p:sldId id="275" r:id="rId8"/>
    <p:sldId id="268" r:id="rId9"/>
    <p:sldId id="269" r:id="rId10"/>
    <p:sldId id="279" r:id="rId11"/>
    <p:sldId id="270" r:id="rId12"/>
    <p:sldId id="259" r:id="rId13"/>
    <p:sldId id="260" r:id="rId14"/>
    <p:sldId id="272" r:id="rId15"/>
    <p:sldId id="274" r:id="rId16"/>
    <p:sldId id="28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65171" autoAdjust="0"/>
  </p:normalViewPr>
  <p:slideViewPr>
    <p:cSldViewPr>
      <p:cViewPr varScale="1">
        <p:scale>
          <a:sx n="48" d="100"/>
          <a:sy n="48" d="100"/>
        </p:scale>
        <p:origin x="20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800AA-F937-1046-B003-3FBDAAE62354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C123E-1FB6-1E4C-BA00-A1141ABF93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2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5CED-1A8F-41C5-9D1C-E77659F94F8E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BBD9F-0190-419D-8070-2C69A0EED60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3349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772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612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882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550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aseline="0" dirty="0" smtClean="0"/>
          </a:p>
          <a:p>
            <a:endParaRPr lang="en-CA" baseline="0" dirty="0" smtClean="0"/>
          </a:p>
          <a:p>
            <a:endParaRPr lang="en-CA" dirty="0" smtClean="0"/>
          </a:p>
          <a:p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2007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386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94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772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609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08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25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38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66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9100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616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380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BBD9F-0190-419D-8070-2C69A0EED606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56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607BF0-3A57-498F-B449-EB5F32FA3B72}" type="datetimeFigureOut">
              <a:rPr lang="en-CA" smtClean="0"/>
              <a:pPr/>
              <a:t>2013-12-01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7F89316-62ED-4AE7-9B2A-B6C0C9E3A61E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89345" y="4374396"/>
            <a:ext cx="2520280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4800" cap="none" dirty="0" smtClean="0"/>
              <a:t>QuickForms Application Manager</a:t>
            </a:r>
            <a:endParaRPr lang="en-CA" sz="4800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4547840"/>
            <a:ext cx="2376264" cy="1752600"/>
          </a:xfrm>
        </p:spPr>
        <p:txBody>
          <a:bodyPr>
            <a:normAutofit/>
          </a:bodyPr>
          <a:lstStyle/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Dana Al-</a:t>
            </a:r>
            <a:r>
              <a:rPr lang="en-C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Rifai</a:t>
            </a:r>
            <a:endParaRPr lang="en-C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Smita Borbaruah</a:t>
            </a:r>
          </a:p>
          <a:p>
            <a:r>
              <a:rPr lang="en-C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Nadeen</a:t>
            </a:r>
            <a:r>
              <a:rPr lang="en-C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Kawash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077072"/>
            <a:ext cx="177490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b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CA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Milestones</a:t>
            </a:r>
            <a:endParaRPr lang="en-US" dirty="0"/>
          </a:p>
        </p:txBody>
      </p:sp>
      <p:pic>
        <p:nvPicPr>
          <p:cNvPr id="5" name="Content Placeholder 4" descr="milestones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 b="810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30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(III) Release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Scheduled to occur once all requirements outlined have been met</a:t>
            </a:r>
          </a:p>
          <a:p>
            <a:endParaRPr lang="en-CA" dirty="0" smtClean="0"/>
          </a:p>
          <a:p>
            <a:r>
              <a:rPr lang="en-CA" dirty="0" smtClean="0"/>
              <a:t>During this phase system will undergo</a:t>
            </a:r>
          </a:p>
          <a:p>
            <a:pPr lvl="1"/>
            <a:r>
              <a:rPr lang="en-CA" dirty="0" smtClean="0"/>
              <a:t>Integration</a:t>
            </a:r>
          </a:p>
          <a:p>
            <a:pPr lvl="1"/>
            <a:r>
              <a:rPr lang="en-CA" dirty="0" smtClean="0"/>
              <a:t>Intensive testing of integrated system</a:t>
            </a:r>
          </a:p>
          <a:p>
            <a:pPr lvl="1"/>
            <a:r>
              <a:rPr lang="en-CA" dirty="0" smtClean="0"/>
              <a:t>Documentation</a:t>
            </a:r>
          </a:p>
          <a:p>
            <a:endParaRPr lang="en-CA" dirty="0" smtClean="0"/>
          </a:p>
          <a:p>
            <a:r>
              <a:rPr lang="en-CA" dirty="0" smtClean="0"/>
              <a:t>Ready for release to client</a:t>
            </a:r>
          </a:p>
          <a:p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/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Infrastructure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Configuration Management: </a:t>
            </a:r>
            <a:r>
              <a:rPr lang="en-CA" dirty="0" err="1" smtClean="0"/>
              <a:t>GitHub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Wiki: </a:t>
            </a:r>
            <a:r>
              <a:rPr lang="en-CA" dirty="0" err="1" smtClean="0"/>
              <a:t>GitHub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/>
              <a:t>Building: Travis CI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Testing: </a:t>
            </a:r>
            <a:r>
              <a:rPr lang="en-US" dirty="0" err="1" smtClean="0"/>
              <a:t>QUnit</a:t>
            </a:r>
            <a:r>
              <a:rPr lang="en-CA" dirty="0" smtClean="0"/>
              <a:t>, Selenium, Manual </a:t>
            </a:r>
            <a:r>
              <a:rPr lang="en-CA" dirty="0"/>
              <a:t>u</a:t>
            </a:r>
            <a:r>
              <a:rPr lang="en-CA" dirty="0" smtClean="0"/>
              <a:t>sability testing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399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Architecture Overview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 descr="qfm_architecture FINAL.jp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" r="-29" b="2025"/>
          <a:stretch/>
        </p:blipFill>
        <p:spPr>
          <a:xfrm>
            <a:off x="323528" y="1556792"/>
            <a:ext cx="8559754" cy="4349080"/>
          </a:xfrm>
        </p:spPr>
      </p:pic>
    </p:spTree>
    <p:extLst>
      <p:ext uri="{BB962C8B-B14F-4D97-AF65-F5344CB8AC3E}">
        <p14:creationId xmlns:p14="http://schemas.microsoft.com/office/powerpoint/2010/main" val="369411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Learning new programming languages</a:t>
            </a:r>
          </a:p>
          <a:p>
            <a:pPr lvl="1"/>
            <a:r>
              <a:rPr lang="en-US" dirty="0" smtClean="0"/>
              <a:t>Online tutorials and examples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Understanding the </a:t>
            </a:r>
            <a:r>
              <a:rPr lang="en-US" dirty="0" err="1" smtClean="0"/>
              <a:t>QuickForms</a:t>
            </a:r>
            <a:r>
              <a:rPr lang="en-US" dirty="0" smtClean="0"/>
              <a:t> application architecture</a:t>
            </a:r>
          </a:p>
          <a:p>
            <a:pPr lvl="1"/>
            <a:r>
              <a:rPr lang="en-US" dirty="0" smtClean="0"/>
              <a:t>Analyzing code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ollaborating with client’s developers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Coordinating group meetings</a:t>
            </a:r>
          </a:p>
          <a:p>
            <a:pPr lvl="1"/>
            <a:r>
              <a:rPr lang="en-US" dirty="0" smtClean="0"/>
              <a:t> scheduling short, regular meetings throughout the week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long meetings during the weekend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Plans for Next Semester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complete two milestones</a:t>
            </a:r>
          </a:p>
          <a:p>
            <a:r>
              <a:rPr lang="en-US" dirty="0"/>
              <a:t> </a:t>
            </a:r>
            <a:r>
              <a:rPr lang="en-US" dirty="0" smtClean="0"/>
              <a:t>make application work generically</a:t>
            </a:r>
          </a:p>
          <a:p>
            <a:r>
              <a:rPr lang="en-US" dirty="0"/>
              <a:t> </a:t>
            </a:r>
            <a:r>
              <a:rPr lang="en-US" dirty="0" smtClean="0"/>
              <a:t>code integration</a:t>
            </a:r>
          </a:p>
          <a:p>
            <a:r>
              <a:rPr lang="en-US" dirty="0"/>
              <a:t> </a:t>
            </a:r>
            <a:r>
              <a:rPr lang="en-US" dirty="0" smtClean="0"/>
              <a:t>testing</a:t>
            </a:r>
          </a:p>
          <a:p>
            <a:r>
              <a:rPr lang="en-US" dirty="0"/>
              <a:t> </a:t>
            </a:r>
            <a:r>
              <a:rPr lang="en-US" dirty="0" smtClean="0"/>
              <a:t>code release preparation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560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4800" cap="none" dirty="0" smtClean="0"/>
              <a:t>DEMO</a:t>
            </a:r>
            <a:endParaRPr lang="en-CA" sz="4800" cap="none" dirty="0"/>
          </a:p>
        </p:txBody>
      </p:sp>
    </p:spTree>
    <p:extLst>
      <p:ext uri="{BB962C8B-B14F-4D97-AF65-F5344CB8AC3E}">
        <p14:creationId xmlns:p14="http://schemas.microsoft.com/office/powerpoint/2010/main" val="381169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3568" y="1340768"/>
            <a:ext cx="3168352" cy="16561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716016" y="3406189"/>
            <a:ext cx="3240360" cy="19265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1151620" y="1876472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CA" sz="32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0072" y="407707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CA" sz="32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-36512" y="6453336"/>
            <a:ext cx="9180512" cy="404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5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dirty="0" smtClean="0"/>
              <a:t>Overview</a:t>
            </a:r>
            <a:r>
              <a:rPr lang="en-CA" sz="3200" dirty="0"/>
              <a:t/>
            </a:r>
            <a:br>
              <a:rPr lang="en-CA" sz="3200" dirty="0"/>
            </a:b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buNone/>
            </a:pPr>
            <a:endParaRPr lang="en-CA" sz="2400" b="1" dirty="0" smtClean="0"/>
          </a:p>
          <a:p>
            <a:pPr lvl="1">
              <a:buNone/>
            </a:pPr>
            <a:r>
              <a:rPr lang="en-CA" sz="2400" b="1" dirty="0" smtClean="0"/>
              <a:t>Client</a:t>
            </a:r>
          </a:p>
          <a:p>
            <a:pPr lvl="2"/>
            <a:r>
              <a:rPr lang="en-CA" sz="2400" dirty="0" smtClean="0"/>
              <a:t>Professor Liam Peyton</a:t>
            </a:r>
          </a:p>
          <a:p>
            <a:pPr lvl="1"/>
            <a:endParaRPr lang="en-CA" sz="2400" dirty="0" smtClean="0"/>
          </a:p>
          <a:p>
            <a:pPr lvl="1">
              <a:buNone/>
            </a:pPr>
            <a:endParaRPr lang="en-CA" sz="2400" b="1" dirty="0" smtClean="0"/>
          </a:p>
          <a:p>
            <a:pPr lvl="1">
              <a:buNone/>
            </a:pPr>
            <a:r>
              <a:rPr lang="en-CA" sz="2400" b="1" dirty="0" smtClean="0"/>
              <a:t>Application: </a:t>
            </a:r>
            <a:r>
              <a:rPr lang="en-CA" sz="2400" dirty="0" smtClean="0"/>
              <a:t>QuickForms Application (PAL-IS, RPP)</a:t>
            </a:r>
          </a:p>
          <a:p>
            <a:pPr lvl="2"/>
            <a:r>
              <a:rPr lang="en-CA" sz="2400" dirty="0" smtClean="0"/>
              <a:t>Application using the QuickForms framework</a:t>
            </a:r>
          </a:p>
          <a:p>
            <a:pPr lvl="2"/>
            <a:r>
              <a:rPr lang="en-CA" sz="2400" dirty="0" smtClean="0"/>
              <a:t> Used in applications that use forms for data collection and report generation</a:t>
            </a:r>
          </a:p>
          <a:p>
            <a:pPr lvl="2"/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34214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PAL-IS</a:t>
            </a:r>
            <a:endParaRPr lang="en-US" dirty="0"/>
          </a:p>
        </p:txBody>
      </p:sp>
      <p:pic>
        <p:nvPicPr>
          <p:cNvPr id="4" name="Content Placeholder 3" descr="palis homepage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4" r="-1347" b="-341"/>
          <a:stretch/>
        </p:blipFill>
        <p:spPr>
          <a:xfrm>
            <a:off x="31895" y="1700808"/>
            <a:ext cx="9253495" cy="4520334"/>
          </a:xfrm>
        </p:spPr>
      </p:pic>
    </p:spTree>
    <p:extLst>
      <p:ext uri="{BB962C8B-B14F-4D97-AF65-F5344CB8AC3E}">
        <p14:creationId xmlns:p14="http://schemas.microsoft.com/office/powerpoint/2010/main" val="170716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QuickForms</a:t>
            </a:r>
            <a:r>
              <a:rPr lang="en-US" dirty="0" smtClean="0"/>
              <a:t> Application Form</a:t>
            </a:r>
            <a:endParaRPr lang="en-US" dirty="0"/>
          </a:p>
        </p:txBody>
      </p:sp>
      <p:pic>
        <p:nvPicPr>
          <p:cNvPr id="5" name="Content Placeholder 4" descr="education form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8" t="-2631" r="-105" b="30661"/>
          <a:stretch/>
        </p:blipFill>
        <p:spPr>
          <a:xfrm>
            <a:off x="-237198" y="3068960"/>
            <a:ext cx="9381198" cy="3306076"/>
          </a:xfrm>
        </p:spPr>
      </p:pic>
      <p:sp>
        <p:nvSpPr>
          <p:cNvPr id="9" name="TextBox 8"/>
          <p:cNvSpPr txBox="1"/>
          <p:nvPr/>
        </p:nvSpPr>
        <p:spPr>
          <a:xfrm>
            <a:off x="467544" y="1556792"/>
            <a:ext cx="828092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CA" sz="2400" b="1" dirty="0"/>
              <a:t>Problem</a:t>
            </a:r>
          </a:p>
          <a:p>
            <a:pPr lvl="2"/>
            <a:r>
              <a:rPr lang="en-US" sz="2400" dirty="0"/>
              <a:t>Applications users currently must report back to our customer in order to make changes to forms</a:t>
            </a:r>
          </a:p>
        </p:txBody>
      </p:sp>
    </p:spTree>
    <p:extLst>
      <p:ext uri="{BB962C8B-B14F-4D97-AF65-F5344CB8AC3E}">
        <p14:creationId xmlns:p14="http://schemas.microsoft.com/office/powerpoint/2010/main" val="9154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Solution: </a:t>
            </a:r>
            <a:r>
              <a:rPr lang="en-US" dirty="0" err="1" smtClean="0"/>
              <a:t>QuickForms</a:t>
            </a:r>
            <a:r>
              <a:rPr lang="en-US" dirty="0" smtClean="0"/>
              <a:t> Application Manager</a:t>
            </a:r>
          </a:p>
          <a:p>
            <a:pPr lvl="1"/>
            <a:r>
              <a:rPr lang="en-US" sz="2400" dirty="0"/>
              <a:t>a </a:t>
            </a:r>
            <a:r>
              <a:rPr lang="en-US" sz="2400" dirty="0" smtClean="0"/>
              <a:t>generic tool </a:t>
            </a:r>
            <a:r>
              <a:rPr lang="en-US" sz="2400" dirty="0"/>
              <a:t>that helps </a:t>
            </a:r>
            <a:r>
              <a:rPr lang="en-US" sz="2400" dirty="0" smtClean="0"/>
              <a:t>manage applications </a:t>
            </a:r>
            <a:r>
              <a:rPr lang="en-US" sz="2400" dirty="0"/>
              <a:t>developed using </a:t>
            </a:r>
            <a:r>
              <a:rPr lang="en-US" sz="2400" dirty="0" err="1" smtClean="0"/>
              <a:t>QuickForms</a:t>
            </a:r>
            <a:r>
              <a:rPr lang="en-US" sz="2400" dirty="0" smtClean="0"/>
              <a:t> framework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Will be </a:t>
            </a:r>
            <a:r>
              <a:rPr lang="en-US" sz="2400" dirty="0" smtClean="0"/>
              <a:t>used to edit all different types </a:t>
            </a:r>
            <a:r>
              <a:rPr lang="en-US" sz="2400" dirty="0"/>
              <a:t>of forms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ill allow users makes changes to forms and profile settings on their own without having to report back to the customer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Agile development process</a:t>
            </a:r>
          </a:p>
          <a:p>
            <a:endParaRPr lang="en-CA" dirty="0" smtClean="0"/>
          </a:p>
          <a:p>
            <a:r>
              <a:rPr lang="en-CA" dirty="0" smtClean="0"/>
              <a:t>Test-driven development</a:t>
            </a:r>
          </a:p>
          <a:p>
            <a:endParaRPr lang="en-CA" dirty="0" smtClean="0"/>
          </a:p>
          <a:p>
            <a:r>
              <a:rPr lang="en-CA" dirty="0" smtClean="0"/>
              <a:t>Tests designed based on black-box testing strategies</a:t>
            </a:r>
          </a:p>
          <a:p>
            <a:endParaRPr lang="en-CA" dirty="0" smtClean="0"/>
          </a:p>
          <a:p>
            <a:r>
              <a:rPr lang="en-CA" dirty="0" smtClean="0"/>
              <a:t>Overall process split into 3 phases</a:t>
            </a:r>
          </a:p>
          <a:p>
            <a:pPr marL="788670" lvl="1" indent="-514350">
              <a:buFont typeface="+mj-lt"/>
              <a:buAutoNum type="romanUcPeriod"/>
            </a:pPr>
            <a:r>
              <a:rPr lang="en-CA" dirty="0" smtClean="0"/>
              <a:t>Planning Phase </a:t>
            </a:r>
          </a:p>
          <a:p>
            <a:pPr marL="731520" lvl="1" indent="-457200">
              <a:buFont typeface="+mj-lt"/>
              <a:buAutoNum type="romanUcPeriod"/>
            </a:pPr>
            <a:r>
              <a:rPr lang="en-CA" dirty="0" smtClean="0"/>
              <a:t>Development Phase</a:t>
            </a:r>
          </a:p>
          <a:p>
            <a:pPr marL="731520" lvl="1" indent="-457200">
              <a:buFont typeface="+mj-lt"/>
              <a:buAutoNum type="romanUcPeriod"/>
            </a:pPr>
            <a:r>
              <a:rPr lang="en-CA" dirty="0" smtClean="0"/>
              <a:t>Release Phase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Timeline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14753" y="44453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Content Placeholder 14" descr="timeline (1).jpg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r="194" b="267"/>
          <a:stretch/>
        </p:blipFill>
        <p:spPr>
          <a:xfrm>
            <a:off x="-27908" y="1772816"/>
            <a:ext cx="9124145" cy="2960825"/>
          </a:xfrm>
        </p:spPr>
      </p:pic>
    </p:spTree>
    <p:extLst>
      <p:ext uri="{BB962C8B-B14F-4D97-AF65-F5344CB8AC3E}">
        <p14:creationId xmlns:p14="http://schemas.microsoft.com/office/powerpoint/2010/main" val="379191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(I) Planning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Broken down into 2 sub-phases</a:t>
            </a:r>
          </a:p>
          <a:p>
            <a:endParaRPr lang="en-CA" dirty="0" smtClean="0"/>
          </a:p>
          <a:p>
            <a:r>
              <a:rPr lang="en-CA" dirty="0" smtClean="0"/>
              <a:t>(1) First Sub-Phase </a:t>
            </a:r>
            <a:r>
              <a:rPr lang="en-CA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CA" dirty="0" smtClean="0">
                <a:solidFill>
                  <a:srgbClr val="008000"/>
                </a:solidFill>
                <a:latin typeface="Arial Rounded MT Bold"/>
                <a:ea typeface="Zapf Dingbats"/>
                <a:cs typeface="Arial Rounded MT Bold"/>
                <a:sym typeface="Zapf Dingbats"/>
              </a:rPr>
              <a:t>(Complete)</a:t>
            </a:r>
            <a:endParaRPr lang="en-CA" dirty="0" smtClean="0">
              <a:solidFill>
                <a:srgbClr val="008000"/>
              </a:solidFill>
            </a:endParaRPr>
          </a:p>
          <a:p>
            <a:pPr lvl="1"/>
            <a:r>
              <a:rPr lang="en-CA" dirty="0" smtClean="0"/>
              <a:t>Requirements gathering</a:t>
            </a:r>
          </a:p>
          <a:p>
            <a:pPr lvl="1"/>
            <a:r>
              <a:rPr lang="en-CA" dirty="0" smtClean="0"/>
              <a:t>Requirements analysis</a:t>
            </a:r>
          </a:p>
          <a:p>
            <a:pPr lvl="1"/>
            <a:r>
              <a:rPr lang="en-CA" dirty="0" smtClean="0"/>
              <a:t>Prioritizing requirements</a:t>
            </a:r>
          </a:p>
          <a:p>
            <a:endParaRPr lang="en-CA" dirty="0" smtClean="0"/>
          </a:p>
          <a:p>
            <a:r>
              <a:rPr lang="en-CA" dirty="0" smtClean="0"/>
              <a:t>(2) Second Sub-Phase </a:t>
            </a:r>
            <a:r>
              <a:rPr lang="en-CA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CA" dirty="0">
                <a:solidFill>
                  <a:srgbClr val="008000"/>
                </a:solidFill>
                <a:latin typeface="Arial Rounded MT Bold"/>
                <a:ea typeface="Zapf Dingbats"/>
                <a:cs typeface="Arial Rounded MT Bold"/>
                <a:sym typeface="Zapf Dingbats"/>
              </a:rPr>
              <a:t>(Complete</a:t>
            </a:r>
            <a:r>
              <a:rPr lang="en-CA" dirty="0" smtClean="0">
                <a:solidFill>
                  <a:srgbClr val="008000"/>
                </a:solidFill>
                <a:latin typeface="Arial Rounded MT Bold"/>
                <a:ea typeface="Zapf Dingbats"/>
                <a:cs typeface="Arial Rounded MT Bold"/>
                <a:sym typeface="Zapf Dingbats"/>
              </a:rPr>
              <a:t>)</a:t>
            </a:r>
            <a:endParaRPr lang="en-CA" dirty="0" smtClean="0">
              <a:solidFill>
                <a:srgbClr val="008000"/>
              </a:solidFill>
            </a:endParaRPr>
          </a:p>
          <a:p>
            <a:pPr lvl="1"/>
            <a:r>
              <a:rPr lang="en-CA" dirty="0" smtClean="0"/>
              <a:t>Architecture definition based on requirements</a:t>
            </a:r>
          </a:p>
          <a:p>
            <a:pPr lvl="1"/>
            <a:r>
              <a:rPr lang="en-CA" dirty="0" smtClean="0"/>
              <a:t>Finalize architecture &amp; implementation decisions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(II) Development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Phase broken up into 1-month iterative coding sprints</a:t>
            </a:r>
          </a:p>
          <a:p>
            <a:r>
              <a:rPr lang="en-CA" dirty="0" smtClean="0"/>
              <a:t>Progress evaluated on weekly basis throughout sprint</a:t>
            </a:r>
          </a:p>
          <a:p>
            <a:r>
              <a:rPr lang="en-CA" dirty="0" smtClean="0"/>
              <a:t>Progress of overall sprint evaluated at end of the month, development plan adjusted as required</a:t>
            </a:r>
          </a:p>
          <a:p>
            <a:endParaRPr lang="en-CA" dirty="0" smtClean="0"/>
          </a:p>
          <a:p>
            <a:r>
              <a:rPr lang="en-CA" dirty="0" smtClean="0"/>
              <a:t>Sprint 1: Prototype </a:t>
            </a:r>
            <a:r>
              <a:rPr lang="en-CA" dirty="0" smtClean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 </a:t>
            </a:r>
            <a:r>
              <a:rPr lang="en-CA" dirty="0" smtClean="0">
                <a:solidFill>
                  <a:srgbClr val="008000"/>
                </a:solidFill>
                <a:latin typeface="Arial Rounded MT Bold"/>
                <a:ea typeface="Zapf Dingbats"/>
                <a:cs typeface="Arial Rounded MT Bold"/>
                <a:sym typeface="Zapf Dingbats"/>
              </a:rPr>
              <a:t>(Complete)</a:t>
            </a:r>
            <a:endParaRPr lang="en-CA" dirty="0" smtClean="0">
              <a:solidFill>
                <a:srgbClr val="008000"/>
              </a:solidFill>
            </a:endParaRPr>
          </a:p>
          <a:p>
            <a:r>
              <a:rPr lang="en-CA" dirty="0" smtClean="0"/>
              <a:t>Sprint 2: Form editing capability </a:t>
            </a:r>
            <a:r>
              <a:rPr lang="en-CA" dirty="0" smtClean="0">
                <a:solidFill>
                  <a:srgbClr val="3366FF"/>
                </a:solidFill>
              </a:rPr>
              <a:t>(</a:t>
            </a:r>
            <a:r>
              <a:rPr lang="en-CA" dirty="0" smtClean="0">
                <a:solidFill>
                  <a:srgbClr val="3366FF"/>
                </a:solidFill>
                <a:latin typeface="Arial Rounded MT Bold"/>
                <a:ea typeface="Zapf Dingbats"/>
                <a:cs typeface="Arial Rounded MT Bold"/>
                <a:sym typeface="Zapf Dingbats"/>
              </a:rPr>
              <a:t>In Progress)</a:t>
            </a:r>
            <a:endParaRPr lang="en-CA" dirty="0" smtClean="0">
              <a:solidFill>
                <a:srgbClr val="3366FF"/>
              </a:solidFill>
            </a:endParaRPr>
          </a:p>
          <a:p>
            <a:r>
              <a:rPr lang="en-CA" dirty="0" smtClean="0"/>
              <a:t>Sprint 3: Generic capability </a:t>
            </a:r>
            <a:r>
              <a:rPr lang="en-CA" dirty="0" smtClean="0">
                <a:solidFill>
                  <a:srgbClr val="FF0000"/>
                </a:solidFill>
              </a:rPr>
              <a:t>(</a:t>
            </a:r>
            <a:r>
              <a:rPr lang="en-CA" dirty="0" smtClean="0">
                <a:solidFill>
                  <a:srgbClr val="FF0000"/>
                </a:solidFill>
                <a:latin typeface="Arial Rounded MT Bold"/>
                <a:ea typeface="Zapf Dingbats"/>
                <a:cs typeface="Arial Rounded MT Bold"/>
                <a:sym typeface="Zapf Dingbats"/>
              </a:rPr>
              <a:t>Not Yet Started)</a:t>
            </a:r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/>
              <a:t>Sprint 4: Default configuration editing </a:t>
            </a:r>
            <a:r>
              <a:rPr lang="en-CA" dirty="0" smtClean="0">
                <a:solidFill>
                  <a:srgbClr val="FF0000"/>
                </a:solidFill>
              </a:rPr>
              <a:t>(</a:t>
            </a:r>
            <a:r>
              <a:rPr lang="en-CA" dirty="0" smtClean="0">
                <a:solidFill>
                  <a:srgbClr val="FF0000"/>
                </a:solidFill>
                <a:latin typeface="Arial Rounded MT Bold"/>
                <a:ea typeface="Zapf Dingbats"/>
                <a:cs typeface="Arial Rounded MT Bold"/>
                <a:sym typeface="Zapf Dingbats"/>
              </a:rPr>
              <a:t>Not Yet Started)</a:t>
            </a:r>
            <a:endParaRPr lang="en-CA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CA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5875</TotalTime>
  <Words>399</Words>
  <Application>Microsoft Office PowerPoint</Application>
  <PresentationFormat>On-screen Show (4:3)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Rounded MT Bold</vt:lpstr>
      <vt:lpstr>Calibri</vt:lpstr>
      <vt:lpstr>Times New Roman</vt:lpstr>
      <vt:lpstr>Zapf Dingbats</vt:lpstr>
      <vt:lpstr>Clarity</vt:lpstr>
      <vt:lpstr>QuickForms Application Manager</vt:lpstr>
      <vt:lpstr>Overview </vt:lpstr>
      <vt:lpstr>PAL-IS</vt:lpstr>
      <vt:lpstr>QuickForms Application Form</vt:lpstr>
      <vt:lpstr>Overview</vt:lpstr>
      <vt:lpstr>Project Plan</vt:lpstr>
      <vt:lpstr>Project Timeline</vt:lpstr>
      <vt:lpstr>(I) Planning Phase</vt:lpstr>
      <vt:lpstr>(II) Development Phase</vt:lpstr>
      <vt:lpstr>Milestones</vt:lpstr>
      <vt:lpstr>(III) Release Phase</vt:lpstr>
      <vt:lpstr>Infrastructure</vt:lpstr>
      <vt:lpstr>Architecture Overview </vt:lpstr>
      <vt:lpstr>Key Challenges</vt:lpstr>
      <vt:lpstr>Plans for Next Semester</vt:lpstr>
      <vt:lpstr>DEMO</vt:lpstr>
      <vt:lpstr>PowerPoint Presentation</vt:lpstr>
    </vt:vector>
  </TitlesOfParts>
  <Manager/>
  <Company>Government of Canada / Gouvernement du Canada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Quickforms Application Manager</dc:title>
  <dc:subject/>
  <dc:creator>Kawash, Nadeen</dc:creator>
  <cp:keywords/>
  <dc:description/>
  <cp:lastModifiedBy>Dana Al-Rifai</cp:lastModifiedBy>
  <cp:revision>146</cp:revision>
  <dcterms:created xsi:type="dcterms:W3CDTF">2013-11-07T16:18:30Z</dcterms:created>
  <dcterms:modified xsi:type="dcterms:W3CDTF">2013-12-01T14:58:41Z</dcterms:modified>
  <cp:category/>
</cp:coreProperties>
</file>