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75" r:id="rId4"/>
    <p:sldId id="257" r:id="rId5"/>
    <p:sldId id="260" r:id="rId6"/>
    <p:sldId id="261" r:id="rId7"/>
    <p:sldId id="262" r:id="rId8"/>
    <p:sldId id="263" r:id="rId9"/>
    <p:sldId id="269" r:id="rId10"/>
    <p:sldId id="273" r:id="rId11"/>
    <p:sldId id="265" r:id="rId12"/>
    <p:sldId id="270" r:id="rId13"/>
    <p:sldId id="266" r:id="rId14"/>
    <p:sldId id="271" r:id="rId15"/>
    <p:sldId id="267" r:id="rId16"/>
    <p:sldId id="272" r:id="rId17"/>
    <p:sldId id="268"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950EF9-8B44-4673-96CB-545DB028B5F2}"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1C6DE-9BD0-4DCE-A0D1-2FAF0FEE21AD}"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950EF9-8B44-4673-96CB-545DB028B5F2}"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1C6DE-9BD0-4DCE-A0D1-2FAF0FEE21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50EF9-8B44-4673-96CB-545DB028B5F2}"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1C6DE-9BD0-4DCE-A0D1-2FAF0FEE21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950EF9-8B44-4673-96CB-545DB028B5F2}"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1C6DE-9BD0-4DCE-A0D1-2FAF0FEE21AD}"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950EF9-8B44-4673-96CB-545DB028B5F2}"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1C6DE-9BD0-4DCE-A0D1-2FAF0FEE21A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950EF9-8B44-4673-96CB-545DB028B5F2}" type="datetimeFigureOut">
              <a:rPr lang="en-US"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F1C6DE-9BD0-4DCE-A0D1-2FAF0FEE21AD}"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950EF9-8B44-4673-96CB-545DB028B5F2}" type="datetimeFigureOut">
              <a:rPr lang="en-US" smtClean="0"/>
              <a:t>12/26/2023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F1C6DE-9BD0-4DCE-A0D1-2FAF0FEE21A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950EF9-8B44-4673-96CB-545DB028B5F2}" type="datetimeFigureOut">
              <a:rPr lang="en-US" smtClean="0"/>
              <a:t>12/26/2023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F1C6DE-9BD0-4DCE-A0D1-2FAF0FEE21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50EF9-8B44-4673-96CB-545DB028B5F2}" type="datetimeFigureOut">
              <a:rPr lang="en-US" smtClean="0"/>
              <a:t>12/26/2023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F1C6DE-9BD0-4DCE-A0D1-2FAF0FEE21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950EF9-8B44-4673-96CB-545DB028B5F2}" type="datetimeFigureOut">
              <a:rPr lang="en-US"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F1C6DE-9BD0-4DCE-A0D1-2FAF0FEE21A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950EF9-8B44-4673-96CB-545DB028B5F2}" type="datetimeFigureOut">
              <a:rPr lang="en-US"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F1C6DE-9BD0-4DCE-A0D1-2FAF0FEE21AD}"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33950EF9-8B44-4673-96CB-545DB028B5F2}" type="datetimeFigureOut">
              <a:rPr lang="en-US" smtClean="0"/>
              <a:t>12/26/2023</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61F1C6DE-9BD0-4DCE-A0D1-2FAF0FEE21A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257800"/>
          </a:xfrm>
          <a:prstGeom prst="rect">
            <a:avLst/>
          </a:prstGeom>
        </p:spPr>
      </p:pic>
      <p:sp>
        <p:nvSpPr>
          <p:cNvPr id="6" name="TextBox 5"/>
          <p:cNvSpPr txBox="1"/>
          <p:nvPr/>
        </p:nvSpPr>
        <p:spPr>
          <a:xfrm>
            <a:off x="190500" y="1752600"/>
            <a:ext cx="8763000" cy="1754326"/>
          </a:xfrm>
          <a:prstGeom prst="rect">
            <a:avLst/>
          </a:prstGeom>
          <a:noFill/>
        </p:spPr>
        <p:txBody>
          <a:bodyPr wrap="square" rtlCol="0">
            <a:spAutoFit/>
          </a:bodyPr>
          <a:lstStyle/>
          <a:p>
            <a:pPr algn="ctr"/>
            <a:r>
              <a:rPr lang="en-US" sz="5400" b="1" dirty="0">
                <a:ln w="19050">
                  <a:solidFill>
                    <a:schemeClr val="tx1"/>
                  </a:solidFill>
                  <a:prstDash val="solid"/>
                </a:ln>
                <a:solidFill>
                  <a:schemeClr val="accent3"/>
                </a:solidFill>
                <a:effectLst>
                  <a:outerShdw blurRad="50000" dist="50800" dir="7500000" algn="tl">
                    <a:srgbClr val="000000">
                      <a:shade val="5000"/>
                      <a:alpha val="35000"/>
                    </a:srgbClr>
                  </a:outerShdw>
                </a:effectLst>
                <a:latin typeface="+mj-lt"/>
              </a:rPr>
              <a:t>HOSPITAL  MANAGEMENT      SYSTEM</a:t>
            </a:r>
          </a:p>
        </p:txBody>
      </p:sp>
      <p:sp>
        <p:nvSpPr>
          <p:cNvPr id="8" name="TextBox 7"/>
          <p:cNvSpPr txBox="1"/>
          <p:nvPr/>
        </p:nvSpPr>
        <p:spPr>
          <a:xfrm>
            <a:off x="0" y="5257800"/>
            <a:ext cx="8763000" cy="1338828"/>
          </a:xfrm>
          <a:prstGeom prst="rect">
            <a:avLst/>
          </a:prstGeom>
          <a:noFill/>
        </p:spPr>
        <p:txBody>
          <a:bodyPr wrap="square" rtlCol="0">
            <a:spAutoFit/>
          </a:bodyPr>
          <a:lstStyle/>
          <a:p>
            <a:pPr>
              <a:lnSpc>
                <a:spcPct val="150000"/>
              </a:lnSpc>
            </a:pPr>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Group Assignment of Visual Programming I &amp; Database System Programming I University of Vocational Technology .</a:t>
            </a:r>
          </a:p>
          <a:p>
            <a:pPr>
              <a:lnSpc>
                <a:spcPct val="150000"/>
              </a:lnSpc>
            </a:pPr>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Department of Networking .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2591" y="5448300"/>
            <a:ext cx="1696045" cy="1409700"/>
          </a:xfrm>
          <a:prstGeom prst="rect">
            <a:avLst/>
          </a:prstGeom>
        </p:spPr>
      </p:pic>
    </p:spTree>
    <p:extLst>
      <p:ext uri="{BB962C8B-B14F-4D97-AF65-F5344CB8AC3E}">
        <p14:creationId xmlns:p14="http://schemas.microsoft.com/office/powerpoint/2010/main" val="2744056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390525"/>
            <a:ext cx="8096250" cy="6076950"/>
          </a:xfrm>
          <a:prstGeom prst="rect">
            <a:avLst/>
          </a:prstGeom>
        </p:spPr>
      </p:pic>
      <p:sp>
        <p:nvSpPr>
          <p:cNvPr id="7" name="TextBox 6"/>
          <p:cNvSpPr txBox="1"/>
          <p:nvPr/>
        </p:nvSpPr>
        <p:spPr>
          <a:xfrm>
            <a:off x="1295400" y="412648"/>
            <a:ext cx="6975764" cy="646331"/>
          </a:xfrm>
          <a:prstGeom prst="rect">
            <a:avLst/>
          </a:prstGeom>
          <a:noFill/>
        </p:spPr>
        <p:txBody>
          <a:bodyPr wrap="square" rtlCol="0">
            <a:spAutoFit/>
          </a:bodyPr>
          <a:lstStyle/>
          <a:p>
            <a:pPr algn="ctr"/>
            <a:r>
              <a:rPr lang="en-US" sz="3600" b="1" u="sng" dirty="0">
                <a:ln w="18000">
                  <a:solidFill>
                    <a:schemeClr val="accent2">
                      <a:satMod val="140000"/>
                    </a:schemeClr>
                  </a:solidFill>
                  <a:prstDash val="solid"/>
                  <a:miter lim="800000"/>
                </a:ln>
                <a:effectLst>
                  <a:outerShdw blurRad="25500" dist="23000" dir="7020000" algn="tl">
                    <a:srgbClr val="000000">
                      <a:alpha val="50000"/>
                    </a:srgbClr>
                  </a:outerShdw>
                </a:effectLst>
              </a:rPr>
              <a:t>Patients Registration.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5181600"/>
            <a:ext cx="1696045" cy="1409700"/>
          </a:xfrm>
          <a:prstGeom prst="rect">
            <a:avLst/>
          </a:prstGeom>
        </p:spPr>
      </p:pic>
      <p:sp>
        <p:nvSpPr>
          <p:cNvPr id="9" name="TextBox 8"/>
          <p:cNvSpPr txBox="1"/>
          <p:nvPr/>
        </p:nvSpPr>
        <p:spPr>
          <a:xfrm>
            <a:off x="1582882" y="1443508"/>
            <a:ext cx="6400800" cy="4190827"/>
          </a:xfrm>
          <a:prstGeom prst="rect">
            <a:avLst/>
          </a:prstGeom>
          <a:noFill/>
        </p:spPr>
        <p:txBody>
          <a:bodyPr wrap="square" rtlCol="0">
            <a:spAutoFit/>
          </a:bodyPr>
          <a:lstStyle/>
          <a:p>
            <a:pPr algn="just">
              <a:lnSpc>
                <a:spcPct val="150000"/>
              </a:lnSpc>
            </a:pPr>
            <a:r>
              <a:rPr lang="si-LK" sz="2000" b="1" dirty="0"/>
              <a:t>	</a:t>
            </a:r>
            <a:r>
              <a:rPr lang="en-US" sz="2000" b="1" dirty="0"/>
              <a:t>In this section, the identification data of the patient and basic information of the patient are entered into the system. That is, the patient is registered in the system of the hospital.</a:t>
            </a:r>
            <a:endParaRPr lang="si-LK" sz="2000" b="1" dirty="0"/>
          </a:p>
          <a:p>
            <a:pPr algn="just">
              <a:lnSpc>
                <a:spcPct val="150000"/>
              </a:lnSpc>
            </a:pPr>
            <a:endParaRPr lang="si-LK" b="1" dirty="0"/>
          </a:p>
          <a:p>
            <a:pPr algn="just">
              <a:lnSpc>
                <a:spcPct val="150000"/>
              </a:lnSpc>
            </a:pPr>
            <a:r>
              <a:rPr lang="si-LK" sz="2000" b="1" dirty="0"/>
              <a:t>	</a:t>
            </a:r>
            <a:r>
              <a:rPr lang="en-US" sz="2000" b="1" dirty="0"/>
              <a:t>Here the patient identification number will be automatically generated by the system which will help to uniquely identify the patient in the system.</a:t>
            </a:r>
          </a:p>
        </p:txBody>
      </p:sp>
    </p:spTree>
    <p:extLst>
      <p:ext uri="{BB962C8B-B14F-4D97-AF65-F5344CB8AC3E}">
        <p14:creationId xmlns:p14="http://schemas.microsoft.com/office/powerpoint/2010/main" val="123669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390525"/>
            <a:ext cx="8096250" cy="6076950"/>
          </a:xfrm>
          <a:prstGeom prst="rect">
            <a:avLst/>
          </a:prstGeom>
        </p:spPr>
      </p:pic>
      <p:sp>
        <p:nvSpPr>
          <p:cNvPr id="7" name="TextBox 6"/>
          <p:cNvSpPr txBox="1"/>
          <p:nvPr/>
        </p:nvSpPr>
        <p:spPr>
          <a:xfrm>
            <a:off x="762000" y="399675"/>
            <a:ext cx="6975764" cy="646331"/>
          </a:xfrm>
          <a:prstGeom prst="rect">
            <a:avLst/>
          </a:prstGeom>
          <a:noFill/>
        </p:spPr>
        <p:txBody>
          <a:bodyPr wrap="square" rtlCol="0">
            <a:spAutoFit/>
          </a:bodyPr>
          <a:lstStyle/>
          <a:p>
            <a:pPr algn="ctr"/>
            <a:r>
              <a:rPr lang="en-US" sz="3600" b="1" u="sng" dirty="0">
                <a:ln w="18000">
                  <a:solidFill>
                    <a:schemeClr val="accent2">
                      <a:satMod val="140000"/>
                    </a:schemeClr>
                  </a:solidFill>
                  <a:prstDash val="solid"/>
                  <a:miter lim="800000"/>
                </a:ln>
                <a:effectLst>
                  <a:outerShdw blurRad="25500" dist="23000" dir="7020000" algn="tl">
                    <a:srgbClr val="000000">
                      <a:alpha val="50000"/>
                    </a:srgbClr>
                  </a:outerShdw>
                </a:effectLst>
              </a:rPr>
              <a:t>Diagnosis Information.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584" y="1113366"/>
            <a:ext cx="8382000" cy="463126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7722" y="5448300"/>
            <a:ext cx="1696045" cy="1409700"/>
          </a:xfrm>
          <a:prstGeom prst="rect">
            <a:avLst/>
          </a:prstGeom>
        </p:spPr>
      </p:pic>
    </p:spTree>
    <p:extLst>
      <p:ext uri="{BB962C8B-B14F-4D97-AF65-F5344CB8AC3E}">
        <p14:creationId xmlns:p14="http://schemas.microsoft.com/office/powerpoint/2010/main" val="1275224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390525"/>
            <a:ext cx="8096250" cy="60769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5181600"/>
            <a:ext cx="1696045" cy="1409700"/>
          </a:xfrm>
          <a:prstGeom prst="rect">
            <a:avLst/>
          </a:prstGeom>
        </p:spPr>
      </p:pic>
      <p:sp>
        <p:nvSpPr>
          <p:cNvPr id="6" name="TextBox 5"/>
          <p:cNvSpPr txBox="1"/>
          <p:nvPr/>
        </p:nvSpPr>
        <p:spPr>
          <a:xfrm>
            <a:off x="1524000" y="1595908"/>
            <a:ext cx="6248400" cy="4190827"/>
          </a:xfrm>
          <a:prstGeom prst="rect">
            <a:avLst/>
          </a:prstGeom>
          <a:noFill/>
        </p:spPr>
        <p:txBody>
          <a:bodyPr wrap="square" rtlCol="0">
            <a:spAutoFit/>
          </a:bodyPr>
          <a:lstStyle/>
          <a:p>
            <a:pPr algn="just">
              <a:lnSpc>
                <a:spcPct val="150000"/>
              </a:lnSpc>
            </a:pPr>
            <a:r>
              <a:rPr lang="si-LK" sz="2000" b="1" dirty="0"/>
              <a:t>	</a:t>
            </a:r>
            <a:r>
              <a:rPr lang="en-US" sz="2000" b="1" dirty="0"/>
              <a:t>Here, when the patient's identification number is entered, the basic information of the relevant patient can be obtained and then the diagnosis and treatment provided by the doctor can be entered into this system.</a:t>
            </a:r>
            <a:r>
              <a:rPr lang="si-LK" sz="2000" b="1" dirty="0"/>
              <a:t>‍</a:t>
            </a:r>
          </a:p>
          <a:p>
            <a:pPr algn="just">
              <a:lnSpc>
                <a:spcPct val="150000"/>
              </a:lnSpc>
            </a:pPr>
            <a:endParaRPr lang="si-LK" b="1" dirty="0"/>
          </a:p>
          <a:p>
            <a:pPr algn="just">
              <a:lnSpc>
                <a:spcPct val="150000"/>
              </a:lnSpc>
            </a:pPr>
            <a:r>
              <a:rPr lang="si-LK" sz="2000" b="1" dirty="0"/>
              <a:t>	</a:t>
            </a:r>
            <a:r>
              <a:rPr lang="en-US" sz="2000" b="1" dirty="0"/>
              <a:t>Accordingly this data will be saved in another table of the database belonging to the system.</a:t>
            </a:r>
          </a:p>
        </p:txBody>
      </p:sp>
      <p:pic>
        <p:nvPicPr>
          <p:cNvPr id="3" name="Picture 2">
            <a:extLst>
              <a:ext uri="{FF2B5EF4-FFF2-40B4-BE49-F238E27FC236}">
                <a16:creationId xmlns:a16="http://schemas.microsoft.com/office/drawing/2014/main" id="{8A2C7496-B76D-7CD4-93C8-542917776BF1}"/>
              </a:ext>
            </a:extLst>
          </p:cNvPr>
          <p:cNvPicPr>
            <a:picLocks noChangeAspect="1"/>
          </p:cNvPicPr>
          <p:nvPr/>
        </p:nvPicPr>
        <p:blipFill>
          <a:blip r:embed="rId4"/>
          <a:stretch>
            <a:fillRect/>
          </a:stretch>
        </p:blipFill>
        <p:spPr>
          <a:xfrm>
            <a:off x="2157775" y="647847"/>
            <a:ext cx="4828450" cy="499915"/>
          </a:xfrm>
          <a:prstGeom prst="rect">
            <a:avLst/>
          </a:prstGeom>
        </p:spPr>
      </p:pic>
    </p:spTree>
    <p:extLst>
      <p:ext uri="{BB962C8B-B14F-4D97-AF65-F5344CB8AC3E}">
        <p14:creationId xmlns:p14="http://schemas.microsoft.com/office/powerpoint/2010/main" val="190336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390525"/>
            <a:ext cx="8096250" cy="6076950"/>
          </a:xfrm>
          <a:prstGeom prst="rect">
            <a:avLst/>
          </a:prstGeom>
        </p:spPr>
      </p:pic>
      <p:sp>
        <p:nvSpPr>
          <p:cNvPr id="7" name="TextBox 6"/>
          <p:cNvSpPr txBox="1"/>
          <p:nvPr/>
        </p:nvSpPr>
        <p:spPr>
          <a:xfrm>
            <a:off x="1014276" y="373751"/>
            <a:ext cx="6975764" cy="646331"/>
          </a:xfrm>
          <a:prstGeom prst="rect">
            <a:avLst/>
          </a:prstGeom>
          <a:noFill/>
        </p:spPr>
        <p:txBody>
          <a:bodyPr wrap="square" rtlCol="0">
            <a:spAutoFit/>
          </a:bodyPr>
          <a:lstStyle/>
          <a:p>
            <a:pPr algn="ctr"/>
            <a:r>
              <a:rPr lang="en-US" sz="3600" b="1" u="sng" dirty="0">
                <a:ln w="18000">
                  <a:solidFill>
                    <a:schemeClr val="accent2">
                      <a:satMod val="140000"/>
                    </a:schemeClr>
                  </a:solidFill>
                  <a:prstDash val="solid"/>
                  <a:miter lim="800000"/>
                </a:ln>
                <a:effectLst>
                  <a:outerShdw blurRad="25500" dist="23000" dir="7020000" algn="tl">
                    <a:srgbClr val="000000">
                      <a:alpha val="50000"/>
                    </a:srgbClr>
                  </a:outerShdw>
                </a:effectLst>
              </a:rPr>
              <a:t>Patient Full History.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858" y="1043441"/>
            <a:ext cx="8572283" cy="477111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0" y="5476009"/>
            <a:ext cx="1696045" cy="1409700"/>
          </a:xfrm>
          <a:prstGeom prst="rect">
            <a:avLst/>
          </a:prstGeom>
        </p:spPr>
      </p:pic>
    </p:spTree>
    <p:extLst>
      <p:ext uri="{BB962C8B-B14F-4D97-AF65-F5344CB8AC3E}">
        <p14:creationId xmlns:p14="http://schemas.microsoft.com/office/powerpoint/2010/main" val="1275224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390525"/>
            <a:ext cx="8096250" cy="60769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5181600"/>
            <a:ext cx="1696045" cy="1409700"/>
          </a:xfrm>
          <a:prstGeom prst="rect">
            <a:avLst/>
          </a:prstGeom>
        </p:spPr>
      </p:pic>
      <p:sp>
        <p:nvSpPr>
          <p:cNvPr id="6" name="TextBox 5"/>
          <p:cNvSpPr txBox="1"/>
          <p:nvPr/>
        </p:nvSpPr>
        <p:spPr>
          <a:xfrm>
            <a:off x="1828800" y="1905000"/>
            <a:ext cx="5943600" cy="3267498"/>
          </a:xfrm>
          <a:prstGeom prst="rect">
            <a:avLst/>
          </a:prstGeom>
          <a:noFill/>
        </p:spPr>
        <p:txBody>
          <a:bodyPr wrap="square" rtlCol="0">
            <a:spAutoFit/>
          </a:bodyPr>
          <a:lstStyle/>
          <a:p>
            <a:pPr algn="just">
              <a:lnSpc>
                <a:spcPct val="150000"/>
              </a:lnSpc>
            </a:pPr>
            <a:r>
              <a:rPr lang="en-US" sz="2000" b="1" dirty="0"/>
              <a:t>This interface enables access to all patient information. That is, the basic data of the patient and the data containing diagnoses and treatments are obtained and displayed from the tables Patient and </a:t>
            </a:r>
            <a:r>
              <a:rPr lang="en-US" sz="2000" b="1" dirty="0" err="1"/>
              <a:t>Patient_infor</a:t>
            </a:r>
            <a:r>
              <a:rPr lang="en-US" sz="2000" b="1" dirty="0"/>
              <a:t>. It is possible to get the data of all the patients of the hospital at the same time.</a:t>
            </a:r>
          </a:p>
        </p:txBody>
      </p:sp>
      <p:pic>
        <p:nvPicPr>
          <p:cNvPr id="3" name="Picture 2">
            <a:extLst>
              <a:ext uri="{FF2B5EF4-FFF2-40B4-BE49-F238E27FC236}">
                <a16:creationId xmlns:a16="http://schemas.microsoft.com/office/drawing/2014/main" id="{764A645C-CCB9-5FE1-CF3A-8DAFF9C103EE}"/>
              </a:ext>
            </a:extLst>
          </p:cNvPr>
          <p:cNvPicPr>
            <a:picLocks noChangeAspect="1"/>
          </p:cNvPicPr>
          <p:nvPr/>
        </p:nvPicPr>
        <p:blipFill>
          <a:blip r:embed="rId4"/>
          <a:stretch>
            <a:fillRect/>
          </a:stretch>
        </p:blipFill>
        <p:spPr>
          <a:xfrm>
            <a:off x="2429070" y="641751"/>
            <a:ext cx="4285859" cy="506012"/>
          </a:xfrm>
          <a:prstGeom prst="rect">
            <a:avLst/>
          </a:prstGeom>
        </p:spPr>
      </p:pic>
    </p:spTree>
    <p:extLst>
      <p:ext uri="{BB962C8B-B14F-4D97-AF65-F5344CB8AC3E}">
        <p14:creationId xmlns:p14="http://schemas.microsoft.com/office/powerpoint/2010/main" val="1903364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390525"/>
            <a:ext cx="8096250" cy="6076950"/>
          </a:xfrm>
          <a:prstGeom prst="rect">
            <a:avLst/>
          </a:prstGeom>
        </p:spPr>
      </p:pic>
      <p:sp>
        <p:nvSpPr>
          <p:cNvPr id="7" name="TextBox 6"/>
          <p:cNvSpPr txBox="1"/>
          <p:nvPr/>
        </p:nvSpPr>
        <p:spPr>
          <a:xfrm>
            <a:off x="1014276" y="373751"/>
            <a:ext cx="6975764" cy="646331"/>
          </a:xfrm>
          <a:prstGeom prst="rect">
            <a:avLst/>
          </a:prstGeom>
          <a:noFill/>
        </p:spPr>
        <p:txBody>
          <a:bodyPr wrap="square" rtlCol="0">
            <a:spAutoFit/>
          </a:bodyPr>
          <a:lstStyle/>
          <a:p>
            <a:pPr algn="ctr"/>
            <a:r>
              <a:rPr lang="en-US" sz="3600" b="1" u="sng" dirty="0">
                <a:ln w="18000">
                  <a:solidFill>
                    <a:schemeClr val="accent2">
                      <a:satMod val="140000"/>
                    </a:schemeClr>
                  </a:solidFill>
                  <a:prstDash val="solid"/>
                  <a:miter lim="800000"/>
                </a:ln>
                <a:effectLst>
                  <a:outerShdw blurRad="25500" dist="23000" dir="7020000" algn="tl">
                    <a:srgbClr val="000000">
                      <a:alpha val="50000"/>
                    </a:srgbClr>
                  </a:outerShdw>
                </a:effectLst>
              </a:rPr>
              <a:t>Hospital Information.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5448300"/>
            <a:ext cx="1696045" cy="14097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875" y="1135950"/>
            <a:ext cx="8291869" cy="4586100"/>
          </a:xfrm>
          <a:prstGeom prst="rect">
            <a:avLst/>
          </a:prstGeom>
        </p:spPr>
      </p:pic>
    </p:spTree>
    <p:extLst>
      <p:ext uri="{BB962C8B-B14F-4D97-AF65-F5344CB8AC3E}">
        <p14:creationId xmlns:p14="http://schemas.microsoft.com/office/powerpoint/2010/main" val="1275224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390525"/>
            <a:ext cx="8096250" cy="60769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5181600"/>
            <a:ext cx="1696045" cy="1409700"/>
          </a:xfrm>
          <a:prstGeom prst="rect">
            <a:avLst/>
          </a:prstGeom>
        </p:spPr>
      </p:pic>
      <p:sp>
        <p:nvSpPr>
          <p:cNvPr id="6" name="TextBox 5"/>
          <p:cNvSpPr txBox="1"/>
          <p:nvPr/>
        </p:nvSpPr>
        <p:spPr>
          <a:xfrm>
            <a:off x="1371600" y="1600200"/>
            <a:ext cx="6629400" cy="3729162"/>
          </a:xfrm>
          <a:prstGeom prst="rect">
            <a:avLst/>
          </a:prstGeom>
          <a:noFill/>
        </p:spPr>
        <p:txBody>
          <a:bodyPr wrap="square" rtlCol="0">
            <a:spAutoFit/>
          </a:bodyPr>
          <a:lstStyle/>
          <a:p>
            <a:pPr algn="just">
              <a:lnSpc>
                <a:spcPct val="150000"/>
              </a:lnSpc>
            </a:pPr>
            <a:r>
              <a:rPr lang="en-US" sz="2000" b="1" dirty="0"/>
              <a:t>This interface helps the system operator to get an immediate understanding of the services and facilities available in the respective hospital as well as the hierarchy of the hospital system. That will make it easier for him or her to provide a higher quality service to their client patients by referring the relevant patient to the relevant services promptly.</a:t>
            </a:r>
          </a:p>
        </p:txBody>
      </p:sp>
      <p:pic>
        <p:nvPicPr>
          <p:cNvPr id="10" name="Picture 9">
            <a:extLst>
              <a:ext uri="{FF2B5EF4-FFF2-40B4-BE49-F238E27FC236}">
                <a16:creationId xmlns:a16="http://schemas.microsoft.com/office/drawing/2014/main" id="{F07B523D-5FAC-5FC6-BA4B-9F7AB98249F0}"/>
              </a:ext>
            </a:extLst>
          </p:cNvPr>
          <p:cNvPicPr>
            <a:picLocks noChangeAspect="1"/>
          </p:cNvPicPr>
          <p:nvPr/>
        </p:nvPicPr>
        <p:blipFill>
          <a:blip r:embed="rId4"/>
          <a:stretch>
            <a:fillRect/>
          </a:stretch>
        </p:blipFill>
        <p:spPr>
          <a:xfrm>
            <a:off x="2083109" y="641751"/>
            <a:ext cx="4596782" cy="506012"/>
          </a:xfrm>
          <a:prstGeom prst="rect">
            <a:avLst/>
          </a:prstGeom>
        </p:spPr>
      </p:pic>
    </p:spTree>
    <p:extLst>
      <p:ext uri="{BB962C8B-B14F-4D97-AF65-F5344CB8AC3E}">
        <p14:creationId xmlns:p14="http://schemas.microsoft.com/office/powerpoint/2010/main" val="1903364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390525"/>
            <a:ext cx="8096250" cy="60769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5057775"/>
            <a:ext cx="1696045" cy="1409700"/>
          </a:xfrm>
          <a:prstGeom prst="rect">
            <a:avLst/>
          </a:prstGeom>
        </p:spPr>
      </p:pic>
      <p:sp>
        <p:nvSpPr>
          <p:cNvPr id="6" name="TextBox 5"/>
          <p:cNvSpPr txBox="1"/>
          <p:nvPr/>
        </p:nvSpPr>
        <p:spPr>
          <a:xfrm>
            <a:off x="914400" y="390525"/>
            <a:ext cx="7096422" cy="1077218"/>
          </a:xfrm>
          <a:prstGeom prst="rect">
            <a:avLst/>
          </a:prstGeom>
          <a:noFill/>
        </p:spPr>
        <p:txBody>
          <a:bodyPr wrap="square" rtlCol="0">
            <a:spAutoFit/>
          </a:bodyPr>
          <a:lstStyle/>
          <a:p>
            <a:r>
              <a:rPr lang="en-US" sz="3200" u="sng" dirty="0">
                <a:effectLst>
                  <a:outerShdw blurRad="38100" dist="38100" dir="2700000" algn="tl">
                    <a:srgbClr val="000000">
                      <a:alpha val="43137"/>
                    </a:srgbClr>
                  </a:outerShdw>
                </a:effectLst>
              </a:rPr>
              <a:t>Objectives in Hospital Management System.</a:t>
            </a:r>
          </a:p>
        </p:txBody>
      </p:sp>
      <p:sp>
        <p:nvSpPr>
          <p:cNvPr id="7" name="TextBox 6"/>
          <p:cNvSpPr txBox="1"/>
          <p:nvPr/>
        </p:nvSpPr>
        <p:spPr>
          <a:xfrm>
            <a:off x="523875" y="1467743"/>
            <a:ext cx="8239125" cy="433965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Cost reduction.</a:t>
            </a:r>
          </a:p>
          <a:p>
            <a:pPr marL="342900" indent="-342900" fontAlgn="ctr">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Data management.</a:t>
            </a:r>
          </a:p>
          <a:p>
            <a:pPr marL="342900" indent="-342900" fontAlgn="ctr">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User experience.</a:t>
            </a:r>
          </a:p>
          <a:p>
            <a:pPr marL="342900" indent="-342900" fontAlgn="ctr">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Patient management. </a:t>
            </a:r>
          </a:p>
          <a:p>
            <a:pPr marL="342900" indent="-342900" fontAlgn="ctr">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Patient scheduling system.  </a:t>
            </a:r>
          </a:p>
          <a:p>
            <a:pPr fontAlgn="ctr"/>
            <a:endParaRPr lang="en-US" sz="2400" dirty="0">
              <a:latin typeface="Arial" panose="020B0604020202020204" pitchFamily="34" charset="0"/>
              <a:cs typeface="Arial" panose="020B0604020202020204" pitchFamily="34" charset="0"/>
            </a:endParaRPr>
          </a:p>
          <a:p>
            <a:pPr fontAlgn="ctr"/>
            <a:r>
              <a:rPr lang="en-US" sz="2400" b="1" dirty="0">
                <a:latin typeface="Arial" panose="020B0604020202020204" pitchFamily="34" charset="0"/>
                <a:cs typeface="Arial" panose="020B0604020202020204" pitchFamily="34" charset="0"/>
              </a:rPr>
              <a:t>A hospital management system also includes: </a:t>
            </a:r>
          </a:p>
          <a:p>
            <a:r>
              <a:rPr lang="en-US" sz="2400" dirty="0">
                <a:latin typeface="Arial" panose="020B0604020202020204" pitchFamily="34" charset="0"/>
                <a:cs typeface="Arial" panose="020B0604020202020204" pitchFamily="34" charset="0"/>
              </a:rPr>
              <a:t>Patient records, Patient management, Patient scheduling system , Cost reduction. </a:t>
            </a:r>
          </a:p>
        </p:txBody>
      </p:sp>
    </p:spTree>
    <p:extLst>
      <p:ext uri="{BB962C8B-B14F-4D97-AF65-F5344CB8AC3E}">
        <p14:creationId xmlns:p14="http://schemas.microsoft.com/office/powerpoint/2010/main" val="2882022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390525"/>
            <a:ext cx="8096250" cy="60769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5181600"/>
            <a:ext cx="1696045" cy="1409700"/>
          </a:xfrm>
          <a:prstGeom prst="rect">
            <a:avLst/>
          </a:prstGeom>
        </p:spPr>
      </p:pic>
      <p:sp>
        <p:nvSpPr>
          <p:cNvPr id="2" name="TextBox 1"/>
          <p:cNvSpPr txBox="1"/>
          <p:nvPr/>
        </p:nvSpPr>
        <p:spPr>
          <a:xfrm>
            <a:off x="1852464" y="1219200"/>
            <a:ext cx="5572422" cy="1015663"/>
          </a:xfrm>
          <a:prstGeom prst="rect">
            <a:avLst/>
          </a:prstGeom>
          <a:noFill/>
        </p:spPr>
        <p:txBody>
          <a:bodyPr wrap="square" rtlCol="0">
            <a:spAutoFit/>
          </a:bodyPr>
          <a:lstStyle/>
          <a:p>
            <a:r>
              <a:rPr lang="en-US" sz="6000" b="1" dirty="0">
                <a:ln w="18000">
                  <a:solidFill>
                    <a:schemeClr val="accent2">
                      <a:satMod val="140000"/>
                    </a:schemeClr>
                  </a:solidFill>
                  <a:prstDash val="solid"/>
                  <a:miter lim="800000"/>
                </a:ln>
                <a:effectLst>
                  <a:outerShdw blurRad="50800" dist="38100" dir="2700000" algn="tl" rotWithShape="0">
                    <a:prstClr val="black">
                      <a:alpha val="40000"/>
                    </a:prstClr>
                  </a:outerShdw>
                </a:effectLst>
              </a:rPr>
              <a:t>Thank you..!</a:t>
            </a:r>
          </a:p>
        </p:txBody>
      </p:sp>
      <p:sp>
        <p:nvSpPr>
          <p:cNvPr id="3" name="TextBox 2"/>
          <p:cNvSpPr txBox="1"/>
          <p:nvPr/>
        </p:nvSpPr>
        <p:spPr>
          <a:xfrm>
            <a:off x="523875" y="4041016"/>
            <a:ext cx="4114800" cy="677108"/>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Group Members  :</a:t>
            </a:r>
          </a:p>
          <a:p>
            <a:pPr marL="285750" indent="-285750">
              <a:buFont typeface="Arial" panose="020B0604020202020204" pitchFamily="34" charset="0"/>
              <a:buChar char="•"/>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527581795"/>
              </p:ext>
            </p:extLst>
          </p:nvPr>
        </p:nvGraphicFramePr>
        <p:xfrm>
          <a:off x="685800" y="4572000"/>
          <a:ext cx="4516582" cy="1562100"/>
        </p:xfrm>
        <a:graphic>
          <a:graphicData uri="http://schemas.openxmlformats.org/drawingml/2006/table">
            <a:tbl>
              <a:tblPr>
                <a:tableStyleId>{2D5ABB26-0587-4C30-8999-92F81FD0307C}</a:tableStyleId>
              </a:tblPr>
              <a:tblGrid>
                <a:gridCol w="1791493">
                  <a:extLst>
                    <a:ext uri="{9D8B030D-6E8A-4147-A177-3AD203B41FA5}">
                      <a16:colId xmlns:a16="http://schemas.microsoft.com/office/drawing/2014/main" val="20000"/>
                    </a:ext>
                  </a:extLst>
                </a:gridCol>
                <a:gridCol w="2725089">
                  <a:extLst>
                    <a:ext uri="{9D8B030D-6E8A-4147-A177-3AD203B41FA5}">
                      <a16:colId xmlns:a16="http://schemas.microsoft.com/office/drawing/2014/main" val="20001"/>
                    </a:ext>
                  </a:extLst>
                </a:gridCol>
              </a:tblGrid>
              <a:tr h="200025">
                <a:tc>
                  <a:txBody>
                    <a:bodyPr/>
                    <a:lstStyle/>
                    <a:p>
                      <a:pPr algn="ctr" rtl="0" fontAlgn="b"/>
                      <a:r>
                        <a:rPr lang="en-US" dirty="0">
                          <a:effectLst/>
                        </a:rPr>
                        <a:t>NET/21/B1/01</a:t>
                      </a:r>
                    </a:p>
                  </a:txBody>
                  <a:tcPr marL="28575" marR="28575" marT="19050" marB="19050" anchor="b"/>
                </a:tc>
                <a:tc>
                  <a:txBody>
                    <a:bodyPr/>
                    <a:lstStyle/>
                    <a:p>
                      <a:pPr algn="ctr" rtl="0" fontAlgn="b"/>
                      <a:r>
                        <a:rPr lang="en-US" dirty="0">
                          <a:effectLst/>
                        </a:rPr>
                        <a:t>      </a:t>
                      </a:r>
                      <a:r>
                        <a:rPr lang="en-US" dirty="0" err="1">
                          <a:effectLst/>
                        </a:rPr>
                        <a:t>P.A.M.Pushpakumari</a:t>
                      </a:r>
                      <a:endParaRPr lang="en-US" dirty="0">
                        <a:effectLst/>
                      </a:endParaRPr>
                    </a:p>
                  </a:txBody>
                  <a:tcPr marL="28575" marR="28575" marT="19050" marB="19050" anchor="b"/>
                </a:tc>
                <a:extLst>
                  <a:ext uri="{0D108BD9-81ED-4DB2-BD59-A6C34878D82A}">
                    <a16:rowId xmlns:a16="http://schemas.microsoft.com/office/drawing/2014/main" val="10000"/>
                  </a:ext>
                </a:extLst>
              </a:tr>
              <a:tr h="200025">
                <a:tc>
                  <a:txBody>
                    <a:bodyPr/>
                    <a:lstStyle/>
                    <a:p>
                      <a:pPr algn="ctr" rtl="0" fontAlgn="b"/>
                      <a:r>
                        <a:rPr lang="en-US">
                          <a:effectLst/>
                        </a:rPr>
                        <a:t>NET/21/B1/24</a:t>
                      </a:r>
                    </a:p>
                  </a:txBody>
                  <a:tcPr marL="28575" marR="28575" marT="19050" marB="19050" anchor="b"/>
                </a:tc>
                <a:tc>
                  <a:txBody>
                    <a:bodyPr/>
                    <a:lstStyle/>
                    <a:p>
                      <a:pPr algn="ctr" rtl="0" fontAlgn="b"/>
                      <a:r>
                        <a:rPr lang="en-US" dirty="0">
                          <a:effectLst/>
                        </a:rPr>
                        <a:t>    </a:t>
                      </a:r>
                      <a:r>
                        <a:rPr lang="en-US" dirty="0" err="1">
                          <a:effectLst/>
                        </a:rPr>
                        <a:t>A.R.N.V.Aluthgama</a:t>
                      </a:r>
                      <a:endParaRPr lang="en-US" dirty="0">
                        <a:effectLst/>
                      </a:endParaRPr>
                    </a:p>
                  </a:txBody>
                  <a:tcPr marL="28575" marR="28575" marT="19050" marB="19050" anchor="b"/>
                </a:tc>
                <a:extLst>
                  <a:ext uri="{0D108BD9-81ED-4DB2-BD59-A6C34878D82A}">
                    <a16:rowId xmlns:a16="http://schemas.microsoft.com/office/drawing/2014/main" val="10001"/>
                  </a:ext>
                </a:extLst>
              </a:tr>
              <a:tr h="200025">
                <a:tc>
                  <a:txBody>
                    <a:bodyPr/>
                    <a:lstStyle/>
                    <a:p>
                      <a:pPr algn="ctr" rtl="0" fontAlgn="b"/>
                      <a:r>
                        <a:rPr lang="en-US">
                          <a:effectLst/>
                        </a:rPr>
                        <a:t>NET/21/B1/27</a:t>
                      </a:r>
                    </a:p>
                  </a:txBody>
                  <a:tcPr marL="28575" marR="28575" marT="19050" marB="19050" anchor="b"/>
                </a:tc>
                <a:tc>
                  <a:txBody>
                    <a:bodyPr/>
                    <a:lstStyle/>
                    <a:p>
                      <a:pPr algn="ctr" rtl="0" fontAlgn="b"/>
                      <a:r>
                        <a:rPr lang="en-US" dirty="0" err="1">
                          <a:effectLst/>
                        </a:rPr>
                        <a:t>U.C.Gunarathna</a:t>
                      </a:r>
                      <a:endParaRPr lang="en-US" dirty="0">
                        <a:effectLst/>
                      </a:endParaRPr>
                    </a:p>
                  </a:txBody>
                  <a:tcPr marL="28575" marR="28575" marT="19050" marB="19050" anchor="b"/>
                </a:tc>
                <a:extLst>
                  <a:ext uri="{0D108BD9-81ED-4DB2-BD59-A6C34878D82A}">
                    <a16:rowId xmlns:a16="http://schemas.microsoft.com/office/drawing/2014/main" val="10002"/>
                  </a:ext>
                </a:extLst>
              </a:tr>
              <a:tr h="200025">
                <a:tc>
                  <a:txBody>
                    <a:bodyPr/>
                    <a:lstStyle/>
                    <a:p>
                      <a:pPr algn="ctr" rtl="0" fontAlgn="b"/>
                      <a:r>
                        <a:rPr lang="en-US">
                          <a:effectLst/>
                        </a:rPr>
                        <a:t>NET/21/B1/30</a:t>
                      </a:r>
                    </a:p>
                  </a:txBody>
                  <a:tcPr marL="28575" marR="28575" marT="19050" marB="19050" anchor="b"/>
                </a:tc>
                <a:tc>
                  <a:txBody>
                    <a:bodyPr/>
                    <a:lstStyle/>
                    <a:p>
                      <a:pPr algn="ctr" rtl="0" fontAlgn="b"/>
                      <a:r>
                        <a:rPr lang="en-US">
                          <a:effectLst/>
                        </a:rPr>
                        <a:t>W.J.S.Yanupriya</a:t>
                      </a:r>
                    </a:p>
                  </a:txBody>
                  <a:tcPr marL="28575" marR="28575" marT="19050" marB="19050" anchor="b"/>
                </a:tc>
                <a:extLst>
                  <a:ext uri="{0D108BD9-81ED-4DB2-BD59-A6C34878D82A}">
                    <a16:rowId xmlns:a16="http://schemas.microsoft.com/office/drawing/2014/main" val="10003"/>
                  </a:ext>
                </a:extLst>
              </a:tr>
              <a:tr h="200025">
                <a:tc>
                  <a:txBody>
                    <a:bodyPr/>
                    <a:lstStyle/>
                    <a:p>
                      <a:pPr algn="ctr" rtl="0" fontAlgn="b"/>
                      <a:r>
                        <a:rPr lang="en-US">
                          <a:effectLst/>
                        </a:rPr>
                        <a:t>NET/21/B1/16</a:t>
                      </a:r>
                    </a:p>
                  </a:txBody>
                  <a:tcPr marL="28575" marR="28575" marT="19050" marB="19050" anchor="b"/>
                </a:tc>
                <a:tc>
                  <a:txBody>
                    <a:bodyPr/>
                    <a:lstStyle/>
                    <a:p>
                      <a:pPr algn="ctr" rtl="0" fontAlgn="b"/>
                      <a:r>
                        <a:rPr lang="en-US" dirty="0">
                          <a:effectLst/>
                        </a:rPr>
                        <a:t>       </a:t>
                      </a:r>
                      <a:r>
                        <a:rPr lang="en-US" dirty="0" err="1">
                          <a:effectLst/>
                        </a:rPr>
                        <a:t>R.G.S.D.Gunarathna</a:t>
                      </a:r>
                      <a:endParaRPr lang="en-US" dirty="0">
                        <a:effectLst/>
                      </a:endParaRPr>
                    </a:p>
                  </a:txBody>
                  <a:tcPr marL="28575" marR="28575" marT="19050" marB="1905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34281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657" y="646331"/>
            <a:ext cx="8096250" cy="6076950"/>
          </a:xfrm>
          <a:prstGeom prst="rect">
            <a:avLst/>
          </a:prstGeom>
        </p:spPr>
      </p:pic>
      <p:sp>
        <p:nvSpPr>
          <p:cNvPr id="5" name="TextBox 4"/>
          <p:cNvSpPr txBox="1"/>
          <p:nvPr/>
        </p:nvSpPr>
        <p:spPr>
          <a:xfrm>
            <a:off x="845127" y="817781"/>
            <a:ext cx="7467600" cy="6555641"/>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sz="2400" b="1" dirty="0">
                <a:latin typeface="Arial" panose="020B0604020202020204" pitchFamily="34" charset="0"/>
                <a:cs typeface="Arial" panose="020B0604020202020204" pitchFamily="34" charset="0"/>
              </a:rPr>
              <a:t>Language		: C# </a:t>
            </a:r>
          </a:p>
          <a:p>
            <a:pPr marL="285750" indent="-285750">
              <a:lnSpc>
                <a:spcPct val="200000"/>
              </a:lnSpc>
              <a:buFont typeface="Wingdings" panose="05000000000000000000" pitchFamily="2" charset="2"/>
              <a:buChar char="q"/>
            </a:pPr>
            <a:r>
              <a:rPr lang="en-US" sz="2400" b="1" dirty="0">
                <a:latin typeface="Arial" panose="020B0604020202020204" pitchFamily="34" charset="0"/>
                <a:cs typeface="Arial" panose="020B0604020202020204" pitchFamily="34" charset="0"/>
              </a:rPr>
              <a:t> Framework	: .NET </a:t>
            </a:r>
          </a:p>
          <a:p>
            <a:pPr marL="285750" indent="-285750">
              <a:buFont typeface="Wingdings" panose="05000000000000000000" pitchFamily="2" charset="2"/>
              <a:buChar char="q"/>
            </a:pPr>
            <a:r>
              <a:rPr lang="en-US" sz="2400" b="1" dirty="0">
                <a:latin typeface="Arial" panose="020B0604020202020204" pitchFamily="34" charset="0"/>
                <a:cs typeface="Arial" panose="020B0604020202020204" pitchFamily="34" charset="0"/>
              </a:rPr>
              <a:t>Used Application: Visual Studio </a:t>
            </a:r>
          </a:p>
          <a:p>
            <a:r>
              <a:rPr lang="en-US" sz="2400" b="1" dirty="0">
                <a:latin typeface="Arial" panose="020B0604020202020204" pitchFamily="34" charset="0"/>
                <a:cs typeface="Arial" panose="020B0604020202020204" pitchFamily="34" charset="0"/>
              </a:rPr>
              <a:t>                                   SQL Server</a:t>
            </a:r>
          </a:p>
          <a:p>
            <a:pPr marL="285750" indent="-285750">
              <a:lnSpc>
                <a:spcPct val="200000"/>
              </a:lnSpc>
              <a:buFont typeface="Wingdings" panose="05000000000000000000" pitchFamily="2" charset="2"/>
              <a:buChar char="q"/>
            </a:pPr>
            <a:r>
              <a:rPr lang="en-US" sz="2400" b="1" dirty="0">
                <a:latin typeface="Arial" panose="020B0604020202020204" pitchFamily="34" charset="0"/>
                <a:cs typeface="Arial" panose="020B0604020202020204" pitchFamily="34" charset="0"/>
              </a:rPr>
              <a:t> Referred		: Google </a:t>
            </a:r>
          </a:p>
          <a:p>
            <a:pPr marL="285750" indent="-285750">
              <a:lnSpc>
                <a:spcPct val="200000"/>
              </a:lnSpc>
              <a:buFont typeface="Wingdings" panose="05000000000000000000" pitchFamily="2" charset="2"/>
              <a:buChar char="q"/>
            </a:pPr>
            <a:r>
              <a:rPr lang="en-US" sz="2400" b="1" dirty="0">
                <a:latin typeface="Arial" panose="020B0604020202020204" pitchFamily="34" charset="0"/>
                <a:cs typeface="Arial" panose="020B0604020202020204" pitchFamily="34" charset="0"/>
              </a:rPr>
              <a:t>Database Name	: Hospital</a:t>
            </a:r>
          </a:p>
          <a:p>
            <a:pPr marL="285750" indent="-285750">
              <a:lnSpc>
                <a:spcPct val="200000"/>
              </a:lnSpc>
              <a:buFont typeface="Wingdings" panose="05000000000000000000" pitchFamily="2" charset="2"/>
              <a:buChar char="q"/>
            </a:pPr>
            <a:r>
              <a:rPr lang="en-US" sz="2400" b="1" dirty="0">
                <a:latin typeface="Arial" panose="020B0604020202020204" pitchFamily="34" charset="0"/>
                <a:cs typeface="Arial" panose="020B0604020202020204" pitchFamily="34" charset="0"/>
              </a:rPr>
              <a:t>Tables in DB 	:Patient , </a:t>
            </a:r>
            <a:r>
              <a:rPr lang="en-US" sz="2400" b="1" dirty="0" err="1">
                <a:latin typeface="Arial" panose="020B0604020202020204" pitchFamily="34" charset="0"/>
                <a:cs typeface="Arial" panose="020B0604020202020204" pitchFamily="34" charset="0"/>
              </a:rPr>
              <a:t>Patient_infor</a:t>
            </a:r>
            <a:endParaRPr lang="en-US" sz="2400" b="1" dirty="0">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q"/>
            </a:pPr>
            <a:r>
              <a:rPr lang="en-US" sz="2400" b="1" dirty="0">
                <a:latin typeface="Arial" panose="020B0604020202020204" pitchFamily="34" charset="0"/>
                <a:cs typeface="Arial" panose="020B0604020202020204" pitchFamily="34" charset="0"/>
              </a:rPr>
              <a:t> User Name	: Admin</a:t>
            </a:r>
          </a:p>
          <a:p>
            <a:pPr marL="285750" indent="-285750">
              <a:lnSpc>
                <a:spcPct val="200000"/>
              </a:lnSpc>
              <a:buFont typeface="Wingdings" panose="05000000000000000000" pitchFamily="2" charset="2"/>
              <a:buChar char="q"/>
            </a:pPr>
            <a:r>
              <a:rPr lang="en-US" sz="2400" b="1" dirty="0">
                <a:latin typeface="Arial" panose="020B0604020202020204" pitchFamily="34" charset="0"/>
                <a:cs typeface="Arial" panose="020B0604020202020204" pitchFamily="34" charset="0"/>
              </a:rPr>
              <a:t> Password		: admin</a:t>
            </a:r>
          </a:p>
          <a:p>
            <a:endParaRPr lang="en-US" sz="2000" b="1" dirty="0"/>
          </a:p>
          <a:p>
            <a:r>
              <a:rPr lang="en-US" sz="2000" b="1" dirty="0">
                <a:latin typeface="Arial" panose="020B0604020202020204" pitchFamily="34" charset="0"/>
                <a:cs typeface="Arial" panose="020B0604020202020204" pitchFamily="34" charset="0"/>
              </a:rPr>
              <a: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9518" y="5448300"/>
            <a:ext cx="1696045" cy="1409700"/>
          </a:xfrm>
          <a:prstGeom prst="rect">
            <a:avLst/>
          </a:prstGeom>
        </p:spPr>
      </p:pic>
      <p:sp>
        <p:nvSpPr>
          <p:cNvPr id="7" name="TextBox 6"/>
          <p:cNvSpPr txBox="1"/>
          <p:nvPr/>
        </p:nvSpPr>
        <p:spPr>
          <a:xfrm>
            <a:off x="872836" y="166617"/>
            <a:ext cx="6975764" cy="646331"/>
          </a:xfrm>
          <a:prstGeom prst="rect">
            <a:avLst/>
          </a:prstGeom>
          <a:noFill/>
        </p:spPr>
        <p:txBody>
          <a:bodyPr wrap="square" rtlCol="0">
            <a:spAutoFit/>
          </a:bodyPr>
          <a:lstStyle/>
          <a:p>
            <a:pPr algn="ctr"/>
            <a:r>
              <a:rPr lang="en-US" sz="3600" b="1" u="sng" dirty="0">
                <a:ln w="18000">
                  <a:solidFill>
                    <a:schemeClr val="accent2">
                      <a:satMod val="140000"/>
                    </a:schemeClr>
                  </a:solidFill>
                  <a:prstDash val="solid"/>
                  <a:miter lim="800000"/>
                </a:ln>
                <a:effectLst>
                  <a:outerShdw blurRad="25500" dist="23000" dir="7020000" algn="tl">
                    <a:srgbClr val="000000">
                      <a:alpha val="50000"/>
                    </a:srgbClr>
                  </a:outerShdw>
                </a:effectLst>
              </a:rPr>
              <a:t>About This System.</a:t>
            </a:r>
          </a:p>
        </p:txBody>
      </p:sp>
    </p:spTree>
    <p:extLst>
      <p:ext uri="{BB962C8B-B14F-4D97-AF65-F5344CB8AC3E}">
        <p14:creationId xmlns:p14="http://schemas.microsoft.com/office/powerpoint/2010/main" val="13462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657" y="646331"/>
            <a:ext cx="8096250" cy="60769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9518" y="5448300"/>
            <a:ext cx="1696045" cy="1409700"/>
          </a:xfrm>
          <a:prstGeom prst="rect">
            <a:avLst/>
          </a:prstGeom>
        </p:spPr>
      </p:pic>
      <p:sp>
        <p:nvSpPr>
          <p:cNvPr id="2" name="TextBox 1"/>
          <p:cNvSpPr txBox="1"/>
          <p:nvPr/>
        </p:nvSpPr>
        <p:spPr>
          <a:xfrm>
            <a:off x="1752600" y="1447800"/>
            <a:ext cx="6705600" cy="369332"/>
          </a:xfrm>
          <a:prstGeom prst="rect">
            <a:avLst/>
          </a:prstGeom>
          <a:noFill/>
        </p:spPr>
        <p:txBody>
          <a:bodyPr wrap="square" rtlCol="0">
            <a:spAutoFit/>
          </a:bodyPr>
          <a:lstStyle/>
          <a:p>
            <a:endParaRPr lang="en-US" dirty="0"/>
          </a:p>
        </p:txBody>
      </p:sp>
      <p:sp>
        <p:nvSpPr>
          <p:cNvPr id="3" name="TextBox 2"/>
          <p:cNvSpPr txBox="1"/>
          <p:nvPr/>
        </p:nvSpPr>
        <p:spPr>
          <a:xfrm>
            <a:off x="457200" y="833730"/>
            <a:ext cx="8686800" cy="600164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 hospital management system will be created </a:t>
            </a:r>
          </a:p>
          <a:p>
            <a:pPr>
              <a:lnSpc>
                <a:spcPct val="150000"/>
              </a:lnSpc>
            </a:pPr>
            <a:r>
              <a:rPr lang="en-US" sz="2400" b="1" dirty="0">
                <a:latin typeface="Arial" panose="020B0604020202020204" pitchFamily="34" charset="0"/>
                <a:cs typeface="Arial" panose="020B0604020202020204" pitchFamily="34" charset="0"/>
              </a:rPr>
              <a:t> in two stages: first, a database will be created; next, </a:t>
            </a:r>
          </a:p>
          <a:p>
            <a:pPr>
              <a:lnSpc>
                <a:spcPct val="150000"/>
              </a:lnSpc>
            </a:pPr>
            <a:r>
              <a:rPr lang="en-US" sz="2400" b="1" dirty="0">
                <a:latin typeface="Arial" panose="020B0604020202020204" pitchFamily="34" charset="0"/>
                <a:cs typeface="Arial" panose="020B0604020202020204" pitchFamily="34" charset="0"/>
              </a:rPr>
              <a:t>The interface will be customized; finally, the interface </a:t>
            </a:r>
          </a:p>
          <a:p>
            <a:pPr>
              <a:lnSpc>
                <a:spcPct val="150000"/>
              </a:lnSpc>
            </a:pPr>
            <a:r>
              <a:rPr lang="en-US" sz="2400" b="1" dirty="0">
                <a:latin typeface="Arial" panose="020B0604020202020204" pitchFamily="34" charset="0"/>
                <a:cs typeface="Arial" panose="020B0604020202020204" pitchFamily="34" charset="0"/>
              </a:rPr>
              <a:t>will be programmed, and certain codes will be written.</a:t>
            </a:r>
          </a:p>
          <a:p>
            <a:pPr>
              <a:lnSpc>
                <a:spcPct val="150000"/>
              </a:lnSpc>
            </a:pPr>
            <a:r>
              <a:rPr lang="en-US" sz="2400" b="1" dirty="0">
                <a:latin typeface="Arial" panose="020B0604020202020204" pitchFamily="34" charset="0"/>
                <a:cs typeface="Arial" panose="020B0604020202020204" pitchFamily="34" charset="0"/>
              </a:rPr>
              <a:t>To implement an end user attractive interface, development team used several react packages like material UI ,  CSS and designs. Backend is developed using node is. While implementing the backend developers focused on security , authorization , validation, authentication, and performance. </a:t>
            </a:r>
          </a:p>
          <a:p>
            <a:endPar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 name="TextBox 7"/>
          <p:cNvSpPr txBox="1"/>
          <p:nvPr/>
        </p:nvSpPr>
        <p:spPr>
          <a:xfrm>
            <a:off x="872836" y="166617"/>
            <a:ext cx="6975764" cy="646331"/>
          </a:xfrm>
          <a:prstGeom prst="rect">
            <a:avLst/>
          </a:prstGeom>
          <a:noFill/>
        </p:spPr>
        <p:txBody>
          <a:bodyPr wrap="square" rtlCol="0">
            <a:spAutoFit/>
          </a:bodyPr>
          <a:lstStyle/>
          <a:p>
            <a:pPr algn="ctr"/>
            <a:r>
              <a:rPr lang="en-US" sz="3600" b="1" u="sng" dirty="0">
                <a:ln w="18000">
                  <a:solidFill>
                    <a:schemeClr val="accent2">
                      <a:satMod val="140000"/>
                    </a:schemeClr>
                  </a:solidFill>
                  <a:prstDash val="solid"/>
                  <a:miter lim="800000"/>
                </a:ln>
                <a:effectLst>
                  <a:outerShdw blurRad="25500" dist="23000" dir="7020000" algn="tl">
                    <a:srgbClr val="000000">
                      <a:alpha val="50000"/>
                    </a:srgbClr>
                  </a:outerShdw>
                </a:effectLst>
              </a:rPr>
              <a:t>Methodology.</a:t>
            </a:r>
          </a:p>
        </p:txBody>
      </p:sp>
    </p:spTree>
    <p:extLst>
      <p:ext uri="{BB962C8B-B14F-4D97-AF65-F5344CB8AC3E}">
        <p14:creationId xmlns:p14="http://schemas.microsoft.com/office/powerpoint/2010/main" val="830362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390525"/>
            <a:ext cx="8096250" cy="60769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5057775"/>
            <a:ext cx="1696045" cy="1409700"/>
          </a:xfrm>
          <a:prstGeom prst="rect">
            <a:avLst/>
          </a:prstGeom>
        </p:spPr>
      </p:pic>
      <p:sp>
        <p:nvSpPr>
          <p:cNvPr id="8" name="TextBox 7"/>
          <p:cNvSpPr txBox="1"/>
          <p:nvPr/>
        </p:nvSpPr>
        <p:spPr>
          <a:xfrm>
            <a:off x="1035058" y="646331"/>
            <a:ext cx="6975764" cy="646331"/>
          </a:xfrm>
          <a:prstGeom prst="rect">
            <a:avLst/>
          </a:prstGeom>
          <a:noFill/>
        </p:spPr>
        <p:txBody>
          <a:bodyPr wrap="square" rtlCol="0">
            <a:spAutoFit/>
          </a:bodyPr>
          <a:lstStyle/>
          <a:p>
            <a:pPr algn="ctr"/>
            <a:r>
              <a:rPr lang="en-US" sz="3600" b="1" u="sng" dirty="0">
                <a:ln w="18000">
                  <a:solidFill>
                    <a:schemeClr val="accent2">
                      <a:satMod val="140000"/>
                    </a:schemeClr>
                  </a:solidFill>
                  <a:prstDash val="solid"/>
                  <a:miter lim="800000"/>
                </a:ln>
                <a:effectLst>
                  <a:outerShdw blurRad="25500" dist="23000" dir="7020000" algn="tl">
                    <a:srgbClr val="000000">
                      <a:alpha val="50000"/>
                    </a:srgbClr>
                  </a:outerShdw>
                </a:effectLst>
              </a:rPr>
              <a:t>Login Form.</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752" y="1863436"/>
            <a:ext cx="7956311" cy="4419600"/>
          </a:xfrm>
          <a:prstGeom prst="rect">
            <a:avLst/>
          </a:prstGeom>
        </p:spPr>
      </p:pic>
    </p:spTree>
    <p:extLst>
      <p:ext uri="{BB962C8B-B14F-4D97-AF65-F5344CB8AC3E}">
        <p14:creationId xmlns:p14="http://schemas.microsoft.com/office/powerpoint/2010/main" val="2089254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390525"/>
            <a:ext cx="8096250" cy="60769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828800"/>
            <a:ext cx="7934325" cy="4410659"/>
          </a:xfrm>
          <a:prstGeom prst="rect">
            <a:avLst/>
          </a:prstGeom>
        </p:spPr>
      </p:pic>
      <p:sp>
        <p:nvSpPr>
          <p:cNvPr id="6" name="TextBox 5"/>
          <p:cNvSpPr txBox="1"/>
          <p:nvPr/>
        </p:nvSpPr>
        <p:spPr>
          <a:xfrm>
            <a:off x="1219200" y="838200"/>
            <a:ext cx="4876800" cy="707886"/>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User Name	: Admin</a:t>
            </a:r>
          </a:p>
          <a:p>
            <a:r>
              <a:rPr lang="en-U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Password	: admin</a:t>
            </a:r>
          </a:p>
        </p:txBody>
      </p:sp>
    </p:spTree>
    <p:extLst>
      <p:ext uri="{BB962C8B-B14F-4D97-AF65-F5344CB8AC3E}">
        <p14:creationId xmlns:p14="http://schemas.microsoft.com/office/powerpoint/2010/main" val="207473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10" y="228600"/>
            <a:ext cx="8096250" cy="60769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5057775"/>
            <a:ext cx="1696045" cy="1409700"/>
          </a:xfrm>
          <a:prstGeom prst="rect">
            <a:avLst/>
          </a:prstGeom>
        </p:spPr>
      </p:pic>
      <p:sp>
        <p:nvSpPr>
          <p:cNvPr id="6" name="TextBox 5"/>
          <p:cNvSpPr txBox="1"/>
          <p:nvPr/>
        </p:nvSpPr>
        <p:spPr>
          <a:xfrm>
            <a:off x="1014276" y="373751"/>
            <a:ext cx="6975764" cy="646331"/>
          </a:xfrm>
          <a:prstGeom prst="rect">
            <a:avLst/>
          </a:prstGeom>
          <a:noFill/>
        </p:spPr>
        <p:txBody>
          <a:bodyPr wrap="square" rtlCol="0">
            <a:spAutoFit/>
          </a:bodyPr>
          <a:lstStyle/>
          <a:p>
            <a:pPr algn="ctr"/>
            <a:r>
              <a:rPr lang="en-US" sz="3600" b="1" u="sng" dirty="0">
                <a:ln w="18000">
                  <a:solidFill>
                    <a:schemeClr val="accent2">
                      <a:satMod val="140000"/>
                    </a:schemeClr>
                  </a:solidFill>
                  <a:prstDash val="solid"/>
                  <a:miter lim="800000"/>
                </a:ln>
                <a:effectLst>
                  <a:outerShdw blurRad="25500" dist="23000" dir="7020000" algn="tl">
                    <a:srgbClr val="000000">
                      <a:alpha val="50000"/>
                    </a:srgbClr>
                  </a:outerShdw>
                </a:effectLst>
              </a:rPr>
              <a:t>Dashboard.</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43000"/>
            <a:ext cx="9144000" cy="5715000"/>
          </a:xfrm>
          <a:prstGeom prst="rect">
            <a:avLst/>
          </a:prstGeom>
        </p:spPr>
      </p:pic>
    </p:spTree>
    <p:extLst>
      <p:ext uri="{BB962C8B-B14F-4D97-AF65-F5344CB8AC3E}">
        <p14:creationId xmlns:p14="http://schemas.microsoft.com/office/powerpoint/2010/main" val="216393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390525"/>
            <a:ext cx="8096250" cy="60769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9714" y="5448300"/>
            <a:ext cx="1696045" cy="140970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5500" r="79394"/>
          <a:stretch/>
        </p:blipFill>
        <p:spPr>
          <a:xfrm>
            <a:off x="1981200" y="843828"/>
            <a:ext cx="1884218" cy="5400675"/>
          </a:xfrm>
          <a:prstGeom prst="rect">
            <a:avLst/>
          </a:prstGeom>
        </p:spPr>
      </p:pic>
      <p:sp>
        <p:nvSpPr>
          <p:cNvPr id="8" name="TextBox 7"/>
          <p:cNvSpPr txBox="1"/>
          <p:nvPr/>
        </p:nvSpPr>
        <p:spPr>
          <a:xfrm>
            <a:off x="6019800" y="1020080"/>
            <a:ext cx="6975764" cy="769441"/>
          </a:xfrm>
          <a:prstGeom prst="rect">
            <a:avLst/>
          </a:prstGeom>
          <a:noFill/>
        </p:spPr>
        <p:txBody>
          <a:bodyPr wrap="square" rtlCol="0">
            <a:spAutoFit/>
          </a:bodyPr>
          <a:lstStyle/>
          <a:p>
            <a:r>
              <a:rPr lang="en-US" sz="2400" b="1" u="sng" dirty="0">
                <a:ln w="18000">
                  <a:solidFill>
                    <a:schemeClr val="accent2">
                      <a:satMod val="140000"/>
                    </a:schemeClr>
                  </a:solidFill>
                  <a:prstDash val="solid"/>
                  <a:miter lim="800000"/>
                </a:ln>
                <a:effectLst>
                  <a:outerShdw blurRad="25500" dist="23000" dir="7020000" algn="tl">
                    <a:srgbClr val="000000">
                      <a:alpha val="50000"/>
                    </a:srgbClr>
                  </a:outerShdw>
                </a:effectLst>
              </a:rPr>
              <a:t>Gif file.</a:t>
            </a:r>
          </a:p>
          <a:p>
            <a:r>
              <a:rPr lang="en-US" sz="2000" b="1" dirty="0">
                <a:effectLst>
                  <a:outerShdw blurRad="38100" dist="38100" dir="2700000" algn="tl">
                    <a:srgbClr val="000000">
                      <a:alpha val="43137"/>
                    </a:srgbClr>
                  </a:outerShdw>
                </a:effectLst>
              </a:rPr>
              <a:t>Play in image.</a:t>
            </a:r>
          </a:p>
        </p:txBody>
      </p:sp>
      <p:cxnSp>
        <p:nvCxnSpPr>
          <p:cNvPr id="11" name="Straight Arrow Connector 10"/>
          <p:cNvCxnSpPr/>
          <p:nvPr/>
        </p:nvCxnSpPr>
        <p:spPr>
          <a:xfrm>
            <a:off x="4191000" y="1404800"/>
            <a:ext cx="1524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191000" y="2819400"/>
            <a:ext cx="1524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881914" y="2627868"/>
            <a:ext cx="28956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Add Patients Details.</a:t>
            </a:r>
          </a:p>
        </p:txBody>
      </p:sp>
      <p:cxnSp>
        <p:nvCxnSpPr>
          <p:cNvPr id="36" name="Straight Arrow Connector 35"/>
          <p:cNvCxnSpPr/>
          <p:nvPr/>
        </p:nvCxnSpPr>
        <p:spPr>
          <a:xfrm>
            <a:off x="4191000" y="3429000"/>
            <a:ext cx="1524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881914" y="3105834"/>
            <a:ext cx="4176486" cy="646331"/>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Add Diagnosis Information </a:t>
            </a:r>
          </a:p>
          <a:p>
            <a:r>
              <a:rPr lang="en-US" b="1" dirty="0">
                <a:effectLst>
                  <a:outerShdw blurRad="38100" dist="38100" dir="2700000" algn="tl">
                    <a:srgbClr val="000000">
                      <a:alpha val="43137"/>
                    </a:srgbClr>
                  </a:outerShdw>
                </a:effectLst>
              </a:rPr>
              <a:t>About Patients.</a:t>
            </a:r>
          </a:p>
        </p:txBody>
      </p:sp>
      <p:cxnSp>
        <p:nvCxnSpPr>
          <p:cNvPr id="38" name="Straight Arrow Connector 37"/>
          <p:cNvCxnSpPr/>
          <p:nvPr/>
        </p:nvCxnSpPr>
        <p:spPr>
          <a:xfrm>
            <a:off x="4191000" y="4114800"/>
            <a:ext cx="1524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881914" y="3791634"/>
            <a:ext cx="2895600" cy="646331"/>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Include Patients Full History.</a:t>
            </a:r>
          </a:p>
        </p:txBody>
      </p:sp>
      <p:cxnSp>
        <p:nvCxnSpPr>
          <p:cNvPr id="40" name="Straight Arrow Connector 39"/>
          <p:cNvCxnSpPr/>
          <p:nvPr/>
        </p:nvCxnSpPr>
        <p:spPr>
          <a:xfrm>
            <a:off x="4191000" y="4748683"/>
            <a:ext cx="1524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932714" y="4542969"/>
            <a:ext cx="2895600" cy="646331"/>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Include Hospital Information.</a:t>
            </a:r>
          </a:p>
        </p:txBody>
      </p:sp>
      <p:cxnSp>
        <p:nvCxnSpPr>
          <p:cNvPr id="42" name="Straight Arrow Connector 41"/>
          <p:cNvCxnSpPr/>
          <p:nvPr/>
        </p:nvCxnSpPr>
        <p:spPr>
          <a:xfrm>
            <a:off x="4191000" y="5426473"/>
            <a:ext cx="1524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907314" y="5263634"/>
            <a:ext cx="28956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Can Exit entire system.</a:t>
            </a:r>
          </a:p>
        </p:txBody>
      </p:sp>
    </p:spTree>
    <p:extLst>
      <p:ext uri="{BB962C8B-B14F-4D97-AF65-F5344CB8AC3E}">
        <p14:creationId xmlns:p14="http://schemas.microsoft.com/office/powerpoint/2010/main" val="4074849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390525"/>
            <a:ext cx="8096250" cy="6076950"/>
          </a:xfrm>
          <a:prstGeom prst="rect">
            <a:avLst/>
          </a:prstGeom>
        </p:spPr>
      </p:pic>
      <p:sp>
        <p:nvSpPr>
          <p:cNvPr id="6" name="TextBox 5"/>
          <p:cNvSpPr txBox="1"/>
          <p:nvPr/>
        </p:nvSpPr>
        <p:spPr>
          <a:xfrm>
            <a:off x="685800" y="390525"/>
            <a:ext cx="6816436"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effectLst>
                  <a:outerShdw blurRad="38100" dist="38100" dir="2700000" algn="tl">
                    <a:srgbClr val="000000">
                      <a:alpha val="43137"/>
                    </a:srgbClr>
                  </a:outerShdw>
                </a:effectLst>
              </a:rPr>
              <a:t>Using a Timer and create  a Slide Show  to adding any images.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349" y="1221522"/>
            <a:ext cx="4023360" cy="2514600"/>
          </a:xfrm>
          <a:prstGeom prst="rect">
            <a:avLst/>
          </a:prstGeom>
          <a:ln>
            <a:noFill/>
          </a:ln>
          <a:effectLst>
            <a:softEdge rad="112500"/>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1546" y="1524000"/>
            <a:ext cx="4313574" cy="2438400"/>
          </a:xfrm>
          <a:prstGeom prst="rect">
            <a:avLst/>
          </a:prstGeom>
          <a:ln>
            <a:noFill/>
          </a:ln>
          <a:effectLst>
            <a:softEdge rad="112500"/>
          </a:effec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 y="3429000"/>
            <a:ext cx="4428766" cy="2286000"/>
          </a:xfrm>
          <a:prstGeom prst="rect">
            <a:avLst/>
          </a:prstGeom>
          <a:ln>
            <a:noFill/>
          </a:ln>
          <a:effectLst>
            <a:softEdge rad="112500"/>
          </a:effectLst>
        </p:spPr>
      </p:pic>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6838" t="2982"/>
          <a:stretch/>
        </p:blipFill>
        <p:spPr>
          <a:xfrm>
            <a:off x="3816397" y="3962400"/>
            <a:ext cx="5327603" cy="2763982"/>
          </a:xfrm>
          <a:prstGeom prst="rect">
            <a:avLst/>
          </a:prstGeom>
          <a:ln>
            <a:noFill/>
          </a:ln>
          <a:effectLst>
            <a:softEdge rad="112500"/>
          </a:effectLst>
        </p:spPr>
      </p:pic>
    </p:spTree>
    <p:extLst>
      <p:ext uri="{BB962C8B-B14F-4D97-AF65-F5344CB8AC3E}">
        <p14:creationId xmlns:p14="http://schemas.microsoft.com/office/powerpoint/2010/main" val="418297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390525"/>
            <a:ext cx="8096250" cy="60769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780" y="1295400"/>
            <a:ext cx="8498320" cy="47434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1950" y="5448300"/>
            <a:ext cx="1696045" cy="1409700"/>
          </a:xfrm>
          <a:prstGeom prst="rect">
            <a:avLst/>
          </a:prstGeom>
        </p:spPr>
      </p:pic>
      <p:sp>
        <p:nvSpPr>
          <p:cNvPr id="8" name="TextBox 7"/>
          <p:cNvSpPr txBox="1"/>
          <p:nvPr/>
        </p:nvSpPr>
        <p:spPr>
          <a:xfrm>
            <a:off x="1014276" y="373751"/>
            <a:ext cx="6975764" cy="646331"/>
          </a:xfrm>
          <a:prstGeom prst="rect">
            <a:avLst/>
          </a:prstGeom>
          <a:noFill/>
        </p:spPr>
        <p:txBody>
          <a:bodyPr wrap="square" rtlCol="0">
            <a:spAutoFit/>
          </a:bodyPr>
          <a:lstStyle/>
          <a:p>
            <a:pPr algn="ctr"/>
            <a:r>
              <a:rPr lang="en-US" sz="3600" b="1" u="sng" dirty="0">
                <a:ln w="18000">
                  <a:solidFill>
                    <a:schemeClr val="accent2">
                      <a:satMod val="140000"/>
                    </a:schemeClr>
                  </a:solidFill>
                  <a:prstDash val="solid"/>
                  <a:miter lim="800000"/>
                </a:ln>
                <a:effectLst>
                  <a:outerShdw blurRad="25500" dist="23000" dir="7020000" algn="tl">
                    <a:srgbClr val="000000">
                      <a:alpha val="50000"/>
                    </a:srgbClr>
                  </a:outerShdw>
                </a:effectLst>
              </a:rPr>
              <a:t>Patients Registration.</a:t>
            </a:r>
          </a:p>
        </p:txBody>
      </p:sp>
    </p:spTree>
    <p:extLst>
      <p:ext uri="{BB962C8B-B14F-4D97-AF65-F5344CB8AC3E}">
        <p14:creationId xmlns:p14="http://schemas.microsoft.com/office/powerpoint/2010/main" val="1903364559"/>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922</TotalTime>
  <Words>597</Words>
  <Application>Microsoft Office PowerPoint</Application>
  <PresentationFormat>On-screen Show (4:3)</PresentationFormat>
  <Paragraphs>68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Georgia</vt:lpstr>
      <vt:lpstr>Trebuchet MS</vt:lpstr>
      <vt:lpstr>Wingdings</vt: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dc:creator>
  <cp:lastModifiedBy>My PC</cp:lastModifiedBy>
  <cp:revision>36</cp:revision>
  <dcterms:created xsi:type="dcterms:W3CDTF">2023-12-23T05:11:54Z</dcterms:created>
  <dcterms:modified xsi:type="dcterms:W3CDTF">2023-12-26T18:33:47Z</dcterms:modified>
</cp:coreProperties>
</file>