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59" r:id="rId7"/>
    <p:sldId id="261" r:id="rId8"/>
    <p:sldId id="262" r:id="rId9"/>
    <p:sldId id="273" r:id="rId10"/>
    <p:sldId id="271" r:id="rId11"/>
    <p:sldId id="274" r:id="rId12"/>
    <p:sldId id="275" r:id="rId13"/>
    <p:sldId id="276" r:id="rId14"/>
    <p:sldId id="277" r:id="rId15"/>
    <p:sldId id="269" r:id="rId16"/>
    <p:sldId id="280" r:id="rId17"/>
    <p:sldId id="279" r:id="rId18"/>
    <p:sldId id="282" r:id="rId19"/>
    <p:sldId id="281" r:id="rId20"/>
    <p:sldId id="28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2/18/2021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creately.com/diagram/example/htlepo7i2/UML%20Arduino" TargetMode="External"/><Relationship Id="rId2" Type="http://schemas.openxmlformats.org/officeDocument/2006/relationships/hyperlink" Target="https://www.arduino.cc/" TargetMode="External"/><Relationship Id="rId1" Type="http://schemas.openxmlformats.org/officeDocument/2006/relationships/slideLayout" Target="../slideLayouts/slideLayout4.xml"/><Relationship Id="rId4" Type="http://schemas.openxmlformats.org/officeDocument/2006/relationships/hyperlink" Target="https://www.electronicshub.org/arduino-project-idea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2" y="584200"/>
            <a:ext cx="10896600" cy="2000251"/>
          </a:xfrm>
        </p:spPr>
        <p:txBody>
          <a:bodyPr/>
          <a:lstStyle/>
          <a:p>
            <a:r>
              <a:rPr lang="en-US" dirty="0">
                <a:latin typeface="Times New Roman" panose="02020603050405020304" pitchFamily="18" charset="0"/>
                <a:cs typeface="Times New Roman" panose="02020603050405020304" pitchFamily="18" charset="0"/>
              </a:rPr>
              <a:t>Arduino – Smart water control system</a:t>
            </a:r>
          </a:p>
        </p:txBody>
      </p:sp>
      <p:sp>
        <p:nvSpPr>
          <p:cNvPr id="5" name="Subtitle 4"/>
          <p:cNvSpPr>
            <a:spLocks noGrp="1"/>
          </p:cNvSpPr>
          <p:nvPr>
            <p:ph type="subTitle" idx="1"/>
          </p:nvPr>
        </p:nvSpPr>
        <p:spPr>
          <a:xfrm>
            <a:off x="1097879" y="3397250"/>
            <a:ext cx="8735325" cy="1752600"/>
          </a:xfrm>
        </p:spPr>
        <p:txBody>
          <a:bodyPr>
            <a:normAutofit lnSpcReduction="10000"/>
          </a:bodyPr>
          <a:lstStyle/>
          <a:p>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Present by</a:t>
            </a:r>
          </a:p>
          <a:p>
            <a:endParaRPr lang="en-US" sz="1500" b="1"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 </a:t>
            </a:r>
          </a:p>
          <a:p>
            <a:pPr algn="r"/>
            <a:r>
              <a:rPr lang="en-US" sz="1500" b="1" dirty="0">
                <a:latin typeface="Times New Roman" panose="02020603050405020304" pitchFamily="18" charset="0"/>
                <a:cs typeface="Times New Roman" panose="02020603050405020304" pitchFamily="18" charset="0"/>
              </a:rPr>
              <a:t>				m.b. Nadeesha shalom Dias</a:t>
            </a:r>
          </a:p>
          <a:p>
            <a:pPr algn="r"/>
            <a:endParaRPr lang="en-US" sz="1500" b="1" dirty="0">
              <a:latin typeface="Times New Roman" panose="02020603050405020304" pitchFamily="18" charset="0"/>
              <a:cs typeface="Times New Roman" panose="02020603050405020304" pitchFamily="18" charset="0"/>
            </a:endParaRPr>
          </a:p>
          <a:p>
            <a:pPr algn="r"/>
            <a:r>
              <a:rPr lang="en-US" sz="1500" dirty="0">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THE PROJEGECT PROPOCAL presentation</a:t>
            </a:r>
          </a:p>
          <a:p>
            <a:pPr algn="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FOR The</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15000"/>
              </a:lnSpc>
              <a:spcBef>
                <a:spcPts val="0"/>
              </a:spcBef>
              <a:spcAft>
                <a:spcPts val="800"/>
              </a:spcAft>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HND SOFTWARE ENGINEERING</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D0D46DF5-42EC-4B7D-82F8-F16714BF46AB}"/>
              </a:ext>
            </a:extLst>
          </p:cNvPr>
          <p:cNvSpPr txBox="1">
            <a:spLocks/>
          </p:cNvSpPr>
          <p:nvPr/>
        </p:nvSpPr>
        <p:spPr>
          <a:xfrm>
            <a:off x="912812" y="299207"/>
            <a:ext cx="6011261" cy="7620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5) Ultrasonic sensor</a:t>
            </a:r>
          </a:p>
          <a:p>
            <a:endParaRPr lang="en-US" sz="2000" dirty="0"/>
          </a:p>
        </p:txBody>
      </p:sp>
      <p:sp>
        <p:nvSpPr>
          <p:cNvPr id="8" name="Text Placeholder 2">
            <a:extLst>
              <a:ext uri="{FF2B5EF4-FFF2-40B4-BE49-F238E27FC236}">
                <a16:creationId xmlns:a16="http://schemas.microsoft.com/office/drawing/2014/main" id="{C37B5239-853E-4CC3-8577-4C048FFA5783}"/>
              </a:ext>
            </a:extLst>
          </p:cNvPr>
          <p:cNvSpPr>
            <a:spLocks noGrp="1"/>
          </p:cNvSpPr>
          <p:nvPr>
            <p:ph type="body" sz="half" idx="2"/>
          </p:nvPr>
        </p:nvSpPr>
        <p:spPr>
          <a:xfrm>
            <a:off x="1446212" y="914400"/>
            <a:ext cx="10591800" cy="1371600"/>
          </a:xfrm>
        </p:spPr>
        <p:txBody>
          <a:bodyPr>
            <a:normAutofit/>
          </a:bodyPr>
          <a:lstStyle/>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sound waves, and converts the reflected sound into an electrical signal.</a:t>
            </a:r>
          </a:p>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here I use this for get the water level. And I can be shown the water level in the UI using this.</a:t>
            </a:r>
          </a:p>
        </p:txBody>
      </p:sp>
      <p:pic>
        <p:nvPicPr>
          <p:cNvPr id="10" name="Picture 9">
            <a:extLst>
              <a:ext uri="{FF2B5EF4-FFF2-40B4-BE49-F238E27FC236}">
                <a16:creationId xmlns:a16="http://schemas.microsoft.com/office/drawing/2014/main" id="{EEDF75CD-12F8-4DB0-BDC0-9C68FFFD2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12" y="2705101"/>
            <a:ext cx="3733800" cy="3733800"/>
          </a:xfrm>
          <a:prstGeom prst="rect">
            <a:avLst/>
          </a:prstGeom>
        </p:spPr>
      </p:pic>
    </p:spTree>
    <p:extLst>
      <p:ext uri="{BB962C8B-B14F-4D97-AF65-F5344CB8AC3E}">
        <p14:creationId xmlns:p14="http://schemas.microsoft.com/office/powerpoint/2010/main" val="253441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809F52-2E59-4175-A4C6-614152193889}"/>
              </a:ext>
            </a:extLst>
          </p:cNvPr>
          <p:cNvSpPr>
            <a:spLocks noGrp="1"/>
          </p:cNvSpPr>
          <p:nvPr>
            <p:ph type="body" sz="half" idx="2"/>
          </p:nvPr>
        </p:nvSpPr>
        <p:spPr>
          <a:xfrm>
            <a:off x="1065212" y="266700"/>
            <a:ext cx="4062942" cy="838200"/>
          </a:xfrm>
        </p:spPr>
        <p:txBody>
          <a:bodyPr>
            <a:normAutofit fontScale="92500"/>
          </a:bodyPr>
          <a:lstStyle/>
          <a:p>
            <a:r>
              <a:rPr lang="en-US" sz="3600" dirty="0">
                <a:latin typeface="Times New Roman" panose="02020603050405020304" pitchFamily="18" charset="0"/>
                <a:cs typeface="Times New Roman" panose="02020603050405020304" pitchFamily="18" charset="0"/>
              </a:rPr>
              <a:t>Software requirement</a:t>
            </a:r>
          </a:p>
          <a:p>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4">
            <a:extLst>
              <a:ext uri="{FF2B5EF4-FFF2-40B4-BE49-F238E27FC236}">
                <a16:creationId xmlns:a16="http://schemas.microsoft.com/office/drawing/2014/main" id="{47C857F9-C625-4A9F-8C39-B0E530F425E5}"/>
              </a:ext>
            </a:extLst>
          </p:cNvPr>
          <p:cNvGraphicFramePr>
            <a:graphicFrameLocks/>
          </p:cNvGraphicFramePr>
          <p:nvPr>
            <p:extLst>
              <p:ext uri="{D42A27DB-BD31-4B8C-83A1-F6EECF244321}">
                <p14:modId xmlns:p14="http://schemas.microsoft.com/office/powerpoint/2010/main" val="1860887410"/>
              </p:ext>
            </p:extLst>
          </p:nvPr>
        </p:nvGraphicFramePr>
        <p:xfrm>
          <a:off x="3122612" y="2667000"/>
          <a:ext cx="6705600" cy="3429000"/>
        </p:xfrm>
        <a:graphic>
          <a:graphicData uri="http://schemas.openxmlformats.org/drawingml/2006/table">
            <a:tbl>
              <a:tblPr firstRow="1" bandRow="1">
                <a:tableStyleId>{5C22544A-7EE6-4342-B048-85BDC9FD1C3A}</a:tableStyleId>
              </a:tblPr>
              <a:tblGrid>
                <a:gridCol w="3312886">
                  <a:extLst>
                    <a:ext uri="{9D8B030D-6E8A-4147-A177-3AD203B41FA5}">
                      <a16:colId xmlns:a16="http://schemas.microsoft.com/office/drawing/2014/main" val="20001"/>
                    </a:ext>
                  </a:extLst>
                </a:gridCol>
                <a:gridCol w="3392714">
                  <a:extLst>
                    <a:ext uri="{9D8B030D-6E8A-4147-A177-3AD203B41FA5}">
                      <a16:colId xmlns:a16="http://schemas.microsoft.com/office/drawing/2014/main" val="20002"/>
                    </a:ext>
                  </a:extLst>
                </a:gridCol>
              </a:tblGrid>
              <a:tr h="571500">
                <a:tc>
                  <a:txBody>
                    <a:bodyPr/>
                    <a:lstStyle/>
                    <a:p>
                      <a:pPr algn="ctr"/>
                      <a:r>
                        <a:rPr lang="en-US" sz="2000" dirty="0">
                          <a:latin typeface="Times New Roman" panose="02020603050405020304" pitchFamily="18" charset="0"/>
                          <a:cs typeface="Times New Roman" panose="02020603050405020304" pitchFamily="18" charset="0"/>
                        </a:rPr>
                        <a:t>Software use(IDE)</a:t>
                      </a:r>
                    </a:p>
                  </a:txBody>
                  <a:tcPr anchor="ctr">
                    <a:solidFill>
                      <a:srgbClr val="008282"/>
                    </a:solidFill>
                  </a:tcPr>
                </a:tc>
                <a:tc>
                  <a:txBody>
                    <a:bodyPr/>
                    <a:lstStyle/>
                    <a:p>
                      <a:pPr algn="ctr"/>
                      <a:r>
                        <a:rPr lang="en-US" sz="2000" dirty="0">
                          <a:latin typeface="Times New Roman" panose="02020603050405020304" pitchFamily="18" charset="0"/>
                          <a:cs typeface="Times New Roman" panose="02020603050405020304" pitchFamily="18" charset="0"/>
                        </a:rPr>
                        <a:t>Programing language</a:t>
                      </a:r>
                    </a:p>
                  </a:txBody>
                  <a:tcPr anchor="ctr">
                    <a:solidFill>
                      <a:srgbClr val="008282"/>
                    </a:solidFill>
                  </a:tcPr>
                </a:tc>
                <a:extLst>
                  <a:ext uri="{0D108BD9-81ED-4DB2-BD59-A6C34878D82A}">
                    <a16:rowId xmlns:a16="http://schemas.microsoft.com/office/drawing/2014/main" val="10000"/>
                  </a:ext>
                </a:extLst>
              </a:tr>
              <a:tr h="571500">
                <a:tc>
                  <a:txBody>
                    <a:bodyPr/>
                    <a:lstStyle/>
                    <a:p>
                      <a:pPr algn="l"/>
                      <a:r>
                        <a:rPr lang="en-US" sz="2000" dirty="0">
                          <a:latin typeface="Times New Roman" panose="02020603050405020304" pitchFamily="18" charset="0"/>
                          <a:cs typeface="Times New Roman" panose="02020603050405020304" pitchFamily="18" charset="0"/>
                        </a:rPr>
                        <a:t>Android SDK</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Java</a:t>
                      </a:r>
                    </a:p>
                  </a:txBody>
                  <a:tcPr anchor="ctr"/>
                </a:tc>
                <a:extLst>
                  <a:ext uri="{0D108BD9-81ED-4DB2-BD59-A6C34878D82A}">
                    <a16:rowId xmlns:a16="http://schemas.microsoft.com/office/drawing/2014/main" val="10001"/>
                  </a:ext>
                </a:extLst>
              </a:tr>
              <a:tr h="571500">
                <a:tc>
                  <a:txBody>
                    <a:bodyPr/>
                    <a:lstStyle/>
                    <a:p>
                      <a:pPr lvl="0" algn="l"/>
                      <a:r>
                        <a:rPr lang="en-US" sz="2000" kern="1200" dirty="0">
                          <a:solidFill>
                            <a:schemeClr val="dk1"/>
                          </a:solidFill>
                          <a:effectLst/>
                          <a:latin typeface="Times New Roman" panose="02020603050405020304" pitchFamily="18" charset="0"/>
                          <a:ea typeface="+mn-ea"/>
                          <a:cs typeface="Times New Roman" panose="02020603050405020304" pitchFamily="18" charset="0"/>
                        </a:rPr>
                        <a:t>Visual Studio Code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Flutter</a:t>
                      </a:r>
                    </a:p>
                  </a:txBody>
                  <a:tcPr anchor="ctr"/>
                </a:tc>
                <a:extLst>
                  <a:ext uri="{0D108BD9-81ED-4DB2-BD59-A6C34878D82A}">
                    <a16:rowId xmlns:a16="http://schemas.microsoft.com/office/drawing/2014/main" val="10002"/>
                  </a:ext>
                </a:extLst>
              </a:tr>
              <a:tr h="5715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MYSQL database </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1546991011"/>
                  </a:ext>
                </a:extLst>
              </a:tr>
              <a:tr h="571500">
                <a:tc>
                  <a:txBody>
                    <a:bodyPr/>
                    <a:lstStyle/>
                    <a:p>
                      <a:pPr lvl="0"/>
                      <a:r>
                        <a:rPr lang="en-US" sz="2000" kern="1200" dirty="0">
                          <a:solidFill>
                            <a:schemeClr val="dk1"/>
                          </a:solidFill>
                          <a:effectLst/>
                          <a:latin typeface="Times New Roman" panose="02020603050405020304" pitchFamily="18" charset="0"/>
                          <a:ea typeface="+mn-ea"/>
                          <a:cs typeface="Times New Roman" panose="02020603050405020304" pitchFamily="18" charset="0"/>
                        </a:rPr>
                        <a:t>IntelliJ Idea CE </a:t>
                      </a:r>
                    </a:p>
                  </a:txBody>
                  <a:tcPr anchor="ct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58754081"/>
                  </a:ext>
                </a:extLst>
              </a:tr>
              <a:tr h="571500">
                <a:tc>
                  <a:txBody>
                    <a:bodyPr/>
                    <a:lstStyle/>
                    <a:p>
                      <a:pPr lvl="0"/>
                      <a:r>
                        <a:rPr lang="en-US" sz="2000" kern="1200" dirty="0">
                          <a:solidFill>
                            <a:schemeClr val="dk1"/>
                          </a:solidFill>
                          <a:effectLst/>
                          <a:latin typeface="Times New Roman" panose="02020603050405020304" pitchFamily="18" charset="0"/>
                          <a:ea typeface="+mn-ea"/>
                          <a:cs typeface="Times New Roman" panose="02020603050405020304" pitchFamily="18" charset="0"/>
                        </a:rPr>
                        <a:t>Arduino IDE</a:t>
                      </a:r>
                    </a:p>
                  </a:txBody>
                  <a:tcPr anchor="ct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85055658"/>
                  </a:ext>
                </a:extLst>
              </a:tr>
            </a:tbl>
          </a:graphicData>
        </a:graphic>
      </p:graphicFrame>
      <p:sp>
        <p:nvSpPr>
          <p:cNvPr id="9" name="Content Placeholder 2">
            <a:extLst>
              <a:ext uri="{FF2B5EF4-FFF2-40B4-BE49-F238E27FC236}">
                <a16:creationId xmlns:a16="http://schemas.microsoft.com/office/drawing/2014/main" id="{19235916-B84C-4A61-8DF9-914ACBD06D19}"/>
              </a:ext>
            </a:extLst>
          </p:cNvPr>
          <p:cNvSpPr>
            <a:spLocks noGrp="1"/>
          </p:cNvSpPr>
          <p:nvPr>
            <p:ph sz="half" idx="1"/>
          </p:nvPr>
        </p:nvSpPr>
        <p:spPr>
          <a:xfrm>
            <a:off x="1446212" y="1143000"/>
            <a:ext cx="10058400" cy="914400"/>
          </a:xfrm>
        </p:spPr>
        <p:txBody>
          <a:bodyPr>
            <a:norm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table represent the softwares and the programing languages   which I use to develop this software.</a:t>
            </a:r>
          </a:p>
        </p:txBody>
      </p:sp>
    </p:spTree>
    <p:extLst>
      <p:ext uri="{BB962C8B-B14F-4D97-AF65-F5344CB8AC3E}">
        <p14:creationId xmlns:p14="http://schemas.microsoft.com/office/powerpoint/2010/main" val="414819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28600"/>
            <a:ext cx="6018529" cy="736600"/>
          </a:xfrm>
        </p:spPr>
        <p:txBody>
          <a:bodyPr>
            <a:normAutofit/>
          </a:bodyPr>
          <a:lstStyle/>
          <a:p>
            <a:r>
              <a:rPr lang="en-US" dirty="0">
                <a:latin typeface="Times New Roman" panose="02020603050405020304" pitchFamily="18" charset="0"/>
                <a:cs typeface="Times New Roman" panose="02020603050405020304" pitchFamily="18" charset="0"/>
              </a:rPr>
              <a:t>Introduce the process</a:t>
            </a:r>
          </a:p>
        </p:txBody>
      </p:sp>
      <p:sp>
        <p:nvSpPr>
          <p:cNvPr id="3" name="Content Placeholder 2"/>
          <p:cNvSpPr>
            <a:spLocks noGrp="1"/>
          </p:cNvSpPr>
          <p:nvPr>
            <p:ph sz="half" idx="1"/>
          </p:nvPr>
        </p:nvSpPr>
        <p:spPr>
          <a:xfrm>
            <a:off x="1260158" y="1295400"/>
            <a:ext cx="10777853" cy="3429000"/>
          </a:xfrm>
        </p:spPr>
        <p:txBody>
          <a:bodyPr>
            <a:normAutofit/>
          </a:bodyPr>
          <a:lstStyle/>
          <a:p>
            <a:r>
              <a:rPr lang="en-US" sz="2000" dirty="0">
                <a:latin typeface="Times New Roman" panose="02020603050405020304" pitchFamily="18" charset="0"/>
                <a:cs typeface="Times New Roman" panose="02020603050405020304" pitchFamily="18" charset="0"/>
              </a:rPr>
              <a:t>When we consider about the process in this project, the main purpose is control the water with a human and without a human.</a:t>
            </a:r>
          </a:p>
          <a:p>
            <a:r>
              <a:rPr lang="en-US" sz="2000" dirty="0">
                <a:latin typeface="Times New Roman" panose="02020603050405020304" pitchFamily="18" charset="0"/>
                <a:cs typeface="Times New Roman" panose="02020603050405020304" pitchFamily="18" charset="0"/>
              </a:rPr>
              <a:t>When we consider about this project, when the water level goes down than given value the system auto identify whether the soil need water or not.</a:t>
            </a:r>
          </a:p>
          <a:p>
            <a:r>
              <a:rPr lang="en-US" sz="2000" dirty="0">
                <a:latin typeface="Times New Roman" panose="02020603050405020304" pitchFamily="18" charset="0"/>
                <a:cs typeface="Times New Roman" panose="02020603050405020304" pitchFamily="18" charset="0"/>
              </a:rPr>
              <a:t>When the water need to the plants the system send an alert to the android app. then , the farmer if seen that alert he can get an action in the manually mode. in the automatically mode, the system provide the water automatically until equal the given value.</a:t>
            </a:r>
          </a:p>
          <a:p>
            <a:r>
              <a:rPr lang="en-US" sz="2000" dirty="0">
                <a:latin typeface="Times New Roman" panose="02020603050405020304" pitchFamily="18" charset="0"/>
                <a:cs typeface="Times New Roman" panose="02020603050405020304" pitchFamily="18" charset="0"/>
              </a:rPr>
              <a:t>Meanwhile, temperature and humidity are read as a factor. It also notifies the farmer through the Android app.</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3B29-473C-4FB9-9897-94FE2BA4793A}"/>
              </a:ext>
            </a:extLst>
          </p:cNvPr>
          <p:cNvSpPr>
            <a:spLocks noGrp="1"/>
          </p:cNvSpPr>
          <p:nvPr>
            <p:ph type="title"/>
          </p:nvPr>
        </p:nvSpPr>
        <p:spPr>
          <a:xfrm>
            <a:off x="1218883" y="0"/>
            <a:ext cx="3199129" cy="812800"/>
          </a:xfrm>
        </p:spPr>
        <p:txBody>
          <a:bodyPr/>
          <a:lstStyle/>
          <a:p>
            <a:r>
              <a:rPr lang="en-US" dirty="0">
                <a:latin typeface="Times New Roman" panose="02020603050405020304" pitchFamily="18" charset="0"/>
                <a:cs typeface="Times New Roman" panose="02020603050405020304" pitchFamily="18" charset="0"/>
              </a:rPr>
              <a:t>Advantages</a:t>
            </a:r>
            <a:endParaRPr lang="en-US" dirty="0"/>
          </a:p>
        </p:txBody>
      </p:sp>
      <p:sp>
        <p:nvSpPr>
          <p:cNvPr id="3" name="Content Placeholder 2">
            <a:extLst>
              <a:ext uri="{FF2B5EF4-FFF2-40B4-BE49-F238E27FC236}">
                <a16:creationId xmlns:a16="http://schemas.microsoft.com/office/drawing/2014/main" id="{8CE72464-ABBA-435B-BF14-3D131640B6A7}"/>
              </a:ext>
            </a:extLst>
          </p:cNvPr>
          <p:cNvSpPr>
            <a:spLocks noGrp="1"/>
          </p:cNvSpPr>
          <p:nvPr>
            <p:ph sz="half" idx="1"/>
          </p:nvPr>
        </p:nvSpPr>
        <p:spPr>
          <a:xfrm>
            <a:off x="1255395" y="1295400"/>
            <a:ext cx="10515600" cy="3581400"/>
          </a:xfrm>
        </p:spPr>
        <p:txBody>
          <a:bodyPr>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It easy to use the system.</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It will save the energy and time.</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Convenience.</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Also can be used by physically challenged and disabled people.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Complexity is less as only a single mobile is used multiple devices.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There is a feedback path when success command.</a:t>
            </a:r>
          </a:p>
        </p:txBody>
      </p:sp>
      <p:pic>
        <p:nvPicPr>
          <p:cNvPr id="5" name="Picture 4">
            <a:extLst>
              <a:ext uri="{FF2B5EF4-FFF2-40B4-BE49-F238E27FC236}">
                <a16:creationId xmlns:a16="http://schemas.microsoft.com/office/drawing/2014/main" id="{1F4218A8-E451-4310-8A1B-18E0952EF3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72000"/>
            <a:ext cx="5561012" cy="2168922"/>
          </a:xfrm>
          <a:prstGeom prst="rect">
            <a:avLst/>
          </a:prstGeom>
        </p:spPr>
      </p:pic>
    </p:spTree>
    <p:extLst>
      <p:ext uri="{BB962C8B-B14F-4D97-AF65-F5344CB8AC3E}">
        <p14:creationId xmlns:p14="http://schemas.microsoft.com/office/powerpoint/2010/main" val="24387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4D11-61E3-4519-8A5D-89B34DCA5330}"/>
              </a:ext>
            </a:extLst>
          </p:cNvPr>
          <p:cNvSpPr>
            <a:spLocks noGrp="1"/>
          </p:cNvSpPr>
          <p:nvPr>
            <p:ph type="title"/>
          </p:nvPr>
        </p:nvSpPr>
        <p:spPr>
          <a:xfrm>
            <a:off x="1065212" y="76200"/>
            <a:ext cx="3884929" cy="812800"/>
          </a:xfrm>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FB5664E6-1C3B-4139-9608-85A2F420C063}"/>
              </a:ext>
            </a:extLst>
          </p:cNvPr>
          <p:cNvSpPr>
            <a:spLocks noGrp="1"/>
          </p:cNvSpPr>
          <p:nvPr>
            <p:ph sz="half" idx="1"/>
          </p:nvPr>
        </p:nvSpPr>
        <p:spPr>
          <a:xfrm>
            <a:off x="1293812" y="1447800"/>
            <a:ext cx="10363200" cy="2819400"/>
          </a:xfrm>
        </p:spPr>
        <p:txBody>
          <a:bodyPr>
            <a:normAutofit/>
          </a:bodyPr>
          <a:lstStyle/>
          <a:p>
            <a:pPr>
              <a:buFont typeface="Times New Roman" panose="02020603050405020304" pitchFamily="18" charset="0"/>
              <a:buChar char="×"/>
            </a:pPr>
            <a:r>
              <a:rPr lang="en-US" sz="2300" dirty="0">
                <a:latin typeface="Times New Roman" panose="02020603050405020304" pitchFamily="18" charset="0"/>
                <a:cs typeface="Times New Roman" panose="02020603050405020304" pitchFamily="18" charset="0"/>
              </a:rPr>
              <a:t> Only works for limited range or short distance.</a:t>
            </a:r>
          </a:p>
          <a:p>
            <a:pPr>
              <a:buFont typeface="Times New Roman" panose="02020603050405020304" pitchFamily="18" charset="0"/>
              <a:buChar char="×"/>
            </a:pPr>
            <a:r>
              <a:rPr lang="en-US" sz="2300" dirty="0">
                <a:latin typeface="Times New Roman" panose="02020603050405020304" pitchFamily="18" charset="0"/>
                <a:cs typeface="Times New Roman" panose="02020603050405020304" pitchFamily="18" charset="0"/>
              </a:rPr>
              <a:t> Cost is high.</a:t>
            </a:r>
          </a:p>
          <a:p>
            <a:pPr>
              <a:buFont typeface="Times New Roman" panose="02020603050405020304" pitchFamily="18" charset="0"/>
              <a:buChar char="×"/>
            </a:pPr>
            <a:r>
              <a:rPr lang="en-US" sz="2300" dirty="0">
                <a:latin typeface="Times New Roman" panose="02020603050405020304" pitchFamily="18" charset="0"/>
                <a:cs typeface="Times New Roman" panose="02020603050405020304" pitchFamily="18" charset="0"/>
              </a:rPr>
              <a:t> Circuit complexity increases as number of devices increase.</a:t>
            </a:r>
          </a:p>
          <a:p>
            <a:pPr>
              <a:buFont typeface="Times New Roman" panose="02020603050405020304" pitchFamily="18" charset="0"/>
              <a:buChar char="×"/>
            </a:pPr>
            <a:r>
              <a:rPr lang="en-US" sz="2300" dirty="0">
                <a:latin typeface="Times New Roman" panose="02020603050405020304" pitchFamily="18" charset="0"/>
                <a:cs typeface="Times New Roman" panose="02020603050405020304" pitchFamily="18" charset="0"/>
              </a:rPr>
              <a:t> It is hard to get it repair.</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FE798F-0553-4E95-9502-109FB2B78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012" y="3124200"/>
            <a:ext cx="3566277" cy="3556000"/>
          </a:xfrm>
          <a:prstGeom prst="rect">
            <a:avLst/>
          </a:prstGeom>
        </p:spPr>
      </p:pic>
    </p:spTree>
    <p:extLst>
      <p:ext uri="{BB962C8B-B14F-4D97-AF65-F5344CB8AC3E}">
        <p14:creationId xmlns:p14="http://schemas.microsoft.com/office/powerpoint/2010/main" val="26528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E5A7-9372-489D-B22E-D88E62F350B6}"/>
              </a:ext>
            </a:extLst>
          </p:cNvPr>
          <p:cNvSpPr>
            <a:spLocks noGrp="1"/>
          </p:cNvSpPr>
          <p:nvPr>
            <p:ph type="title"/>
          </p:nvPr>
        </p:nvSpPr>
        <p:spPr>
          <a:xfrm>
            <a:off x="1141412" y="76200"/>
            <a:ext cx="6170929" cy="736600"/>
          </a:xfrm>
        </p:spPr>
        <p:txBody>
          <a:bodyPr/>
          <a:lstStyle/>
          <a:p>
            <a:r>
              <a:rPr lang="en-US"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DCA860EA-F408-492D-A4AA-5E825CA1DBFB}"/>
              </a:ext>
            </a:extLst>
          </p:cNvPr>
          <p:cNvSpPr>
            <a:spLocks noGrp="1"/>
          </p:cNvSpPr>
          <p:nvPr>
            <p:ph sz="half" idx="1"/>
          </p:nvPr>
        </p:nvSpPr>
        <p:spPr>
          <a:xfrm>
            <a:off x="1044574" y="1447800"/>
            <a:ext cx="10819129" cy="2667000"/>
          </a:xfrm>
        </p:spPr>
        <p:txBody>
          <a:bodyPr>
            <a:noAutofit/>
          </a:bodyPr>
          <a:lstStyle/>
          <a:p>
            <a:r>
              <a:rPr lang="en-US" sz="2200" dirty="0">
                <a:latin typeface="Times New Roman" panose="02020603050405020304" pitchFamily="18" charset="0"/>
                <a:cs typeface="Times New Roman" panose="02020603050405020304" pitchFamily="18" charset="0"/>
              </a:rPr>
              <a:t>This system can be further developed over a large area.</a:t>
            </a:r>
          </a:p>
          <a:p>
            <a:r>
              <a:rPr lang="en-US" sz="2200" dirty="0">
                <a:latin typeface="Times New Roman" panose="02020603050405020304" pitchFamily="18" charset="0"/>
                <a:cs typeface="Times New Roman" panose="02020603050405020304" pitchFamily="18" charset="0"/>
              </a:rPr>
              <a:t>This toolkit needs to be further enhanced to prevent unnecessary waste of water resources for cultivation. Then it can be controlled from anywhere in the world.</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6E17F2-E3D4-40A4-97B7-A89EE62CEF42}"/>
              </a:ext>
            </a:extLst>
          </p:cNvPr>
          <p:cNvPicPr>
            <a:picLocks noChangeAspect="1"/>
          </p:cNvPicPr>
          <p:nvPr/>
        </p:nvPicPr>
        <p:blipFill rotWithShape="1">
          <a:blip r:embed="rId2">
            <a:extLst>
              <a:ext uri="{28A0092B-C50C-407E-A947-70E740481C1C}">
                <a14:useLocalDpi xmlns:a14="http://schemas.microsoft.com/office/drawing/2010/main" val="0"/>
              </a:ext>
            </a:extLst>
          </a:blip>
          <a:srcRect b="21334"/>
          <a:stretch/>
        </p:blipFill>
        <p:spPr>
          <a:xfrm>
            <a:off x="2589212" y="3733800"/>
            <a:ext cx="6477000" cy="2667001"/>
          </a:xfrm>
          <a:prstGeom prst="rect">
            <a:avLst/>
          </a:prstGeom>
        </p:spPr>
      </p:pic>
    </p:spTree>
    <p:extLst>
      <p:ext uri="{BB962C8B-B14F-4D97-AF65-F5344CB8AC3E}">
        <p14:creationId xmlns:p14="http://schemas.microsoft.com/office/powerpoint/2010/main" val="36592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6AD3-C606-4A6A-96B3-897CC0CF4A01}"/>
              </a:ext>
            </a:extLst>
          </p:cNvPr>
          <p:cNvSpPr>
            <a:spLocks noGrp="1"/>
          </p:cNvSpPr>
          <p:nvPr>
            <p:ph type="title"/>
          </p:nvPr>
        </p:nvSpPr>
        <p:spPr>
          <a:xfrm>
            <a:off x="1214119" y="76200"/>
            <a:ext cx="4646929" cy="889000"/>
          </a:xfrm>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EFE242C-06B4-4921-B7BF-7C1FFA295614}"/>
              </a:ext>
            </a:extLst>
          </p:cNvPr>
          <p:cNvSpPr>
            <a:spLocks noGrp="1"/>
          </p:cNvSpPr>
          <p:nvPr>
            <p:ph sz="half" idx="1"/>
          </p:nvPr>
        </p:nvSpPr>
        <p:spPr>
          <a:xfrm>
            <a:off x="1225232" y="1676400"/>
            <a:ext cx="10126980" cy="3429000"/>
          </a:xfrm>
        </p:spPr>
        <p:txBody>
          <a:bodyPr>
            <a:normAutofit/>
          </a:bodyPr>
          <a:lstStyle/>
          <a:p>
            <a:pPr>
              <a:buFont typeface="Wingdings" panose="05000000000000000000" pitchFamily="2" charset="2"/>
              <a:buChar char="v"/>
            </a:pPr>
            <a:r>
              <a:rPr lang="en-US" sz="2500" i="1" dirty="0">
                <a:latin typeface="Times New Roman" panose="02020603050405020304" pitchFamily="18" charset="0"/>
                <a:cs typeface="Times New Roman" panose="02020603050405020304" pitchFamily="18" charset="0"/>
                <a:hlinkClick r:id="rId2"/>
              </a:rPr>
              <a:t>https://www.arduino.cc</a:t>
            </a:r>
            <a:endParaRPr lang="en-US" sz="25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https://creately.com/diagram/example/htlepo7i2/UML%20Arduino</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5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https://www.electronicshub.org/arduino-project-ideas</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500" i="1" dirty="0">
              <a:latin typeface="Times New Roman" panose="02020603050405020304" pitchFamily="18" charset="0"/>
              <a:cs typeface="Times New Roman" panose="02020603050405020304" pitchFamily="18" charset="0"/>
            </a:endParaRPr>
          </a:p>
          <a:p>
            <a:pPr marL="0" indent="0">
              <a:buNone/>
            </a:pPr>
            <a:endParaRPr lang="en-US" sz="25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3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DA2-C661-4391-918D-4DDBF1573E4F}"/>
              </a:ext>
            </a:extLst>
          </p:cNvPr>
          <p:cNvSpPr>
            <a:spLocks noGrp="1"/>
          </p:cNvSpPr>
          <p:nvPr>
            <p:ph type="title"/>
          </p:nvPr>
        </p:nvSpPr>
        <p:spPr>
          <a:xfrm>
            <a:off x="914161" y="838200"/>
            <a:ext cx="10360501" cy="2971800"/>
          </a:xfrm>
        </p:spPr>
        <p:txBody>
          <a:bodyPr>
            <a:normAutofit/>
          </a:bodyPr>
          <a:lstStyle/>
          <a:p>
            <a:pPr algn="ctr"/>
            <a:r>
              <a:rPr lang="en-US" dirty="0">
                <a:latin typeface="Times New Roman" panose="02020603050405020304" pitchFamily="18" charset="0"/>
                <a:cs typeface="Times New Roman" panose="02020603050405020304" pitchFamily="18" charset="0"/>
              </a:rPr>
              <a:t>THANK YOU FOR YOUR ATTENTION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Thank you for providing me this opportunity.</a:t>
            </a:r>
          </a:p>
        </p:txBody>
      </p:sp>
    </p:spTree>
    <p:extLst>
      <p:ext uri="{BB962C8B-B14F-4D97-AF65-F5344CB8AC3E}">
        <p14:creationId xmlns:p14="http://schemas.microsoft.com/office/powerpoint/2010/main" val="110725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7612" y="304800"/>
            <a:ext cx="3199129" cy="889000"/>
          </a:xfrm>
        </p:spPr>
        <p:txBody>
          <a:bodyPr/>
          <a:lstStyle/>
          <a:p>
            <a:r>
              <a:rPr lang="en-US" dirty="0">
                <a:latin typeface="Times New Roman" panose="02020603050405020304" pitchFamily="18" charset="0"/>
                <a:cs typeface="Times New Roman" panose="02020603050405020304" pitchFamily="18" charset="0"/>
              </a:rPr>
              <a:t>List of content</a:t>
            </a:r>
          </a:p>
        </p:txBody>
      </p:sp>
      <p:sp>
        <p:nvSpPr>
          <p:cNvPr id="14" name="Content Placeholder 13"/>
          <p:cNvSpPr>
            <a:spLocks noGrp="1"/>
          </p:cNvSpPr>
          <p:nvPr>
            <p:ph idx="1"/>
          </p:nvPr>
        </p:nvSpPr>
        <p:spPr>
          <a:xfrm>
            <a:off x="1141413" y="1786128"/>
            <a:ext cx="4114800" cy="4462272"/>
          </a:xfrm>
        </p:spPr>
        <p:txBody>
          <a:bodyPr>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Introduce the project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diagram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Hardware requirement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Introduce the process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Advantages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Disadvantages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B164E4-AC5C-4A05-B8A3-8EE82934AF40}"/>
              </a:ext>
            </a:extLst>
          </p:cNvPr>
          <p:cNvSpPr txBox="1"/>
          <p:nvPr/>
        </p:nvSpPr>
        <p:spPr>
          <a:xfrm>
            <a:off x="1903412" y="3005121"/>
            <a:ext cx="6934200" cy="400110"/>
          </a:xfrm>
          <a:prstGeom prst="rect">
            <a:avLst/>
          </a:prstGeom>
          <a:noFill/>
        </p:spPr>
        <p:txBody>
          <a:bodyPr wrap="square" rtlCol="0">
            <a:spAutoFit/>
          </a:bodyPr>
          <a:lstStyle/>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Introduce main hardware components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228600"/>
            <a:ext cx="8938472" cy="696367"/>
          </a:xfrm>
        </p:spPr>
        <p:txBody>
          <a:bodyPr>
            <a:normAutofit/>
          </a:bodyPr>
          <a:lstStyle/>
          <a:p>
            <a:r>
              <a:rPr lang="en-US" sz="3600" dirty="0">
                <a:latin typeface="Times New Roman" panose="02020603050405020304" pitchFamily="18" charset="0"/>
                <a:cs typeface="Times New Roman" panose="02020603050405020304" pitchFamily="18" charset="0"/>
              </a:rPr>
              <a:t>Introduce the project </a:t>
            </a:r>
          </a:p>
        </p:txBody>
      </p:sp>
      <p:sp>
        <p:nvSpPr>
          <p:cNvPr id="2" name="TextBox 1">
            <a:extLst>
              <a:ext uri="{FF2B5EF4-FFF2-40B4-BE49-F238E27FC236}">
                <a16:creationId xmlns:a16="http://schemas.microsoft.com/office/drawing/2014/main" id="{9EFC1F9D-79C7-495F-A2BF-0B02E55F1966}"/>
              </a:ext>
            </a:extLst>
          </p:cNvPr>
          <p:cNvSpPr txBox="1"/>
          <p:nvPr/>
        </p:nvSpPr>
        <p:spPr>
          <a:xfrm>
            <a:off x="1065212" y="1600200"/>
            <a:ext cx="96012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proposals is based on the purpose of watering the plants using a smart system and a brief description of the implementation steps for the proposed system.</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Arduino-UNO Board / Development as a Wi-Fi based farmer automation system with various sensors and Android applications.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purpose of this is to obtain the soil water level and check the given conditions and when the soil water level falls below the given water level, make an alert in the Android application.</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Water can be supplied water manually and automatically after the user / farmer sees the alert.</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5212" y="29817"/>
            <a:ext cx="4495800" cy="1113794"/>
          </a:xfrm>
        </p:spPr>
        <p:txBody>
          <a:bodyPr/>
          <a:lstStyle/>
          <a:p>
            <a:r>
              <a:rPr lang="en-US" dirty="0">
                <a:latin typeface="Times New Roman" panose="02020603050405020304" pitchFamily="18" charset="0"/>
                <a:cs typeface="Times New Roman" panose="02020603050405020304" pitchFamily="18" charset="0"/>
              </a:rPr>
              <a:t>D</a:t>
            </a:r>
            <a:r>
              <a:rPr lang="en-US" sz="3600" dirty="0">
                <a:latin typeface="Times New Roman" panose="02020603050405020304" pitchFamily="18" charset="0"/>
                <a:cs typeface="Times New Roman" panose="02020603050405020304" pitchFamily="18" charset="0"/>
              </a:rPr>
              <a:t>esign diagram</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066A781-9ABB-4D22-AFCE-75ADB690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1600200"/>
            <a:ext cx="8991600" cy="4580138"/>
          </a:xfrm>
          <a:prstGeom prst="rect">
            <a:avLst/>
          </a:prstGeom>
        </p:spPr>
      </p:pic>
      <p:sp>
        <p:nvSpPr>
          <p:cNvPr id="11" name="TextBox 10">
            <a:extLst>
              <a:ext uri="{FF2B5EF4-FFF2-40B4-BE49-F238E27FC236}">
                <a16:creationId xmlns:a16="http://schemas.microsoft.com/office/drawing/2014/main" id="{6CBEAE91-7C88-407B-AA67-834B6A7DDB1A}"/>
              </a:ext>
            </a:extLst>
          </p:cNvPr>
          <p:cNvSpPr txBox="1"/>
          <p:nvPr/>
        </p:nvSpPr>
        <p:spPr>
          <a:xfrm>
            <a:off x="2436812" y="5257800"/>
            <a:ext cx="1371600"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Farmer</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8184" y="304800"/>
            <a:ext cx="4113529" cy="660400"/>
          </a:xfrm>
        </p:spPr>
        <p:txBody>
          <a:bodyPr>
            <a:normAutofit fontScale="90000"/>
          </a:bodyPr>
          <a:lstStyle/>
          <a:p>
            <a:r>
              <a:rPr lang="en-US" dirty="0">
                <a:latin typeface="Times New Roman" panose="02020603050405020304" pitchFamily="18" charset="0"/>
                <a:cs typeface="Times New Roman" panose="02020603050405020304" pitchFamily="18" charset="0"/>
              </a:rPr>
              <a:t>Hardware requirement</a:t>
            </a:r>
          </a:p>
        </p:txBody>
      </p:sp>
      <p:sp>
        <p:nvSpPr>
          <p:cNvPr id="2" name="TextBox 1">
            <a:extLst>
              <a:ext uri="{FF2B5EF4-FFF2-40B4-BE49-F238E27FC236}">
                <a16:creationId xmlns:a16="http://schemas.microsoft.com/office/drawing/2014/main" id="{BD0E1751-2EAF-4AC1-9AC9-CA9099E081DB}"/>
              </a:ext>
            </a:extLst>
          </p:cNvPr>
          <p:cNvSpPr txBox="1"/>
          <p:nvPr/>
        </p:nvSpPr>
        <p:spPr>
          <a:xfrm>
            <a:off x="1018184" y="1437844"/>
            <a:ext cx="5304828" cy="3571747"/>
          </a:xfrm>
          <a:prstGeom prst="rect">
            <a:avLst/>
          </a:prstGeom>
          <a:noFill/>
        </p:spPr>
        <p:txBody>
          <a:bodyPr wrap="square" rtlCol="0">
            <a:spAutoFit/>
          </a:bodyPr>
          <a:lstStyle/>
          <a:p>
            <a:pPr marL="342900" marR="0" lvl="0" indent="-342900" algn="just">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Arduino Uno R3 board </a:t>
            </a:r>
          </a:p>
          <a:p>
            <a:pPr marL="342900" marR="0" lvl="0" indent="-342900" algn="just">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Bread Board</a:t>
            </a:r>
          </a:p>
          <a:p>
            <a:pPr marL="342900" marR="0" lvl="0" indent="-342900" algn="just">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Nod MCU (esp8266)</a:t>
            </a:r>
          </a:p>
          <a:p>
            <a:pPr marL="342900" marR="0" lvl="0" indent="-342900" algn="just">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Temperature and humidity sensor (DHT-22 sensor)</a:t>
            </a:r>
          </a:p>
          <a:p>
            <a:pPr marL="342900" marR="0" lvl="0" indent="-342900" algn="just">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Soil humidity sensor</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Water flow sensor</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Ultrasonic sensor</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Jumper Wires</a:t>
            </a:r>
          </a:p>
        </p:txBody>
      </p:sp>
      <p:sp>
        <p:nvSpPr>
          <p:cNvPr id="5" name="TextBox 4">
            <a:extLst>
              <a:ext uri="{FF2B5EF4-FFF2-40B4-BE49-F238E27FC236}">
                <a16:creationId xmlns:a16="http://schemas.microsoft.com/office/drawing/2014/main" id="{B2199721-398B-4B05-B1F7-0253220AE0D1}"/>
              </a:ext>
            </a:extLst>
          </p:cNvPr>
          <p:cNvSpPr txBox="1"/>
          <p:nvPr/>
        </p:nvSpPr>
        <p:spPr>
          <a:xfrm>
            <a:off x="6704012" y="1294216"/>
            <a:ext cx="4648200" cy="3720506"/>
          </a:xfrm>
          <a:prstGeom prst="rect">
            <a:avLst/>
          </a:prstGeom>
          <a:noFill/>
        </p:spPr>
        <p:txBody>
          <a:bodyPr wrap="square" rtlCol="0">
            <a:spAutoFit/>
          </a:bodyPr>
          <a:lstStyle/>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WIFI router </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Water pump</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Real-Time Clock </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Watering tube</a:t>
            </a:r>
          </a:p>
          <a:p>
            <a:pPr marL="285750" indent="-285750" algn="just">
              <a:lnSpc>
                <a:spcPct val="150000"/>
              </a:lnSpc>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Resistors </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9v battery connector with dc jack</a:t>
            </a:r>
          </a:p>
          <a:p>
            <a:pPr marL="342900" marR="0" lvl="0" indent="-342900" algn="just">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9v battery</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D1C200-B23E-4389-B3D1-1FAE4D3CFA1B}"/>
              </a:ext>
            </a:extLst>
          </p:cNvPr>
          <p:cNvSpPr>
            <a:spLocks noGrp="1"/>
          </p:cNvSpPr>
          <p:nvPr>
            <p:ph type="body" idx="1"/>
          </p:nvPr>
        </p:nvSpPr>
        <p:spPr>
          <a:xfrm>
            <a:off x="1141412" y="914400"/>
            <a:ext cx="6011261" cy="762000"/>
          </a:xfrm>
        </p:spPr>
        <p:txBody>
          <a:bodyPr>
            <a:normAutofit/>
          </a:bodyPr>
          <a:lstStyle/>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Arduino uno r3</a:t>
            </a:r>
          </a:p>
          <a:p>
            <a:endParaRPr lang="en-US"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C1DE863-A2FB-437E-8573-3DBF25B3492A}"/>
              </a:ext>
            </a:extLst>
          </p:cNvPr>
          <p:cNvSpPr txBox="1">
            <a:spLocks noGrp="1"/>
          </p:cNvSpPr>
          <p:nvPr>
            <p:ph type="title"/>
          </p:nvPr>
        </p:nvSpPr>
        <p:spPr>
          <a:xfrm>
            <a:off x="908543" y="195550"/>
            <a:ext cx="6781799" cy="89868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Introduce main hardware components  </a:t>
            </a:r>
          </a:p>
          <a:p>
            <a:endParaRPr lang="en-US" sz="2800" dirty="0">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E9A9087F-AE8B-4A04-BBDA-56A42BAC6806}"/>
              </a:ext>
            </a:extLst>
          </p:cNvPr>
          <p:cNvSpPr txBox="1">
            <a:spLocks/>
          </p:cNvSpPr>
          <p:nvPr/>
        </p:nvSpPr>
        <p:spPr>
          <a:xfrm>
            <a:off x="1598612" y="1447800"/>
            <a:ext cx="10288587" cy="1244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board is equipped with sets of digital and analog input/output pins that may be interfaced to various expansion boards and other circuits.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here I use this for add the all hardware components, and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use this also to control the all hardware's.</a:t>
            </a:r>
          </a:p>
        </p:txBody>
      </p:sp>
      <p:pic>
        <p:nvPicPr>
          <p:cNvPr id="16" name="Picture 15">
            <a:extLst>
              <a:ext uri="{FF2B5EF4-FFF2-40B4-BE49-F238E27FC236}">
                <a16:creationId xmlns:a16="http://schemas.microsoft.com/office/drawing/2014/main" id="{12EDD2CB-E464-4258-B373-491930E4E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815" y="2865789"/>
            <a:ext cx="4027084" cy="3391517"/>
          </a:xfrm>
          <a:prstGeom prst="rect">
            <a:avLst/>
          </a:prstGeom>
        </p:spPr>
      </p:pic>
      <p:pic>
        <p:nvPicPr>
          <p:cNvPr id="18" name="Picture 17">
            <a:extLst>
              <a:ext uri="{FF2B5EF4-FFF2-40B4-BE49-F238E27FC236}">
                <a16:creationId xmlns:a16="http://schemas.microsoft.com/office/drawing/2014/main" id="{F36895A9-C390-41A4-92DE-D85B01B12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58" y="2837127"/>
            <a:ext cx="3505200" cy="2628900"/>
          </a:xfrm>
          <a:prstGeom prst="rect">
            <a:avLst/>
          </a:prstGeom>
        </p:spPr>
      </p:pic>
    </p:spTree>
    <p:extLst>
      <p:ext uri="{BB962C8B-B14F-4D97-AF65-F5344CB8AC3E}">
        <p14:creationId xmlns:p14="http://schemas.microsoft.com/office/powerpoint/2010/main" val="313622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46212" y="914400"/>
            <a:ext cx="10287000" cy="1371600"/>
          </a:xfrm>
        </p:spPr>
        <p:txBody>
          <a:bodyPr>
            <a:normAutofit/>
          </a:bodyPr>
          <a:lstStyle/>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ESP8266 is a low-cost Wi-Fi microchip, with a full TCP/IP stack and microcontroller capability.</a:t>
            </a:r>
          </a:p>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here I use this for connect the all hardware devices with android app via wi-fi.</a:t>
            </a:r>
          </a:p>
        </p:txBody>
      </p:sp>
      <p:sp>
        <p:nvSpPr>
          <p:cNvPr id="13" name="Text Placeholder 2">
            <a:extLst>
              <a:ext uri="{FF2B5EF4-FFF2-40B4-BE49-F238E27FC236}">
                <a16:creationId xmlns:a16="http://schemas.microsoft.com/office/drawing/2014/main" id="{E5B38D50-0265-4D84-88CE-1E2F6E7FA26C}"/>
              </a:ext>
            </a:extLst>
          </p:cNvPr>
          <p:cNvSpPr txBox="1">
            <a:spLocks/>
          </p:cNvSpPr>
          <p:nvPr/>
        </p:nvSpPr>
        <p:spPr>
          <a:xfrm>
            <a:off x="912812" y="304800"/>
            <a:ext cx="6011261" cy="7620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2)  Node MCU (esp8166)</a:t>
            </a:r>
          </a:p>
          <a:p>
            <a:endParaRPr lang="en-US"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91EC2572-A094-43E3-9445-799FD6573BF0}"/>
              </a:ext>
            </a:extLst>
          </p:cNvPr>
          <p:cNvPicPr>
            <a:picLocks noChangeAspect="1"/>
          </p:cNvPicPr>
          <p:nvPr/>
        </p:nvPicPr>
        <p:blipFill rotWithShape="1">
          <a:blip r:embed="rId2">
            <a:extLst>
              <a:ext uri="{28A0092B-C50C-407E-A947-70E740481C1C}">
                <a14:useLocalDpi xmlns:a14="http://schemas.microsoft.com/office/drawing/2010/main" val="0"/>
              </a:ext>
            </a:extLst>
          </a:blip>
          <a:srcRect t="17" b="9258"/>
          <a:stretch/>
        </p:blipFill>
        <p:spPr>
          <a:xfrm>
            <a:off x="6856412" y="2804262"/>
            <a:ext cx="4876800" cy="3620655"/>
          </a:xfrm>
          <a:prstGeom prst="rect">
            <a:avLst/>
          </a:prstGeom>
        </p:spPr>
      </p:pic>
      <p:pic>
        <p:nvPicPr>
          <p:cNvPr id="18" name="Picture 17">
            <a:extLst>
              <a:ext uri="{FF2B5EF4-FFF2-40B4-BE49-F238E27FC236}">
                <a16:creationId xmlns:a16="http://schemas.microsoft.com/office/drawing/2014/main" id="{8FEEE575-1C49-42D6-A458-7D766FA5A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12" y="2824466"/>
            <a:ext cx="4800600" cy="3600451"/>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5C9537-B697-4D01-9FF2-CD04C2A06054}"/>
              </a:ext>
            </a:extLst>
          </p:cNvPr>
          <p:cNvSpPr>
            <a:spLocks noGrp="1"/>
          </p:cNvSpPr>
          <p:nvPr>
            <p:ph type="body" sz="half" idx="2"/>
          </p:nvPr>
        </p:nvSpPr>
        <p:spPr>
          <a:xfrm>
            <a:off x="1446212" y="762000"/>
            <a:ext cx="10439400" cy="1143000"/>
          </a:xfrm>
        </p:spPr>
        <p:txBody>
          <a:bodyPr>
            <a:normAutofit/>
          </a:bodyPr>
          <a:lstStyle/>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Measures the rate at which water flows and the amount of water that flows.</a:t>
            </a:r>
          </a:p>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water flow sensor I use this to calculate how much water used the farmer in a day. </a:t>
            </a:r>
          </a:p>
        </p:txBody>
      </p:sp>
      <p:sp>
        <p:nvSpPr>
          <p:cNvPr id="5" name="Text Placeholder 2">
            <a:extLst>
              <a:ext uri="{FF2B5EF4-FFF2-40B4-BE49-F238E27FC236}">
                <a16:creationId xmlns:a16="http://schemas.microsoft.com/office/drawing/2014/main" id="{17B3EB1A-0EB4-46A1-A3AA-3E44314EE1EA}"/>
              </a:ext>
            </a:extLst>
          </p:cNvPr>
          <p:cNvSpPr txBox="1">
            <a:spLocks/>
          </p:cNvSpPr>
          <p:nvPr/>
        </p:nvSpPr>
        <p:spPr>
          <a:xfrm>
            <a:off x="912812" y="152400"/>
            <a:ext cx="6011261" cy="7620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3)  Water flow sensor</a:t>
            </a:r>
          </a:p>
          <a:p>
            <a:endParaRPr lang="en-US" sz="2000" dirty="0"/>
          </a:p>
        </p:txBody>
      </p:sp>
      <p:pic>
        <p:nvPicPr>
          <p:cNvPr id="8" name="Picture 7">
            <a:extLst>
              <a:ext uri="{FF2B5EF4-FFF2-40B4-BE49-F238E27FC236}">
                <a16:creationId xmlns:a16="http://schemas.microsoft.com/office/drawing/2014/main" id="{38D23169-3A33-4B5D-BDFF-B1939376A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12" y="2478157"/>
            <a:ext cx="4191000" cy="3143250"/>
          </a:xfrm>
          <a:prstGeom prst="rect">
            <a:avLst/>
          </a:prstGeom>
        </p:spPr>
      </p:pic>
    </p:spTree>
    <p:extLst>
      <p:ext uri="{BB962C8B-B14F-4D97-AF65-F5344CB8AC3E}">
        <p14:creationId xmlns:p14="http://schemas.microsoft.com/office/powerpoint/2010/main" val="162612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F2EB5262-05FB-4B7C-A62E-2F764E8ED3EC}"/>
              </a:ext>
            </a:extLst>
          </p:cNvPr>
          <p:cNvSpPr txBox="1">
            <a:spLocks/>
          </p:cNvSpPr>
          <p:nvPr/>
        </p:nvSpPr>
        <p:spPr>
          <a:xfrm>
            <a:off x="989012" y="304800"/>
            <a:ext cx="6011261" cy="7620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4) Soil moisture sensor</a:t>
            </a:r>
          </a:p>
          <a:p>
            <a:endParaRPr lang="en-US" sz="2000" dirty="0"/>
          </a:p>
        </p:txBody>
      </p:sp>
      <p:sp>
        <p:nvSpPr>
          <p:cNvPr id="6" name="Text Placeholder 2">
            <a:extLst>
              <a:ext uri="{FF2B5EF4-FFF2-40B4-BE49-F238E27FC236}">
                <a16:creationId xmlns:a16="http://schemas.microsoft.com/office/drawing/2014/main" id="{DEB2D866-7F10-4E2A-9DD6-6B63A31B3AB6}"/>
              </a:ext>
            </a:extLst>
          </p:cNvPr>
          <p:cNvSpPr>
            <a:spLocks noGrp="1"/>
          </p:cNvSpPr>
          <p:nvPr>
            <p:ph type="body" sz="half" idx="2"/>
          </p:nvPr>
        </p:nvSpPr>
        <p:spPr>
          <a:xfrm>
            <a:off x="1522412" y="914400"/>
            <a:ext cx="9220200" cy="838200"/>
          </a:xfrm>
        </p:spPr>
        <p:txBody>
          <a:bodyPr/>
          <a:lstStyle/>
          <a:p>
            <a:pPr marL="342900" indent="-3429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Sensor</a:t>
            </a:r>
            <a:r>
              <a:rPr lang="en-US" dirty="0"/>
              <a:t> connected to an irrigation system controller that can measure soil moisture.</a:t>
            </a:r>
          </a:p>
        </p:txBody>
      </p:sp>
      <p:pic>
        <p:nvPicPr>
          <p:cNvPr id="8" name="Picture 7">
            <a:extLst>
              <a:ext uri="{FF2B5EF4-FFF2-40B4-BE49-F238E27FC236}">
                <a16:creationId xmlns:a16="http://schemas.microsoft.com/office/drawing/2014/main" id="{A474A467-7194-4754-B628-E41E8767E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2" y="1981200"/>
            <a:ext cx="4419600" cy="4419600"/>
          </a:xfrm>
          <a:prstGeom prst="rect">
            <a:avLst/>
          </a:prstGeom>
        </p:spPr>
      </p:pic>
    </p:spTree>
    <p:extLst>
      <p:ext uri="{BB962C8B-B14F-4D97-AF65-F5344CB8AC3E}">
        <p14:creationId xmlns:p14="http://schemas.microsoft.com/office/powerpoint/2010/main" val="176928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2183</TotalTime>
  <Words>782</Words>
  <Application>Microsoft Office PowerPoint</Application>
  <PresentationFormat>Custom</PresentationFormat>
  <Paragraphs>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Tech 16x9</vt:lpstr>
      <vt:lpstr>Arduino – Smart water control system</vt:lpstr>
      <vt:lpstr>List of content</vt:lpstr>
      <vt:lpstr>Introduce the project </vt:lpstr>
      <vt:lpstr>Design diagram</vt:lpstr>
      <vt:lpstr>Hardware requirement</vt:lpstr>
      <vt:lpstr>Introduce main hardware components   </vt:lpstr>
      <vt:lpstr>PowerPoint Presentation</vt:lpstr>
      <vt:lpstr>PowerPoint Presentation</vt:lpstr>
      <vt:lpstr>PowerPoint Presentation</vt:lpstr>
      <vt:lpstr>PowerPoint Presentation</vt:lpstr>
      <vt:lpstr>PowerPoint Presentation</vt:lpstr>
      <vt:lpstr>Introduce the process</vt:lpstr>
      <vt:lpstr>Advantages</vt:lpstr>
      <vt:lpstr>Disadvantages</vt:lpstr>
      <vt:lpstr>Future works</vt:lpstr>
      <vt:lpstr>References </vt:lpstr>
      <vt:lpstr>THANK YOU FOR YOUR ATTENTION  And   Thank you for providing me this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 Smart water control system</dc:title>
  <dc:creator>Nadeesha Shalom</dc:creator>
  <cp:lastModifiedBy>Nadeesha Shalom</cp:lastModifiedBy>
  <cp:revision>41</cp:revision>
  <dcterms:created xsi:type="dcterms:W3CDTF">2021-01-30T15:41:54Z</dcterms:created>
  <dcterms:modified xsi:type="dcterms:W3CDTF">2021-02-18T13:19:58Z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