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1"/>
  </p:notesMasterIdLst>
  <p:sldIdLst>
    <p:sldId id="266" r:id="rId4"/>
    <p:sldId id="305" r:id="rId5"/>
    <p:sldId id="299" r:id="rId6"/>
    <p:sldId id="313" r:id="rId7"/>
    <p:sldId id="300" r:id="rId8"/>
    <p:sldId id="301" r:id="rId9"/>
    <p:sldId id="312" r:id="rId10"/>
    <p:sldId id="302" r:id="rId11"/>
    <p:sldId id="307" r:id="rId12"/>
    <p:sldId id="308" r:id="rId13"/>
    <p:sldId id="309" r:id="rId14"/>
    <p:sldId id="310" r:id="rId15"/>
    <p:sldId id="311" r:id="rId16"/>
    <p:sldId id="293" r:id="rId17"/>
    <p:sldId id="292" r:id="rId18"/>
    <p:sldId id="29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eeba Jeyananthan" initials="PJ" lastIdx="9" clrIdx="0">
    <p:extLst>
      <p:ext uri="{19B8F6BF-5375-455C-9EA6-DF929625EA0E}">
        <p15:presenceInfo xmlns:p15="http://schemas.microsoft.com/office/powerpoint/2012/main" userId="S-1-5-21-600949669-2096656205-3715810146-1540" providerId="AD"/>
      </p:ext>
    </p:extLst>
  </p:cmAuthor>
  <p:cmAuthor id="2" name="Nadeesha Maduranga" initials="W.P." lastIdx="1" clrIdx="1">
    <p:extLst>
      <p:ext uri="{19B8F6BF-5375-455C-9EA6-DF929625EA0E}">
        <p15:presenceInfo xmlns:p15="http://schemas.microsoft.com/office/powerpoint/2012/main" userId="Nadeesha Maduranga" providerId="None"/>
      </p:ext>
    </p:extLst>
  </p:cmAuthor>
  <p:cmAuthor id="3" name="RODRIGO SM" initials="RS" lastIdx="5" clrIdx="2">
    <p:extLst>
      <p:ext uri="{19B8F6BF-5375-455C-9EA6-DF929625EA0E}">
        <p15:presenceInfo xmlns:p15="http://schemas.microsoft.com/office/powerpoint/2012/main" userId="S::2018e102@eng.jfn.ac.lk::82c05299-9a5e-481d-963c-9d97ea3dde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08D"/>
    <a:srgbClr val="1A7680"/>
    <a:srgbClr val="18717A"/>
    <a:srgbClr val="29BECD"/>
    <a:srgbClr val="F68D2F"/>
    <a:srgbClr val="175670"/>
    <a:srgbClr val="F1B31C"/>
    <a:srgbClr val="EE46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97" autoAdjust="0"/>
    <p:restoredTop sz="88824" autoAdjust="0"/>
  </p:normalViewPr>
  <p:slideViewPr>
    <p:cSldViewPr snapToGrid="0">
      <p:cViewPr varScale="1">
        <p:scale>
          <a:sx n="61" d="100"/>
          <a:sy n="61" d="100"/>
        </p:scale>
        <p:origin x="654" y="42"/>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E2C44-C079-4CF2-B9E3-141A55BAECA4}" type="datetimeFigureOut">
              <a:rPr lang="en-US" smtClean="0"/>
              <a:t>2022-09-07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3E395-3729-47CF-9F05-4A8E8B4A6F36}" type="slidenum">
              <a:rPr lang="en-US" smtClean="0"/>
              <a:t>‹#›</a:t>
            </a:fld>
            <a:endParaRPr lang="en-US"/>
          </a:p>
        </p:txBody>
      </p:sp>
    </p:spTree>
    <p:extLst>
      <p:ext uri="{BB962C8B-B14F-4D97-AF65-F5344CB8AC3E}">
        <p14:creationId xmlns:p14="http://schemas.microsoft.com/office/powerpoint/2010/main" val="101649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C3E395-3729-47CF-9F05-4A8E8B4A6F36}" type="slidenum">
              <a:rPr lang="en-US" smtClean="0"/>
              <a:t>1</a:t>
            </a:fld>
            <a:endParaRPr lang="en-US"/>
          </a:p>
        </p:txBody>
      </p:sp>
    </p:spTree>
    <p:extLst>
      <p:ext uri="{BB962C8B-B14F-4D97-AF65-F5344CB8AC3E}">
        <p14:creationId xmlns:p14="http://schemas.microsoft.com/office/powerpoint/2010/main" val="2225000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Feature selection is to select some valuable features among many features.</a:t>
            </a:r>
          </a:p>
          <a:p>
            <a:endParaRPr lang="en-US" b="0" i="0" dirty="0">
              <a:solidFill>
                <a:srgbClr val="333333"/>
              </a:solidFill>
              <a:effectLst/>
              <a:latin typeface="inter-regular"/>
            </a:endParaRPr>
          </a:p>
          <a:p>
            <a:r>
              <a:rPr lang="en-US" b="0" i="0" dirty="0">
                <a:solidFill>
                  <a:srgbClr val="333333"/>
                </a:solidFill>
                <a:effectLst/>
                <a:latin typeface="inter-regular"/>
              </a:rPr>
              <a:t>Forward-	Choose the significant features one by one</a:t>
            </a:r>
          </a:p>
          <a:p>
            <a:r>
              <a:rPr lang="en-US" b="0" i="0" dirty="0">
                <a:solidFill>
                  <a:srgbClr val="333333"/>
                </a:solidFill>
                <a:effectLst/>
                <a:latin typeface="inter-regular"/>
              </a:rPr>
              <a:t>Backward-	</a:t>
            </a:r>
            <a:r>
              <a:rPr lang="en-US" sz="1200" b="0" i="0" dirty="0">
                <a:solidFill>
                  <a:schemeClr val="bg1"/>
                </a:solidFill>
                <a:effectLst/>
                <a:latin typeface="inter-regular"/>
                <a:ea typeface="Roboto Black" panose="02000000000000000000" pitchFamily="2" charset="0"/>
              </a:rPr>
              <a:t>R</a:t>
            </a:r>
            <a:r>
              <a:rPr lang="en-US" sz="1200" dirty="0">
                <a:solidFill>
                  <a:schemeClr val="bg1"/>
                </a:solidFill>
                <a:ea typeface="Roboto Black" panose="02000000000000000000" pitchFamily="2" charset="0"/>
              </a:rPr>
              <a:t>emoves the least significant features one by one</a:t>
            </a:r>
          </a:p>
          <a:p>
            <a:r>
              <a:rPr lang="en-US" sz="1200" b="0" i="0" dirty="0">
                <a:solidFill>
                  <a:schemeClr val="bg1"/>
                </a:solidFill>
                <a:effectLst/>
                <a:latin typeface="inter-regular"/>
                <a:ea typeface="Roboto Black" panose="02000000000000000000" pitchFamily="2" charset="0"/>
              </a:rPr>
              <a:t>Pearson-	Define the strength of a feature on relationship</a:t>
            </a:r>
            <a:endParaRPr lang="si-LK"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5AF85140-F486-49DE-A47D-F060BBA2B39B}" type="slidenum">
              <a:rPr lang="en-US" smtClean="0"/>
              <a:t>10</a:t>
            </a:fld>
            <a:endParaRPr lang="en-US"/>
          </a:p>
        </p:txBody>
      </p:sp>
    </p:spTree>
    <p:extLst>
      <p:ext uri="{BB962C8B-B14F-4D97-AF65-F5344CB8AC3E}">
        <p14:creationId xmlns:p14="http://schemas.microsoft.com/office/powerpoint/2010/main" val="117029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Linear Models</a:t>
            </a:r>
          </a:p>
          <a:p>
            <a:r>
              <a:rPr lang="en-US" sz="1400" dirty="0"/>
              <a:t>Non-linear Models</a:t>
            </a:r>
            <a:endParaRPr lang="si-LK" sz="1400" dirty="0"/>
          </a:p>
          <a:p>
            <a:pPr marL="0" lvl="0" indent="0">
              <a:buClr>
                <a:srgbClr val="0070C0"/>
              </a:buClr>
              <a:buNone/>
            </a:pPr>
            <a:endParaRPr lang="en-US" sz="1400" dirty="0">
              <a:solidFill>
                <a:srgbClr val="0070C0"/>
              </a:solidFill>
              <a:latin typeface="Roboto Black" panose="02000000000000000000" pitchFamily="2" charset="0"/>
              <a:ea typeface="Roboto Black" panose="02000000000000000000" pitchFamily="2" charset="0"/>
            </a:endParaRPr>
          </a:p>
          <a:p>
            <a:pPr marL="0" lvl="0" indent="0">
              <a:buClr>
                <a:srgbClr val="0070C0"/>
              </a:buClr>
              <a:buNone/>
            </a:pPr>
            <a:r>
              <a:rPr lang="en-US" sz="1400" dirty="0">
                <a:solidFill>
                  <a:srgbClr val="0070C0"/>
                </a:solidFill>
                <a:latin typeface="Roboto Black" panose="02000000000000000000" pitchFamily="2" charset="0"/>
                <a:ea typeface="Roboto Black" panose="02000000000000000000" pitchFamily="2" charset="0"/>
              </a:rPr>
              <a:t>Classification algorithms</a:t>
            </a:r>
          </a:p>
          <a:p>
            <a:pPr marL="457200" lvl="1" indent="0" algn="just">
              <a:buClr>
                <a:srgbClr val="0070C0"/>
              </a:buClr>
              <a:buNone/>
            </a:pPr>
            <a:r>
              <a:rPr lang="en-US" sz="1200" dirty="0">
                <a:ea typeface="Roboto Black" panose="02000000000000000000" pitchFamily="2" charset="0"/>
              </a:rPr>
              <a:t>The Classification algorithm is a Supervised Learning technique that is used to identify the category of new observations on the basis of training data. In classification, a program learns from the given dataset or observations and then classifies the new observation into a number of classes or groups.</a:t>
            </a:r>
          </a:p>
        </p:txBody>
      </p:sp>
      <p:sp>
        <p:nvSpPr>
          <p:cNvPr id="4" name="Slide Number Placeholder 3"/>
          <p:cNvSpPr>
            <a:spLocks noGrp="1"/>
          </p:cNvSpPr>
          <p:nvPr>
            <p:ph type="sldNum" sz="quarter" idx="5"/>
          </p:nvPr>
        </p:nvSpPr>
        <p:spPr/>
        <p:txBody>
          <a:bodyPr/>
          <a:lstStyle/>
          <a:p>
            <a:fld id="{5AF85140-F486-49DE-A47D-F060BBA2B39B}" type="slidenum">
              <a:rPr lang="en-US" smtClean="0"/>
              <a:t>11</a:t>
            </a:fld>
            <a:endParaRPr lang="en-US"/>
          </a:p>
        </p:txBody>
      </p:sp>
    </p:spTree>
    <p:extLst>
      <p:ext uri="{BB962C8B-B14F-4D97-AF65-F5344CB8AC3E}">
        <p14:creationId xmlns:p14="http://schemas.microsoft.com/office/powerpoint/2010/main" val="185573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i-LK" dirty="0"/>
          </a:p>
        </p:txBody>
      </p:sp>
      <p:sp>
        <p:nvSpPr>
          <p:cNvPr id="4" name="Slide Number Placeholder 3"/>
          <p:cNvSpPr>
            <a:spLocks noGrp="1"/>
          </p:cNvSpPr>
          <p:nvPr>
            <p:ph type="sldNum" sz="quarter" idx="5"/>
          </p:nvPr>
        </p:nvSpPr>
        <p:spPr/>
        <p:txBody>
          <a:bodyPr/>
          <a:lstStyle/>
          <a:p>
            <a:fld id="{5AF85140-F486-49DE-A47D-F060BBA2B39B}" type="slidenum">
              <a:rPr lang="en-US" smtClean="0"/>
              <a:t>12</a:t>
            </a:fld>
            <a:endParaRPr lang="en-US"/>
          </a:p>
        </p:txBody>
      </p:sp>
    </p:spTree>
    <p:extLst>
      <p:ext uri="{BB962C8B-B14F-4D97-AF65-F5344CB8AC3E}">
        <p14:creationId xmlns:p14="http://schemas.microsoft.com/office/powerpoint/2010/main" val="159421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13</a:t>
            </a:fld>
            <a:endParaRPr lang="en-US"/>
          </a:p>
        </p:txBody>
      </p:sp>
    </p:spTree>
    <p:extLst>
      <p:ext uri="{BB962C8B-B14F-4D97-AF65-F5344CB8AC3E}">
        <p14:creationId xmlns:p14="http://schemas.microsoft.com/office/powerpoint/2010/main" val="418078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cell</a:t>
            </a:r>
          </a:p>
          <a:p>
            <a:r>
              <a:rPr lang="en-US" dirty="0"/>
              <a:t>Papillary</a:t>
            </a:r>
          </a:p>
          <a:p>
            <a:r>
              <a:rPr lang="en-US" dirty="0"/>
              <a:t>Chromophobe</a:t>
            </a:r>
          </a:p>
        </p:txBody>
      </p:sp>
      <p:sp>
        <p:nvSpPr>
          <p:cNvPr id="4" name="Slide Number Placeholder 3"/>
          <p:cNvSpPr>
            <a:spLocks noGrp="1"/>
          </p:cNvSpPr>
          <p:nvPr>
            <p:ph type="sldNum" sz="quarter" idx="5"/>
          </p:nvPr>
        </p:nvSpPr>
        <p:spPr/>
        <p:txBody>
          <a:bodyPr/>
          <a:lstStyle/>
          <a:p>
            <a:fld id="{5AF85140-F486-49DE-A47D-F060BBA2B39B}" type="slidenum">
              <a:rPr lang="en-US" smtClean="0"/>
              <a:t>2</a:t>
            </a:fld>
            <a:endParaRPr lang="en-US"/>
          </a:p>
        </p:txBody>
      </p:sp>
    </p:spTree>
    <p:extLst>
      <p:ext uri="{BB962C8B-B14F-4D97-AF65-F5344CB8AC3E}">
        <p14:creationId xmlns:p14="http://schemas.microsoft.com/office/powerpoint/2010/main" val="287643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 </a:t>
            </a:r>
            <a:r>
              <a:rPr lang="en-US" dirty="0" err="1"/>
              <a:t>omic</a:t>
            </a:r>
            <a:r>
              <a:rPr lang="en-US" dirty="0"/>
              <a:t> - a combination of a single </a:t>
            </a:r>
            <a:r>
              <a:rPr lang="en-US" dirty="0" err="1"/>
              <a:t>omic</a:t>
            </a:r>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3</a:t>
            </a:fld>
            <a:endParaRPr lang="en-US"/>
          </a:p>
        </p:txBody>
      </p:sp>
    </p:spTree>
    <p:extLst>
      <p:ext uri="{BB962C8B-B14F-4D97-AF65-F5344CB8AC3E}">
        <p14:creationId xmlns:p14="http://schemas.microsoft.com/office/powerpoint/2010/main" val="261577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200 types of cancers. But here we focusing kidney cancer and its subtype classification.</a:t>
            </a:r>
          </a:p>
        </p:txBody>
      </p:sp>
      <p:sp>
        <p:nvSpPr>
          <p:cNvPr id="4" name="Slide Number Placeholder 3"/>
          <p:cNvSpPr>
            <a:spLocks noGrp="1"/>
          </p:cNvSpPr>
          <p:nvPr>
            <p:ph type="sldNum" sz="quarter" idx="5"/>
          </p:nvPr>
        </p:nvSpPr>
        <p:spPr/>
        <p:txBody>
          <a:bodyPr/>
          <a:lstStyle/>
          <a:p>
            <a:fld id="{5AF85140-F486-49DE-A47D-F060BBA2B39B}" type="slidenum">
              <a:rPr lang="en-US" smtClean="0"/>
              <a:t>4</a:t>
            </a:fld>
            <a:endParaRPr lang="en-US"/>
          </a:p>
        </p:txBody>
      </p:sp>
    </p:spTree>
    <p:extLst>
      <p:ext uri="{BB962C8B-B14F-4D97-AF65-F5344CB8AC3E}">
        <p14:creationId xmlns:p14="http://schemas.microsoft.com/office/powerpoint/2010/main" val="654379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5</a:t>
            </a:fld>
            <a:endParaRPr lang="en-US"/>
          </a:p>
        </p:txBody>
      </p:sp>
    </p:spTree>
    <p:extLst>
      <p:ext uri="{BB962C8B-B14F-4D97-AF65-F5344CB8AC3E}">
        <p14:creationId xmlns:p14="http://schemas.microsoft.com/office/powerpoint/2010/main" val="302052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recent and very related article.</a:t>
            </a:r>
          </a:p>
          <a:p>
            <a:r>
              <a:rPr lang="en-US" dirty="0"/>
              <a:t>Optimal K value determined by a 4-fold cross validation</a:t>
            </a:r>
          </a:p>
          <a:p>
            <a:endParaRPr lang="en-US" dirty="0"/>
          </a:p>
          <a:p>
            <a:r>
              <a:rPr lang="en-US" dirty="0"/>
              <a:t>237 RCCs from untreated patients and 18 normal kidney tissues</a:t>
            </a:r>
          </a:p>
        </p:txBody>
      </p:sp>
      <p:sp>
        <p:nvSpPr>
          <p:cNvPr id="4" name="Slide Number Placeholder 3"/>
          <p:cNvSpPr>
            <a:spLocks noGrp="1"/>
          </p:cNvSpPr>
          <p:nvPr>
            <p:ph type="sldNum" sz="quarter" idx="5"/>
          </p:nvPr>
        </p:nvSpPr>
        <p:spPr/>
        <p:txBody>
          <a:bodyPr/>
          <a:lstStyle/>
          <a:p>
            <a:fld id="{5AF85140-F486-49DE-A47D-F060BBA2B39B}" type="slidenum">
              <a:rPr lang="en-US" smtClean="0"/>
              <a:t>6</a:t>
            </a:fld>
            <a:endParaRPr lang="en-US"/>
          </a:p>
        </p:txBody>
      </p:sp>
    </p:spTree>
    <p:extLst>
      <p:ext uri="{BB962C8B-B14F-4D97-AF65-F5344CB8AC3E}">
        <p14:creationId xmlns:p14="http://schemas.microsoft.com/office/powerpoint/2010/main" val="24995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 of cancer related studies is more important to up lift the treatment scenarios for patients.</a:t>
            </a:r>
          </a:p>
          <a:p>
            <a:endParaRPr lang="en-US" dirty="0"/>
          </a:p>
        </p:txBody>
      </p:sp>
      <p:sp>
        <p:nvSpPr>
          <p:cNvPr id="4" name="Slide Number Placeholder 3"/>
          <p:cNvSpPr>
            <a:spLocks noGrp="1"/>
          </p:cNvSpPr>
          <p:nvPr>
            <p:ph type="sldNum" sz="quarter" idx="5"/>
          </p:nvPr>
        </p:nvSpPr>
        <p:spPr/>
        <p:txBody>
          <a:bodyPr/>
          <a:lstStyle/>
          <a:p>
            <a:fld id="{5AF85140-F486-49DE-A47D-F060BBA2B39B}" type="slidenum">
              <a:rPr lang="en-US" smtClean="0"/>
              <a:t>7</a:t>
            </a:fld>
            <a:endParaRPr lang="en-US"/>
          </a:p>
        </p:txBody>
      </p:sp>
    </p:spTree>
    <p:extLst>
      <p:ext uri="{BB962C8B-B14F-4D97-AF65-F5344CB8AC3E}">
        <p14:creationId xmlns:p14="http://schemas.microsoft.com/office/powerpoint/2010/main" val="7419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TCGA – a data repository which collected, characterized, and analyzed cancer samples from over 11,000 patients over 15 year period.</a:t>
            </a:r>
          </a:p>
          <a:p>
            <a:r>
              <a:rPr lang="en-US" dirty="0"/>
              <a:t>Latest techniques that used for analysis</a:t>
            </a:r>
          </a:p>
        </p:txBody>
      </p:sp>
      <p:sp>
        <p:nvSpPr>
          <p:cNvPr id="4" name="Slide Number Placeholder 3"/>
          <p:cNvSpPr>
            <a:spLocks noGrp="1"/>
          </p:cNvSpPr>
          <p:nvPr>
            <p:ph type="sldNum" sz="quarter" idx="5"/>
          </p:nvPr>
        </p:nvSpPr>
        <p:spPr/>
        <p:txBody>
          <a:bodyPr/>
          <a:lstStyle/>
          <a:p>
            <a:fld id="{5AF85140-F486-49DE-A47D-F060BBA2B39B}" type="slidenum">
              <a:rPr lang="en-US" smtClean="0"/>
              <a:t>8</a:t>
            </a:fld>
            <a:endParaRPr lang="en-US"/>
          </a:p>
        </p:txBody>
      </p:sp>
    </p:spTree>
    <p:extLst>
      <p:ext uri="{BB962C8B-B14F-4D97-AF65-F5344CB8AC3E}">
        <p14:creationId xmlns:p14="http://schemas.microsoft.com/office/powerpoint/2010/main" val="162867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None/>
            </a:pPr>
            <a:r>
              <a:rPr lang="en-US" sz="1200" dirty="0">
                <a:ea typeface="Noto Sans" panose="020B0502040504020204" pitchFamily="34" charset="0"/>
                <a:cs typeface="Noto Sans" panose="020B0502040504020204" pitchFamily="34" charset="0"/>
              </a:rPr>
              <a:t>Data preprocessing in Machine Learning refers to the technique of preparing (cleaning and organizing) the raw data to make it suitable for a building and training Machine Learning models.</a:t>
            </a:r>
            <a:endParaRPr lang="en-US" sz="1200" dirty="0">
              <a:solidFill>
                <a:srgbClr val="0070C0"/>
              </a:solidFill>
              <a:ea typeface="Verdana" panose="020B0604030504040204" pitchFamily="34" charset="0"/>
            </a:endParaRPr>
          </a:p>
        </p:txBody>
      </p:sp>
      <p:sp>
        <p:nvSpPr>
          <p:cNvPr id="4" name="Slide Number Placeholder 3"/>
          <p:cNvSpPr>
            <a:spLocks noGrp="1"/>
          </p:cNvSpPr>
          <p:nvPr>
            <p:ph type="sldNum" sz="quarter" idx="5"/>
          </p:nvPr>
        </p:nvSpPr>
        <p:spPr/>
        <p:txBody>
          <a:bodyPr/>
          <a:lstStyle/>
          <a:p>
            <a:fld id="{5AF85140-F486-49DE-A47D-F060BBA2B39B}" type="slidenum">
              <a:rPr lang="en-US" smtClean="0"/>
              <a:t>9</a:t>
            </a:fld>
            <a:endParaRPr lang="en-US"/>
          </a:p>
        </p:txBody>
      </p:sp>
    </p:spTree>
    <p:extLst>
      <p:ext uri="{BB962C8B-B14F-4D97-AF65-F5344CB8AC3E}">
        <p14:creationId xmlns:p14="http://schemas.microsoft.com/office/powerpoint/2010/main" val="129963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B294D5-6B0C-447B-9B1A-5144E4FB88F4}" type="datetimeFigureOut">
              <a:rPr lang="en-US" smtClean="0"/>
              <a:t>2022-09-07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99380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294D5-6B0C-447B-9B1A-5144E4FB88F4}" type="datetimeFigureOut">
              <a:rPr lang="en-US" smtClean="0"/>
              <a:t>2022-09-07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58016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294D5-6B0C-447B-9B1A-5144E4FB88F4}" type="datetimeFigureOut">
              <a:rPr lang="en-US" smtClean="0"/>
              <a:t>2022-09-07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90281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294D5-6B0C-447B-9B1A-5144E4FB88F4}" type="datetimeFigureOut">
              <a:rPr lang="en-US" smtClean="0"/>
              <a:t>2022-09-07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7877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294D5-6B0C-447B-9B1A-5144E4FB88F4}" type="datetimeFigureOut">
              <a:rPr lang="en-US" smtClean="0"/>
              <a:t>2022-09-07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372443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B294D5-6B0C-447B-9B1A-5144E4FB88F4}" type="datetimeFigureOut">
              <a:rPr lang="en-US" smtClean="0"/>
              <a:t>2022-09-07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11497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B294D5-6B0C-447B-9B1A-5144E4FB88F4}" type="datetimeFigureOut">
              <a:rPr lang="en-US" smtClean="0"/>
              <a:t>2022-09-07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176655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294D5-6B0C-447B-9B1A-5144E4FB88F4}" type="datetimeFigureOut">
              <a:rPr lang="en-US" smtClean="0"/>
              <a:t>2022-09-07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88672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294D5-6B0C-447B-9B1A-5144E4FB88F4}" type="datetimeFigureOut">
              <a:rPr lang="en-US" smtClean="0"/>
              <a:t>2022-09-07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263616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294D5-6B0C-447B-9B1A-5144E4FB88F4}" type="datetimeFigureOut">
              <a:rPr lang="en-US" smtClean="0"/>
              <a:t>2022-09-07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156253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294D5-6B0C-447B-9B1A-5144E4FB88F4}" type="datetimeFigureOut">
              <a:rPr lang="en-US" smtClean="0"/>
              <a:t>2022-09-07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6FE4-5209-48AE-8EDC-9429F5F59DE5}" type="slidenum">
              <a:rPr lang="en-US" smtClean="0"/>
              <a:t>‹#›</a:t>
            </a:fld>
            <a:endParaRPr lang="en-US"/>
          </a:p>
        </p:txBody>
      </p:sp>
    </p:spTree>
    <p:extLst>
      <p:ext uri="{BB962C8B-B14F-4D97-AF65-F5344CB8AC3E}">
        <p14:creationId xmlns:p14="http://schemas.microsoft.com/office/powerpoint/2010/main" val="14261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294D5-6B0C-447B-9B1A-5144E4FB88F4}" type="datetimeFigureOut">
              <a:rPr lang="en-US" smtClean="0"/>
              <a:t>2022-09-07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6FE4-5209-48AE-8EDC-9429F5F59DE5}" type="slidenum">
              <a:rPr lang="en-US" smtClean="0"/>
              <a:t>‹#›</a:t>
            </a:fld>
            <a:endParaRPr lang="en-US"/>
          </a:p>
        </p:txBody>
      </p:sp>
    </p:spTree>
    <p:extLst>
      <p:ext uri="{BB962C8B-B14F-4D97-AF65-F5344CB8AC3E}">
        <p14:creationId xmlns:p14="http://schemas.microsoft.com/office/powerpoint/2010/main" val="704722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93/bib/bbab315" TargetMode="External"/><Relationship Id="rId2" Type="http://schemas.openxmlformats.org/officeDocument/2006/relationships/hyperlink" Target="https://doi.org/10.3390/app8122422" TargetMode="External"/><Relationship Id="rId1" Type="http://schemas.openxmlformats.org/officeDocument/2006/relationships/slideLayout" Target="../slideLayouts/slideLayout2.xml"/><Relationship Id="rId5" Type="http://schemas.openxmlformats.org/officeDocument/2006/relationships/hyperlink" Target="https://doi.org/10.3390/ijms20225720" TargetMode="External"/><Relationship Id="rId4" Type="http://schemas.openxmlformats.org/officeDocument/2006/relationships/hyperlink" Target="https://doi.org/10.1007/978-3-030-60802-6_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58/1078-0432.CCR-20-4119" TargetMode="External"/><Relationship Id="rId2" Type="http://schemas.openxmlformats.org/officeDocument/2006/relationships/hyperlink" Target="https://doi.org/10.1038/s41598-020-57670-y" TargetMode="External"/><Relationship Id="rId1" Type="http://schemas.openxmlformats.org/officeDocument/2006/relationships/slideLayout" Target="../slideLayouts/slideLayout2.xml"/><Relationship Id="rId4" Type="http://schemas.openxmlformats.org/officeDocument/2006/relationships/hyperlink" Target="https://doi.org/10.3390/cancers1409211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classification-algorithm-in-machine-learning" TargetMode="External"/><Relationship Id="rId2" Type="http://schemas.openxmlformats.org/officeDocument/2006/relationships/hyperlink" Target="https://www.javatpoint.com/feature-selection-techniques-in-machine-lear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38/s41598-020-57670-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9"/>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7" name="Title 1"/>
          <p:cNvSpPr>
            <a:spLocks noGrp="1"/>
          </p:cNvSpPr>
          <p:nvPr>
            <p:ph type="ctrTitle"/>
          </p:nvPr>
        </p:nvSpPr>
        <p:spPr>
          <a:xfrm>
            <a:off x="2294195" y="1439477"/>
            <a:ext cx="7603609" cy="3850246"/>
          </a:xfrm>
        </p:spPr>
        <p:txBody>
          <a:bodyPr anchor="ctr">
            <a:normAutofit/>
          </a:bodyPr>
          <a:lstStyle/>
          <a:p>
            <a:r>
              <a:rPr lang="en-US" sz="4800" dirty="0">
                <a:solidFill>
                  <a:srgbClr val="0070C0"/>
                </a:solidFill>
                <a:latin typeface="Roboto Black" panose="02000000000000000000" pitchFamily="2" charset="0"/>
                <a:ea typeface="Roboto Black" panose="02000000000000000000" pitchFamily="2" charset="0"/>
              </a:rPr>
              <a:t>Multi-omics</a:t>
            </a:r>
            <a:r>
              <a:rPr lang="en-US" sz="4800" dirty="0">
                <a:solidFill>
                  <a:schemeClr val="tx1">
                    <a:lumMod val="75000"/>
                    <a:lumOff val="25000"/>
                  </a:schemeClr>
                </a:solidFill>
                <a:latin typeface="Roboto Black" panose="02000000000000000000" pitchFamily="2" charset="0"/>
                <a:ea typeface="Roboto Black" panose="02000000000000000000" pitchFamily="2" charset="0"/>
              </a:rPr>
              <a:t> Data In</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chemeClr val="tx1">
                    <a:lumMod val="75000"/>
                    <a:lumOff val="25000"/>
                  </a:schemeClr>
                </a:solidFill>
                <a:latin typeface="Roboto Black" panose="02000000000000000000" pitchFamily="2" charset="0"/>
                <a:ea typeface="Roboto Black" panose="02000000000000000000" pitchFamily="2" charset="0"/>
              </a:rPr>
              <a:t>The Identification Of</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rgbClr val="0070C0"/>
                </a:solidFill>
                <a:latin typeface="Roboto Black" panose="02000000000000000000" pitchFamily="2" charset="0"/>
                <a:ea typeface="Roboto Black" panose="02000000000000000000" pitchFamily="2" charset="0"/>
              </a:rPr>
              <a:t>Kidney Cancer</a:t>
            </a:r>
            <a:br>
              <a:rPr lang="en-US" sz="4800" dirty="0">
                <a:solidFill>
                  <a:schemeClr val="tx1">
                    <a:lumMod val="75000"/>
                    <a:lumOff val="25000"/>
                  </a:schemeClr>
                </a:solidFill>
                <a:latin typeface="Roboto Black" panose="02000000000000000000" pitchFamily="2" charset="0"/>
                <a:ea typeface="Roboto Black" panose="02000000000000000000" pitchFamily="2" charset="0"/>
              </a:rPr>
            </a:br>
            <a:r>
              <a:rPr lang="en-US" sz="4800" dirty="0">
                <a:solidFill>
                  <a:schemeClr val="tx1">
                    <a:lumMod val="75000"/>
                    <a:lumOff val="25000"/>
                  </a:schemeClr>
                </a:solidFill>
                <a:latin typeface="Roboto Black" panose="02000000000000000000" pitchFamily="2" charset="0"/>
                <a:ea typeface="Roboto Black" panose="02000000000000000000" pitchFamily="2" charset="0"/>
              </a:rPr>
              <a:t>Subgroups</a:t>
            </a:r>
          </a:p>
        </p:txBody>
      </p:sp>
      <p:sp>
        <p:nvSpPr>
          <p:cNvPr id="1048588" name="TextBox 18"/>
          <p:cNvSpPr txBox="1"/>
          <p:nvPr/>
        </p:nvSpPr>
        <p:spPr>
          <a:xfrm>
            <a:off x="0" y="6548628"/>
            <a:ext cx="11879580" cy="261610"/>
          </a:xfrm>
          <a:prstGeom prst="rect">
            <a:avLst/>
          </a:prstGeom>
          <a:noFill/>
        </p:spPr>
        <p:txBody>
          <a:bodyPr wrap="square">
            <a:spAutoFit/>
          </a:bodyPr>
          <a:lstStyle/>
          <a:p>
            <a:pPr marL="0" lvl="0" indent="0" algn="r" rtl="0">
              <a:spcBef>
                <a:spcPts val="0"/>
              </a:spcBef>
              <a:spcAft>
                <a:spcPts val="0"/>
              </a:spcAft>
              <a:buNone/>
            </a:pPr>
            <a:r>
              <a:rPr lang="en-US" sz="1100" spc="300" dirty="0">
                <a:solidFill>
                  <a:schemeClr val="bg1"/>
                </a:solidFill>
                <a:latin typeface="Verdana" panose="020B0604030504040204" pitchFamily="34" charset="0"/>
                <a:ea typeface="Verdana" panose="020B0604030504040204" pitchFamily="34" charset="0"/>
              </a:rPr>
              <a:t>EC6070 - COMPUTER ENGINEERING RESEARCH PROJECT</a:t>
            </a:r>
          </a:p>
        </p:txBody>
      </p:sp>
      <p:sp>
        <p:nvSpPr>
          <p:cNvPr id="1048589" name="TextBox 22"/>
          <p:cNvSpPr txBox="1"/>
          <p:nvPr/>
        </p:nvSpPr>
        <p:spPr>
          <a:xfrm>
            <a:off x="8117692" y="5489085"/>
            <a:ext cx="3827879" cy="830997"/>
          </a:xfrm>
          <a:prstGeom prst="rect">
            <a:avLst/>
          </a:prstGeom>
          <a:noFill/>
        </p:spPr>
        <p:txBody>
          <a:bodyPr wrap="square">
            <a:spAutoFit/>
          </a:bodyPr>
          <a:lstStyle/>
          <a:p>
            <a:r>
              <a:rPr lang="en-US" sz="1600" b="1" dirty="0">
                <a:latin typeface="Verdana" panose="020B0604030504040204" pitchFamily="34" charset="0"/>
                <a:ea typeface="Verdana" panose="020B0604030504040204" pitchFamily="34" charset="0"/>
                <a:cs typeface="Calibri" panose="020F0502020204030204" pitchFamily="34" charset="0"/>
              </a:rPr>
              <a:t>By</a:t>
            </a:r>
          </a:p>
          <a:p>
            <a:r>
              <a:rPr lang="en-GB" sz="1600" dirty="0">
                <a:latin typeface="Verdana" panose="020B0604030504040204" pitchFamily="34" charset="0"/>
                <a:ea typeface="Verdana" panose="020B0604030504040204" pitchFamily="34" charset="0"/>
                <a:cs typeface="Calibri" panose="020F0502020204030204" pitchFamily="34" charset="0"/>
              </a:rPr>
              <a:t>2018/E/073: </a:t>
            </a:r>
            <a:r>
              <a:rPr lang="en-US" sz="1600" dirty="0">
                <a:latin typeface="Verdana" panose="020B0604030504040204" pitchFamily="34" charset="0"/>
                <a:ea typeface="Verdana" panose="020B0604030504040204" pitchFamily="34" charset="0"/>
                <a:cs typeface="Calibri" panose="020F0502020204030204" pitchFamily="34" charset="0"/>
              </a:rPr>
              <a:t>Mr. Maduranga W.P.N.</a:t>
            </a:r>
          </a:p>
          <a:p>
            <a:r>
              <a:rPr lang="en-GB" sz="1600" dirty="0">
                <a:latin typeface="Verdana" panose="020B0604030504040204" pitchFamily="34" charset="0"/>
                <a:ea typeface="Verdana" panose="020B0604030504040204" pitchFamily="34" charset="0"/>
                <a:cs typeface="Calibri" panose="020F0502020204030204" pitchFamily="34" charset="0"/>
              </a:rPr>
              <a:t>2018/E/102: Mr. Rodrigo S.M.</a:t>
            </a:r>
          </a:p>
        </p:txBody>
      </p:sp>
      <p:sp>
        <p:nvSpPr>
          <p:cNvPr id="1048590" name="TextBox 24"/>
          <p:cNvSpPr txBox="1"/>
          <p:nvPr/>
        </p:nvSpPr>
        <p:spPr>
          <a:xfrm>
            <a:off x="216164" y="5001627"/>
            <a:ext cx="2412838" cy="584775"/>
          </a:xfrm>
          <a:prstGeom prst="rect">
            <a:avLst/>
          </a:prstGeom>
          <a:noFill/>
        </p:spPr>
        <p:txBody>
          <a:bodyPr wrap="square">
            <a:spAutoFit/>
          </a:bodyPr>
          <a:lstStyle/>
          <a:p>
            <a:r>
              <a:rPr lang="en-GB" sz="1600" b="1" dirty="0">
                <a:latin typeface="Verdana" panose="020B0604030504040204" pitchFamily="34" charset="0"/>
                <a:ea typeface="Verdana" panose="020B0604030504040204" pitchFamily="34" charset="0"/>
                <a:cs typeface="Calibri" panose="020F0502020204030204" pitchFamily="34" charset="0"/>
              </a:rPr>
              <a:t>Supervisor</a:t>
            </a:r>
            <a:endParaRPr lang="en-US" sz="1600" b="1" dirty="0">
              <a:latin typeface="Verdana" panose="020B0604030504040204" pitchFamily="34" charset="0"/>
              <a:ea typeface="Verdana" panose="020B0604030504040204" pitchFamily="34" charset="0"/>
              <a:cs typeface="Calibri" panose="020F0502020204030204" pitchFamily="34" charset="0"/>
            </a:endParaRPr>
          </a:p>
          <a:p>
            <a:r>
              <a:rPr lang="en-GB" sz="1600" dirty="0">
                <a:latin typeface="Verdana" panose="020B0604030504040204" pitchFamily="34" charset="0"/>
                <a:ea typeface="Verdana" panose="020B0604030504040204" pitchFamily="34" charset="0"/>
                <a:cs typeface="Calibri" panose="020F0502020204030204" pitchFamily="34" charset="0"/>
              </a:rPr>
              <a:t>Dr. </a:t>
            </a:r>
            <a:r>
              <a:rPr lang="en-GB" sz="1600" dirty="0" err="1">
                <a:latin typeface="Verdana" panose="020B0604030504040204" pitchFamily="34" charset="0"/>
                <a:ea typeface="Verdana" panose="020B0604030504040204" pitchFamily="34" charset="0"/>
                <a:cs typeface="Calibri" panose="020F0502020204030204" pitchFamily="34" charset="0"/>
              </a:rPr>
              <a:t>Pratheeba</a:t>
            </a:r>
            <a:r>
              <a:rPr lang="en-GB" sz="1600" dirty="0">
                <a:latin typeface="Verdana" panose="020B0604030504040204" pitchFamily="34" charset="0"/>
                <a:ea typeface="Verdana" panose="020B0604030504040204" pitchFamily="34" charset="0"/>
                <a:cs typeface="Calibri" panose="020F0502020204030204" pitchFamily="34" charset="0"/>
              </a:rPr>
              <a:t> J.</a:t>
            </a:r>
          </a:p>
        </p:txBody>
      </p:sp>
      <p:sp>
        <p:nvSpPr>
          <p:cNvPr id="1048591" name="TextBox 25"/>
          <p:cNvSpPr txBox="1"/>
          <p:nvPr/>
        </p:nvSpPr>
        <p:spPr>
          <a:xfrm>
            <a:off x="216164" y="5739771"/>
            <a:ext cx="2412838" cy="584775"/>
          </a:xfrm>
          <a:prstGeom prst="rect">
            <a:avLst/>
          </a:prstGeom>
          <a:noFill/>
        </p:spPr>
        <p:txBody>
          <a:bodyPr wrap="square">
            <a:spAutoFit/>
          </a:bodyPr>
          <a:lstStyle/>
          <a:p>
            <a:r>
              <a:rPr lang="en-GB" sz="1600" b="1" dirty="0">
                <a:latin typeface="Verdana" panose="020B0604030504040204" pitchFamily="34" charset="0"/>
                <a:ea typeface="Verdana" panose="020B0604030504040204" pitchFamily="34" charset="0"/>
                <a:cs typeface="Calibri" panose="020F0502020204030204" pitchFamily="34" charset="0"/>
              </a:rPr>
              <a:t>Co-Supervisor</a:t>
            </a:r>
            <a:endParaRPr lang="en-US" sz="1600" b="1" dirty="0">
              <a:latin typeface="Verdana" panose="020B0604030504040204" pitchFamily="34" charset="0"/>
              <a:ea typeface="Verdana" panose="020B0604030504040204" pitchFamily="34" charset="0"/>
              <a:cs typeface="Calibri" panose="020F0502020204030204" pitchFamily="34" charset="0"/>
            </a:endParaRPr>
          </a:p>
          <a:p>
            <a:r>
              <a:rPr lang="en-GB" sz="1600" dirty="0">
                <a:latin typeface="Verdana" panose="020B0604030504040204" pitchFamily="34" charset="0"/>
                <a:ea typeface="Verdana" panose="020B0604030504040204" pitchFamily="34" charset="0"/>
                <a:cs typeface="Calibri" panose="020F0502020204030204" pitchFamily="34" charset="0"/>
              </a:rPr>
              <a:t>Dr. </a:t>
            </a:r>
            <a:r>
              <a:rPr lang="en-GB" sz="1600" dirty="0" err="1">
                <a:latin typeface="Verdana" panose="020B0604030504040204" pitchFamily="34" charset="0"/>
                <a:ea typeface="Verdana" panose="020B0604030504040204" pitchFamily="34" charset="0"/>
                <a:cs typeface="Calibri" panose="020F0502020204030204" pitchFamily="34" charset="0"/>
              </a:rPr>
              <a:t>Thuseethan</a:t>
            </a:r>
            <a:r>
              <a:rPr lang="en-GB" sz="1600" dirty="0">
                <a:latin typeface="Verdana" panose="020B0604030504040204" pitchFamily="34" charset="0"/>
                <a:ea typeface="Verdana" panose="020B0604030504040204" pitchFamily="34" charset="0"/>
                <a:cs typeface="Calibri" panose="020F0502020204030204" pitchFamily="34" charset="0"/>
              </a:rPr>
              <a:t>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Feature Selection</a:t>
            </a: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644132" y="6519444"/>
            <a:ext cx="466588" cy="369332"/>
          </a:xfrm>
          <a:prstGeom prst="rect">
            <a:avLst/>
          </a:prstGeom>
          <a:noFill/>
        </p:spPr>
        <p:txBody>
          <a:bodyPr wrap="square" rtlCol="0">
            <a:spAutoFit/>
          </a:bodyPr>
          <a:lstStyle/>
          <a:p>
            <a:pPr algn="r"/>
            <a:r>
              <a:rPr lang="en-US" dirty="0">
                <a:solidFill>
                  <a:schemeClr val="bg1"/>
                </a:solidFill>
              </a:rPr>
              <a:t>10</a:t>
            </a:r>
          </a:p>
        </p:txBody>
      </p:sp>
      <p:sp>
        <p:nvSpPr>
          <p:cNvPr id="7" name="Rectangle: Rounded Corners 6">
            <a:extLst>
              <a:ext uri="{FF2B5EF4-FFF2-40B4-BE49-F238E27FC236}">
                <a16:creationId xmlns:a16="http://schemas.microsoft.com/office/drawing/2014/main" id="{520248E3-2FEE-56E0-C391-83DDDB23BA9E}"/>
              </a:ext>
            </a:extLst>
          </p:cNvPr>
          <p:cNvSpPr/>
          <p:nvPr/>
        </p:nvSpPr>
        <p:spPr>
          <a:xfrm>
            <a:off x="1626651" y="4688599"/>
            <a:ext cx="6421120" cy="1612871"/>
          </a:xfrm>
          <a:prstGeom prst="roundRect">
            <a:avLst/>
          </a:prstGeom>
          <a:solidFill>
            <a:srgbClr val="1A7680">
              <a:alpha val="89804"/>
            </a:srgb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B50AD2E-B1F2-852B-9095-8D15C9BB7E92}"/>
              </a:ext>
            </a:extLst>
          </p:cNvPr>
          <p:cNvSpPr txBox="1"/>
          <p:nvPr/>
        </p:nvSpPr>
        <p:spPr>
          <a:xfrm>
            <a:off x="1789211" y="4726916"/>
            <a:ext cx="6111562" cy="1446550"/>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Pearson correlation</a:t>
            </a:r>
          </a:p>
          <a:p>
            <a:pPr marL="457200" lvl="1" indent="0" algn="just">
              <a:buClr>
                <a:srgbClr val="0070C0"/>
              </a:buClr>
              <a:buNone/>
            </a:pPr>
            <a:r>
              <a:rPr lang="en-US" sz="1600" dirty="0">
                <a:solidFill>
                  <a:schemeClr val="bg1"/>
                </a:solidFill>
                <a:ea typeface="Roboto Black" panose="02000000000000000000" pitchFamily="2" charset="0"/>
              </a:rPr>
              <a:t>The Pearson correlation measures the strength of the linear relationship between two variables. It has a value between -1 to 1, with a value of -1 meaning a total negative linear correlation, 0 being no correlation, and + 1 meaning a total positive correlation.</a:t>
            </a:r>
          </a:p>
        </p:txBody>
      </p:sp>
      <p:grpSp>
        <p:nvGrpSpPr>
          <p:cNvPr id="1048585" name="Google Shape;7331;p72">
            <a:extLst>
              <a:ext uri="{FF2B5EF4-FFF2-40B4-BE49-F238E27FC236}">
                <a16:creationId xmlns:a16="http://schemas.microsoft.com/office/drawing/2014/main" id="{E15FA22D-3091-B22D-4046-A8EA24C20297}"/>
              </a:ext>
            </a:extLst>
          </p:cNvPr>
          <p:cNvGrpSpPr/>
          <p:nvPr/>
        </p:nvGrpSpPr>
        <p:grpSpPr>
          <a:xfrm>
            <a:off x="1863927" y="5186232"/>
            <a:ext cx="354341" cy="353394"/>
            <a:chOff x="-46779100" y="3938500"/>
            <a:chExt cx="299325" cy="298525"/>
          </a:xfrm>
          <a:solidFill>
            <a:schemeClr val="bg1">
              <a:lumMod val="85000"/>
            </a:schemeClr>
          </a:solidFill>
        </p:grpSpPr>
        <p:sp>
          <p:nvSpPr>
            <p:cNvPr id="1048586" name="Google Shape;7332;p72">
              <a:extLst>
                <a:ext uri="{FF2B5EF4-FFF2-40B4-BE49-F238E27FC236}">
                  <a16:creationId xmlns:a16="http://schemas.microsoft.com/office/drawing/2014/main" id="{B7C57FEC-6F74-1984-DDE4-376B4A4A3C3C}"/>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7333;p72">
              <a:extLst>
                <a:ext uri="{FF2B5EF4-FFF2-40B4-BE49-F238E27FC236}">
                  <a16:creationId xmlns:a16="http://schemas.microsoft.com/office/drawing/2014/main" id="{4389CCCA-201A-0727-1EF7-B3AFB4960D57}"/>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Rounded Corners 4">
            <a:extLst>
              <a:ext uri="{FF2B5EF4-FFF2-40B4-BE49-F238E27FC236}">
                <a16:creationId xmlns:a16="http://schemas.microsoft.com/office/drawing/2014/main" id="{C89AEFF2-D386-8988-742B-408DA73C2C88}"/>
              </a:ext>
            </a:extLst>
          </p:cNvPr>
          <p:cNvSpPr/>
          <p:nvPr/>
        </p:nvSpPr>
        <p:spPr>
          <a:xfrm>
            <a:off x="4496890" y="3064088"/>
            <a:ext cx="6421120" cy="1675871"/>
          </a:xfrm>
          <a:prstGeom prst="roundRect">
            <a:avLst/>
          </a:prstGeom>
          <a:solidFill>
            <a:schemeClr val="accent2">
              <a:lumMod val="75000"/>
              <a:alpha val="90000"/>
            </a:scheme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306B471-DFC3-6092-0CB8-61943A638CEF}"/>
              </a:ext>
            </a:extLst>
          </p:cNvPr>
          <p:cNvSpPr txBox="1"/>
          <p:nvPr/>
        </p:nvSpPr>
        <p:spPr>
          <a:xfrm>
            <a:off x="4659450" y="3152093"/>
            <a:ext cx="6095999" cy="1446550"/>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Backward feature elimination</a:t>
            </a:r>
          </a:p>
          <a:p>
            <a:pPr marL="457200" lvl="1" indent="0" algn="just">
              <a:buClr>
                <a:srgbClr val="0070C0"/>
              </a:buClr>
              <a:buNone/>
            </a:pPr>
            <a:r>
              <a:rPr lang="en-US" sz="1600" dirty="0">
                <a:solidFill>
                  <a:schemeClr val="bg1"/>
                </a:solidFill>
                <a:ea typeface="Roboto Black" panose="02000000000000000000" pitchFamily="2" charset="0"/>
              </a:rPr>
              <a:t>Backward elimination is also an iterative approach, but it is the opposite of forward feature selection. This technique begins the process by considering all the features and removes the least significant features one by one.</a:t>
            </a:r>
          </a:p>
        </p:txBody>
      </p:sp>
      <p:grpSp>
        <p:nvGrpSpPr>
          <p:cNvPr id="30" name="Google Shape;7460;p72">
            <a:extLst>
              <a:ext uri="{FF2B5EF4-FFF2-40B4-BE49-F238E27FC236}">
                <a16:creationId xmlns:a16="http://schemas.microsoft.com/office/drawing/2014/main" id="{39492652-86D0-983C-B95E-0D39EEEE393D}"/>
              </a:ext>
            </a:extLst>
          </p:cNvPr>
          <p:cNvGrpSpPr/>
          <p:nvPr/>
        </p:nvGrpSpPr>
        <p:grpSpPr>
          <a:xfrm>
            <a:off x="4745068" y="3666344"/>
            <a:ext cx="271357" cy="356057"/>
            <a:chOff x="-46007225" y="3937825"/>
            <a:chExt cx="229225" cy="300775"/>
          </a:xfrm>
          <a:solidFill>
            <a:schemeClr val="bg1">
              <a:lumMod val="85000"/>
            </a:schemeClr>
          </a:solidFill>
        </p:grpSpPr>
        <p:sp>
          <p:nvSpPr>
            <p:cNvPr id="31" name="Google Shape;7461;p72">
              <a:extLst>
                <a:ext uri="{FF2B5EF4-FFF2-40B4-BE49-F238E27FC236}">
                  <a16:creationId xmlns:a16="http://schemas.microsoft.com/office/drawing/2014/main" id="{1C337863-D964-D529-F1B0-E26406FB4BA0}"/>
                </a:ext>
              </a:extLst>
            </p:cNvPr>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6" name="Google Shape;7462;p72">
              <a:extLst>
                <a:ext uri="{FF2B5EF4-FFF2-40B4-BE49-F238E27FC236}">
                  <a16:creationId xmlns:a16="http://schemas.microsoft.com/office/drawing/2014/main" id="{73ED32BC-29DB-9F4B-53DC-53EA0149A4B9}"/>
                </a:ext>
              </a:extLst>
            </p:cNvPr>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7" name="Google Shape;7463;p72">
              <a:extLst>
                <a:ext uri="{FF2B5EF4-FFF2-40B4-BE49-F238E27FC236}">
                  <a16:creationId xmlns:a16="http://schemas.microsoft.com/office/drawing/2014/main" id="{E651297A-BA09-A9AC-2638-64D01B728B2D}"/>
                </a:ext>
              </a:extLst>
            </p:cNvPr>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8" name="Google Shape;7464;p72">
              <a:extLst>
                <a:ext uri="{FF2B5EF4-FFF2-40B4-BE49-F238E27FC236}">
                  <a16:creationId xmlns:a16="http://schemas.microsoft.com/office/drawing/2014/main" id="{65371311-7A4C-FED7-9CCC-8F3054A9D443}"/>
                </a:ext>
              </a:extLst>
            </p:cNvPr>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9" name="Google Shape;7465;p72">
              <a:extLst>
                <a:ext uri="{FF2B5EF4-FFF2-40B4-BE49-F238E27FC236}">
                  <a16:creationId xmlns:a16="http://schemas.microsoft.com/office/drawing/2014/main" id="{6AAB867F-6D9F-ED86-1B01-F87C516971D0}"/>
                </a:ext>
              </a:extLst>
            </p:cNvPr>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0" name="Google Shape;7466;p72">
              <a:extLst>
                <a:ext uri="{FF2B5EF4-FFF2-40B4-BE49-F238E27FC236}">
                  <a16:creationId xmlns:a16="http://schemas.microsoft.com/office/drawing/2014/main" id="{8DCB8F31-16DD-C086-4C1B-F69382CDB322}"/>
                </a:ext>
              </a:extLst>
            </p:cNvPr>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7467;p72">
              <a:extLst>
                <a:ext uri="{FF2B5EF4-FFF2-40B4-BE49-F238E27FC236}">
                  <a16:creationId xmlns:a16="http://schemas.microsoft.com/office/drawing/2014/main" id="{BFC5717B-2D4F-B787-4DF4-12E2D62B4B59}"/>
                </a:ext>
              </a:extLst>
            </p:cNvPr>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7468;p72">
              <a:extLst>
                <a:ext uri="{FF2B5EF4-FFF2-40B4-BE49-F238E27FC236}">
                  <a16:creationId xmlns:a16="http://schemas.microsoft.com/office/drawing/2014/main" id="{4E5A5A38-C995-3C20-10E6-7A5AC334D39D}"/>
                </a:ext>
              </a:extLst>
            </p:cNvPr>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7469;p72">
              <a:extLst>
                <a:ext uri="{FF2B5EF4-FFF2-40B4-BE49-F238E27FC236}">
                  <a16:creationId xmlns:a16="http://schemas.microsoft.com/office/drawing/2014/main" id="{5C6F5274-503B-8EAB-6875-8D66B7AC5CB6}"/>
                </a:ext>
              </a:extLst>
            </p:cNvPr>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4" name="Google Shape;7470;p72">
              <a:extLst>
                <a:ext uri="{FF2B5EF4-FFF2-40B4-BE49-F238E27FC236}">
                  <a16:creationId xmlns:a16="http://schemas.microsoft.com/office/drawing/2014/main" id="{BC671D39-59E2-BFC2-4769-FA2D44C844C3}"/>
                </a:ext>
              </a:extLst>
            </p:cNvPr>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23DAC02F-7742-6B30-927A-0929F80724C9}"/>
              </a:ext>
            </a:extLst>
          </p:cNvPr>
          <p:cNvSpPr/>
          <p:nvPr/>
        </p:nvSpPr>
        <p:spPr>
          <a:xfrm>
            <a:off x="1389737" y="1562099"/>
            <a:ext cx="5879168" cy="1581640"/>
          </a:xfrm>
          <a:prstGeom prst="roundRect">
            <a:avLst/>
          </a:prstGeom>
          <a:solidFill>
            <a:srgbClr val="1A7680">
              <a:alpha val="89804"/>
            </a:srgb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BA01054-E91C-3C99-6064-ECD6195FCC72}"/>
              </a:ext>
            </a:extLst>
          </p:cNvPr>
          <p:cNvSpPr txBox="1"/>
          <p:nvPr/>
        </p:nvSpPr>
        <p:spPr>
          <a:xfrm>
            <a:off x="1528183" y="1572560"/>
            <a:ext cx="5602275" cy="1446550"/>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Forward feature selection</a:t>
            </a:r>
          </a:p>
          <a:p>
            <a:pPr marL="457200" lvl="1" indent="0" algn="just">
              <a:buClr>
                <a:srgbClr val="0070C0"/>
              </a:buClr>
              <a:buNone/>
            </a:pPr>
            <a:r>
              <a:rPr lang="en-US" sz="1600" dirty="0">
                <a:solidFill>
                  <a:schemeClr val="bg1"/>
                </a:solidFill>
                <a:ea typeface="Roboto Black" panose="02000000000000000000" pitchFamily="2" charset="0"/>
              </a:rPr>
              <a:t>This is an iterative process, which begins with an empty set of features. After each iteration, it keeps adding on a feature and evaluates the performance to check whether it is improving the performance or not.</a:t>
            </a:r>
          </a:p>
        </p:txBody>
      </p:sp>
      <p:grpSp>
        <p:nvGrpSpPr>
          <p:cNvPr id="16" name="Google Shape;7398;p72">
            <a:extLst>
              <a:ext uri="{FF2B5EF4-FFF2-40B4-BE49-F238E27FC236}">
                <a16:creationId xmlns:a16="http://schemas.microsoft.com/office/drawing/2014/main" id="{68980951-53A9-B777-61D9-FAD1423434D4}"/>
              </a:ext>
            </a:extLst>
          </p:cNvPr>
          <p:cNvGrpSpPr/>
          <p:nvPr/>
        </p:nvGrpSpPr>
        <p:grpSpPr>
          <a:xfrm>
            <a:off x="1627675" y="2115230"/>
            <a:ext cx="354311" cy="354104"/>
            <a:chOff x="-49764975" y="3183375"/>
            <a:chExt cx="299300" cy="299125"/>
          </a:xfrm>
          <a:solidFill>
            <a:schemeClr val="bg1">
              <a:lumMod val="85000"/>
            </a:schemeClr>
          </a:solidFill>
        </p:grpSpPr>
        <p:sp>
          <p:nvSpPr>
            <p:cNvPr id="17" name="Google Shape;7399;p72">
              <a:extLst>
                <a:ext uri="{FF2B5EF4-FFF2-40B4-BE49-F238E27FC236}">
                  <a16:creationId xmlns:a16="http://schemas.microsoft.com/office/drawing/2014/main" id="{9E3EF761-3624-6D37-3106-B39A3C32DE8A}"/>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00;p72">
              <a:extLst>
                <a:ext uri="{FF2B5EF4-FFF2-40B4-BE49-F238E27FC236}">
                  <a16:creationId xmlns:a16="http://schemas.microsoft.com/office/drawing/2014/main" id="{1FC1BC45-9498-EF03-FD6A-2AD04880C423}"/>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01;p72">
              <a:extLst>
                <a:ext uri="{FF2B5EF4-FFF2-40B4-BE49-F238E27FC236}">
                  <a16:creationId xmlns:a16="http://schemas.microsoft.com/office/drawing/2014/main" id="{84022F57-012B-A99E-265F-42BDF8F0A249}"/>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02;p72">
              <a:extLst>
                <a:ext uri="{FF2B5EF4-FFF2-40B4-BE49-F238E27FC236}">
                  <a16:creationId xmlns:a16="http://schemas.microsoft.com/office/drawing/2014/main" id="{D4BBC077-64D3-F59C-4CC3-9A9E6B2ABEEB}"/>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03;p72">
              <a:extLst>
                <a:ext uri="{FF2B5EF4-FFF2-40B4-BE49-F238E27FC236}">
                  <a16:creationId xmlns:a16="http://schemas.microsoft.com/office/drawing/2014/main" id="{8B759013-1E5F-F54B-DC29-55EC11E180C6}"/>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04;p72">
              <a:extLst>
                <a:ext uri="{FF2B5EF4-FFF2-40B4-BE49-F238E27FC236}">
                  <a16:creationId xmlns:a16="http://schemas.microsoft.com/office/drawing/2014/main" id="{0E342222-A18D-0385-A986-E3A3977F85CA}"/>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05;p72">
              <a:extLst>
                <a:ext uri="{FF2B5EF4-FFF2-40B4-BE49-F238E27FC236}">
                  <a16:creationId xmlns:a16="http://schemas.microsoft.com/office/drawing/2014/main" id="{14C4A1AD-5F1E-9039-5DF7-B1A594CE6D5B}"/>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06;p72">
              <a:extLst>
                <a:ext uri="{FF2B5EF4-FFF2-40B4-BE49-F238E27FC236}">
                  <a16:creationId xmlns:a16="http://schemas.microsoft.com/office/drawing/2014/main" id="{B5DCB216-AB31-7795-3C2F-9E82FD57FC07}"/>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07;p72">
              <a:extLst>
                <a:ext uri="{FF2B5EF4-FFF2-40B4-BE49-F238E27FC236}">
                  <a16:creationId xmlns:a16="http://schemas.microsoft.com/office/drawing/2014/main" id="{B49FE0E2-D192-1FED-6603-1ADB27EA558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588" name="Google Shape;7300;p72">
            <a:extLst>
              <a:ext uri="{FF2B5EF4-FFF2-40B4-BE49-F238E27FC236}">
                <a16:creationId xmlns:a16="http://schemas.microsoft.com/office/drawing/2014/main" id="{9665E42E-4B21-C2BA-06BF-EBEA4421D2B9}"/>
              </a:ext>
            </a:extLst>
          </p:cNvPr>
          <p:cNvGrpSpPr/>
          <p:nvPr/>
        </p:nvGrpSpPr>
        <p:grpSpPr>
          <a:xfrm>
            <a:off x="9344373" y="5153995"/>
            <a:ext cx="636090" cy="637785"/>
            <a:chOff x="-48630025" y="3199700"/>
            <a:chExt cx="300100" cy="300900"/>
          </a:xfrm>
          <a:solidFill>
            <a:schemeClr val="bg1">
              <a:lumMod val="50000"/>
              <a:alpha val="70000"/>
            </a:schemeClr>
          </a:solidFill>
        </p:grpSpPr>
        <p:sp>
          <p:nvSpPr>
            <p:cNvPr id="1048589" name="Google Shape;7301;p72">
              <a:extLst>
                <a:ext uri="{FF2B5EF4-FFF2-40B4-BE49-F238E27FC236}">
                  <a16:creationId xmlns:a16="http://schemas.microsoft.com/office/drawing/2014/main" id="{2E6BA87C-BBA4-D4C7-7CC1-9A0A67303863}"/>
                </a:ext>
              </a:extLst>
            </p:cNvPr>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0" name="Google Shape;7302;p72">
              <a:extLst>
                <a:ext uri="{FF2B5EF4-FFF2-40B4-BE49-F238E27FC236}">
                  <a16:creationId xmlns:a16="http://schemas.microsoft.com/office/drawing/2014/main" id="{BC0E4B5E-2F3D-20F7-377E-2B77138293B7}"/>
                </a:ext>
              </a:extLst>
            </p:cNvPr>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1" name="Google Shape;7303;p72">
              <a:extLst>
                <a:ext uri="{FF2B5EF4-FFF2-40B4-BE49-F238E27FC236}">
                  <a16:creationId xmlns:a16="http://schemas.microsoft.com/office/drawing/2014/main" id="{E9CDAF30-7E30-08E9-49D9-06E4887C22DD}"/>
                </a:ext>
              </a:extLst>
            </p:cNvPr>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976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563109" y="6519444"/>
            <a:ext cx="547611" cy="369332"/>
          </a:xfrm>
          <a:prstGeom prst="rect">
            <a:avLst/>
          </a:prstGeom>
          <a:noFill/>
        </p:spPr>
        <p:txBody>
          <a:bodyPr wrap="square" rtlCol="0">
            <a:spAutoFit/>
          </a:bodyPr>
          <a:lstStyle/>
          <a:p>
            <a:pPr algn="r"/>
            <a:r>
              <a:rPr lang="en-US" dirty="0">
                <a:solidFill>
                  <a:schemeClr val="bg1"/>
                </a:solidFill>
              </a:rPr>
              <a:t>11</a:t>
            </a:r>
          </a:p>
        </p:txBody>
      </p:sp>
      <p:sp>
        <p:nvSpPr>
          <p:cNvPr id="27" name="Title 1">
            <a:extLst>
              <a:ext uri="{FF2B5EF4-FFF2-40B4-BE49-F238E27FC236}">
                <a16:creationId xmlns:a16="http://schemas.microsoft.com/office/drawing/2014/main" id="{0DA393BC-A0E5-4524-8063-FD387349C581}"/>
              </a:ext>
            </a:extLst>
          </p:cNvPr>
          <p:cNvSpPr>
            <a:spLocks noGrp="1"/>
          </p:cNvSpPr>
          <p:nvPr>
            <p:ph type="title"/>
          </p:nvPr>
        </p:nvSpPr>
        <p:spPr>
          <a:xfrm>
            <a:off x="838200" y="365125"/>
            <a:ext cx="10515600" cy="1325563"/>
          </a:xfrm>
        </p:spPr>
        <p:txBody>
          <a:bodyPr/>
          <a:lstStyle/>
          <a:p>
            <a:r>
              <a:rPr lang="en-US" b="1" dirty="0">
                <a:solidFill>
                  <a:srgbClr val="0070C0"/>
                </a:solidFill>
                <a:latin typeface="Roboto Black" panose="02000000000000000000" pitchFamily="2" charset="0"/>
                <a:ea typeface="Roboto Black" panose="02000000000000000000" pitchFamily="2" charset="0"/>
              </a:rPr>
              <a:t>Prediction Methods</a:t>
            </a:r>
          </a:p>
        </p:txBody>
      </p:sp>
      <p:sp>
        <p:nvSpPr>
          <p:cNvPr id="28" name="Rectangle: Rounded Corners 27">
            <a:extLst>
              <a:ext uri="{FF2B5EF4-FFF2-40B4-BE49-F238E27FC236}">
                <a16:creationId xmlns:a16="http://schemas.microsoft.com/office/drawing/2014/main" id="{942DC145-2351-6C41-B78C-710AEA65F268}"/>
              </a:ext>
            </a:extLst>
          </p:cNvPr>
          <p:cNvSpPr/>
          <p:nvPr/>
        </p:nvSpPr>
        <p:spPr>
          <a:xfrm>
            <a:off x="1389737" y="3071885"/>
            <a:ext cx="6421120" cy="1433321"/>
          </a:xfrm>
          <a:prstGeom prst="roundRect">
            <a:avLst/>
          </a:prstGeom>
          <a:solidFill>
            <a:schemeClr val="accent2">
              <a:lumMod val="75000"/>
              <a:alpha val="90000"/>
            </a:scheme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7A29904-CFD6-5232-D4DF-7ED3C397B6E0}"/>
              </a:ext>
            </a:extLst>
          </p:cNvPr>
          <p:cNvSpPr txBox="1"/>
          <p:nvPr/>
        </p:nvSpPr>
        <p:spPr>
          <a:xfrm>
            <a:off x="1552297" y="3159889"/>
            <a:ext cx="6095999" cy="1200329"/>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Support Vector Machines</a:t>
            </a:r>
          </a:p>
          <a:p>
            <a:pPr marL="457200" lvl="1" indent="0" algn="just">
              <a:buClr>
                <a:srgbClr val="0070C0"/>
              </a:buClr>
              <a:buNone/>
            </a:pPr>
            <a:r>
              <a:rPr lang="en-US" sz="1600" dirty="0">
                <a:solidFill>
                  <a:schemeClr val="bg1"/>
                </a:solidFill>
                <a:ea typeface="Roboto Black" panose="02000000000000000000" pitchFamily="2" charset="0"/>
              </a:rPr>
              <a:t>A support vector machine (SVM) uses algorithms to train and classify data within degrees of polarity, taking it to a degree beyond X/Y prediction.</a:t>
            </a:r>
          </a:p>
        </p:txBody>
      </p:sp>
      <p:sp>
        <p:nvSpPr>
          <p:cNvPr id="30" name="Rectangle: Rounded Corners 29">
            <a:extLst>
              <a:ext uri="{FF2B5EF4-FFF2-40B4-BE49-F238E27FC236}">
                <a16:creationId xmlns:a16="http://schemas.microsoft.com/office/drawing/2014/main" id="{C68FA88D-099A-DB74-9756-DD2D5D780793}"/>
              </a:ext>
            </a:extLst>
          </p:cNvPr>
          <p:cNvSpPr/>
          <p:nvPr/>
        </p:nvSpPr>
        <p:spPr>
          <a:xfrm>
            <a:off x="3230107" y="1527371"/>
            <a:ext cx="5879168" cy="1354449"/>
          </a:xfrm>
          <a:prstGeom prst="roundRect">
            <a:avLst/>
          </a:prstGeom>
          <a:solidFill>
            <a:schemeClr val="accent2">
              <a:lumMod val="75000"/>
              <a:alpha val="90000"/>
            </a:scheme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0EB0295-69C9-5C4A-4173-E0C374513C03}"/>
              </a:ext>
            </a:extLst>
          </p:cNvPr>
          <p:cNvSpPr txBox="1"/>
          <p:nvPr/>
        </p:nvSpPr>
        <p:spPr>
          <a:xfrm>
            <a:off x="3402827" y="1575321"/>
            <a:ext cx="5602275" cy="1200329"/>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Logistic Regression</a:t>
            </a:r>
          </a:p>
          <a:p>
            <a:pPr marL="457200" lvl="1" indent="0" algn="just">
              <a:buClr>
                <a:srgbClr val="0070C0"/>
              </a:buClr>
              <a:buNone/>
            </a:pPr>
            <a:r>
              <a:rPr lang="en-US" sz="1600" dirty="0">
                <a:solidFill>
                  <a:schemeClr val="bg1"/>
                </a:solidFill>
                <a:ea typeface="Roboto Black" panose="02000000000000000000" pitchFamily="2" charset="0"/>
              </a:rPr>
              <a:t>Logistic regression is a calculation used to predict a binary outcome: either something happens, or does not. This can be exhibited as Yes/No, Pass/Fail, Alive/Dead, etc.</a:t>
            </a:r>
          </a:p>
        </p:txBody>
      </p:sp>
      <p:sp>
        <p:nvSpPr>
          <p:cNvPr id="32" name="Rectangle: Rounded Corners 31">
            <a:extLst>
              <a:ext uri="{FF2B5EF4-FFF2-40B4-BE49-F238E27FC236}">
                <a16:creationId xmlns:a16="http://schemas.microsoft.com/office/drawing/2014/main" id="{5B406D3B-35D5-675B-2FA9-B7F1D56A3E7B}"/>
              </a:ext>
            </a:extLst>
          </p:cNvPr>
          <p:cNvSpPr/>
          <p:nvPr/>
        </p:nvSpPr>
        <p:spPr>
          <a:xfrm>
            <a:off x="4478760" y="4706915"/>
            <a:ext cx="6421120" cy="1433321"/>
          </a:xfrm>
          <a:prstGeom prst="roundRect">
            <a:avLst/>
          </a:prstGeom>
          <a:solidFill>
            <a:srgbClr val="1A7680">
              <a:alpha val="90000"/>
            </a:srgbClr>
          </a:solidFill>
          <a:ln w="34925" cmpd="sng">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5381A13A-E183-AD8D-30C8-D63380C35F15}"/>
              </a:ext>
            </a:extLst>
          </p:cNvPr>
          <p:cNvSpPr txBox="1"/>
          <p:nvPr/>
        </p:nvSpPr>
        <p:spPr>
          <a:xfrm>
            <a:off x="4641320" y="4745231"/>
            <a:ext cx="6111562" cy="1292662"/>
          </a:xfrm>
          <a:prstGeom prst="rect">
            <a:avLst/>
          </a:prstGeom>
          <a:noFill/>
        </p:spPr>
        <p:txBody>
          <a:bodyPr wrap="square" rtlCol="0">
            <a:spAutoFit/>
          </a:bodyPr>
          <a:lstStyle/>
          <a:p>
            <a:pPr algn="just">
              <a:buClr>
                <a:srgbClr val="0070C0"/>
              </a:buClr>
            </a:pPr>
            <a:r>
              <a:rPr lang="en-US" sz="2400" dirty="0">
                <a:solidFill>
                  <a:srgbClr val="003B68"/>
                </a:solidFill>
                <a:latin typeface="Roboto Black" panose="02000000000000000000" pitchFamily="2" charset="0"/>
                <a:ea typeface="Roboto Black" panose="02000000000000000000" pitchFamily="2" charset="0"/>
              </a:rPr>
              <a:t>K-Nearest Neighbors</a:t>
            </a:r>
          </a:p>
          <a:p>
            <a:pPr marL="457200" lvl="1" indent="0" algn="just">
              <a:buClr>
                <a:srgbClr val="0070C0"/>
              </a:buClr>
              <a:buNone/>
            </a:pPr>
            <a:r>
              <a:rPr lang="en-US" dirty="0">
                <a:solidFill>
                  <a:schemeClr val="bg1"/>
                </a:solidFill>
                <a:ea typeface="Roboto Black" panose="02000000000000000000" pitchFamily="2" charset="0"/>
              </a:rPr>
              <a:t>K-nearest neighbors (k-NN) is a pattern recognition algorithm that uses training datasets to find the k closest relatives in future examples.</a:t>
            </a:r>
          </a:p>
        </p:txBody>
      </p:sp>
      <p:grpSp>
        <p:nvGrpSpPr>
          <p:cNvPr id="34" name="Google Shape;7520;p72">
            <a:extLst>
              <a:ext uri="{FF2B5EF4-FFF2-40B4-BE49-F238E27FC236}">
                <a16:creationId xmlns:a16="http://schemas.microsoft.com/office/drawing/2014/main" id="{9DF9634D-D9E8-FDE1-8236-B92E25A9D7CE}"/>
              </a:ext>
            </a:extLst>
          </p:cNvPr>
          <p:cNvGrpSpPr/>
          <p:nvPr/>
        </p:nvGrpSpPr>
        <p:grpSpPr>
          <a:xfrm>
            <a:off x="3513057" y="2070659"/>
            <a:ext cx="356176" cy="355051"/>
            <a:chOff x="-47524975" y="3569100"/>
            <a:chExt cx="300875" cy="299925"/>
          </a:xfrm>
          <a:solidFill>
            <a:schemeClr val="bg1">
              <a:lumMod val="85000"/>
            </a:schemeClr>
          </a:solidFill>
        </p:grpSpPr>
        <p:sp>
          <p:nvSpPr>
            <p:cNvPr id="35" name="Google Shape;7521;p72">
              <a:extLst>
                <a:ext uri="{FF2B5EF4-FFF2-40B4-BE49-F238E27FC236}">
                  <a16:creationId xmlns:a16="http://schemas.microsoft.com/office/drawing/2014/main" id="{0061AB9B-4643-D859-A294-1ADFB196364D}"/>
                </a:ext>
              </a:extLst>
            </p:cNvPr>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22;p72">
              <a:extLst>
                <a:ext uri="{FF2B5EF4-FFF2-40B4-BE49-F238E27FC236}">
                  <a16:creationId xmlns:a16="http://schemas.microsoft.com/office/drawing/2014/main" id="{0772C06C-C149-E43E-3436-C4E3490D0972}"/>
                </a:ext>
              </a:extLst>
            </p:cNvPr>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23;p72">
              <a:extLst>
                <a:ext uri="{FF2B5EF4-FFF2-40B4-BE49-F238E27FC236}">
                  <a16:creationId xmlns:a16="http://schemas.microsoft.com/office/drawing/2014/main" id="{A57196E1-D56E-61AE-9408-9E1EDA159D0A}"/>
                </a:ext>
              </a:extLst>
            </p:cNvPr>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24;p72">
              <a:extLst>
                <a:ext uri="{FF2B5EF4-FFF2-40B4-BE49-F238E27FC236}">
                  <a16:creationId xmlns:a16="http://schemas.microsoft.com/office/drawing/2014/main" id="{DAA08E4F-45C4-2708-6E0E-169FE33BA844}"/>
                </a:ext>
              </a:extLst>
            </p:cNvPr>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25;p72">
              <a:extLst>
                <a:ext uri="{FF2B5EF4-FFF2-40B4-BE49-F238E27FC236}">
                  <a16:creationId xmlns:a16="http://schemas.microsoft.com/office/drawing/2014/main" id="{35FA7000-A8BC-F88D-4465-1B15CADB4F71}"/>
                </a:ext>
              </a:extLst>
            </p:cNvPr>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7389;p72">
            <a:extLst>
              <a:ext uri="{FF2B5EF4-FFF2-40B4-BE49-F238E27FC236}">
                <a16:creationId xmlns:a16="http://schemas.microsoft.com/office/drawing/2014/main" id="{31D3830C-938E-455C-B68E-46C8A939A150}"/>
              </a:ext>
            </a:extLst>
          </p:cNvPr>
          <p:cNvGrpSpPr/>
          <p:nvPr/>
        </p:nvGrpSpPr>
        <p:grpSpPr>
          <a:xfrm>
            <a:off x="1626587" y="3632659"/>
            <a:ext cx="394452" cy="372181"/>
            <a:chOff x="-46422300" y="3936925"/>
            <a:chExt cx="320575" cy="302475"/>
          </a:xfrm>
          <a:solidFill>
            <a:schemeClr val="bg1">
              <a:lumMod val="85000"/>
            </a:schemeClr>
          </a:solidFill>
        </p:grpSpPr>
        <p:sp>
          <p:nvSpPr>
            <p:cNvPr id="41" name="Google Shape;7390;p72">
              <a:extLst>
                <a:ext uri="{FF2B5EF4-FFF2-40B4-BE49-F238E27FC236}">
                  <a16:creationId xmlns:a16="http://schemas.microsoft.com/office/drawing/2014/main" id="{A9403CA8-C1E4-3BF5-7938-564B4355D732}"/>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91;p72">
              <a:extLst>
                <a:ext uri="{FF2B5EF4-FFF2-40B4-BE49-F238E27FC236}">
                  <a16:creationId xmlns:a16="http://schemas.microsoft.com/office/drawing/2014/main" id="{86B19392-0C18-5C0E-5412-AF4343A449C0}"/>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7285;p72">
            <a:extLst>
              <a:ext uri="{FF2B5EF4-FFF2-40B4-BE49-F238E27FC236}">
                <a16:creationId xmlns:a16="http://schemas.microsoft.com/office/drawing/2014/main" id="{8B17E34C-7505-5EB8-661B-2AF48E8DEDA1}"/>
              </a:ext>
            </a:extLst>
          </p:cNvPr>
          <p:cNvGrpSpPr/>
          <p:nvPr/>
        </p:nvGrpSpPr>
        <p:grpSpPr>
          <a:xfrm>
            <a:off x="4751620" y="5244925"/>
            <a:ext cx="276003" cy="357300"/>
            <a:chOff x="-50469125" y="3183175"/>
            <a:chExt cx="233150" cy="301825"/>
          </a:xfrm>
          <a:solidFill>
            <a:schemeClr val="bg1">
              <a:lumMod val="85000"/>
            </a:schemeClr>
          </a:solidFill>
        </p:grpSpPr>
        <p:sp>
          <p:nvSpPr>
            <p:cNvPr id="44" name="Google Shape;7286;p72">
              <a:extLst>
                <a:ext uri="{FF2B5EF4-FFF2-40B4-BE49-F238E27FC236}">
                  <a16:creationId xmlns:a16="http://schemas.microsoft.com/office/drawing/2014/main" id="{5B3CE1E0-F58F-6DBD-70D9-EEFF98E13F10}"/>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87;p72">
              <a:extLst>
                <a:ext uri="{FF2B5EF4-FFF2-40B4-BE49-F238E27FC236}">
                  <a16:creationId xmlns:a16="http://schemas.microsoft.com/office/drawing/2014/main" id="{A0B7CCB4-3A08-0D7F-D64D-C0536A3A70D0}"/>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88;p72">
              <a:extLst>
                <a:ext uri="{FF2B5EF4-FFF2-40B4-BE49-F238E27FC236}">
                  <a16:creationId xmlns:a16="http://schemas.microsoft.com/office/drawing/2014/main" id="{D295789E-8BAA-D840-FC9B-3566E90455CB}"/>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492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Progress to date</a:t>
            </a:r>
            <a:endParaRPr lang="en-US" dirty="0">
              <a:solidFill>
                <a:srgbClr val="0070C0"/>
              </a:solidFill>
            </a:endParaRPr>
          </a:p>
        </p:txBody>
      </p:sp>
      <p:sp>
        <p:nvSpPr>
          <p:cNvPr id="1048598" name="Content Placeholder 2"/>
          <p:cNvSpPr>
            <a:spLocks noGrp="1"/>
          </p:cNvSpPr>
          <p:nvPr>
            <p:ph idx="1"/>
          </p:nvPr>
        </p:nvSpPr>
        <p:spPr>
          <a:xfrm>
            <a:off x="838200" y="1610001"/>
            <a:ext cx="10515600" cy="5029835"/>
          </a:xfrm>
        </p:spPr>
        <p:txBody>
          <a:bodyPr>
            <a:normAutofit fontScale="95227"/>
          </a:bodyPr>
          <a:lstStyle/>
          <a:p>
            <a:pPr marL="457200" lvl="1" indent="0">
              <a:buClr>
                <a:srgbClr val="0070C0"/>
              </a:buClr>
              <a:buNone/>
            </a:pPr>
            <a:r>
              <a:rPr lang="en-US" sz="2800" dirty="0">
                <a:solidFill>
                  <a:srgbClr val="0070C0"/>
                </a:solidFill>
                <a:latin typeface="Roboto Black" panose="02000000000000000000" pitchFamily="2" charset="0"/>
                <a:ea typeface="Roboto Black" panose="02000000000000000000" pitchFamily="2" charset="0"/>
              </a:rPr>
              <a:t>Annotated Bibliography</a:t>
            </a:r>
          </a:p>
          <a:p>
            <a:pPr marL="457200" lvl="1" indent="0" algn="just">
              <a:buClr>
                <a:srgbClr val="0070C0"/>
              </a:buClr>
              <a:buNone/>
            </a:pPr>
            <a:r>
              <a:rPr lang="en-US" sz="2100" dirty="0">
                <a:solidFill>
                  <a:srgbClr val="0070C0"/>
                </a:solidFill>
                <a:ea typeface="Roboto Black" panose="02000000000000000000" pitchFamily="2" charset="0"/>
              </a:rPr>
              <a:t>	</a:t>
            </a:r>
            <a:r>
              <a:rPr lang="en-US" sz="2500" dirty="0">
                <a:ea typeface="Roboto Black" panose="02000000000000000000" pitchFamily="2" charset="0"/>
              </a:rPr>
              <a:t>We referred research articles related to our topic and have written the 	annotated bibliographies for each articles. </a:t>
            </a:r>
          </a:p>
          <a:p>
            <a:pPr marL="457200" lvl="1" indent="0">
              <a:buClr>
                <a:srgbClr val="0070C0"/>
              </a:buClr>
              <a:buNone/>
            </a:pPr>
            <a:endParaRPr lang="en-US" sz="2100" dirty="0">
              <a:solidFill>
                <a:srgbClr val="0070C0"/>
              </a:solidFill>
              <a:ea typeface="Roboto Black" panose="02000000000000000000" pitchFamily="2" charset="0"/>
            </a:endParaRPr>
          </a:p>
          <a:p>
            <a:pPr marL="457200" lvl="1" indent="0">
              <a:buClr>
                <a:srgbClr val="0070C0"/>
              </a:buClr>
              <a:buNone/>
            </a:pPr>
            <a:r>
              <a:rPr lang="en-US" sz="2800" dirty="0">
                <a:solidFill>
                  <a:srgbClr val="0070C0"/>
                </a:solidFill>
                <a:latin typeface="Roboto Black" panose="02000000000000000000" pitchFamily="2" charset="0"/>
                <a:ea typeface="Roboto Black" panose="02000000000000000000" pitchFamily="2" charset="0"/>
              </a:rPr>
              <a:t>Data collection</a:t>
            </a:r>
          </a:p>
          <a:p>
            <a:pPr marL="457200" lvl="1" indent="0" algn="just">
              <a:buClr>
                <a:srgbClr val="0070C0"/>
              </a:buClr>
              <a:buNone/>
            </a:pPr>
            <a:r>
              <a:rPr lang="en-US" sz="2500" dirty="0">
                <a:solidFill>
                  <a:srgbClr val="0070C0"/>
                </a:solidFill>
                <a:ea typeface="Roboto Black" panose="02000000000000000000" pitchFamily="2" charset="0"/>
              </a:rPr>
              <a:t>	</a:t>
            </a:r>
            <a:r>
              <a:rPr lang="en-US" sz="2500" dirty="0">
                <a:ea typeface="Roboto Black" panose="02000000000000000000" pitchFamily="2" charset="0"/>
              </a:rPr>
              <a:t>We had downloaded some datasets from The Cancer Genome Atlas (TCGA) 	Data Repository. We considered the 4 omics approaches which we 	focused  in our project when choosing datasets.</a:t>
            </a:r>
          </a:p>
          <a:p>
            <a:pPr marL="457200" lvl="1" indent="0" algn="just">
              <a:buClr>
                <a:srgbClr val="0070C0"/>
              </a:buClr>
              <a:buNone/>
            </a:pPr>
            <a:endParaRPr lang="en-US" sz="2100" dirty="0">
              <a:ea typeface="Roboto Black" panose="02000000000000000000" pitchFamily="2" charset="0"/>
            </a:endParaRPr>
          </a:p>
          <a:p>
            <a:pPr marL="457200" lvl="1" indent="0">
              <a:buClr>
                <a:srgbClr val="0070C0"/>
              </a:buClr>
              <a:buNone/>
            </a:pPr>
            <a:r>
              <a:rPr lang="en-US" sz="2800" dirty="0">
                <a:solidFill>
                  <a:srgbClr val="0070C0"/>
                </a:solidFill>
                <a:latin typeface="Roboto Black" panose="02000000000000000000" pitchFamily="2" charset="0"/>
                <a:ea typeface="Roboto Black" panose="02000000000000000000" pitchFamily="2" charset="0"/>
              </a:rPr>
              <a:t>Proposal writing</a:t>
            </a:r>
          </a:p>
          <a:p>
            <a:pPr marL="457200" lvl="1" indent="0" algn="just">
              <a:buClr>
                <a:srgbClr val="0070C0"/>
              </a:buClr>
              <a:buNone/>
            </a:pPr>
            <a:r>
              <a:rPr lang="en-US" sz="2500" dirty="0">
                <a:solidFill>
                  <a:srgbClr val="0070C0"/>
                </a:solidFill>
                <a:ea typeface="Roboto Black" panose="02000000000000000000" pitchFamily="2" charset="0"/>
              </a:rPr>
              <a:t>	</a:t>
            </a:r>
            <a:r>
              <a:rPr lang="en-US" sz="2500" dirty="0">
                <a:ea typeface="Roboto Black" panose="02000000000000000000" pitchFamily="2" charset="0"/>
              </a:rPr>
              <a:t>We have started to work on the main sections which need for the proposal. 	Now we are focusing on collecting information.</a:t>
            </a:r>
            <a:endParaRPr lang="en-US" sz="2500" dirty="0">
              <a:solidFill>
                <a:srgbClr val="0070C0"/>
              </a:solidFill>
              <a:latin typeface="Roboto Black" panose="02000000000000000000" pitchFamily="2" charset="0"/>
              <a:ea typeface="Roboto Black" panose="02000000000000000000" pitchFamily="2" charset="0"/>
            </a:endParaRPr>
          </a:p>
          <a:p>
            <a:pPr marL="457200" lvl="1" indent="0">
              <a:buClr>
                <a:srgbClr val="0070C0"/>
              </a:buClr>
              <a:buNone/>
            </a:pPr>
            <a:endParaRPr lang="en-US" sz="2100" dirty="0">
              <a:ea typeface="Roboto Black" panose="02000000000000000000" pitchFamily="2" charset="0"/>
            </a:endParaRP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655706" y="6519444"/>
            <a:ext cx="455014" cy="369332"/>
          </a:xfrm>
          <a:prstGeom prst="rect">
            <a:avLst/>
          </a:prstGeom>
          <a:noFill/>
        </p:spPr>
        <p:txBody>
          <a:bodyPr wrap="square" rtlCol="0">
            <a:spAutoFit/>
          </a:bodyPr>
          <a:lstStyle/>
          <a:p>
            <a:pPr algn="r"/>
            <a:r>
              <a:rPr lang="en-US" dirty="0">
                <a:solidFill>
                  <a:schemeClr val="bg1"/>
                </a:solidFill>
              </a:rPr>
              <a:t>12</a:t>
            </a:r>
          </a:p>
        </p:txBody>
      </p:sp>
    </p:spTree>
    <p:extLst>
      <p:ext uri="{BB962C8B-B14F-4D97-AF65-F5344CB8AC3E}">
        <p14:creationId xmlns:p14="http://schemas.microsoft.com/office/powerpoint/2010/main" val="195203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Workplan</a:t>
            </a:r>
            <a:endParaRPr lang="en-US" dirty="0">
              <a:solidFill>
                <a:srgbClr val="0070C0"/>
              </a:solidFill>
            </a:endParaRP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3A4ED19C-037A-CB9F-DA96-295857CD0E06}"/>
              </a:ext>
            </a:extLst>
          </p:cNvPr>
          <p:cNvGraphicFramePr>
            <a:graphicFrameLocks noGrp="1"/>
          </p:cNvGraphicFramePr>
          <p:nvPr>
            <p:ph idx="1"/>
            <p:extLst>
              <p:ext uri="{D42A27DB-BD31-4B8C-83A1-F6EECF244321}">
                <p14:modId xmlns:p14="http://schemas.microsoft.com/office/powerpoint/2010/main" val="3314378252"/>
              </p:ext>
            </p:extLst>
          </p:nvPr>
        </p:nvGraphicFramePr>
        <p:xfrm>
          <a:off x="838201" y="1670249"/>
          <a:ext cx="10515598" cy="4160520"/>
        </p:xfrm>
        <a:graphic>
          <a:graphicData uri="http://schemas.openxmlformats.org/drawingml/2006/table">
            <a:tbl>
              <a:tblPr firstRow="1" bandRow="1">
                <a:tableStyleId>{7DF18680-E054-41AD-8BC1-D1AEF772440D}</a:tableStyleId>
              </a:tblPr>
              <a:tblGrid>
                <a:gridCol w="2589992">
                  <a:extLst>
                    <a:ext uri="{9D8B030D-6E8A-4147-A177-3AD203B41FA5}">
                      <a16:colId xmlns:a16="http://schemas.microsoft.com/office/drawing/2014/main" val="4217178479"/>
                    </a:ext>
                  </a:extLst>
                </a:gridCol>
                <a:gridCol w="609662">
                  <a:extLst>
                    <a:ext uri="{9D8B030D-6E8A-4147-A177-3AD203B41FA5}">
                      <a16:colId xmlns:a16="http://schemas.microsoft.com/office/drawing/2014/main" val="1378091050"/>
                    </a:ext>
                  </a:extLst>
                </a:gridCol>
                <a:gridCol w="609662">
                  <a:extLst>
                    <a:ext uri="{9D8B030D-6E8A-4147-A177-3AD203B41FA5}">
                      <a16:colId xmlns:a16="http://schemas.microsoft.com/office/drawing/2014/main" val="1169867722"/>
                    </a:ext>
                  </a:extLst>
                </a:gridCol>
                <a:gridCol w="609662">
                  <a:extLst>
                    <a:ext uri="{9D8B030D-6E8A-4147-A177-3AD203B41FA5}">
                      <a16:colId xmlns:a16="http://schemas.microsoft.com/office/drawing/2014/main" val="4066325855"/>
                    </a:ext>
                  </a:extLst>
                </a:gridCol>
                <a:gridCol w="609662">
                  <a:extLst>
                    <a:ext uri="{9D8B030D-6E8A-4147-A177-3AD203B41FA5}">
                      <a16:colId xmlns:a16="http://schemas.microsoft.com/office/drawing/2014/main" val="3423514613"/>
                    </a:ext>
                  </a:extLst>
                </a:gridCol>
                <a:gridCol w="609662">
                  <a:extLst>
                    <a:ext uri="{9D8B030D-6E8A-4147-A177-3AD203B41FA5}">
                      <a16:colId xmlns:a16="http://schemas.microsoft.com/office/drawing/2014/main" val="3288511773"/>
                    </a:ext>
                  </a:extLst>
                </a:gridCol>
                <a:gridCol w="609662">
                  <a:extLst>
                    <a:ext uri="{9D8B030D-6E8A-4147-A177-3AD203B41FA5}">
                      <a16:colId xmlns:a16="http://schemas.microsoft.com/office/drawing/2014/main" val="3734129236"/>
                    </a:ext>
                  </a:extLst>
                </a:gridCol>
                <a:gridCol w="609662">
                  <a:extLst>
                    <a:ext uri="{9D8B030D-6E8A-4147-A177-3AD203B41FA5}">
                      <a16:colId xmlns:a16="http://schemas.microsoft.com/office/drawing/2014/main" val="1078731201"/>
                    </a:ext>
                  </a:extLst>
                </a:gridCol>
                <a:gridCol w="609662">
                  <a:extLst>
                    <a:ext uri="{9D8B030D-6E8A-4147-A177-3AD203B41FA5}">
                      <a16:colId xmlns:a16="http://schemas.microsoft.com/office/drawing/2014/main" val="146828440"/>
                    </a:ext>
                  </a:extLst>
                </a:gridCol>
                <a:gridCol w="609662">
                  <a:extLst>
                    <a:ext uri="{9D8B030D-6E8A-4147-A177-3AD203B41FA5}">
                      <a16:colId xmlns:a16="http://schemas.microsoft.com/office/drawing/2014/main" val="825760941"/>
                    </a:ext>
                  </a:extLst>
                </a:gridCol>
                <a:gridCol w="609662">
                  <a:extLst>
                    <a:ext uri="{9D8B030D-6E8A-4147-A177-3AD203B41FA5}">
                      <a16:colId xmlns:a16="http://schemas.microsoft.com/office/drawing/2014/main" val="4144034541"/>
                    </a:ext>
                  </a:extLst>
                </a:gridCol>
                <a:gridCol w="609662">
                  <a:extLst>
                    <a:ext uri="{9D8B030D-6E8A-4147-A177-3AD203B41FA5}">
                      <a16:colId xmlns:a16="http://schemas.microsoft.com/office/drawing/2014/main" val="603172254"/>
                    </a:ext>
                  </a:extLst>
                </a:gridCol>
                <a:gridCol w="609662">
                  <a:extLst>
                    <a:ext uri="{9D8B030D-6E8A-4147-A177-3AD203B41FA5}">
                      <a16:colId xmlns:a16="http://schemas.microsoft.com/office/drawing/2014/main" val="3646918712"/>
                    </a:ext>
                  </a:extLst>
                </a:gridCol>
                <a:gridCol w="609662">
                  <a:extLst>
                    <a:ext uri="{9D8B030D-6E8A-4147-A177-3AD203B41FA5}">
                      <a16:colId xmlns:a16="http://schemas.microsoft.com/office/drawing/2014/main" val="739211052"/>
                    </a:ext>
                  </a:extLst>
                </a:gridCol>
              </a:tblGrid>
              <a:tr h="457200">
                <a:tc rowSpan="2">
                  <a:txBody>
                    <a:bodyPr/>
                    <a:lstStyle/>
                    <a:p>
                      <a:endParaRPr lang="en-US" dirty="0"/>
                    </a:p>
                  </a:txBody>
                  <a:tcPr/>
                </a:tc>
                <a:tc gridSpan="6">
                  <a:txBody>
                    <a:bodyPr/>
                    <a:lstStyle/>
                    <a:p>
                      <a:pPr algn="ctr"/>
                      <a:r>
                        <a:rPr lang="en-US" sz="2800" baseline="30000" dirty="0"/>
                        <a:t>Semester 06</a:t>
                      </a:r>
                    </a:p>
                  </a:txBody>
                  <a:tcPr marB="0" anchor="b"/>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30000" dirty="0"/>
                        <a:t>Semester 07</a:t>
                      </a:r>
                    </a:p>
                  </a:txBody>
                  <a:tcPr marB="0" anchor="b"/>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30000" dirty="0"/>
                        <a:t>Semester 08</a:t>
                      </a:r>
                    </a:p>
                  </a:txBody>
                  <a:tcPr marB="0" anchor="b"/>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847363525"/>
                  </a:ext>
                </a:extLst>
              </a:tr>
              <a:tr h="370840">
                <a:tc vMerge="1">
                  <a:txBody>
                    <a:bodyPr/>
                    <a:lstStyle/>
                    <a:p>
                      <a:endParaRPr lang="en-US" dirty="0"/>
                    </a:p>
                  </a:txBody>
                  <a:tcPr>
                    <a:noFill/>
                  </a:tcPr>
                </a:tc>
                <a:tc>
                  <a:txBody>
                    <a:bodyPr/>
                    <a:lstStyle/>
                    <a:p>
                      <a:pPr algn="ctr"/>
                      <a:r>
                        <a:rPr lang="en-US" sz="1600" b="1" dirty="0">
                          <a:solidFill>
                            <a:srgbClr val="0070C0"/>
                          </a:solidFill>
                        </a:rPr>
                        <a:t>w01</a:t>
                      </a:r>
                    </a:p>
                  </a:txBody>
                  <a:tcPr/>
                </a:tc>
                <a:tc>
                  <a:txBody>
                    <a:bodyPr/>
                    <a:lstStyle/>
                    <a:p>
                      <a:pPr algn="ctr"/>
                      <a:r>
                        <a:rPr lang="en-US" sz="1600" b="1" dirty="0">
                          <a:solidFill>
                            <a:srgbClr val="0070C0"/>
                          </a:solidFill>
                        </a:rPr>
                        <a:t>w06</a:t>
                      </a:r>
                    </a:p>
                  </a:txBody>
                  <a:tcPr/>
                </a:tc>
                <a:tc>
                  <a:txBody>
                    <a:bodyPr/>
                    <a:lstStyle/>
                    <a:p>
                      <a:pPr algn="ctr"/>
                      <a:r>
                        <a:rPr lang="en-US" sz="1600" b="1" dirty="0">
                          <a:solidFill>
                            <a:srgbClr val="0070C0"/>
                          </a:solidFill>
                        </a:rPr>
                        <a:t>w09</a:t>
                      </a:r>
                    </a:p>
                  </a:txBody>
                  <a:tcPr/>
                </a:tc>
                <a:tc>
                  <a:txBody>
                    <a:bodyPr/>
                    <a:lstStyle/>
                    <a:p>
                      <a:pPr algn="ctr"/>
                      <a:r>
                        <a:rPr lang="en-US" sz="1600" b="1" dirty="0">
                          <a:solidFill>
                            <a:srgbClr val="0070C0"/>
                          </a:solidFill>
                        </a:rPr>
                        <a:t>w10</a:t>
                      </a:r>
                    </a:p>
                  </a:txBody>
                  <a:tcPr/>
                </a:tc>
                <a:tc>
                  <a:txBody>
                    <a:bodyPr/>
                    <a:lstStyle/>
                    <a:p>
                      <a:pPr algn="ctr"/>
                      <a:r>
                        <a:rPr lang="en-US" sz="1600" b="1" dirty="0">
                          <a:solidFill>
                            <a:srgbClr val="0070C0"/>
                          </a:solidFill>
                        </a:rPr>
                        <a:t>w18</a:t>
                      </a:r>
                    </a:p>
                  </a:txBody>
                  <a:tcPr/>
                </a:tc>
                <a:tc>
                  <a:txBody>
                    <a:bodyPr/>
                    <a:lstStyle/>
                    <a:p>
                      <a:pPr algn="ctr"/>
                      <a:r>
                        <a:rPr lang="en-US" sz="1600" b="1" dirty="0">
                          <a:solidFill>
                            <a:srgbClr val="0070C0"/>
                          </a:solidFill>
                        </a:rPr>
                        <a:t>w20</a:t>
                      </a:r>
                    </a:p>
                  </a:txBody>
                  <a:tcPr/>
                </a:tc>
                <a:tc>
                  <a:txBody>
                    <a:bodyPr/>
                    <a:lstStyle/>
                    <a:p>
                      <a:pPr algn="ctr"/>
                      <a:r>
                        <a:rPr lang="en-US" sz="1600" b="1" dirty="0">
                          <a:solidFill>
                            <a:srgbClr val="0070C0"/>
                          </a:solidFill>
                        </a:rPr>
                        <a:t>w01</a:t>
                      </a:r>
                    </a:p>
                  </a:txBody>
                  <a:tcPr/>
                </a:tc>
                <a:tc>
                  <a:txBody>
                    <a:bodyPr/>
                    <a:lstStyle/>
                    <a:p>
                      <a:pPr algn="ctr"/>
                      <a:r>
                        <a:rPr lang="en-US" sz="1600" b="1" dirty="0">
                          <a:solidFill>
                            <a:srgbClr val="0070C0"/>
                          </a:solidFill>
                        </a:rPr>
                        <a:t>w03</a:t>
                      </a:r>
                    </a:p>
                  </a:txBody>
                  <a:tcPr/>
                </a:tc>
                <a:tc>
                  <a:txBody>
                    <a:bodyPr/>
                    <a:lstStyle/>
                    <a:p>
                      <a:pPr algn="ctr"/>
                      <a:r>
                        <a:rPr lang="en-US" sz="1600" b="1" dirty="0">
                          <a:solidFill>
                            <a:srgbClr val="0070C0"/>
                          </a:solidFill>
                        </a:rPr>
                        <a:t>w09</a:t>
                      </a:r>
                    </a:p>
                  </a:txBody>
                  <a:tcPr/>
                </a:tc>
                <a:tc>
                  <a:txBody>
                    <a:bodyPr/>
                    <a:lstStyle/>
                    <a:p>
                      <a:pPr algn="ctr"/>
                      <a:r>
                        <a:rPr lang="en-US" sz="1600" b="1" dirty="0">
                          <a:solidFill>
                            <a:srgbClr val="0070C0"/>
                          </a:solidFill>
                        </a:rPr>
                        <a:t>w16</a:t>
                      </a:r>
                    </a:p>
                  </a:txBody>
                  <a:tcPr/>
                </a:tc>
                <a:tc>
                  <a:txBody>
                    <a:bodyPr/>
                    <a:lstStyle/>
                    <a:p>
                      <a:pPr algn="ctr"/>
                      <a:r>
                        <a:rPr lang="en-US" sz="1600" b="1" dirty="0">
                          <a:solidFill>
                            <a:srgbClr val="0070C0"/>
                          </a:solidFill>
                        </a:rPr>
                        <a:t>w01</a:t>
                      </a:r>
                    </a:p>
                  </a:txBody>
                  <a:tcPr/>
                </a:tc>
                <a:tc>
                  <a:txBody>
                    <a:bodyPr/>
                    <a:lstStyle/>
                    <a:p>
                      <a:pPr algn="ctr"/>
                      <a:r>
                        <a:rPr lang="en-US" sz="1600" b="1" dirty="0">
                          <a:solidFill>
                            <a:srgbClr val="0070C0"/>
                          </a:solidFill>
                        </a:rPr>
                        <a:t>w03</a:t>
                      </a:r>
                    </a:p>
                  </a:txBody>
                  <a:tcPr/>
                </a:tc>
                <a:tc>
                  <a:txBody>
                    <a:bodyPr/>
                    <a:lstStyle/>
                    <a:p>
                      <a:pPr algn="ctr"/>
                      <a:r>
                        <a:rPr lang="en-US" sz="1600" b="1" dirty="0">
                          <a:solidFill>
                            <a:srgbClr val="0070C0"/>
                          </a:solidFill>
                        </a:rPr>
                        <a:t>w08</a:t>
                      </a:r>
                    </a:p>
                  </a:txBody>
                  <a:tcPr/>
                </a:tc>
                <a:extLst>
                  <a:ext uri="{0D108BD9-81ED-4DB2-BD59-A6C34878D82A}">
                    <a16:rowId xmlns:a16="http://schemas.microsoft.com/office/drawing/2014/main" val="1955297255"/>
                  </a:ext>
                </a:extLst>
              </a:tr>
              <a:tr h="370840">
                <a:tc>
                  <a:txBody>
                    <a:bodyPr/>
                    <a:lstStyle/>
                    <a:p>
                      <a:r>
                        <a:rPr lang="en-US" sz="1600" b="1" dirty="0">
                          <a:solidFill>
                            <a:srgbClr val="0070C0"/>
                          </a:solidFill>
                        </a:rPr>
                        <a:t>Literature review</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6907451"/>
                  </a:ext>
                </a:extLst>
              </a:tr>
              <a:tr h="370840">
                <a:tc>
                  <a:txBody>
                    <a:bodyPr/>
                    <a:lstStyle/>
                    <a:p>
                      <a:r>
                        <a:rPr lang="en-US" sz="1600" b="1" dirty="0">
                          <a:solidFill>
                            <a:srgbClr val="0070C0"/>
                          </a:solidFill>
                        </a:rPr>
                        <a:t>Bibliography writing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6796942"/>
                  </a:ext>
                </a:extLst>
              </a:tr>
              <a:tr h="370840">
                <a:tc>
                  <a:txBody>
                    <a:bodyPr/>
                    <a:lstStyle/>
                    <a:p>
                      <a:r>
                        <a:rPr lang="en-US" sz="1600" b="1" dirty="0">
                          <a:solidFill>
                            <a:srgbClr val="0070C0"/>
                          </a:solidFill>
                        </a:rPr>
                        <a:t>Data collection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2339202"/>
                  </a:ext>
                </a:extLst>
              </a:tr>
              <a:tr h="370840">
                <a:tc>
                  <a:txBody>
                    <a:bodyPr/>
                    <a:lstStyle/>
                    <a:p>
                      <a:r>
                        <a:rPr lang="en-US" sz="1600" b="1" dirty="0">
                          <a:solidFill>
                            <a:srgbClr val="0070C0"/>
                          </a:solidFill>
                        </a:rPr>
                        <a:t>Research Proposal writing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1317530"/>
                  </a:ext>
                </a:extLst>
              </a:tr>
              <a:tr h="370840">
                <a:tc>
                  <a:txBody>
                    <a:bodyPr/>
                    <a:lstStyle/>
                    <a:p>
                      <a:r>
                        <a:rPr lang="en-US" sz="1600" b="1" dirty="0">
                          <a:solidFill>
                            <a:srgbClr val="0070C0"/>
                          </a:solidFill>
                        </a:rPr>
                        <a:t>Data preparation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61726318"/>
                  </a:ext>
                </a:extLst>
              </a:tr>
              <a:tr h="370840">
                <a:tc>
                  <a:txBody>
                    <a:bodyPr/>
                    <a:lstStyle/>
                    <a:p>
                      <a:r>
                        <a:rPr lang="en-US" sz="1600" b="1" dirty="0">
                          <a:solidFill>
                            <a:srgbClr val="0070C0"/>
                          </a:solidFill>
                        </a:rPr>
                        <a:t>Finalize the model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2821582"/>
                  </a:ext>
                </a:extLst>
              </a:tr>
              <a:tr h="370840">
                <a:tc>
                  <a:txBody>
                    <a:bodyPr/>
                    <a:lstStyle/>
                    <a:p>
                      <a:r>
                        <a:rPr lang="en-US" sz="1600" b="1" dirty="0">
                          <a:solidFill>
                            <a:srgbClr val="0070C0"/>
                          </a:solidFill>
                        </a:rPr>
                        <a:t>Model implementation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31930291"/>
                  </a:ext>
                </a:extLst>
              </a:tr>
              <a:tr h="370840">
                <a:tc>
                  <a:txBody>
                    <a:bodyPr/>
                    <a:lstStyle/>
                    <a:p>
                      <a:r>
                        <a:rPr lang="en-US" sz="1600" b="1" dirty="0">
                          <a:solidFill>
                            <a:srgbClr val="0070C0"/>
                          </a:solidFill>
                        </a:rPr>
                        <a:t>Research Report writing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95113734"/>
                  </a:ext>
                </a:extLst>
              </a:tr>
              <a:tr h="0">
                <a:tc>
                  <a:txBody>
                    <a:bodyPr/>
                    <a:lstStyle/>
                    <a:p>
                      <a:r>
                        <a:rPr lang="en-US" sz="1600" b="1" dirty="0">
                          <a:solidFill>
                            <a:srgbClr val="0070C0"/>
                          </a:solidFill>
                        </a:rPr>
                        <a:t>Research paper writing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480853"/>
                  </a:ext>
                </a:extLst>
              </a:tr>
            </a:tbl>
          </a:graphicData>
        </a:graphic>
      </p:graphicFrame>
      <p:sp>
        <p:nvSpPr>
          <p:cNvPr id="7" name="Arrow: Chevron 6">
            <a:extLst>
              <a:ext uri="{FF2B5EF4-FFF2-40B4-BE49-F238E27FC236}">
                <a16:creationId xmlns:a16="http://schemas.microsoft.com/office/drawing/2014/main" id="{41CE0725-4A4F-151F-21D5-02E89E0E81F7}"/>
              </a:ext>
            </a:extLst>
          </p:cNvPr>
          <p:cNvSpPr/>
          <p:nvPr/>
        </p:nvSpPr>
        <p:spPr>
          <a:xfrm>
            <a:off x="4155440" y="2939325"/>
            <a:ext cx="156464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17C7A35-1487-17CC-8646-61AFF4D7B560}"/>
              </a:ext>
            </a:extLst>
          </p:cNvPr>
          <p:cNvSpPr/>
          <p:nvPr/>
        </p:nvSpPr>
        <p:spPr>
          <a:xfrm>
            <a:off x="4789170" y="3317121"/>
            <a:ext cx="93091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187A2BA9-5159-205F-00A6-CEF9E457AE6C}"/>
              </a:ext>
            </a:extLst>
          </p:cNvPr>
          <p:cNvSpPr/>
          <p:nvPr/>
        </p:nvSpPr>
        <p:spPr>
          <a:xfrm>
            <a:off x="6021705" y="3680659"/>
            <a:ext cx="930910" cy="223520"/>
          </a:xfrm>
          <a:prstGeom prst="chevron">
            <a:avLst>
              <a:gd name="adj" fmla="val 40909"/>
            </a:avLst>
          </a:prstGeom>
          <a:solidFill>
            <a:srgbClr val="FF0000"/>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B6B86DCD-CDF6-248F-EA8C-82B2BC2B193F}"/>
              </a:ext>
            </a:extLst>
          </p:cNvPr>
          <p:cNvSpPr/>
          <p:nvPr/>
        </p:nvSpPr>
        <p:spPr>
          <a:xfrm>
            <a:off x="7228205" y="4057351"/>
            <a:ext cx="93091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C4620AD7-106E-D3F6-7838-C7F6E9332FB4}"/>
              </a:ext>
            </a:extLst>
          </p:cNvPr>
          <p:cNvSpPr/>
          <p:nvPr/>
        </p:nvSpPr>
        <p:spPr>
          <a:xfrm>
            <a:off x="7842885" y="4427527"/>
            <a:ext cx="93091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id="{BE8E5CE7-E4C8-2B76-4A85-0F3CF5B42321}"/>
              </a:ext>
            </a:extLst>
          </p:cNvPr>
          <p:cNvSpPr/>
          <p:nvPr/>
        </p:nvSpPr>
        <p:spPr>
          <a:xfrm>
            <a:off x="8456295" y="4790083"/>
            <a:ext cx="93091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3">
            <a:extLst>
              <a:ext uri="{FF2B5EF4-FFF2-40B4-BE49-F238E27FC236}">
                <a16:creationId xmlns:a16="http://schemas.microsoft.com/office/drawing/2014/main" id="{CC4705F4-4B6F-28E0-6344-363562AAFFE1}"/>
              </a:ext>
            </a:extLst>
          </p:cNvPr>
          <p:cNvSpPr/>
          <p:nvPr/>
        </p:nvSpPr>
        <p:spPr>
          <a:xfrm>
            <a:off x="9052560" y="5167713"/>
            <a:ext cx="214376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3752F92B-66DC-16DE-D646-3F73171E69D3}"/>
              </a:ext>
            </a:extLst>
          </p:cNvPr>
          <p:cNvSpPr/>
          <p:nvPr/>
        </p:nvSpPr>
        <p:spPr>
          <a:xfrm>
            <a:off x="10265410" y="5535183"/>
            <a:ext cx="93091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a:extLst>
              <a:ext uri="{FF2B5EF4-FFF2-40B4-BE49-F238E27FC236}">
                <a16:creationId xmlns:a16="http://schemas.microsoft.com/office/drawing/2014/main" id="{959C969C-36E9-16C9-4FD5-D27DA809A5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4270" y="5049519"/>
            <a:ext cx="1206450" cy="1707279"/>
          </a:xfrm>
          <a:prstGeom prst="rect">
            <a:avLst/>
          </a:prstGeom>
          <a:effectLst>
            <a:outerShdw blurRad="50800" dist="38100" dir="2700000" algn="tl" rotWithShape="0">
              <a:prstClr val="black">
                <a:alpha val="40000"/>
              </a:prstClr>
            </a:outerShdw>
          </a:effectLst>
        </p:spPr>
      </p:pic>
      <p:sp>
        <p:nvSpPr>
          <p:cNvPr id="1048600" name="TextBox 5"/>
          <p:cNvSpPr txBox="1"/>
          <p:nvPr/>
        </p:nvSpPr>
        <p:spPr>
          <a:xfrm>
            <a:off x="11620982" y="6519444"/>
            <a:ext cx="489738" cy="369332"/>
          </a:xfrm>
          <a:prstGeom prst="rect">
            <a:avLst/>
          </a:prstGeom>
          <a:noFill/>
        </p:spPr>
        <p:txBody>
          <a:bodyPr wrap="square" rtlCol="0">
            <a:spAutoFit/>
          </a:bodyPr>
          <a:lstStyle/>
          <a:p>
            <a:pPr algn="r"/>
            <a:r>
              <a:rPr lang="en-US" dirty="0">
                <a:solidFill>
                  <a:schemeClr val="bg1"/>
                </a:solidFill>
              </a:rPr>
              <a:t>13</a:t>
            </a:r>
          </a:p>
        </p:txBody>
      </p:sp>
      <p:sp>
        <p:nvSpPr>
          <p:cNvPr id="3" name="Arrow: Chevron 2">
            <a:extLst>
              <a:ext uri="{FF2B5EF4-FFF2-40B4-BE49-F238E27FC236}">
                <a16:creationId xmlns:a16="http://schemas.microsoft.com/office/drawing/2014/main" id="{0E6AAB72-75D8-738F-C5E5-25633C983889}"/>
              </a:ext>
            </a:extLst>
          </p:cNvPr>
          <p:cNvSpPr/>
          <p:nvPr/>
        </p:nvSpPr>
        <p:spPr>
          <a:xfrm>
            <a:off x="4163060" y="2573565"/>
            <a:ext cx="7033260" cy="223520"/>
          </a:xfrm>
          <a:prstGeom prst="chevron">
            <a:avLst>
              <a:gd name="adj" fmla="val 40909"/>
            </a:avLst>
          </a:prstGeom>
          <a:solidFill>
            <a:schemeClr val="accent1">
              <a:lumMod val="50000"/>
            </a:schemeClr>
          </a:solidFill>
          <a:ln>
            <a:noFill/>
          </a:ln>
          <a:effectLst>
            <a:outerShdw blurRad="508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639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References</a:t>
            </a:r>
          </a:p>
        </p:txBody>
      </p:sp>
      <p:sp>
        <p:nvSpPr>
          <p:cNvPr id="1048668" name="Content Placeholder 2"/>
          <p:cNvSpPr>
            <a:spLocks noGrp="1"/>
          </p:cNvSpPr>
          <p:nvPr>
            <p:ph idx="1"/>
          </p:nvPr>
        </p:nvSpPr>
        <p:spPr>
          <a:xfrm>
            <a:off x="838200" y="1690688"/>
            <a:ext cx="10515600" cy="4924121"/>
          </a:xfrm>
        </p:spPr>
        <p:txBody>
          <a:bodyPr>
            <a:normAutofit/>
          </a:bodyPr>
          <a:lstStyle/>
          <a:p>
            <a:pPr marL="514350" indent="-514350" algn="just">
              <a:lnSpc>
                <a:spcPct val="120000"/>
              </a:lnSpc>
              <a:buClr>
                <a:srgbClr val="0070C0"/>
              </a:buClr>
              <a:buFont typeface="+mj-lt"/>
              <a:buAutoNum type="arabicPeriod"/>
            </a:pPr>
            <a:r>
              <a:rPr lang="en-US" sz="1600" dirty="0" err="1">
                <a:effectLst/>
                <a:ea typeface="Calibri" panose="020F0502020204030204" pitchFamily="34" charset="0"/>
                <a:cs typeface="Times New Roman" panose="02020603050405020304" pitchFamily="18" charset="0"/>
              </a:rPr>
              <a:t>Muhamed</a:t>
            </a:r>
            <a:r>
              <a:rPr lang="en-US" sz="1600" dirty="0">
                <a:effectLst/>
                <a:ea typeface="Calibri" panose="020F0502020204030204" pitchFamily="34" charset="0"/>
                <a:cs typeface="Times New Roman" panose="02020603050405020304" pitchFamily="18" charset="0"/>
              </a:rPr>
              <a:t> Ali, Ali, </a:t>
            </a:r>
            <a:r>
              <a:rPr lang="en-US" sz="1600" dirty="0" err="1">
                <a:effectLst/>
                <a:ea typeface="Calibri" panose="020F0502020204030204" pitchFamily="34" charset="0"/>
                <a:cs typeface="Times New Roman" panose="02020603050405020304" pitchFamily="18" charset="0"/>
              </a:rPr>
              <a:t>Hanqi</a:t>
            </a:r>
            <a:r>
              <a:rPr lang="en-US" sz="1600" dirty="0">
                <a:effectLst/>
                <a:ea typeface="Calibri" panose="020F0502020204030204" pitchFamily="34" charset="0"/>
                <a:cs typeface="Times New Roman" panose="02020603050405020304" pitchFamily="18" charset="0"/>
              </a:rPr>
              <a:t> Zhuang, Ali Ibrahim, </a:t>
            </a:r>
            <a:r>
              <a:rPr lang="en-US" sz="1600" dirty="0" err="1">
                <a:effectLst/>
                <a:ea typeface="Calibri" panose="020F0502020204030204" pitchFamily="34" charset="0"/>
                <a:cs typeface="Times New Roman" panose="02020603050405020304" pitchFamily="18" charset="0"/>
              </a:rPr>
              <a:t>Oneeb</a:t>
            </a:r>
            <a:r>
              <a:rPr lang="en-US" sz="1600" dirty="0">
                <a:effectLst/>
                <a:ea typeface="Calibri" panose="020F0502020204030204" pitchFamily="34" charset="0"/>
                <a:cs typeface="Times New Roman" panose="02020603050405020304" pitchFamily="18" charset="0"/>
              </a:rPr>
              <a:t> Rehman, Michelle Huang, and Andrew Wu. 2018. "A Machine Learning Approach for the Classification of Kidney Cancer Subtypes Using miRNA Genome Data" Applied Sciences 8, no. 12: 2422. </a:t>
            </a:r>
            <a:r>
              <a:rPr lang="en-US" sz="1600" dirty="0">
                <a:effectLst/>
                <a:ea typeface="Calibri" panose="020F0502020204030204" pitchFamily="34" charset="0"/>
                <a:cs typeface="Times New Roman" panose="02020603050405020304" pitchFamily="18" charset="0"/>
                <a:hlinkClick r:id="rId2"/>
              </a:rPr>
              <a:t>https://doi.org/10.3390/app8122422</a:t>
            </a:r>
            <a:endParaRPr lang="en-US" sz="1600" dirty="0">
              <a:effectLst/>
              <a:ea typeface="Calibri" panose="020F0502020204030204" pitchFamily="34" charset="0"/>
              <a:cs typeface="Times New Roman" panose="02020603050405020304" pitchFamily="18" charset="0"/>
            </a:endParaRPr>
          </a:p>
          <a:p>
            <a:pPr marL="514350" indent="-514350" algn="just">
              <a:lnSpc>
                <a:spcPct val="120000"/>
              </a:lnSpc>
              <a:buClr>
                <a:srgbClr val="0070C0"/>
              </a:buClr>
              <a:buFont typeface="+mj-lt"/>
              <a:buAutoNum type="arabicPeriod"/>
            </a:pPr>
            <a:r>
              <a:rPr lang="en-US" sz="1600" dirty="0">
                <a:solidFill>
                  <a:srgbClr val="222222"/>
                </a:solidFill>
                <a:effectLst/>
                <a:ea typeface="Calibri" panose="020F0502020204030204" pitchFamily="34" charset="0"/>
              </a:rPr>
              <a:t>Marquardt, André et al. “Subgroup-Independent Mapping of Renal Cell Carcinoma-Machine Learning Reveals Prognostic Mitochondrial Gene Signature Beyond Histopathologic Boundaries.” Frontiers in oncology vol. 11 621278. 15 Mar. 2021, doi:10.3389/fonc.2021.621278</a:t>
            </a:r>
          </a:p>
          <a:p>
            <a:pPr marL="514350" indent="-514350" algn="just">
              <a:lnSpc>
                <a:spcPct val="120000"/>
              </a:lnSpc>
              <a:buClr>
                <a:srgbClr val="0070C0"/>
              </a:buClr>
              <a:buFont typeface="+mj-lt"/>
              <a:buAutoNum type="arabicPeriod"/>
            </a:pPr>
            <a:r>
              <a:rPr lang="en-US" sz="1600" dirty="0"/>
              <a:t>Eloise </a:t>
            </a:r>
            <a:r>
              <a:rPr lang="en-US" sz="1600" dirty="0" err="1"/>
              <a:t>Withnell</a:t>
            </a:r>
            <a:r>
              <a:rPr lang="en-US" sz="1600" dirty="0"/>
              <a:t>, </a:t>
            </a:r>
            <a:r>
              <a:rPr lang="en-US" sz="1600" dirty="0" err="1"/>
              <a:t>Xiaoyu</a:t>
            </a:r>
            <a:r>
              <a:rPr lang="en-US" sz="1600" dirty="0"/>
              <a:t> Zhang, Kai Sun, Yike Guo, </a:t>
            </a:r>
            <a:r>
              <a:rPr lang="en-US" sz="1600" dirty="0" err="1"/>
              <a:t>XOmiVAE</a:t>
            </a:r>
            <a:r>
              <a:rPr lang="en-US" sz="1600" dirty="0"/>
              <a:t>: an interpretable deep learning model for cancer classification using high-dimensional omics data, Briefings in Bioinformatics, Volume 22, Issue 6, November 2021, bbab315,</a:t>
            </a:r>
            <a:r>
              <a:rPr lang="en-US" sz="1600" dirty="0">
                <a:hlinkClick r:id="rId3"/>
              </a:rPr>
              <a:t> https://doi.org/10.1093/bib/bbab315</a:t>
            </a:r>
            <a:endParaRPr lang="en-US" sz="1600" dirty="0"/>
          </a:p>
          <a:p>
            <a:pPr marL="514350" indent="-514350" algn="just">
              <a:lnSpc>
                <a:spcPct val="120000"/>
              </a:lnSpc>
              <a:buClr>
                <a:srgbClr val="0070C0"/>
              </a:buClr>
              <a:buFont typeface="+mj-lt"/>
              <a:buAutoNum type="arabicPeriod"/>
            </a:pPr>
            <a:r>
              <a:rPr lang="en-US" sz="1600" dirty="0" err="1"/>
              <a:t>Lovino</a:t>
            </a:r>
            <a:r>
              <a:rPr lang="en-US" sz="1600" dirty="0"/>
              <a:t>, M., </a:t>
            </a:r>
            <a:r>
              <a:rPr lang="en-US" sz="1600" dirty="0" err="1"/>
              <a:t>Bontempo</a:t>
            </a:r>
            <a:r>
              <a:rPr lang="en-US" sz="1600" dirty="0"/>
              <a:t>, G., </a:t>
            </a:r>
            <a:r>
              <a:rPr lang="en-US" sz="1600" dirty="0" err="1"/>
              <a:t>Cirrincione</a:t>
            </a:r>
            <a:r>
              <a:rPr lang="en-US" sz="1600" dirty="0"/>
              <a:t>, G., Ficarra, E. (2020). “Multi-omics Classification on Kidney Samples Exploiting Uncertainty-Aware Models”. In: Huang, DS., Jo, KH. (eds) Intelligent Computing Theories and Application. ICIC 2020. Lecture Notes in Computer Science (), vol 12464. Springer, Cham. </a:t>
            </a:r>
            <a:r>
              <a:rPr lang="en-US" sz="1600" dirty="0">
                <a:hlinkClick r:id="rId4"/>
              </a:rPr>
              <a:t>https://doi.org/10.1007/978-3-030-60802-6_4</a:t>
            </a:r>
            <a:endParaRPr lang="en-US" sz="1600" dirty="0"/>
          </a:p>
          <a:p>
            <a:pPr marL="514350" indent="-514350" algn="just">
              <a:lnSpc>
                <a:spcPct val="120000"/>
              </a:lnSpc>
              <a:buClr>
                <a:srgbClr val="0070C0"/>
              </a:buClr>
              <a:buFont typeface="+mj-lt"/>
              <a:buAutoNum type="arabicPeriod"/>
            </a:pPr>
            <a:r>
              <a:rPr lang="en-US" sz="1600" dirty="0"/>
              <a:t>Hu F, Zeng W, Liu X. A Gene Signature of Survival Prediction for Kidney Renal Cell Carcinoma by Multi-</a:t>
            </a:r>
            <a:r>
              <a:rPr lang="en-US" sz="1600" dirty="0" err="1"/>
              <a:t>Omic</a:t>
            </a:r>
            <a:r>
              <a:rPr lang="en-US" sz="1600" dirty="0"/>
              <a:t> Data Analysis. International Journal of Molecular Sciences. 2019; 20(22):5720. </a:t>
            </a:r>
            <a:r>
              <a:rPr lang="en-US" sz="1600" dirty="0">
                <a:hlinkClick r:id="rId5"/>
              </a:rPr>
              <a:t>https://doi.org/10.3390/ijms20225720</a:t>
            </a:r>
            <a:endParaRPr lang="en-US" sz="1600" dirty="0"/>
          </a:p>
          <a:p>
            <a:pPr marL="514350" indent="-514350" algn="just">
              <a:lnSpc>
                <a:spcPct val="120000"/>
              </a:lnSpc>
              <a:buClr>
                <a:srgbClr val="0070C0"/>
              </a:buClr>
              <a:buFont typeface="+mj-lt"/>
              <a:buAutoNum type="arabicPeriod"/>
            </a:pPr>
            <a:endParaRPr lang="en-US" sz="1600" dirty="0"/>
          </a:p>
        </p:txBody>
      </p:sp>
      <p:sp>
        <p:nvSpPr>
          <p:cNvPr id="1048669"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70"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References</a:t>
            </a:r>
          </a:p>
        </p:txBody>
      </p:sp>
      <p:sp>
        <p:nvSpPr>
          <p:cNvPr id="1048668" name="Content Placeholder 2"/>
          <p:cNvSpPr>
            <a:spLocks noGrp="1"/>
          </p:cNvSpPr>
          <p:nvPr>
            <p:ph idx="1"/>
          </p:nvPr>
        </p:nvSpPr>
        <p:spPr>
          <a:xfrm>
            <a:off x="838200" y="1690688"/>
            <a:ext cx="10515600" cy="4486275"/>
          </a:xfrm>
        </p:spPr>
        <p:txBody>
          <a:bodyPr>
            <a:normAutofit/>
          </a:bodyPr>
          <a:lstStyle/>
          <a:p>
            <a:pPr marL="514350" indent="-514350" algn="just">
              <a:lnSpc>
                <a:spcPct val="120000"/>
              </a:lnSpc>
              <a:buClr>
                <a:srgbClr val="0070C0"/>
              </a:buClr>
              <a:buFont typeface="+mj-lt"/>
              <a:buAutoNum type="arabicPeriod" startAt="6"/>
            </a:pPr>
            <a:r>
              <a:rPr lang="en-US" sz="1600" dirty="0"/>
              <a:t>He, Z., Liu, H., </a:t>
            </a:r>
            <a:r>
              <a:rPr lang="en-US" sz="1600" dirty="0" err="1"/>
              <a:t>Moch</a:t>
            </a:r>
            <a:r>
              <a:rPr lang="en-US" sz="1600" dirty="0"/>
              <a:t>, H. et al. Machine learning with autophagy-related proteins for discriminating renal cell carcinoma subtypes. Sci Rep 10, 720 (2020). </a:t>
            </a:r>
            <a:r>
              <a:rPr lang="en-US" sz="1600" dirty="0">
                <a:hlinkClick r:id="rId2"/>
              </a:rPr>
              <a:t>https://doi.org/10.1038/s41598-020-57670-y</a:t>
            </a:r>
            <a:endParaRPr lang="en-US" sz="1600" dirty="0"/>
          </a:p>
          <a:p>
            <a:pPr marL="514350" indent="-514350" algn="just">
              <a:lnSpc>
                <a:spcPct val="120000"/>
              </a:lnSpc>
              <a:buClr>
                <a:srgbClr val="0070C0"/>
              </a:buClr>
              <a:buFont typeface="+mj-lt"/>
              <a:buAutoNum type="arabicPeriod" startAt="6"/>
            </a:pPr>
            <a:r>
              <a:rPr lang="en-US" sz="1600" dirty="0"/>
              <a:t>Eliana Marostica, Rebecca Barber, Thomas </a:t>
            </a:r>
            <a:r>
              <a:rPr lang="en-US" sz="1600" dirty="0" err="1"/>
              <a:t>Denize</a:t>
            </a:r>
            <a:r>
              <a:rPr lang="en-US" sz="1600" dirty="0"/>
              <a:t>, Isaac S. </a:t>
            </a:r>
            <a:r>
              <a:rPr lang="en-US" sz="1600" dirty="0" err="1"/>
              <a:t>Kohane</a:t>
            </a:r>
            <a:r>
              <a:rPr lang="en-US" sz="1600" dirty="0"/>
              <a:t>, Sabina Signoretti, Jeffrey A. Golden, </a:t>
            </a:r>
            <a:r>
              <a:rPr lang="en-US" sz="1600" dirty="0" err="1"/>
              <a:t>Kun-Hsing</a:t>
            </a:r>
            <a:r>
              <a:rPr lang="en-US" sz="1600" dirty="0"/>
              <a:t> Yu; Development of a Histopathology Informatics Pipeline for Classification and Prediction of Clinical Outcomes in Subtypes of Renal Cell Carcinoma. Clin Cancer Res 15 May 2021; 27 (10): 2868–2878. </a:t>
            </a:r>
            <a:r>
              <a:rPr lang="en-US" sz="1600" dirty="0">
                <a:hlinkClick r:id="rId3"/>
              </a:rPr>
              <a:t>https://doi.org/10.1158/1078-0432.CCR-20-4119</a:t>
            </a:r>
            <a:endParaRPr lang="en-US" sz="1600" dirty="0"/>
          </a:p>
          <a:p>
            <a:pPr marL="514350" indent="-514350" algn="just">
              <a:lnSpc>
                <a:spcPct val="120000"/>
              </a:lnSpc>
              <a:buClr>
                <a:srgbClr val="0070C0"/>
              </a:buClr>
              <a:buFont typeface="+mj-lt"/>
              <a:buAutoNum type="arabicPeriod" startAt="6"/>
            </a:pPr>
            <a:r>
              <a:rPr lang="en-US" sz="1600" dirty="0"/>
              <a:t>Wu J, </a:t>
            </a:r>
            <a:r>
              <a:rPr lang="en-US" sz="1600" dirty="0" err="1"/>
              <a:t>Jin</a:t>
            </a:r>
            <a:r>
              <a:rPr lang="en-US" sz="1600" dirty="0"/>
              <a:t> S, Gu W, Wan F, Zhang H, Shi G, Qu Y and Ye D (2019) Construction and Validation of a 9-Gene Signature for Predicting Prognosis in Stage III Clear Cell Renal Cell Carcinoma. Front. Oncol. 9:152. </a:t>
            </a:r>
            <a:r>
              <a:rPr lang="en-US" sz="1600" dirty="0" err="1"/>
              <a:t>doi</a:t>
            </a:r>
            <a:r>
              <a:rPr lang="en-US" sz="1600" dirty="0"/>
              <a:t>: 10.3389/fonc.2019.00152</a:t>
            </a:r>
          </a:p>
          <a:p>
            <a:pPr marL="514350" indent="-514350" algn="just">
              <a:lnSpc>
                <a:spcPct val="120000"/>
              </a:lnSpc>
              <a:buClr>
                <a:srgbClr val="0070C0"/>
              </a:buClr>
              <a:buFont typeface="+mj-lt"/>
              <a:buAutoNum type="arabicPeriod" startAt="6"/>
            </a:pPr>
            <a:r>
              <a:rPr lang="en-US" sz="1600" dirty="0" err="1"/>
              <a:t>Terrematte</a:t>
            </a:r>
            <a:r>
              <a:rPr lang="en-US" sz="1600" dirty="0"/>
              <a:t>, P.; Andrade, D.S.; Justino, J.; </a:t>
            </a:r>
            <a:r>
              <a:rPr lang="en-US" sz="1600" dirty="0" err="1"/>
              <a:t>Stransky</a:t>
            </a:r>
            <a:r>
              <a:rPr lang="en-US" sz="1600" dirty="0"/>
              <a:t>, B.; de Araújo, D.S.A.; </a:t>
            </a:r>
            <a:r>
              <a:rPr lang="en-US" sz="1600" dirty="0" err="1"/>
              <a:t>Dória</a:t>
            </a:r>
            <a:r>
              <a:rPr lang="en-US" sz="1600" dirty="0"/>
              <a:t> Neto, A.D. A Novel Machine Learning 13-Gene Signature: Improving Risk Analysis and Survival Prediction for Clear Cell Renal Cell Carcinoma Patients. Cancers 2022, 14, 2111. </a:t>
            </a:r>
            <a:r>
              <a:rPr lang="en-US" sz="1600" dirty="0">
                <a:hlinkClick r:id="rId4"/>
              </a:rPr>
              <a:t>https://doi.org/10.3390/cancers14092111</a:t>
            </a:r>
            <a:endParaRPr lang="en-US" sz="1600" dirty="0"/>
          </a:p>
          <a:p>
            <a:pPr marL="514350" indent="-514350" algn="just">
              <a:lnSpc>
                <a:spcPct val="120000"/>
              </a:lnSpc>
              <a:buClr>
                <a:srgbClr val="0070C0"/>
              </a:buClr>
              <a:buFont typeface="+mj-lt"/>
              <a:buAutoNum type="arabicPeriod" startAt="6"/>
            </a:pPr>
            <a:r>
              <a:rPr lang="en-US" sz="1600" dirty="0"/>
              <a:t>Huang, Jennifer J, and James J Hsieh. “The Pan-Omics Landscape of Renal Cell Carcinoma and Its Implication on Future Clinical Practice.” Kidney cancer (Clifton, Va.) vol. 4,3 121-129. 16 Sep. 2020, doi:10.3233/KCA-200085</a:t>
            </a:r>
          </a:p>
        </p:txBody>
      </p:sp>
      <p:sp>
        <p:nvSpPr>
          <p:cNvPr id="1048669"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70"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15</a:t>
            </a:r>
          </a:p>
        </p:txBody>
      </p:sp>
    </p:spTree>
    <p:extLst>
      <p:ext uri="{BB962C8B-B14F-4D97-AF65-F5344CB8AC3E}">
        <p14:creationId xmlns:p14="http://schemas.microsoft.com/office/powerpoint/2010/main" val="135998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References</a:t>
            </a:r>
          </a:p>
        </p:txBody>
      </p:sp>
      <p:sp>
        <p:nvSpPr>
          <p:cNvPr id="1048668" name="Content Placeholder 2"/>
          <p:cNvSpPr>
            <a:spLocks noGrp="1"/>
          </p:cNvSpPr>
          <p:nvPr>
            <p:ph idx="1"/>
          </p:nvPr>
        </p:nvSpPr>
        <p:spPr>
          <a:xfrm>
            <a:off x="838200" y="1690688"/>
            <a:ext cx="10515600" cy="4486275"/>
          </a:xfrm>
        </p:spPr>
        <p:txBody>
          <a:bodyPr>
            <a:normAutofit/>
          </a:bodyPr>
          <a:lstStyle/>
          <a:p>
            <a:pPr marL="514350" indent="-514350" algn="just">
              <a:lnSpc>
                <a:spcPct val="120000"/>
              </a:lnSpc>
              <a:buClr>
                <a:srgbClr val="0070C0"/>
              </a:buClr>
              <a:buFont typeface="+mj-lt"/>
              <a:buAutoNum type="arabicPeriod" startAt="11"/>
            </a:pPr>
            <a:r>
              <a:rPr lang="en-US" sz="1600" dirty="0">
                <a:hlinkClick r:id="rId2"/>
              </a:rPr>
              <a:t>https://www.javatpoint.com/feature-selection-techniques-in-machine-learning</a:t>
            </a:r>
            <a:endParaRPr lang="en-US" sz="1600" dirty="0"/>
          </a:p>
          <a:p>
            <a:pPr marL="514350" indent="-514350" algn="just">
              <a:lnSpc>
                <a:spcPct val="120000"/>
              </a:lnSpc>
              <a:buClr>
                <a:srgbClr val="0070C0"/>
              </a:buClr>
              <a:buFont typeface="+mj-lt"/>
              <a:buAutoNum type="arabicPeriod" startAt="11"/>
            </a:pPr>
            <a:r>
              <a:rPr lang="en-US" sz="1600" dirty="0">
                <a:hlinkClick r:id="rId3"/>
              </a:rPr>
              <a:t>https://www.javatpoint.com/classification-algorithm-in-machine-learning</a:t>
            </a:r>
            <a:endParaRPr lang="en-US" sz="1600" dirty="0"/>
          </a:p>
          <a:p>
            <a:pPr marL="514350" indent="-514350" algn="just">
              <a:lnSpc>
                <a:spcPct val="120000"/>
              </a:lnSpc>
              <a:buClr>
                <a:srgbClr val="0070C0"/>
              </a:buClr>
              <a:buFont typeface="+mj-lt"/>
              <a:buAutoNum type="arabicPeriod" startAt="11"/>
            </a:pPr>
            <a:endParaRPr lang="en-US" sz="1600" dirty="0"/>
          </a:p>
        </p:txBody>
      </p:sp>
      <p:sp>
        <p:nvSpPr>
          <p:cNvPr id="1048669"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70"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16</a:t>
            </a:r>
          </a:p>
        </p:txBody>
      </p:sp>
    </p:spTree>
    <p:extLst>
      <p:ext uri="{BB962C8B-B14F-4D97-AF65-F5344CB8AC3E}">
        <p14:creationId xmlns:p14="http://schemas.microsoft.com/office/powerpoint/2010/main" val="346514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838200" y="2766218"/>
            <a:ext cx="10515600" cy="1325563"/>
          </a:xfrm>
        </p:spPr>
        <p:txBody>
          <a:bodyPr/>
          <a:lstStyle/>
          <a:p>
            <a:pPr algn="ctr"/>
            <a:r>
              <a:rPr lang="en-US" dirty="0">
                <a:solidFill>
                  <a:srgbClr val="0070C0"/>
                </a:solidFill>
                <a:latin typeface="Nunito Black" pitchFamily="2" charset="0"/>
                <a:ea typeface="Roboto Black" panose="0200000000000000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Introduction</a:t>
            </a:r>
            <a:endParaRPr lang="en-US" dirty="0">
              <a:solidFill>
                <a:srgbClr val="0070C0"/>
              </a:solidFill>
            </a:endParaRPr>
          </a:p>
        </p:txBody>
      </p:sp>
      <p:sp>
        <p:nvSpPr>
          <p:cNvPr id="1048598" name="Content Placeholder 2"/>
          <p:cNvSpPr>
            <a:spLocks noGrp="1"/>
          </p:cNvSpPr>
          <p:nvPr>
            <p:ph idx="1"/>
          </p:nvPr>
        </p:nvSpPr>
        <p:spPr>
          <a:xfrm>
            <a:off x="838200" y="1478280"/>
            <a:ext cx="10515600" cy="5029835"/>
          </a:xfrm>
        </p:spPr>
        <p:txBody>
          <a:bodyPr>
            <a:normAutofit fontScale="95227"/>
          </a:bodyPr>
          <a:lstStyle/>
          <a:p>
            <a:pPr lvl="1" algn="just">
              <a:buClr>
                <a:srgbClr val="0070C0"/>
              </a:buClr>
            </a:pPr>
            <a:r>
              <a:rPr lang="en-US" sz="2500" dirty="0">
                <a:ea typeface="Noto Sans" panose="020B0502040504020204" pitchFamily="34" charset="0"/>
                <a:cs typeface="Noto Sans" panose="020B0502040504020204" pitchFamily="34" charset="0"/>
              </a:rPr>
              <a:t>Our research is related to the medical field and the goal is to classify the Kidney cancer patients into their clinical subgroups with a better accuracy. </a:t>
            </a:r>
          </a:p>
          <a:p>
            <a:pPr lvl="1" algn="just">
              <a:buClr>
                <a:srgbClr val="0070C0"/>
              </a:buClr>
            </a:pPr>
            <a:r>
              <a:rPr lang="en-US" sz="2500" dirty="0">
                <a:ea typeface="Noto Sans" panose="020B0502040504020204" pitchFamily="34" charset="0"/>
                <a:cs typeface="Noto Sans" panose="020B0502040504020204" pitchFamily="34" charset="0"/>
              </a:rPr>
              <a:t>To accomplish that task, we have choose 3 main components known as,</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Major subtypes of Kidney cancer</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Multi Omics data</a:t>
            </a:r>
          </a:p>
          <a:p>
            <a:pPr lvl="2">
              <a:buClr>
                <a:srgbClr val="0070C0"/>
              </a:buClr>
              <a:buFont typeface="Wingdings" panose="05000000000000000000" pitchFamily="2" charset="2"/>
              <a:buChar char="Ø"/>
            </a:pPr>
            <a:r>
              <a:rPr lang="en-US" sz="2100" dirty="0">
                <a:solidFill>
                  <a:srgbClr val="0070C0"/>
                </a:solidFill>
                <a:ea typeface="Verdana" panose="020B0604030504040204" pitchFamily="34" charset="0"/>
              </a:rPr>
              <a:t>Machine Learning</a:t>
            </a:r>
          </a:p>
          <a:p>
            <a:pPr marL="457200" lvl="1" indent="0">
              <a:buClr>
                <a:srgbClr val="0070C0"/>
              </a:buClr>
              <a:buNone/>
            </a:pPr>
            <a:endParaRPr lang="en-US" sz="100" dirty="0">
              <a:latin typeface="Roboto Black" panose="02000000000000000000" pitchFamily="2" charset="0"/>
              <a:ea typeface="Roboto Black" panose="02000000000000000000" pitchFamily="2" charset="0"/>
            </a:endParaRPr>
          </a:p>
          <a:p>
            <a:pPr marL="457200" lvl="1" indent="0">
              <a:buClr>
                <a:srgbClr val="0070C0"/>
              </a:buClr>
              <a:buNone/>
            </a:pPr>
            <a:endParaRPr lang="en-US" sz="1100" dirty="0">
              <a:latin typeface="Roboto Black" panose="02000000000000000000" pitchFamily="2" charset="0"/>
              <a:ea typeface="Roboto Black" panose="02000000000000000000" pitchFamily="2" charset="0"/>
            </a:endParaRPr>
          </a:p>
          <a:p>
            <a:pPr marL="457200" lvl="1" indent="0">
              <a:buClr>
                <a:srgbClr val="0070C0"/>
              </a:buClr>
              <a:buNone/>
            </a:pPr>
            <a:r>
              <a:rPr lang="en-US" sz="2800" dirty="0">
                <a:solidFill>
                  <a:srgbClr val="0070C0"/>
                </a:solidFill>
                <a:latin typeface="Roboto Black" panose="02000000000000000000" pitchFamily="2" charset="0"/>
                <a:ea typeface="Roboto Black" panose="02000000000000000000" pitchFamily="2" charset="0"/>
              </a:rPr>
              <a:t>Significance of the Research</a:t>
            </a:r>
          </a:p>
          <a:p>
            <a:pPr lvl="1" algn="just">
              <a:buClr>
                <a:srgbClr val="0070C0"/>
              </a:buClr>
            </a:pPr>
            <a:r>
              <a:rPr lang="en-US" sz="2500" dirty="0">
                <a:ea typeface="Roboto Black" panose="02000000000000000000" pitchFamily="2" charset="0"/>
              </a:rPr>
              <a:t>Kidney cancer is a common cancer variant at present. </a:t>
            </a:r>
          </a:p>
          <a:p>
            <a:pPr lvl="1" algn="just">
              <a:buClr>
                <a:srgbClr val="0070C0"/>
              </a:buClr>
            </a:pPr>
            <a:r>
              <a:rPr lang="en-US" sz="2500" dirty="0">
                <a:ea typeface="Roboto Black" panose="02000000000000000000" pitchFamily="2" charset="0"/>
              </a:rPr>
              <a:t>People who are elder than 60 are the mostly affected group and about 79,000 cases identified annually. Usually 14,000 deaths recorded among them.</a:t>
            </a:r>
          </a:p>
          <a:p>
            <a:pPr lvl="1" algn="just">
              <a:buClr>
                <a:srgbClr val="0070C0"/>
              </a:buClr>
            </a:pPr>
            <a:r>
              <a:rPr lang="en-US" sz="2500" dirty="0">
                <a:ea typeface="Roboto Black" panose="02000000000000000000" pitchFamily="2" charset="0"/>
              </a:rPr>
              <a:t>Fortunately, there are considerable possibilities of get cured, if it can be detected in the early stages.</a:t>
            </a: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775440" y="6519444"/>
            <a:ext cx="335280" cy="454279"/>
          </a:xfrm>
          <a:prstGeom prst="rect">
            <a:avLst/>
          </a:prstGeom>
          <a:noFill/>
        </p:spPr>
        <p:txBody>
          <a:bodyPr wrap="square" rtlCol="0">
            <a:spAutoFit/>
          </a:bodyPr>
          <a:lstStyle/>
          <a:p>
            <a:pPr algn="r"/>
            <a:r>
              <a:rPr lang="en-US" dirty="0">
                <a:solidFill>
                  <a:schemeClr val="bg1"/>
                </a:solidFill>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solidFill>
                  <a:srgbClr val="0070C0"/>
                </a:solidFill>
                <a:latin typeface="Roboto Black" panose="02000000000000000000" pitchFamily="2" charset="0"/>
                <a:ea typeface="Roboto Black" panose="02000000000000000000" pitchFamily="2" charset="0"/>
              </a:rPr>
              <a:t>Literature Review</a:t>
            </a:r>
          </a:p>
        </p:txBody>
      </p:sp>
      <p:sp>
        <p:nvSpPr>
          <p:cNvPr id="1048654" name="Content Placeholder 2"/>
          <p:cNvSpPr>
            <a:spLocks noGrp="1"/>
          </p:cNvSpPr>
          <p:nvPr>
            <p:ph idx="1"/>
          </p:nvPr>
        </p:nvSpPr>
        <p:spPr>
          <a:xfrm>
            <a:off x="838200" y="1825624"/>
            <a:ext cx="10377791" cy="4796240"/>
          </a:xfrm>
        </p:spPr>
        <p:txBody>
          <a:bodyPr>
            <a:normAutofit/>
          </a:bodyPr>
          <a:lstStyle/>
          <a:p>
            <a:pPr lvl="1" algn="just">
              <a:spcBef>
                <a:spcPts val="1000"/>
              </a:spcBef>
              <a:buClr>
                <a:srgbClr val="0070C0"/>
              </a:buClr>
              <a:defRPr/>
            </a:pPr>
            <a:r>
              <a:rPr kumimoji="0" lang="en-US" b="0" i="0" u="none" strike="noStrike" kern="1200" cap="none" spc="0" normalizeH="0" baseline="0" noProof="0" dirty="0">
                <a:ln>
                  <a:noFill/>
                </a:ln>
                <a:solidFill>
                  <a:prstClr val="black"/>
                </a:solidFill>
                <a:effectLst/>
                <a:uLnTx/>
                <a:uFillTx/>
                <a:latin typeface="Calibri (Body)"/>
              </a:rPr>
              <a:t>Current technologies allow us to measure various molecular data, which is also called as </a:t>
            </a:r>
            <a:r>
              <a:rPr kumimoji="0" lang="en-US" b="0" i="0" u="none" strike="noStrike" kern="1200" cap="none" spc="0" normalizeH="0" baseline="0" noProof="0" dirty="0" err="1">
                <a:ln>
                  <a:noFill/>
                </a:ln>
                <a:solidFill>
                  <a:prstClr val="black"/>
                </a:solidFill>
                <a:effectLst/>
                <a:uLnTx/>
                <a:uFillTx/>
                <a:latin typeface="Calibri (Body)"/>
              </a:rPr>
              <a:t>omic</a:t>
            </a:r>
            <a:r>
              <a:rPr kumimoji="0" lang="en-US" b="0" i="0" u="none" strike="noStrike" kern="1200" cap="none" spc="0" normalizeH="0" baseline="0" noProof="0" dirty="0">
                <a:ln>
                  <a:noFill/>
                </a:ln>
                <a:solidFill>
                  <a:prstClr val="black"/>
                </a:solidFill>
                <a:effectLst/>
                <a:uLnTx/>
                <a:uFillTx/>
                <a:latin typeface="Calibri (Body)"/>
              </a:rPr>
              <a:t> data. </a:t>
            </a:r>
          </a:p>
          <a:p>
            <a:pPr lvl="1" algn="just">
              <a:spcBef>
                <a:spcPts val="1000"/>
              </a:spcBef>
              <a:buClr>
                <a:srgbClr val="0070C0"/>
              </a:buClr>
              <a:defRPr/>
            </a:pPr>
            <a:r>
              <a:rPr kumimoji="0" lang="en-US" b="0" i="0" u="none" strike="noStrike" kern="1200" cap="none" spc="0" normalizeH="0" baseline="0" noProof="0" dirty="0">
                <a:ln>
                  <a:noFill/>
                </a:ln>
                <a:solidFill>
                  <a:prstClr val="black"/>
                </a:solidFill>
                <a:effectLst/>
                <a:uLnTx/>
                <a:uFillTx/>
                <a:latin typeface="Calibri (Body)"/>
              </a:rPr>
              <a:t>Generally, single </a:t>
            </a:r>
            <a:r>
              <a:rPr kumimoji="0" lang="en-US" b="0" i="0" u="none" strike="noStrike" kern="1200" cap="none" spc="0" normalizeH="0" baseline="0" noProof="0" dirty="0" err="1">
                <a:ln>
                  <a:noFill/>
                </a:ln>
                <a:solidFill>
                  <a:prstClr val="black"/>
                </a:solidFill>
                <a:effectLst/>
                <a:uLnTx/>
                <a:uFillTx/>
                <a:latin typeface="Calibri (Body)"/>
              </a:rPr>
              <a:t>omic</a:t>
            </a:r>
            <a:r>
              <a:rPr kumimoji="0" lang="en-US" b="0" i="0" u="none" strike="noStrike" kern="1200" cap="none" spc="0" normalizeH="0" baseline="0" noProof="0" dirty="0">
                <a:ln>
                  <a:noFill/>
                </a:ln>
                <a:solidFill>
                  <a:prstClr val="black"/>
                </a:solidFill>
                <a:effectLst/>
                <a:uLnTx/>
                <a:uFillTx/>
                <a:latin typeface="Calibri (Body)"/>
              </a:rPr>
              <a:t> data is selected and used in the cancer related studies. </a:t>
            </a:r>
            <a:r>
              <a:rPr lang="en-US" dirty="0">
                <a:solidFill>
                  <a:prstClr val="black"/>
                </a:solidFill>
                <a:latin typeface="Calibri (Body)"/>
              </a:rPr>
              <a:t>Some single </a:t>
            </a:r>
            <a:r>
              <a:rPr lang="en-US" dirty="0" err="1">
                <a:solidFill>
                  <a:prstClr val="black"/>
                </a:solidFill>
                <a:latin typeface="Calibri (Body)"/>
              </a:rPr>
              <a:t>omic</a:t>
            </a:r>
            <a:r>
              <a:rPr lang="en-US" dirty="0">
                <a:solidFill>
                  <a:prstClr val="black"/>
                </a:solidFill>
                <a:latin typeface="Calibri (Body)"/>
              </a:rPr>
              <a:t> data used in literature review are,</a:t>
            </a:r>
          </a:p>
          <a:p>
            <a:pPr lvl="2">
              <a:spcBef>
                <a:spcPts val="1000"/>
              </a:spcBef>
              <a:buClr>
                <a:srgbClr val="0070C0"/>
              </a:buClr>
              <a:buFont typeface="Wingdings" panose="05000000000000000000" pitchFamily="2" charset="2"/>
              <a:buChar char="Ø"/>
              <a:defRPr/>
            </a:pPr>
            <a:r>
              <a:rPr kumimoji="0" lang="en-US" b="0" i="0" u="none" strike="noStrike" kern="1200" cap="none" spc="0" normalizeH="0" baseline="0" noProof="0" dirty="0">
                <a:ln>
                  <a:noFill/>
                </a:ln>
                <a:solidFill>
                  <a:srgbClr val="0070C0"/>
                </a:solidFill>
                <a:effectLst/>
                <a:uLnTx/>
                <a:uFillTx/>
                <a:latin typeface="Calibri (Body)"/>
              </a:rPr>
              <a:t>miRNA Genome Data [1]</a:t>
            </a:r>
          </a:p>
          <a:p>
            <a:pPr lvl="2">
              <a:spcBef>
                <a:spcPts val="1000"/>
              </a:spcBef>
              <a:buClr>
                <a:srgbClr val="0070C0"/>
              </a:buClr>
              <a:buFont typeface="Wingdings" panose="05000000000000000000" pitchFamily="2" charset="2"/>
              <a:buChar char="Ø"/>
              <a:defRPr/>
            </a:pPr>
            <a:r>
              <a:rPr kumimoji="0" lang="en-US" b="0" i="0" u="none" strike="noStrike" kern="1200" cap="none" spc="0" normalizeH="0" baseline="0" noProof="0" dirty="0">
                <a:ln>
                  <a:noFill/>
                </a:ln>
                <a:solidFill>
                  <a:srgbClr val="0070C0"/>
                </a:solidFill>
                <a:effectLst/>
                <a:uLnTx/>
                <a:uFillTx/>
                <a:latin typeface="Calibri (Body)"/>
              </a:rPr>
              <a:t>autophagy-related proteins [6]</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transcriptomic data [2]</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Genomics [3]</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Methylation [3]</a:t>
            </a:r>
          </a:p>
          <a:p>
            <a:pPr lvl="2">
              <a:spcBef>
                <a:spcPts val="1000"/>
              </a:spcBef>
              <a:defRPr/>
            </a:pPr>
            <a:endParaRPr lang="en-US" dirty="0">
              <a:solidFill>
                <a:prstClr val="black"/>
              </a:solidFill>
              <a:latin typeface="Calibri (Body)"/>
            </a:endParaRPr>
          </a:p>
          <a:p>
            <a:pPr lvl="1">
              <a:buClr>
                <a:srgbClr val="0070C0"/>
              </a:buClr>
              <a:defRPr/>
            </a:pPr>
            <a:r>
              <a:rPr lang="en-US" dirty="0">
                <a:solidFill>
                  <a:prstClr val="black"/>
                </a:solidFill>
                <a:latin typeface="Calibri (Body)"/>
              </a:rPr>
              <a:t>Some researchers used Multi-</a:t>
            </a:r>
            <a:r>
              <a:rPr lang="en-US" dirty="0" err="1">
                <a:solidFill>
                  <a:prstClr val="black"/>
                </a:solidFill>
                <a:latin typeface="Calibri (Body)"/>
              </a:rPr>
              <a:t>omic</a:t>
            </a:r>
            <a:r>
              <a:rPr lang="en-US" dirty="0">
                <a:solidFill>
                  <a:prstClr val="black"/>
                </a:solidFill>
                <a:latin typeface="Calibri (Body)"/>
              </a:rPr>
              <a:t> data in cancer related studies [4,5, 8-10]. </a:t>
            </a:r>
          </a:p>
          <a:p>
            <a:pPr lvl="1">
              <a:defRPr/>
            </a:pPr>
            <a:endParaRPr kumimoji="0" lang="en-US" sz="2000" b="0" i="0" u="none" strike="noStrike" kern="1200" cap="none" spc="0" normalizeH="0" baseline="0" noProof="0" dirty="0">
              <a:ln>
                <a:noFill/>
              </a:ln>
              <a:solidFill>
                <a:prstClr val="black"/>
              </a:solidFill>
              <a:effectLst/>
              <a:uLnTx/>
              <a:uFillTx/>
              <a:latin typeface="Calibri (Body)"/>
            </a:endParaRP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3</a:t>
            </a:r>
          </a:p>
        </p:txBody>
      </p:sp>
    </p:spTree>
    <p:extLst>
      <p:ext uri="{BB962C8B-B14F-4D97-AF65-F5344CB8AC3E}">
        <p14:creationId xmlns:p14="http://schemas.microsoft.com/office/powerpoint/2010/main" val="363156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solidFill>
                  <a:srgbClr val="0070C0"/>
                </a:solidFill>
                <a:latin typeface="Roboto Black" panose="02000000000000000000" pitchFamily="2" charset="0"/>
                <a:ea typeface="Roboto Black" panose="02000000000000000000" pitchFamily="2" charset="0"/>
              </a:rPr>
              <a:t>Literature Review</a:t>
            </a:r>
          </a:p>
        </p:txBody>
      </p:sp>
      <p:sp>
        <p:nvSpPr>
          <p:cNvPr id="1048654" name="Content Placeholder 2"/>
          <p:cNvSpPr>
            <a:spLocks noGrp="1"/>
          </p:cNvSpPr>
          <p:nvPr>
            <p:ph idx="1"/>
          </p:nvPr>
        </p:nvSpPr>
        <p:spPr>
          <a:xfrm>
            <a:off x="838200" y="1825624"/>
            <a:ext cx="10377791" cy="4796240"/>
          </a:xfrm>
        </p:spPr>
        <p:txBody>
          <a:bodyPr>
            <a:normAutofit/>
          </a:bodyPr>
          <a:lstStyle/>
          <a:p>
            <a:pPr lvl="1">
              <a:spcBef>
                <a:spcPts val="1000"/>
              </a:spcBef>
              <a:buClr>
                <a:srgbClr val="0070C0"/>
              </a:buClr>
              <a:defRPr/>
            </a:pPr>
            <a:r>
              <a:rPr lang="en-US" dirty="0">
                <a:solidFill>
                  <a:prstClr val="black"/>
                </a:solidFill>
                <a:latin typeface="Calibri (Body)"/>
              </a:rPr>
              <a:t>There are various types of kidney cancer subtypes. Subtypes identified in literature are,</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Kidney Renal Clear Cell Carcinoma (</a:t>
            </a:r>
            <a:r>
              <a:rPr lang="en-US" dirty="0" err="1">
                <a:solidFill>
                  <a:srgbClr val="0070C0"/>
                </a:solidFill>
                <a:latin typeface="Calibri (Body)"/>
              </a:rPr>
              <a:t>ccRCC</a:t>
            </a:r>
            <a:r>
              <a:rPr lang="en-US" dirty="0">
                <a:solidFill>
                  <a:srgbClr val="0070C0"/>
                </a:solidFill>
                <a:latin typeface="Calibri (Body)"/>
              </a:rPr>
              <a:t>) [1-10]</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Kidney Renal Papillary Cell Carcinoma (</a:t>
            </a:r>
            <a:r>
              <a:rPr lang="en-US" dirty="0" err="1">
                <a:solidFill>
                  <a:srgbClr val="0070C0"/>
                </a:solidFill>
                <a:latin typeface="Calibri (Body)"/>
              </a:rPr>
              <a:t>pRCC</a:t>
            </a:r>
            <a:r>
              <a:rPr lang="en-US" dirty="0">
                <a:solidFill>
                  <a:srgbClr val="0070C0"/>
                </a:solidFill>
                <a:latin typeface="Calibri (Body)"/>
              </a:rPr>
              <a:t>) [1-4,6-10]</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Kidney Chromophobe (</a:t>
            </a:r>
            <a:r>
              <a:rPr lang="en-US" dirty="0" err="1">
                <a:solidFill>
                  <a:srgbClr val="0070C0"/>
                </a:solidFill>
                <a:latin typeface="Calibri (Body)"/>
              </a:rPr>
              <a:t>ccRCC</a:t>
            </a:r>
            <a:r>
              <a:rPr lang="en-US" dirty="0">
                <a:solidFill>
                  <a:srgbClr val="0070C0"/>
                </a:solidFill>
                <a:latin typeface="Calibri (Body)"/>
              </a:rPr>
              <a:t>) [1-4,6-10]</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Rhabdoid Tumor [1]</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High-Risk Wilms Tumor [1]</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Clear Cell Sarcoma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Calibri (Body)"/>
            </a:endParaRP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4</a:t>
            </a:r>
          </a:p>
        </p:txBody>
      </p:sp>
    </p:spTree>
    <p:extLst>
      <p:ext uri="{BB962C8B-B14F-4D97-AF65-F5344CB8AC3E}">
        <p14:creationId xmlns:p14="http://schemas.microsoft.com/office/powerpoint/2010/main" val="254213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solidFill>
                  <a:srgbClr val="0070C0"/>
                </a:solidFill>
                <a:latin typeface="Roboto Black" panose="02000000000000000000" pitchFamily="2" charset="0"/>
                <a:ea typeface="Roboto Black" panose="02000000000000000000" pitchFamily="2" charset="0"/>
              </a:rPr>
              <a:t>Literature Review</a:t>
            </a:r>
          </a:p>
        </p:txBody>
      </p:sp>
      <p:sp>
        <p:nvSpPr>
          <p:cNvPr id="1048654" name="Content Placeholder 2"/>
          <p:cNvSpPr>
            <a:spLocks noGrp="1"/>
          </p:cNvSpPr>
          <p:nvPr>
            <p:ph idx="1"/>
          </p:nvPr>
        </p:nvSpPr>
        <p:spPr>
          <a:xfrm>
            <a:off x="838200" y="1825624"/>
            <a:ext cx="10377791" cy="4796240"/>
          </a:xfrm>
        </p:spPr>
        <p:txBody>
          <a:bodyPr>
            <a:normAutofit/>
          </a:bodyPr>
          <a:lstStyle/>
          <a:p>
            <a:pPr lvl="1" algn="just">
              <a:spcBef>
                <a:spcPts val="1000"/>
              </a:spcBef>
              <a:buClr>
                <a:srgbClr val="0070C0"/>
              </a:buClr>
              <a:defRPr/>
            </a:pPr>
            <a:r>
              <a:rPr lang="en-US" dirty="0">
                <a:solidFill>
                  <a:prstClr val="black"/>
                </a:solidFill>
                <a:latin typeface="Calibri (Body)"/>
              </a:rPr>
              <a:t>Machine</a:t>
            </a:r>
            <a:r>
              <a:rPr kumimoji="0" lang="en-US" b="0" i="0" u="none" strike="noStrike" kern="1200" cap="none" spc="0" normalizeH="0" baseline="0" noProof="0" dirty="0">
                <a:ln>
                  <a:noFill/>
                </a:ln>
                <a:solidFill>
                  <a:prstClr val="black"/>
                </a:solidFill>
                <a:effectLst/>
                <a:uLnTx/>
                <a:uFillTx/>
                <a:latin typeface="Calibri (Body)"/>
              </a:rPr>
              <a:t> learning methods are mostly used in the prediction of kidney cancer subgroups. </a:t>
            </a:r>
          </a:p>
          <a:p>
            <a:pPr lvl="1" algn="just">
              <a:spcBef>
                <a:spcPts val="1000"/>
              </a:spcBef>
              <a:buClr>
                <a:srgbClr val="0070C0"/>
              </a:buClr>
              <a:defRPr/>
            </a:pPr>
            <a:r>
              <a:rPr kumimoji="0" lang="en-US" b="0" i="0" u="none" strike="noStrike" kern="1200" cap="none" spc="0" normalizeH="0" baseline="0" noProof="0" dirty="0">
                <a:ln>
                  <a:noFill/>
                </a:ln>
                <a:solidFill>
                  <a:prstClr val="black"/>
                </a:solidFill>
                <a:effectLst/>
                <a:uLnTx/>
                <a:uFillTx/>
                <a:latin typeface="Calibri (Body)"/>
              </a:rPr>
              <a:t>Some of the machine learning methods identified from the literature are,</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Long Short Term Memory (LSTM) [1]</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Neighborhood Component Analysis (NCA) [1]</a:t>
            </a:r>
            <a:endParaRPr kumimoji="0" lang="en-US" b="0" i="0" u="none" strike="noStrike" kern="1200" cap="none" spc="0" normalizeH="0" baseline="0" noProof="0" dirty="0">
              <a:ln>
                <a:noFill/>
              </a:ln>
              <a:solidFill>
                <a:srgbClr val="0070C0"/>
              </a:solidFill>
              <a:effectLst/>
              <a:uLnTx/>
              <a:uFillTx/>
              <a:latin typeface="Calibri (Body)"/>
            </a:endParaRP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K-Nearest Neighbor (KNN)  [6]</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support vector machine (SVM)  [4]</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random forest (RF) [2,4]</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multi layer perceptron (MLP) [4]</a:t>
            </a:r>
          </a:p>
          <a:p>
            <a:pPr lvl="2">
              <a:spcBef>
                <a:spcPts val="1000"/>
              </a:spcBef>
              <a:buClr>
                <a:srgbClr val="0070C0"/>
              </a:buClr>
              <a:buFont typeface="Wingdings" panose="05000000000000000000" pitchFamily="2" charset="2"/>
              <a:buChar char="Ø"/>
              <a:defRPr/>
            </a:pPr>
            <a:r>
              <a:rPr lang="en-US" dirty="0">
                <a:solidFill>
                  <a:srgbClr val="0070C0"/>
                </a:solidFill>
                <a:latin typeface="Calibri (Body)"/>
              </a:rPr>
              <a:t>Bayesian neural network (BNN) [4]</a:t>
            </a:r>
          </a:p>
          <a:p>
            <a:pPr lvl="2">
              <a:spcBef>
                <a:spcPts val="1000"/>
              </a:spcBef>
              <a:buClr>
                <a:srgbClr val="0070C0"/>
              </a:buClr>
              <a:buFont typeface="Wingdings" panose="05000000000000000000" pitchFamily="2" charset="2"/>
              <a:buChar char="Ø"/>
              <a:defRPr/>
            </a:pPr>
            <a:r>
              <a:rPr kumimoji="0" lang="en-US" b="0" i="0" u="none" strike="noStrike" kern="1200" cap="none" spc="0" normalizeH="0" baseline="0" noProof="0" dirty="0" err="1">
                <a:ln>
                  <a:noFill/>
                </a:ln>
                <a:solidFill>
                  <a:srgbClr val="0070C0"/>
                </a:solidFill>
                <a:effectLst/>
                <a:uLnTx/>
                <a:uFillTx/>
                <a:latin typeface="Calibri (Body)"/>
              </a:rPr>
              <a:t>XOmiVAE</a:t>
            </a:r>
            <a:r>
              <a:rPr kumimoji="0" lang="en-US" b="0" i="0" u="none" strike="noStrike" kern="1200" cap="none" spc="0" normalizeH="0" baseline="0" noProof="0" dirty="0">
                <a:ln>
                  <a:noFill/>
                </a:ln>
                <a:solidFill>
                  <a:srgbClr val="0070C0"/>
                </a:solidFill>
                <a:effectLst/>
                <a:uLnTx/>
                <a:uFillTx/>
                <a:latin typeface="Calibri (Body)"/>
              </a:rPr>
              <a:t> (Deep Learning) [3]</a:t>
            </a:r>
          </a:p>
          <a:p>
            <a:pPr lvl="1">
              <a:spcBef>
                <a:spcPts val="1000"/>
              </a:spcBef>
              <a:defRPr/>
            </a:pPr>
            <a:endParaRPr kumimoji="0" lang="en-US" b="0" i="0" u="none" strike="noStrike" kern="1200" cap="none" spc="0" normalizeH="0" baseline="0" noProof="0" dirty="0">
              <a:ln>
                <a:noFill/>
              </a:ln>
              <a:solidFill>
                <a:prstClr val="black"/>
              </a:solidFill>
              <a:effectLst/>
              <a:uLnTx/>
              <a:uFillTx/>
              <a:latin typeface="Calibri (Body)"/>
            </a:endParaRP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5</a:t>
            </a:r>
          </a:p>
        </p:txBody>
      </p:sp>
    </p:spTree>
    <p:extLst>
      <p:ext uri="{BB962C8B-B14F-4D97-AF65-F5344CB8AC3E}">
        <p14:creationId xmlns:p14="http://schemas.microsoft.com/office/powerpoint/2010/main" val="244088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solidFill>
                  <a:srgbClr val="0070C0"/>
                </a:solidFill>
                <a:latin typeface="Roboto Black" panose="02000000000000000000" pitchFamily="2" charset="0"/>
                <a:ea typeface="Roboto Black" panose="02000000000000000000" pitchFamily="2" charset="0"/>
              </a:rPr>
              <a:t>State of Art</a:t>
            </a:r>
          </a:p>
        </p:txBody>
      </p:sp>
      <p:sp>
        <p:nvSpPr>
          <p:cNvPr id="1048654" name="Content Placeholder 2"/>
          <p:cNvSpPr>
            <a:spLocks noGrp="1"/>
          </p:cNvSpPr>
          <p:nvPr>
            <p:ph idx="1"/>
          </p:nvPr>
        </p:nvSpPr>
        <p:spPr>
          <a:xfrm>
            <a:off x="838200" y="1825624"/>
            <a:ext cx="10377791" cy="4796240"/>
          </a:xfrm>
        </p:spPr>
        <p:txBody>
          <a:bodyPr>
            <a:normAutofit/>
          </a:bodyPr>
          <a:lstStyle/>
          <a:p>
            <a:pPr lvl="1" algn="just">
              <a:buClr>
                <a:srgbClr val="0070C0"/>
              </a:buClr>
              <a:defRP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He, Z., Liu, H.,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Moch</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H. et al.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Machine learning with autophagy-related proteins for discriminating renal cell carcinoma subtypes</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Sci Rep 10, 720 (2020). </a:t>
            </a:r>
            <a:r>
              <a:rPr lang="en-US"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https://doi.org/10.1038/s41598-020-57670-y</a:t>
            </a:r>
            <a:endParaRPr lang="en-US"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algn="just">
              <a:defRPr/>
            </a:pP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p>
            <a:pPr lvl="1">
              <a:spcBef>
                <a:spcPts val="1000"/>
              </a:spcBef>
              <a:defRPr/>
            </a:pPr>
            <a:endParaRPr kumimoji="0" lang="en-US" b="0" i="0" u="none" strike="noStrike" kern="1200" cap="none" spc="0" normalizeH="0" baseline="0" noProof="0" dirty="0">
              <a:ln>
                <a:noFill/>
              </a:ln>
              <a:solidFill>
                <a:prstClr val="black"/>
              </a:solidFill>
              <a:effectLst/>
              <a:uLnTx/>
              <a:uFillTx/>
              <a:latin typeface="Calibri (Body)"/>
            </a:endParaRPr>
          </a:p>
          <a:p>
            <a:pPr>
              <a:defRPr/>
            </a:pPr>
            <a:endParaRPr kumimoji="0" lang="en-US" b="0" i="0" u="none" strike="noStrike" kern="1200" cap="none" spc="0" normalizeH="0" baseline="0" noProof="0" dirty="0">
              <a:ln>
                <a:noFill/>
              </a:ln>
              <a:solidFill>
                <a:prstClr val="black"/>
              </a:solidFill>
              <a:effectLst/>
              <a:uLnTx/>
              <a:uFillTx/>
              <a:latin typeface="Calibri (Body)"/>
            </a:endParaRP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6</a:t>
            </a:r>
          </a:p>
        </p:txBody>
      </p:sp>
      <p:graphicFrame>
        <p:nvGraphicFramePr>
          <p:cNvPr id="3" name="Table 3">
            <a:extLst>
              <a:ext uri="{FF2B5EF4-FFF2-40B4-BE49-F238E27FC236}">
                <a16:creationId xmlns:a16="http://schemas.microsoft.com/office/drawing/2014/main" id="{4C43A75A-D736-23D1-4BCA-C48C81416697}"/>
              </a:ext>
            </a:extLst>
          </p:cNvPr>
          <p:cNvGraphicFramePr>
            <a:graphicFrameLocks noGrp="1"/>
          </p:cNvGraphicFramePr>
          <p:nvPr>
            <p:extLst>
              <p:ext uri="{D42A27DB-BD31-4B8C-83A1-F6EECF244321}">
                <p14:modId xmlns:p14="http://schemas.microsoft.com/office/powerpoint/2010/main" val="3541088223"/>
              </p:ext>
            </p:extLst>
          </p:nvPr>
        </p:nvGraphicFramePr>
        <p:xfrm>
          <a:off x="1654629" y="3031668"/>
          <a:ext cx="9448799" cy="3368040"/>
        </p:xfrm>
        <a:graphic>
          <a:graphicData uri="http://schemas.openxmlformats.org/drawingml/2006/table">
            <a:tbl>
              <a:tblPr firstRow="1" bandRow="1">
                <a:tableStyleId>{2D5ABB26-0587-4C30-8999-92F81FD0307C}</a:tableStyleId>
              </a:tblPr>
              <a:tblGrid>
                <a:gridCol w="2747250">
                  <a:extLst>
                    <a:ext uri="{9D8B030D-6E8A-4147-A177-3AD203B41FA5}">
                      <a16:colId xmlns:a16="http://schemas.microsoft.com/office/drawing/2014/main" val="1040754276"/>
                    </a:ext>
                  </a:extLst>
                </a:gridCol>
                <a:gridCol w="447059">
                  <a:extLst>
                    <a:ext uri="{9D8B030D-6E8A-4147-A177-3AD203B41FA5}">
                      <a16:colId xmlns:a16="http://schemas.microsoft.com/office/drawing/2014/main" val="696608170"/>
                    </a:ext>
                  </a:extLst>
                </a:gridCol>
                <a:gridCol w="2891564">
                  <a:extLst>
                    <a:ext uri="{9D8B030D-6E8A-4147-A177-3AD203B41FA5}">
                      <a16:colId xmlns:a16="http://schemas.microsoft.com/office/drawing/2014/main" val="3623442122"/>
                    </a:ext>
                  </a:extLst>
                </a:gridCol>
                <a:gridCol w="400288">
                  <a:extLst>
                    <a:ext uri="{9D8B030D-6E8A-4147-A177-3AD203B41FA5}">
                      <a16:colId xmlns:a16="http://schemas.microsoft.com/office/drawing/2014/main" val="3164744030"/>
                    </a:ext>
                  </a:extLst>
                </a:gridCol>
                <a:gridCol w="2962638">
                  <a:extLst>
                    <a:ext uri="{9D8B030D-6E8A-4147-A177-3AD203B41FA5}">
                      <a16:colId xmlns:a16="http://schemas.microsoft.com/office/drawing/2014/main" val="2981548383"/>
                    </a:ext>
                  </a:extLst>
                </a:gridCol>
              </a:tblGrid>
              <a:tr h="3602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sng" dirty="0"/>
                        <a:t>What they have done?</a:t>
                      </a:r>
                    </a:p>
                  </a:txBody>
                  <a:tcPr>
                    <a:solidFill>
                      <a:schemeClr val="accent1">
                        <a:lumMod val="40000"/>
                        <a:lumOff val="60000"/>
                      </a:schemeClr>
                    </a:solidFill>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sng" dirty="0"/>
                        <a:t>Methods used</a:t>
                      </a:r>
                    </a:p>
                  </a:txBody>
                  <a:tcPr>
                    <a:solidFill>
                      <a:schemeClr val="accent2">
                        <a:lumMod val="60000"/>
                        <a:lumOff val="40000"/>
                      </a:schemeClr>
                    </a:solidFill>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sng" dirty="0"/>
                        <a:t>Gap</a:t>
                      </a:r>
                    </a:p>
                  </a:txBody>
                  <a:tcPr>
                    <a:solidFill>
                      <a:schemeClr val="accent6">
                        <a:lumMod val="60000"/>
                        <a:lumOff val="40000"/>
                      </a:schemeClr>
                    </a:solidFill>
                  </a:tcPr>
                </a:tc>
                <a:extLst>
                  <a:ext uri="{0D108BD9-81ED-4DB2-BD59-A6C34878D82A}">
                    <a16:rowId xmlns:a16="http://schemas.microsoft.com/office/drawing/2014/main" val="94948027"/>
                  </a:ext>
                </a:extLst>
              </a:tr>
              <a:tr h="16672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rPr>
                        <a:t>They tested the possibility of using autophagy proteins (ATGs), for </a:t>
                      </a:r>
                      <a:r>
                        <a:rPr lang="en-US" sz="2000" kern="1200" dirty="0">
                          <a:solidFill>
                            <a:schemeClr val="tx1"/>
                          </a:solidFill>
                          <a:effectLst/>
                          <a:latin typeface="+mn-lt"/>
                          <a:ea typeface="+mn-ea"/>
                          <a:cs typeface="+mn-cs"/>
                        </a:rPr>
                        <a:t>classification</a:t>
                      </a:r>
                      <a:r>
                        <a:rPr lang="en-US" sz="2000" kern="1200" dirty="0">
                          <a:solidFill>
                            <a:schemeClr val="tx1"/>
                          </a:solidFill>
                          <a:effectLst/>
                        </a:rPr>
                        <a:t> of renal cell carcinomas (RCC). </a:t>
                      </a:r>
                      <a:endParaRPr lang="en-US" sz="2000" dirty="0"/>
                    </a:p>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sz="1200" dirty="0"/>
                    </a:p>
                    <a:p>
                      <a:pPr algn="ctr"/>
                      <a:r>
                        <a:rPr lang="en-US" sz="2000" kern="1200" dirty="0">
                          <a:solidFill>
                            <a:schemeClr val="tx1"/>
                          </a:solidFill>
                          <a:effectLst/>
                          <a:latin typeface="+mn-lt"/>
                          <a:ea typeface="+mn-ea"/>
                          <a:cs typeface="+mn-cs"/>
                        </a:rPr>
                        <a:t>Analyzed data using different data cleaning and a machine learning technique (KNN) to classify the subtypes of RCCs.</a:t>
                      </a:r>
                    </a:p>
                    <a:p>
                      <a:endParaRPr lang="en-US" dirty="0"/>
                    </a:p>
                  </a:txBody>
                  <a:tcPr>
                    <a:solidFill>
                      <a:schemeClr val="accent2">
                        <a:lumMod val="60000"/>
                        <a:lumOff val="40000"/>
                      </a:schemeClr>
                    </a:solidFill>
                  </a:tcPr>
                </a:tc>
                <a:tc>
                  <a:txBody>
                    <a:bodyPr/>
                    <a:lstStyle/>
                    <a:p>
                      <a:endParaRPr lang="en-US" dirty="0"/>
                    </a:p>
                  </a:txBody>
                  <a:tcPr/>
                </a:tc>
                <a:tc>
                  <a:txBody>
                    <a:bodyPr/>
                    <a:lstStyle/>
                    <a:p>
                      <a:endParaRPr lang="en-US" sz="1100" dirty="0"/>
                    </a:p>
                    <a:p>
                      <a:pPr marL="285750" indent="-285750" algn="l">
                        <a:buFont typeface="Arial" panose="020B0604020202020204" pitchFamily="34" charset="0"/>
                        <a:buChar char="•"/>
                      </a:pPr>
                      <a:r>
                        <a:rPr lang="en-US" sz="2000" dirty="0"/>
                        <a:t>Single </a:t>
                      </a:r>
                      <a:r>
                        <a:rPr lang="en-US" sz="2000" dirty="0" err="1"/>
                        <a:t>omic</a:t>
                      </a:r>
                      <a:r>
                        <a:rPr lang="en-US" sz="2000" dirty="0"/>
                        <a:t> data</a:t>
                      </a:r>
                    </a:p>
                    <a:p>
                      <a:pPr marL="285750" indent="-285750" algn="l">
                        <a:buFont typeface="Arial" panose="020B0604020202020204" pitchFamily="34" charset="0"/>
                        <a:buChar char="•"/>
                      </a:pPr>
                      <a:r>
                        <a:rPr lang="en-US" sz="2000" dirty="0"/>
                        <a:t>No comparison between machine learning methods</a:t>
                      </a:r>
                    </a:p>
                    <a:p>
                      <a:pPr marL="285750" indent="-285750" algn="l">
                        <a:buFont typeface="Arial" panose="020B0604020202020204" pitchFamily="34" charset="0"/>
                        <a:buChar char="•"/>
                      </a:pPr>
                      <a:r>
                        <a:rPr lang="en-US" sz="2000" dirty="0"/>
                        <a:t>Prediction accuracy very low (especially for biological problem) with protein data. </a:t>
                      </a:r>
                    </a:p>
                    <a:p>
                      <a:endParaRPr lang="en-US" dirty="0"/>
                    </a:p>
                  </a:txBody>
                  <a:tcPr>
                    <a:solidFill>
                      <a:schemeClr val="accent6">
                        <a:lumMod val="60000"/>
                        <a:lumOff val="40000"/>
                      </a:schemeClr>
                    </a:solidFill>
                  </a:tcPr>
                </a:tc>
                <a:extLst>
                  <a:ext uri="{0D108BD9-81ED-4DB2-BD59-A6C34878D82A}">
                    <a16:rowId xmlns:a16="http://schemas.microsoft.com/office/drawing/2014/main" val="3117389473"/>
                  </a:ext>
                </a:extLst>
              </a:tr>
            </a:tbl>
          </a:graphicData>
        </a:graphic>
      </p:graphicFrame>
    </p:spTree>
    <p:extLst>
      <p:ext uri="{BB962C8B-B14F-4D97-AF65-F5344CB8AC3E}">
        <p14:creationId xmlns:p14="http://schemas.microsoft.com/office/powerpoint/2010/main" val="376320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solidFill>
                  <a:srgbClr val="0070C0"/>
                </a:solidFill>
                <a:latin typeface="Roboto Black" panose="02000000000000000000" pitchFamily="2" charset="0"/>
                <a:ea typeface="Roboto Black" panose="02000000000000000000" pitchFamily="2" charset="0"/>
              </a:rPr>
              <a:t>State of Art</a:t>
            </a:r>
          </a:p>
        </p:txBody>
      </p:sp>
      <p:sp>
        <p:nvSpPr>
          <p:cNvPr id="1048654" name="Content Placeholder 2"/>
          <p:cNvSpPr>
            <a:spLocks noGrp="1"/>
          </p:cNvSpPr>
          <p:nvPr>
            <p:ph idx="1"/>
          </p:nvPr>
        </p:nvSpPr>
        <p:spPr>
          <a:xfrm>
            <a:off x="838200" y="1825624"/>
            <a:ext cx="10377791" cy="4796240"/>
          </a:xfrm>
        </p:spPr>
        <p:txBody>
          <a:bodyPr>
            <a:normAutofit/>
          </a:bodyPr>
          <a:lstStyle/>
          <a:p>
            <a:pPr algn="just">
              <a:defRPr/>
            </a:pP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p>
            <a:pPr lvl="1">
              <a:spcBef>
                <a:spcPts val="1000"/>
              </a:spcBef>
              <a:defRPr/>
            </a:pPr>
            <a:endParaRPr kumimoji="0" lang="en-US" b="0" i="0" u="none" strike="noStrike" kern="1200" cap="none" spc="0" normalizeH="0" baseline="0" noProof="0" dirty="0">
              <a:ln>
                <a:noFill/>
              </a:ln>
              <a:solidFill>
                <a:prstClr val="black"/>
              </a:solidFill>
              <a:effectLst/>
              <a:uLnTx/>
              <a:uFillTx/>
              <a:latin typeface="Calibri (Body)"/>
            </a:endParaRPr>
          </a:p>
          <a:p>
            <a:pPr>
              <a:defRPr/>
            </a:pPr>
            <a:endParaRPr kumimoji="0" lang="en-US" b="0" i="0" u="none" strike="noStrike" kern="1200" cap="none" spc="0" normalizeH="0" baseline="0" noProof="0" dirty="0">
              <a:ln>
                <a:noFill/>
              </a:ln>
              <a:solidFill>
                <a:prstClr val="black"/>
              </a:solidFill>
              <a:effectLst/>
              <a:uLnTx/>
              <a:uFillTx/>
              <a:latin typeface="Calibri (Body)"/>
            </a:endParaRPr>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7</a:t>
            </a:r>
          </a:p>
        </p:txBody>
      </p:sp>
      <p:sp>
        <p:nvSpPr>
          <p:cNvPr id="5" name="TextBox 4">
            <a:extLst>
              <a:ext uri="{FF2B5EF4-FFF2-40B4-BE49-F238E27FC236}">
                <a16:creationId xmlns:a16="http://schemas.microsoft.com/office/drawing/2014/main" id="{1C1DCBAD-1A43-5479-E37F-5B95E1D18029}"/>
              </a:ext>
            </a:extLst>
          </p:cNvPr>
          <p:cNvSpPr txBox="1"/>
          <p:nvPr/>
        </p:nvSpPr>
        <p:spPr>
          <a:xfrm>
            <a:off x="1611009" y="1392681"/>
            <a:ext cx="9395815" cy="646331"/>
          </a:xfrm>
          <a:prstGeom prst="rect">
            <a:avLst/>
          </a:prstGeom>
          <a:noFill/>
          <a:ln>
            <a:noFill/>
          </a:ln>
          <a:scene3d>
            <a:camera prst="orthographicFront"/>
            <a:lightRig rig="threePt" dir="t"/>
          </a:scene3d>
          <a:sp3d>
            <a:bevelT w="165100" prst="coolSlant"/>
          </a:sp3d>
        </p:spPr>
        <p:txBody>
          <a:bodyPr wrap="square" rtlCol="0">
            <a:spAutoFit/>
          </a:bodyPr>
          <a:lstStyle/>
          <a:p>
            <a:pPr algn="ctr"/>
            <a:r>
              <a:rPr lang="en-US" b="1" u="sng" dirty="0"/>
              <a:t>Accuracy of the model</a:t>
            </a:r>
          </a:p>
          <a:p>
            <a:pPr algn="ctr"/>
            <a:endParaRPr lang="en-US" u="sng" dirty="0"/>
          </a:p>
        </p:txBody>
      </p:sp>
      <p:pic>
        <p:nvPicPr>
          <p:cNvPr id="7" name="Picture 6">
            <a:extLst>
              <a:ext uri="{FF2B5EF4-FFF2-40B4-BE49-F238E27FC236}">
                <a16:creationId xmlns:a16="http://schemas.microsoft.com/office/drawing/2014/main" id="{700E3D83-C453-2259-BA13-96CCE166D11C}"/>
              </a:ext>
            </a:extLst>
          </p:cNvPr>
          <p:cNvPicPr>
            <a:picLocks noChangeAspect="1"/>
          </p:cNvPicPr>
          <p:nvPr/>
        </p:nvPicPr>
        <p:blipFill>
          <a:blip r:embed="rId3"/>
          <a:stretch>
            <a:fillRect/>
          </a:stretch>
        </p:blipFill>
        <p:spPr>
          <a:xfrm>
            <a:off x="8786700" y="2005530"/>
            <a:ext cx="2220124" cy="397060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D96F006-1CFD-A8AF-B3DB-CDEF142CABB6}"/>
                  </a:ext>
                </a:extLst>
              </p:cNvPr>
              <p:cNvSpPr txBox="1"/>
              <p:nvPr/>
            </p:nvSpPr>
            <p:spPr>
              <a:xfrm>
                <a:off x="1611009" y="4898731"/>
                <a:ext cx="6897620" cy="1435458"/>
              </a:xfrm>
              <a:prstGeom prst="rect">
                <a:avLst/>
              </a:prstGeom>
              <a:noFill/>
            </p:spPr>
            <p:txBody>
              <a:bodyPr wrap="square" rtlCol="0">
                <a:spAutoFit/>
              </a:bodyPr>
              <a:lstStyle/>
              <a:p>
                <a:pPr marL="342900" indent="-342900" algn="just">
                  <a:buAutoNum type="alphaLcParenBoth"/>
                </a:pPr>
                <a:r>
                  <a:rPr lang="en-US" sz="1600" dirty="0"/>
                  <a:t>Accuracy values are presented as a measure of the performance of the machine learning algorithm with the total experimental data compared to the manipulated data excluding </a:t>
                </a:r>
                <a:r>
                  <a:rPr lang="en-US" sz="1600" dirty="0" err="1"/>
                  <a:t>pRCC</a:t>
                </a:r>
                <a:r>
                  <a:rPr lang="en-US" sz="1600" dirty="0"/>
                  <a:t>. </a:t>
                </a:r>
              </a:p>
              <a:p>
                <a:pPr marL="342900" indent="-342900" algn="just">
                  <a:buAutoNum type="alphaLcParenBoth"/>
                </a:pPr>
                <a:endParaRPr lang="en-US" sz="1400" dirty="0"/>
              </a:p>
              <a:p>
                <a:pPr marL="800100" lvl="1" indent="-342900" algn="just">
                  <a:buFont typeface="Arial" panose="020B0604020202020204" pitchFamily="34" charset="0"/>
                  <a:buChar char="•"/>
                </a:pPr>
                <a:r>
                  <a:rPr lang="en-US" sz="1600" dirty="0"/>
                  <a:t>Accuracy = </a:t>
                </a:r>
                <a14:m>
                  <m:oMath xmlns:m="http://schemas.openxmlformats.org/officeDocument/2006/math">
                    <m:f>
                      <m:fPr>
                        <m:ctrlPr>
                          <a:rPr lang="en-US" sz="1600" i="1" dirty="0" smtClean="0">
                            <a:latin typeface="Cambria Math" panose="02040503050406030204" pitchFamily="18" charset="0"/>
                            <a:ea typeface="Cambria Math" panose="02040503050406030204" pitchFamily="18" charset="0"/>
                          </a:rPr>
                        </m:ctrlPr>
                      </m:fPr>
                      <m:num>
                        <m:r>
                          <a:rPr lang="en-US" sz="1600" i="1" dirty="0">
                            <a:latin typeface="Cambria Math" panose="02040503050406030204" pitchFamily="18" charset="0"/>
                            <a:ea typeface="Cambria Math" panose="02040503050406030204" pitchFamily="18" charset="0"/>
                          </a:rPr>
                          <m:t>𝑐𝑜𝑟𝑟𝑒𝑐𝑡𝑙𝑦</m:t>
                        </m:r>
                        <m:r>
                          <a:rPr lang="en-US" sz="1600" i="1" dirty="0">
                            <a:latin typeface="Cambria Math" panose="02040503050406030204" pitchFamily="18" charset="0"/>
                            <a:ea typeface="Cambria Math" panose="02040503050406030204" pitchFamily="18" charset="0"/>
                          </a:rPr>
                          <m:t> </m:t>
                        </m:r>
                        <m:r>
                          <a:rPr lang="en-US" sz="1600" i="1" dirty="0">
                            <a:latin typeface="Cambria Math" panose="02040503050406030204" pitchFamily="18" charset="0"/>
                            <a:ea typeface="Cambria Math" panose="02040503050406030204" pitchFamily="18" charset="0"/>
                          </a:rPr>
                          <m:t>𝑐𝑙𝑎𝑠𝑠𝑖𝑓𝑖𝑒𝑑</m:t>
                        </m:r>
                        <m:r>
                          <a:rPr lang="en-US" sz="1600" i="1" dirty="0">
                            <a:latin typeface="Cambria Math" panose="02040503050406030204" pitchFamily="18" charset="0"/>
                            <a:ea typeface="Cambria Math" panose="02040503050406030204" pitchFamily="18" charset="0"/>
                          </a:rPr>
                          <m:t> </m:t>
                        </m:r>
                        <m:r>
                          <a:rPr lang="en-US" sz="1600" i="1" dirty="0">
                            <a:latin typeface="Cambria Math" panose="02040503050406030204" pitchFamily="18" charset="0"/>
                            <a:ea typeface="Cambria Math" panose="02040503050406030204" pitchFamily="18" charset="0"/>
                          </a:rPr>
                          <m:t>𝑖𝑛𝑠𝑡𝑎𝑛𝑐𝑒𝑠</m:t>
                        </m:r>
                      </m:num>
                      <m:den>
                        <m:r>
                          <a:rPr lang="en-US" sz="1600" i="1" dirty="0">
                            <a:latin typeface="Cambria Math" panose="02040503050406030204" pitchFamily="18" charset="0"/>
                            <a:ea typeface="Cambria Math" panose="02040503050406030204" pitchFamily="18" charset="0"/>
                          </a:rPr>
                          <m:t>𝑎𝑙𝑙</m:t>
                        </m:r>
                        <m:r>
                          <a:rPr lang="en-US" sz="1600" i="1" dirty="0">
                            <a:latin typeface="Cambria Math" panose="02040503050406030204" pitchFamily="18" charset="0"/>
                            <a:ea typeface="Cambria Math" panose="02040503050406030204" pitchFamily="18" charset="0"/>
                          </a:rPr>
                          <m:t> </m:t>
                        </m:r>
                        <m:r>
                          <a:rPr lang="en-US" sz="1600" i="1" dirty="0">
                            <a:latin typeface="Cambria Math" panose="02040503050406030204" pitchFamily="18" charset="0"/>
                            <a:ea typeface="Cambria Math" panose="02040503050406030204" pitchFamily="18" charset="0"/>
                          </a:rPr>
                          <m:t>𝑖𝑛𝑠𝑡𝑎𝑛𝑐𝑒𝑠</m:t>
                        </m:r>
                      </m:den>
                    </m:f>
                    <m:r>
                      <a:rPr lang="en-US" sz="1600" b="0" i="0" dirty="0" smtClean="0">
                        <a:latin typeface="Cambria Math" panose="02040503050406030204" pitchFamily="18" charset="0"/>
                      </a:rPr>
                      <m:t>∗</m:t>
                    </m:r>
                  </m:oMath>
                </a14:m>
                <a:r>
                  <a:rPr lang="en-US" sz="1600" dirty="0"/>
                  <a:t>100%</a:t>
                </a:r>
              </a:p>
            </p:txBody>
          </p:sp>
        </mc:Choice>
        <mc:Fallback xmlns="">
          <p:sp>
            <p:nvSpPr>
              <p:cNvPr id="10" name="TextBox 9">
                <a:extLst>
                  <a:ext uri="{FF2B5EF4-FFF2-40B4-BE49-F238E27FC236}">
                    <a16:creationId xmlns:a16="http://schemas.microsoft.com/office/drawing/2014/main" id="{AD96F006-1CFD-A8AF-B3DB-CDEF142CABB6}"/>
                  </a:ext>
                </a:extLst>
              </p:cNvPr>
              <p:cNvSpPr txBox="1">
                <a:spLocks noRot="1" noChangeAspect="1" noMove="1" noResize="1" noEditPoints="1" noAdjustHandles="1" noChangeArrowheads="1" noChangeShapeType="1" noTextEdit="1"/>
              </p:cNvSpPr>
              <p:nvPr/>
            </p:nvSpPr>
            <p:spPr>
              <a:xfrm>
                <a:off x="1611009" y="4898731"/>
                <a:ext cx="6897620" cy="1435458"/>
              </a:xfrm>
              <a:prstGeom prst="rect">
                <a:avLst/>
              </a:prstGeom>
              <a:blipFill>
                <a:blip r:embed="rId4"/>
                <a:stretch>
                  <a:fillRect l="-442" t="-1277" r="-442"/>
                </a:stretch>
              </a:blipFill>
            </p:spPr>
            <p:txBody>
              <a:bodyPr/>
              <a:lstStyle/>
              <a:p>
                <a:r>
                  <a:rPr lang="en-US">
                    <a:noFill/>
                  </a:rPr>
                  <a:t> </a:t>
                </a:r>
              </a:p>
            </p:txBody>
          </p:sp>
        </mc:Fallback>
      </mc:AlternateContent>
      <p:graphicFrame>
        <p:nvGraphicFramePr>
          <p:cNvPr id="3" name="Table 5">
            <a:extLst>
              <a:ext uri="{FF2B5EF4-FFF2-40B4-BE49-F238E27FC236}">
                <a16:creationId xmlns:a16="http://schemas.microsoft.com/office/drawing/2014/main" id="{020B9665-99C7-9CF9-F435-C87A7DD7EFB9}"/>
              </a:ext>
            </a:extLst>
          </p:cNvPr>
          <p:cNvGraphicFramePr>
            <a:graphicFrameLocks noGrp="1"/>
          </p:cNvGraphicFramePr>
          <p:nvPr/>
        </p:nvGraphicFramePr>
        <p:xfrm>
          <a:off x="1611009" y="2089508"/>
          <a:ext cx="6966524" cy="2571159"/>
        </p:xfrm>
        <a:graphic>
          <a:graphicData uri="http://schemas.openxmlformats.org/drawingml/2006/table">
            <a:tbl>
              <a:tblPr bandRow="1">
                <a:tableStyleId>{8799B23B-EC83-4686-B30A-512413B5E67A}</a:tableStyleId>
              </a:tblPr>
              <a:tblGrid>
                <a:gridCol w="1741631">
                  <a:extLst>
                    <a:ext uri="{9D8B030D-6E8A-4147-A177-3AD203B41FA5}">
                      <a16:colId xmlns:a16="http://schemas.microsoft.com/office/drawing/2014/main" val="4198364673"/>
                    </a:ext>
                  </a:extLst>
                </a:gridCol>
                <a:gridCol w="1741631">
                  <a:extLst>
                    <a:ext uri="{9D8B030D-6E8A-4147-A177-3AD203B41FA5}">
                      <a16:colId xmlns:a16="http://schemas.microsoft.com/office/drawing/2014/main" val="732018959"/>
                    </a:ext>
                  </a:extLst>
                </a:gridCol>
                <a:gridCol w="1741631">
                  <a:extLst>
                    <a:ext uri="{9D8B030D-6E8A-4147-A177-3AD203B41FA5}">
                      <a16:colId xmlns:a16="http://schemas.microsoft.com/office/drawing/2014/main" val="1219291918"/>
                    </a:ext>
                  </a:extLst>
                </a:gridCol>
                <a:gridCol w="1741631">
                  <a:extLst>
                    <a:ext uri="{9D8B030D-6E8A-4147-A177-3AD203B41FA5}">
                      <a16:colId xmlns:a16="http://schemas.microsoft.com/office/drawing/2014/main" val="3553198450"/>
                    </a:ext>
                  </a:extLst>
                </a:gridCol>
              </a:tblGrid>
              <a:tr h="340127">
                <a:tc rowSpan="2">
                  <a:txBody>
                    <a:bodyPr/>
                    <a:lstStyle/>
                    <a:p>
                      <a:pPr algn="ctr">
                        <a:lnSpc>
                          <a:spcPct val="200000"/>
                        </a:lnSpc>
                      </a:pPr>
                      <a:r>
                        <a:rPr lang="en-US" b="1" dirty="0"/>
                        <a:t>Protein</a:t>
                      </a:r>
                    </a:p>
                  </a:txBody>
                  <a:tcPr>
                    <a:lnB w="12700" cap="flat" cmpd="sng" algn="ctr">
                      <a:solidFill>
                        <a:schemeClr val="tx1"/>
                      </a:solidFill>
                      <a:prstDash val="solid"/>
                      <a:round/>
                      <a:headEnd type="none" w="med" len="med"/>
                      <a:tailEnd type="none" w="med" len="med"/>
                    </a:lnB>
                    <a:noFill/>
                  </a:tcPr>
                </a:tc>
                <a:tc gridSpan="3">
                  <a:txBody>
                    <a:bodyPr/>
                    <a:lstStyle/>
                    <a:p>
                      <a:pPr algn="ctr"/>
                      <a:r>
                        <a:rPr lang="en-US" sz="1800" b="1" dirty="0"/>
                        <a:t>Area Under Curve (AUC) values (%)</a:t>
                      </a:r>
                      <a:endParaRPr lang="en-US" b="1" dirty="0"/>
                    </a:p>
                  </a:txBody>
                  <a:tcPr>
                    <a:noFill/>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362614815"/>
                  </a:ext>
                </a:extLst>
              </a:tr>
              <a:tr h="376599">
                <a:tc vMerge="1">
                  <a:txBody>
                    <a:bodyPr/>
                    <a:lstStyle/>
                    <a:p>
                      <a:pPr algn="ctr"/>
                      <a:r>
                        <a:rPr lang="en-US" dirty="0"/>
                        <a:t>Protein type</a:t>
                      </a:r>
                    </a:p>
                  </a:txBody>
                  <a:tcPr/>
                </a:tc>
                <a:tc>
                  <a:txBody>
                    <a:bodyPr/>
                    <a:lstStyle/>
                    <a:p>
                      <a:pPr algn="ctr"/>
                      <a:r>
                        <a:rPr lang="en-US" b="1" dirty="0" err="1"/>
                        <a:t>crRCC</a:t>
                      </a:r>
                      <a:endParaRPr lang="en-US" b="1" dirty="0"/>
                    </a:p>
                  </a:txBody>
                  <a:tcPr>
                    <a:lnB w="12700" cap="flat" cmpd="sng" algn="ctr">
                      <a:solidFill>
                        <a:schemeClr val="tx1"/>
                      </a:solidFill>
                      <a:prstDash val="solid"/>
                      <a:round/>
                      <a:headEnd type="none" w="med" len="med"/>
                      <a:tailEnd type="none" w="med" len="med"/>
                    </a:lnB>
                    <a:noFill/>
                  </a:tcPr>
                </a:tc>
                <a:tc>
                  <a:txBody>
                    <a:bodyPr/>
                    <a:lstStyle/>
                    <a:p>
                      <a:pPr algn="ctr"/>
                      <a:r>
                        <a:rPr lang="en-US" b="1" dirty="0" err="1"/>
                        <a:t>ccRCC</a:t>
                      </a:r>
                      <a:endParaRPr lang="en-US" b="1" dirty="0"/>
                    </a:p>
                  </a:txBody>
                  <a:tcPr>
                    <a:lnB w="12700" cap="flat" cmpd="sng" algn="ctr">
                      <a:solidFill>
                        <a:schemeClr val="tx1"/>
                      </a:solidFill>
                      <a:prstDash val="solid"/>
                      <a:round/>
                      <a:headEnd type="none" w="med" len="med"/>
                      <a:tailEnd type="none" w="med" len="med"/>
                    </a:lnB>
                    <a:noFill/>
                  </a:tcPr>
                </a:tc>
                <a:tc>
                  <a:txBody>
                    <a:bodyPr/>
                    <a:lstStyle/>
                    <a:p>
                      <a:pPr algn="ctr"/>
                      <a:r>
                        <a:rPr lang="en-US" b="1" dirty="0" err="1"/>
                        <a:t>pRCC</a:t>
                      </a:r>
                      <a:endParaRPr lang="en-US" b="1"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998033"/>
                  </a:ext>
                </a:extLst>
              </a:tr>
              <a:tr h="340127">
                <a:tc>
                  <a:txBody>
                    <a:bodyPr/>
                    <a:lstStyle/>
                    <a:p>
                      <a:r>
                        <a:rPr lang="en-US" dirty="0"/>
                        <a:t>ATG1</a:t>
                      </a:r>
                    </a:p>
                  </a:txBody>
                  <a:tcPr>
                    <a:lnT w="12700" cap="flat" cmpd="sng" algn="ctr">
                      <a:solidFill>
                        <a:schemeClr val="tx1"/>
                      </a:solidFill>
                      <a:prstDash val="solid"/>
                      <a:round/>
                      <a:headEnd type="none" w="med" len="med"/>
                      <a:tailEnd type="none" w="med" len="med"/>
                    </a:lnT>
                  </a:tcPr>
                </a:tc>
                <a:tc>
                  <a:txBody>
                    <a:bodyPr/>
                    <a:lstStyle/>
                    <a:p>
                      <a:pPr algn="ctr"/>
                      <a:r>
                        <a:rPr lang="en-US" dirty="0"/>
                        <a:t>68.3</a:t>
                      </a:r>
                    </a:p>
                  </a:txBody>
                  <a:tcPr>
                    <a:lnT w="12700" cap="flat" cmpd="sng" algn="ctr">
                      <a:solidFill>
                        <a:schemeClr val="tx1"/>
                      </a:solidFill>
                      <a:prstDash val="solid"/>
                      <a:round/>
                      <a:headEnd type="none" w="med" len="med"/>
                      <a:tailEnd type="none" w="med" len="med"/>
                    </a:lnT>
                  </a:tcPr>
                </a:tc>
                <a:tc>
                  <a:txBody>
                    <a:bodyPr/>
                    <a:lstStyle/>
                    <a:p>
                      <a:pPr algn="ctr"/>
                      <a:r>
                        <a:rPr lang="en-US" dirty="0"/>
                        <a:t>92.0</a:t>
                      </a:r>
                    </a:p>
                  </a:txBody>
                  <a:tcPr>
                    <a:lnT w="12700" cap="flat" cmpd="sng" algn="ctr">
                      <a:solidFill>
                        <a:schemeClr val="tx1"/>
                      </a:solidFill>
                      <a:prstDash val="solid"/>
                      <a:round/>
                      <a:headEnd type="none" w="med" len="med"/>
                      <a:tailEnd type="none" w="med" len="med"/>
                    </a:lnT>
                  </a:tcPr>
                </a:tc>
                <a:tc>
                  <a:txBody>
                    <a:bodyPr/>
                    <a:lstStyle/>
                    <a:p>
                      <a:pPr algn="ctr"/>
                      <a:r>
                        <a:rPr lang="en-US" dirty="0"/>
                        <a:t>85.6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2266997"/>
                  </a:ext>
                </a:extLst>
              </a:tr>
              <a:tr h="340127">
                <a:tc>
                  <a:txBody>
                    <a:bodyPr/>
                    <a:lstStyle/>
                    <a:p>
                      <a:r>
                        <a:rPr lang="en-US" dirty="0"/>
                        <a:t>ATG16L1</a:t>
                      </a:r>
                    </a:p>
                  </a:txBody>
                  <a:tcPr/>
                </a:tc>
                <a:tc>
                  <a:txBody>
                    <a:bodyPr/>
                    <a:lstStyle/>
                    <a:p>
                      <a:pPr algn="ctr"/>
                      <a:r>
                        <a:rPr lang="en-US" dirty="0"/>
                        <a:t>74.4</a:t>
                      </a:r>
                    </a:p>
                  </a:txBody>
                  <a:tcPr/>
                </a:tc>
                <a:tc>
                  <a:txBody>
                    <a:bodyPr/>
                    <a:lstStyle/>
                    <a:p>
                      <a:pPr algn="ctr"/>
                      <a:r>
                        <a:rPr lang="en-US" dirty="0"/>
                        <a:t>60.1</a:t>
                      </a:r>
                    </a:p>
                  </a:txBody>
                  <a:tcPr/>
                </a:tc>
                <a:tc>
                  <a:txBody>
                    <a:bodyPr/>
                    <a:lstStyle/>
                    <a:p>
                      <a:pPr algn="ctr"/>
                      <a:r>
                        <a:rPr lang="en-US" dirty="0"/>
                        <a:t>69.2</a:t>
                      </a:r>
                    </a:p>
                  </a:txBody>
                  <a:tcPr/>
                </a:tc>
                <a:extLst>
                  <a:ext uri="{0D108BD9-81ED-4DB2-BD59-A6C34878D82A}">
                    <a16:rowId xmlns:a16="http://schemas.microsoft.com/office/drawing/2014/main" val="3805088705"/>
                  </a:ext>
                </a:extLst>
              </a:tr>
              <a:tr h="340127">
                <a:tc>
                  <a:txBody>
                    <a:bodyPr/>
                    <a:lstStyle/>
                    <a:p>
                      <a:r>
                        <a:rPr lang="en-US" dirty="0"/>
                        <a:t>ATG5</a:t>
                      </a:r>
                    </a:p>
                  </a:txBody>
                  <a:tcPr/>
                </a:tc>
                <a:tc>
                  <a:txBody>
                    <a:bodyPr/>
                    <a:lstStyle/>
                    <a:p>
                      <a:pPr algn="ctr"/>
                      <a:r>
                        <a:rPr lang="en-US" dirty="0"/>
                        <a:t>91.7</a:t>
                      </a:r>
                    </a:p>
                  </a:txBody>
                  <a:tcPr/>
                </a:tc>
                <a:tc>
                  <a:txBody>
                    <a:bodyPr/>
                    <a:lstStyle/>
                    <a:p>
                      <a:pPr algn="ctr"/>
                      <a:r>
                        <a:rPr lang="en-US" dirty="0"/>
                        <a:t>90.2</a:t>
                      </a:r>
                    </a:p>
                  </a:txBody>
                  <a:tcPr/>
                </a:tc>
                <a:tc>
                  <a:txBody>
                    <a:bodyPr/>
                    <a:lstStyle/>
                    <a:p>
                      <a:pPr algn="ctr"/>
                      <a:r>
                        <a:rPr lang="en-US" dirty="0"/>
                        <a:t>69.3</a:t>
                      </a:r>
                    </a:p>
                  </a:txBody>
                  <a:tcPr/>
                </a:tc>
                <a:extLst>
                  <a:ext uri="{0D108BD9-81ED-4DB2-BD59-A6C34878D82A}">
                    <a16:rowId xmlns:a16="http://schemas.microsoft.com/office/drawing/2014/main" val="3057703709"/>
                  </a:ext>
                </a:extLst>
              </a:tr>
              <a:tr h="340127">
                <a:tc>
                  <a:txBody>
                    <a:bodyPr/>
                    <a:lstStyle/>
                    <a:p>
                      <a:r>
                        <a:rPr lang="en-US" dirty="0"/>
                        <a:t>LC3B</a:t>
                      </a:r>
                    </a:p>
                  </a:txBody>
                  <a:tcPr/>
                </a:tc>
                <a:tc>
                  <a:txBody>
                    <a:bodyPr/>
                    <a:lstStyle/>
                    <a:p>
                      <a:pPr algn="ctr"/>
                      <a:r>
                        <a:rPr lang="en-US" dirty="0"/>
                        <a:t>53.3</a:t>
                      </a:r>
                    </a:p>
                  </a:txBody>
                  <a:tcPr/>
                </a:tc>
                <a:tc>
                  <a:txBody>
                    <a:bodyPr/>
                    <a:lstStyle/>
                    <a:p>
                      <a:pPr algn="ctr"/>
                      <a:r>
                        <a:rPr lang="en-US" dirty="0"/>
                        <a:t>98.6</a:t>
                      </a:r>
                    </a:p>
                  </a:txBody>
                  <a:tcPr/>
                </a:tc>
                <a:tc>
                  <a:txBody>
                    <a:bodyPr/>
                    <a:lstStyle/>
                    <a:p>
                      <a:pPr algn="ctr"/>
                      <a:r>
                        <a:rPr lang="en-US" dirty="0"/>
                        <a:t>80.1</a:t>
                      </a:r>
                    </a:p>
                  </a:txBody>
                  <a:tcPr/>
                </a:tc>
                <a:extLst>
                  <a:ext uri="{0D108BD9-81ED-4DB2-BD59-A6C34878D82A}">
                    <a16:rowId xmlns:a16="http://schemas.microsoft.com/office/drawing/2014/main" val="710344402"/>
                  </a:ext>
                </a:extLst>
              </a:tr>
              <a:tr h="340127">
                <a:tc>
                  <a:txBody>
                    <a:bodyPr/>
                    <a:lstStyle/>
                    <a:p>
                      <a:r>
                        <a:rPr lang="en-US" dirty="0"/>
                        <a:t>p62</a:t>
                      </a:r>
                    </a:p>
                  </a:txBody>
                  <a:tcPr/>
                </a:tc>
                <a:tc>
                  <a:txBody>
                    <a:bodyPr/>
                    <a:lstStyle/>
                    <a:p>
                      <a:pPr algn="ctr"/>
                      <a:r>
                        <a:rPr lang="en-US" dirty="0"/>
                        <a:t>85.6</a:t>
                      </a:r>
                    </a:p>
                  </a:txBody>
                  <a:tcPr/>
                </a:tc>
                <a:tc>
                  <a:txBody>
                    <a:bodyPr/>
                    <a:lstStyle/>
                    <a:p>
                      <a:pPr algn="ctr"/>
                      <a:r>
                        <a:rPr lang="en-US" dirty="0"/>
                        <a:t>50.8</a:t>
                      </a:r>
                    </a:p>
                  </a:txBody>
                  <a:tcPr/>
                </a:tc>
                <a:tc>
                  <a:txBody>
                    <a:bodyPr/>
                    <a:lstStyle/>
                    <a:p>
                      <a:pPr algn="ctr"/>
                      <a:r>
                        <a:rPr lang="en-US" dirty="0"/>
                        <a:t>55.2</a:t>
                      </a:r>
                    </a:p>
                  </a:txBody>
                  <a:tcPr/>
                </a:tc>
                <a:extLst>
                  <a:ext uri="{0D108BD9-81ED-4DB2-BD59-A6C34878D82A}">
                    <a16:rowId xmlns:a16="http://schemas.microsoft.com/office/drawing/2014/main" val="2472091691"/>
                  </a:ext>
                </a:extLst>
              </a:tr>
            </a:tbl>
          </a:graphicData>
        </a:graphic>
      </p:graphicFrame>
      <p:sp>
        <p:nvSpPr>
          <p:cNvPr id="12" name="TextBox 11">
            <a:extLst>
              <a:ext uri="{FF2B5EF4-FFF2-40B4-BE49-F238E27FC236}">
                <a16:creationId xmlns:a16="http://schemas.microsoft.com/office/drawing/2014/main" id="{A992D374-9FF3-47FB-FF5D-8E7281A00850}"/>
              </a:ext>
            </a:extLst>
          </p:cNvPr>
          <p:cNvSpPr txBox="1"/>
          <p:nvPr/>
        </p:nvSpPr>
        <p:spPr>
          <a:xfrm>
            <a:off x="8724900" y="1981200"/>
            <a:ext cx="471604" cy="400110"/>
          </a:xfrm>
          <a:prstGeom prst="rect">
            <a:avLst/>
          </a:prstGeom>
          <a:noFill/>
        </p:spPr>
        <p:txBody>
          <a:bodyPr wrap="none" rtlCol="0">
            <a:spAutoFit/>
          </a:bodyPr>
          <a:lstStyle/>
          <a:p>
            <a:r>
              <a:rPr lang="en-US" sz="2000" b="1" dirty="0"/>
              <a:t>(a)</a:t>
            </a:r>
          </a:p>
        </p:txBody>
      </p:sp>
    </p:spTree>
    <p:extLst>
      <p:ext uri="{BB962C8B-B14F-4D97-AF65-F5344CB8AC3E}">
        <p14:creationId xmlns:p14="http://schemas.microsoft.com/office/powerpoint/2010/main" val="404907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Data of the study</a:t>
            </a:r>
            <a:endParaRPr lang="en-US" dirty="0">
              <a:solidFill>
                <a:srgbClr val="0070C0"/>
              </a:solidFill>
              <a:latin typeface="Roboto Black" panose="02000000000000000000" pitchFamily="2" charset="0"/>
              <a:ea typeface="Roboto Black" panose="02000000000000000000" pitchFamily="2" charset="0"/>
            </a:endParaRPr>
          </a:p>
        </p:txBody>
      </p:sp>
      <p:sp>
        <p:nvSpPr>
          <p:cNvPr id="1048654" name="Content Placeholder 2"/>
          <p:cNvSpPr>
            <a:spLocks noGrp="1"/>
          </p:cNvSpPr>
          <p:nvPr>
            <p:ph idx="1"/>
          </p:nvPr>
        </p:nvSpPr>
        <p:spPr>
          <a:xfrm>
            <a:off x="838200" y="1825624"/>
            <a:ext cx="10515600" cy="4796240"/>
          </a:xfrm>
        </p:spPr>
        <p:txBody>
          <a:bodyPr>
            <a:normAutofit/>
          </a:bodyPr>
          <a:lstStyle/>
          <a:p>
            <a:pPr lvl="1">
              <a:lnSpc>
                <a:spcPct val="150000"/>
              </a:lnSpc>
              <a:buClr>
                <a:srgbClr val="0070C0"/>
              </a:buClr>
            </a:pPr>
            <a:r>
              <a:rPr lang="en-US" b="1" dirty="0"/>
              <a:t>The Cancer Genome Atlas (TCGA) Data Repository</a:t>
            </a:r>
          </a:p>
          <a:p>
            <a:pPr lvl="1">
              <a:lnSpc>
                <a:spcPct val="150000"/>
              </a:lnSpc>
              <a:buClr>
                <a:srgbClr val="0070C0"/>
              </a:buClr>
            </a:pPr>
            <a:r>
              <a:rPr lang="en-US" dirty="0"/>
              <a:t>For our study, we got following datasets:</a:t>
            </a:r>
          </a:p>
          <a:p>
            <a:pPr lvl="2">
              <a:lnSpc>
                <a:spcPct val="100000"/>
              </a:lnSpc>
              <a:buClr>
                <a:srgbClr val="0070C0"/>
              </a:buClr>
              <a:buFont typeface="Wingdings" panose="05000000000000000000" pitchFamily="2" charset="2"/>
              <a:buChar char="Ø"/>
            </a:pPr>
            <a:r>
              <a:rPr lang="en-US" b="0" i="0" dirty="0">
                <a:effectLst/>
              </a:rPr>
              <a:t>DNA methylation (Methylation450k)</a:t>
            </a:r>
          </a:p>
          <a:p>
            <a:pPr lvl="2">
              <a:lnSpc>
                <a:spcPct val="100000"/>
              </a:lnSpc>
              <a:buClr>
                <a:srgbClr val="0070C0"/>
              </a:buClr>
              <a:buFont typeface="Wingdings" panose="05000000000000000000" pitchFamily="2" charset="2"/>
              <a:buChar char="Ø"/>
            </a:pPr>
            <a:r>
              <a:rPr lang="en-US" b="0" i="0" dirty="0">
                <a:effectLst/>
              </a:rPr>
              <a:t>gene expression </a:t>
            </a:r>
            <a:r>
              <a:rPr lang="en-US" dirty="0"/>
              <a:t>(</a:t>
            </a:r>
            <a:r>
              <a:rPr lang="en-US" b="0" i="0" dirty="0" err="1">
                <a:effectLst/>
              </a:rPr>
              <a:t>RNAseq</a:t>
            </a:r>
            <a:r>
              <a:rPr lang="en-US" b="0" i="0" dirty="0">
                <a:effectLst/>
              </a:rPr>
              <a:t>) </a:t>
            </a:r>
          </a:p>
          <a:p>
            <a:pPr lvl="2">
              <a:lnSpc>
                <a:spcPct val="100000"/>
              </a:lnSpc>
              <a:buClr>
                <a:srgbClr val="0070C0"/>
              </a:buClr>
              <a:buFont typeface="Wingdings" panose="05000000000000000000" pitchFamily="2" charset="2"/>
              <a:buChar char="Ø"/>
            </a:pPr>
            <a:r>
              <a:rPr lang="en-US" b="0" i="0" dirty="0">
                <a:effectLst/>
              </a:rPr>
              <a:t>protein expression </a:t>
            </a:r>
            <a:r>
              <a:rPr lang="en-US" dirty="0"/>
              <a:t>(</a:t>
            </a:r>
            <a:r>
              <a:rPr lang="en-US" b="0" i="0" dirty="0">
                <a:effectLst/>
              </a:rPr>
              <a:t>reverse phase protein array  (RPPA))</a:t>
            </a:r>
          </a:p>
          <a:p>
            <a:pPr lvl="2">
              <a:lnSpc>
                <a:spcPct val="100000"/>
              </a:lnSpc>
              <a:buClr>
                <a:srgbClr val="0070C0"/>
              </a:buClr>
              <a:buFont typeface="Wingdings" panose="05000000000000000000" pitchFamily="2" charset="2"/>
              <a:buChar char="Ø"/>
            </a:pPr>
            <a:r>
              <a:rPr lang="en-US" dirty="0"/>
              <a:t>miRNA</a:t>
            </a:r>
            <a:r>
              <a:rPr lang="en-US" b="0" i="0" dirty="0">
                <a:effectLst/>
              </a:rPr>
              <a:t> </a:t>
            </a:r>
            <a:r>
              <a:rPr lang="en-US" dirty="0"/>
              <a:t>(</a:t>
            </a:r>
            <a:r>
              <a:rPr lang="en-US" b="0" i="0" dirty="0" err="1">
                <a:effectLst/>
              </a:rPr>
              <a:t>IlluminaHiseq</a:t>
            </a:r>
            <a:r>
              <a:rPr lang="en-US" b="0" i="0" dirty="0">
                <a:effectLst/>
              </a:rPr>
              <a:t>) </a:t>
            </a:r>
            <a:endParaRPr lang="en-US" dirty="0"/>
          </a:p>
        </p:txBody>
      </p:sp>
      <p:sp>
        <p:nvSpPr>
          <p:cNvPr id="1048655" name="Rectangle 3"/>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56" name="TextBox 5"/>
          <p:cNvSpPr txBox="1"/>
          <p:nvPr/>
        </p:nvSpPr>
        <p:spPr>
          <a:xfrm>
            <a:off x="11675165" y="6519444"/>
            <a:ext cx="435555" cy="369332"/>
          </a:xfrm>
          <a:prstGeom prst="rect">
            <a:avLst/>
          </a:prstGeom>
          <a:noFill/>
        </p:spPr>
        <p:txBody>
          <a:bodyPr wrap="square" rtlCol="0">
            <a:spAutoFit/>
          </a:bodyPr>
          <a:lstStyle/>
          <a:p>
            <a:pPr algn="r"/>
            <a:r>
              <a:rPr lang="en-US" dirty="0">
                <a:solidFill>
                  <a:schemeClr val="bg1"/>
                </a:solidFill>
              </a:rPr>
              <a:t>8</a:t>
            </a:r>
          </a:p>
        </p:txBody>
      </p:sp>
    </p:spTree>
    <p:extLst>
      <p:ext uri="{BB962C8B-B14F-4D97-AF65-F5344CB8AC3E}">
        <p14:creationId xmlns:p14="http://schemas.microsoft.com/office/powerpoint/2010/main" val="285357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46959E4-CAD2-1114-5FDC-A241E20A5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3363" y="1636276"/>
            <a:ext cx="3873310" cy="4236110"/>
          </a:xfrm>
          <a:prstGeom prst="rect">
            <a:avLst/>
          </a:prstGeom>
          <a:effectLst>
            <a:innerShdw blurRad="63500" dist="50800" dir="16200000">
              <a:prstClr val="black">
                <a:alpha val="50000"/>
              </a:prstClr>
            </a:innerShdw>
          </a:effectLst>
        </p:spPr>
      </p:pic>
      <p:sp>
        <p:nvSpPr>
          <p:cNvPr id="1048597" name="Title 1"/>
          <p:cNvSpPr>
            <a:spLocks noGrp="1"/>
          </p:cNvSpPr>
          <p:nvPr>
            <p:ph type="title"/>
          </p:nvPr>
        </p:nvSpPr>
        <p:spPr/>
        <p:txBody>
          <a:bodyPr/>
          <a:lstStyle/>
          <a:p>
            <a:r>
              <a:rPr lang="en-US" b="1" dirty="0">
                <a:solidFill>
                  <a:srgbClr val="0070C0"/>
                </a:solidFill>
                <a:latin typeface="Roboto Black" panose="02000000000000000000" pitchFamily="2" charset="0"/>
                <a:ea typeface="Roboto Black" panose="02000000000000000000" pitchFamily="2" charset="0"/>
              </a:rPr>
              <a:t>Methodology</a:t>
            </a:r>
            <a:endParaRPr lang="en-US" dirty="0">
              <a:solidFill>
                <a:srgbClr val="0070C0"/>
              </a:solidFill>
            </a:endParaRPr>
          </a:p>
        </p:txBody>
      </p:sp>
      <p:sp>
        <p:nvSpPr>
          <p:cNvPr id="1048599" name="Rectangle 7"/>
          <p:cNvSpPr/>
          <p:nvPr/>
        </p:nvSpPr>
        <p:spPr>
          <a:xfrm>
            <a:off x="0" y="6519444"/>
            <a:ext cx="12192000" cy="3385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0" name="TextBox 5"/>
          <p:cNvSpPr txBox="1"/>
          <p:nvPr/>
        </p:nvSpPr>
        <p:spPr>
          <a:xfrm>
            <a:off x="11353800" y="6519444"/>
            <a:ext cx="756920" cy="369332"/>
          </a:xfrm>
          <a:prstGeom prst="rect">
            <a:avLst/>
          </a:prstGeom>
          <a:noFill/>
        </p:spPr>
        <p:txBody>
          <a:bodyPr wrap="square" rtlCol="0">
            <a:spAutoFit/>
          </a:bodyPr>
          <a:lstStyle/>
          <a:p>
            <a:pPr algn="r"/>
            <a:r>
              <a:rPr lang="en-US" dirty="0">
                <a:solidFill>
                  <a:schemeClr val="bg1"/>
                </a:solidFill>
              </a:rPr>
              <a:t>9</a:t>
            </a:r>
          </a:p>
        </p:txBody>
      </p:sp>
      <p:sp>
        <p:nvSpPr>
          <p:cNvPr id="16" name="Rectangle: Diagonal Corners Snipped 15">
            <a:extLst>
              <a:ext uri="{FF2B5EF4-FFF2-40B4-BE49-F238E27FC236}">
                <a16:creationId xmlns:a16="http://schemas.microsoft.com/office/drawing/2014/main" id="{29AB91AB-9AB9-E9AB-F87D-C7F596905E6C}"/>
              </a:ext>
            </a:extLst>
          </p:cNvPr>
          <p:cNvSpPr/>
          <p:nvPr/>
        </p:nvSpPr>
        <p:spPr>
          <a:xfrm>
            <a:off x="7021974" y="2063188"/>
            <a:ext cx="1908048" cy="363257"/>
          </a:xfrm>
          <a:prstGeom prst="snip2DiagRect">
            <a:avLst/>
          </a:prstGeom>
          <a:solidFill>
            <a:srgbClr val="187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Dataset Selection</a:t>
            </a:r>
            <a:endParaRPr lang="en-US" dirty="0">
              <a:solidFill>
                <a:schemeClr val="bg1"/>
              </a:solidFill>
            </a:endParaRPr>
          </a:p>
        </p:txBody>
      </p:sp>
      <p:sp>
        <p:nvSpPr>
          <p:cNvPr id="20" name="Rectangle: Diagonal Corners Snipped 19">
            <a:extLst>
              <a:ext uri="{FF2B5EF4-FFF2-40B4-BE49-F238E27FC236}">
                <a16:creationId xmlns:a16="http://schemas.microsoft.com/office/drawing/2014/main" id="{6F63412C-DCE2-ECD1-CD7B-5F8ADCF44930}"/>
              </a:ext>
            </a:extLst>
          </p:cNvPr>
          <p:cNvSpPr/>
          <p:nvPr/>
        </p:nvSpPr>
        <p:spPr>
          <a:xfrm flipH="1">
            <a:off x="3096150" y="2681607"/>
            <a:ext cx="2097024" cy="363257"/>
          </a:xfrm>
          <a:prstGeom prst="snip2DiagRect">
            <a:avLst/>
          </a:prstGeom>
          <a:solidFill>
            <a:srgbClr val="175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Data Preprocessing</a:t>
            </a:r>
          </a:p>
        </p:txBody>
      </p:sp>
      <p:sp>
        <p:nvSpPr>
          <p:cNvPr id="21" name="Rectangle: Diagonal Corners Snipped 20">
            <a:extLst>
              <a:ext uri="{FF2B5EF4-FFF2-40B4-BE49-F238E27FC236}">
                <a16:creationId xmlns:a16="http://schemas.microsoft.com/office/drawing/2014/main" id="{B747296A-BD32-6D75-B2CF-F7798E1AEC2E}"/>
              </a:ext>
            </a:extLst>
          </p:cNvPr>
          <p:cNvSpPr/>
          <p:nvPr/>
        </p:nvSpPr>
        <p:spPr>
          <a:xfrm flipH="1">
            <a:off x="3008774" y="3895465"/>
            <a:ext cx="2184400" cy="363257"/>
          </a:xfrm>
          <a:prstGeom prst="snip2DiagRect">
            <a:avLst/>
          </a:prstGeom>
          <a:solidFill>
            <a:srgbClr val="EE4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Prediction Methods </a:t>
            </a:r>
          </a:p>
        </p:txBody>
      </p:sp>
      <p:sp>
        <p:nvSpPr>
          <p:cNvPr id="22" name="Rectangle: Diagonal Corners Snipped 21">
            <a:extLst>
              <a:ext uri="{FF2B5EF4-FFF2-40B4-BE49-F238E27FC236}">
                <a16:creationId xmlns:a16="http://schemas.microsoft.com/office/drawing/2014/main" id="{6E8CAFB6-394E-6060-97E7-3D2B07455676}"/>
              </a:ext>
            </a:extLst>
          </p:cNvPr>
          <p:cNvSpPr/>
          <p:nvPr/>
        </p:nvSpPr>
        <p:spPr>
          <a:xfrm>
            <a:off x="7021974" y="4509883"/>
            <a:ext cx="3153992" cy="363257"/>
          </a:xfrm>
          <a:prstGeom prst="snip2DiagRect">
            <a:avLst/>
          </a:prstGeom>
          <a:solidFill>
            <a:srgbClr val="F1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Comparing the Performance</a:t>
            </a:r>
          </a:p>
        </p:txBody>
      </p:sp>
      <p:sp>
        <p:nvSpPr>
          <p:cNvPr id="23" name="Rectangle: Diagonal Corners Snipped 22">
            <a:extLst>
              <a:ext uri="{FF2B5EF4-FFF2-40B4-BE49-F238E27FC236}">
                <a16:creationId xmlns:a16="http://schemas.microsoft.com/office/drawing/2014/main" id="{933FD5A1-303F-F66E-B963-F26A9120448E}"/>
              </a:ext>
            </a:extLst>
          </p:cNvPr>
          <p:cNvSpPr/>
          <p:nvPr/>
        </p:nvSpPr>
        <p:spPr>
          <a:xfrm flipH="1">
            <a:off x="3191652" y="5101768"/>
            <a:ext cx="2001521" cy="363257"/>
          </a:xfrm>
          <a:prstGeom prst="snip2DiagRect">
            <a:avLst/>
          </a:prstGeom>
          <a:solidFill>
            <a:srgbClr val="1A6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chemeClr val="bg1"/>
                </a:solidFill>
              </a:rPr>
              <a:t>Finalize the model</a:t>
            </a:r>
          </a:p>
        </p:txBody>
      </p:sp>
      <p:sp>
        <p:nvSpPr>
          <p:cNvPr id="24" name="Rectangle: Diagonal Corners Snipped 23">
            <a:extLst>
              <a:ext uri="{FF2B5EF4-FFF2-40B4-BE49-F238E27FC236}">
                <a16:creationId xmlns:a16="http://schemas.microsoft.com/office/drawing/2014/main" id="{24075D51-C95F-405A-9BEF-B493ABB92566}"/>
              </a:ext>
            </a:extLst>
          </p:cNvPr>
          <p:cNvSpPr/>
          <p:nvPr/>
        </p:nvSpPr>
        <p:spPr>
          <a:xfrm>
            <a:off x="7021974" y="3275148"/>
            <a:ext cx="1908048" cy="363257"/>
          </a:xfrm>
          <a:prstGeom prst="snip2DiagRect">
            <a:avLst/>
          </a:prstGeom>
          <a:solidFill>
            <a:srgbClr val="F68D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Feature Selection</a:t>
            </a:r>
          </a:p>
        </p:txBody>
      </p:sp>
    </p:spTree>
    <p:extLst>
      <p:ext uri="{BB962C8B-B14F-4D97-AF65-F5344CB8AC3E}">
        <p14:creationId xmlns:p14="http://schemas.microsoft.com/office/powerpoint/2010/main" val="379628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2244C879058C43B581EF7109661473" ma:contentTypeVersion="2" ma:contentTypeDescription="Create a new document." ma:contentTypeScope="" ma:versionID="e5b72e242aa56c0a1ca319b68b7435d9">
  <xsd:schema xmlns:xsd="http://www.w3.org/2001/XMLSchema" xmlns:xs="http://www.w3.org/2001/XMLSchema" xmlns:p="http://schemas.microsoft.com/office/2006/metadata/properties" xmlns:ns2="b79c5997-9076-41c5-9eef-de69d263befc" targetNamespace="http://schemas.microsoft.com/office/2006/metadata/properties" ma:root="true" ma:fieldsID="4a3c51134a4e28a03845ebee2c50477d" ns2:_="">
    <xsd:import namespace="b79c5997-9076-41c5-9eef-de69d263bef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c5997-9076-41c5-9eef-de69d263be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8D3A6-F347-4C25-8AAA-57212DC232E0}">
  <ds:schemaRefs>
    <ds:schemaRef ds:uri="http://schemas.microsoft.com/sharepoint/v3/contenttype/forms"/>
  </ds:schemaRefs>
</ds:datastoreItem>
</file>

<file path=customXml/itemProps2.xml><?xml version="1.0" encoding="utf-8"?>
<ds:datastoreItem xmlns:ds="http://schemas.openxmlformats.org/officeDocument/2006/customXml" ds:itemID="{55AD4860-47D5-4324-8CED-D6EAA58073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c5997-9076-41c5-9eef-de69d263be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1081</TotalTime>
  <Words>1893</Words>
  <Application>Microsoft Office PowerPoint</Application>
  <PresentationFormat>Widescreen</PresentationFormat>
  <Paragraphs>226</Paragraphs>
  <Slides>17</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(Body)</vt:lpstr>
      <vt:lpstr>Calibri Light</vt:lpstr>
      <vt:lpstr>Cambria Math</vt:lpstr>
      <vt:lpstr>inter-regular</vt:lpstr>
      <vt:lpstr>Nunito Black</vt:lpstr>
      <vt:lpstr>Roboto Black</vt:lpstr>
      <vt:lpstr>Verdana</vt:lpstr>
      <vt:lpstr>Wingdings</vt:lpstr>
      <vt:lpstr>Office Theme</vt:lpstr>
      <vt:lpstr>Multi-omics Data In The Identification Of Kidney Cancer Subgroups</vt:lpstr>
      <vt:lpstr>Introduction</vt:lpstr>
      <vt:lpstr>Literature Review</vt:lpstr>
      <vt:lpstr>Literature Review</vt:lpstr>
      <vt:lpstr>Literature Review</vt:lpstr>
      <vt:lpstr>State of Art</vt:lpstr>
      <vt:lpstr>State of Art</vt:lpstr>
      <vt:lpstr>Data of the study</vt:lpstr>
      <vt:lpstr>Methodology</vt:lpstr>
      <vt:lpstr>Feature Selection</vt:lpstr>
      <vt:lpstr>Prediction Methods</vt:lpstr>
      <vt:lpstr>Progress to date</vt:lpstr>
      <vt:lpstr>Workplan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dc:title>
  <dc:creator>Pratheeba Jeyananthan</dc:creator>
  <cp:lastModifiedBy>Nadeesha Maduranga</cp:lastModifiedBy>
  <cp:revision>51</cp:revision>
  <dcterms:created xsi:type="dcterms:W3CDTF">2021-01-06T09:22:22Z</dcterms:created>
  <dcterms:modified xsi:type="dcterms:W3CDTF">2022-09-07T02:55:16Z</dcterms:modified>
</cp:coreProperties>
</file>