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8" r:id="rId3"/>
    <p:sldId id="259" r:id="rId4"/>
    <p:sldId id="275" r:id="rId5"/>
    <p:sldId id="276" r:id="rId6"/>
    <p:sldId id="294" r:id="rId7"/>
    <p:sldId id="281" r:id="rId8"/>
    <p:sldId id="286" r:id="rId9"/>
    <p:sldId id="295" r:id="rId10"/>
    <p:sldId id="293" r:id="rId11"/>
    <p:sldId id="288" r:id="rId12"/>
    <p:sldId id="289" r:id="rId13"/>
    <p:sldId id="290" r:id="rId14"/>
    <p:sldId id="285" r:id="rId15"/>
    <p:sldId id="291" r:id="rId16"/>
    <p:sldId id="270" r:id="rId17"/>
    <p:sldId id="271" r:id="rId18"/>
    <p:sldId id="273" r:id="rId19"/>
    <p:sldId id="292"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7A99"/>
    <a:srgbClr val="FF6DA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83" autoAdjust="0"/>
  </p:normalViewPr>
  <p:slideViewPr>
    <p:cSldViewPr snapToGrid="0" showGuides="1">
      <p:cViewPr varScale="1">
        <p:scale>
          <a:sx n="74" d="100"/>
          <a:sy n="74" d="100"/>
        </p:scale>
        <p:origin x="994" y="43"/>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10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22"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FF8D07-D70A-4E96-A1B1-DFEB35775A9F}" type="datetimeFigureOut">
              <a:rPr lang="en-US" smtClean="0"/>
              <a:t>7/21/2022</a:t>
            </a:fld>
            <a:endParaRPr lang="en-US"/>
          </a:p>
        </p:txBody>
      </p:sp>
      <p:sp>
        <p:nvSpPr>
          <p:cNvPr id="1048723"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24"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6CE005-74F4-496E-A7C6-A066ACF49BB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1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83B1D-312F-442C-B255-A9871E28C16A}" type="datetimeFigureOut">
              <a:rPr lang="en-US" smtClean="0"/>
              <a:t>7/21/2022</a:t>
            </a:fld>
            <a:endParaRPr lang="en-US"/>
          </a:p>
        </p:txBody>
      </p:sp>
      <p:sp>
        <p:nvSpPr>
          <p:cNvPr id="104871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1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2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5140-F486-49DE-A47D-F060BBA2B39B}" type="slidenum">
              <a:rPr lang="en-US" smtClean="0"/>
              <a:t>‹#›</a:t>
            </a:fld>
            <a:endParaRPr lang="en-US"/>
          </a:p>
        </p:txBody>
      </p:sp>
    </p:spTree>
    <p:extLst>
      <p:ext uri="{BB962C8B-B14F-4D97-AF65-F5344CB8AC3E}">
        <p14:creationId xmlns:p14="http://schemas.microsoft.com/office/powerpoint/2010/main" val="25865884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cell</a:t>
            </a:r>
          </a:p>
          <a:p>
            <a:r>
              <a:rPr lang="en-US" dirty="0"/>
              <a:t>Papillary</a:t>
            </a:r>
          </a:p>
          <a:p>
            <a:r>
              <a:rPr lang="en-US" dirty="0"/>
              <a:t>Chromophobe</a:t>
            </a:r>
          </a:p>
        </p:txBody>
      </p:sp>
      <p:sp>
        <p:nvSpPr>
          <p:cNvPr id="4" name="Slide Number Placeholder 3"/>
          <p:cNvSpPr>
            <a:spLocks noGrp="1"/>
          </p:cNvSpPr>
          <p:nvPr>
            <p:ph type="sldNum" sz="quarter" idx="5"/>
          </p:nvPr>
        </p:nvSpPr>
        <p:spPr/>
        <p:txBody>
          <a:bodyPr/>
          <a:lstStyle/>
          <a:p>
            <a:fld id="{5AF85140-F486-49DE-A47D-F060BBA2B39B}" type="slidenum">
              <a:rPr lang="en-US" smtClean="0"/>
              <a:t>2</a:t>
            </a:fld>
            <a:endParaRPr lang="en-US"/>
          </a:p>
        </p:txBody>
      </p:sp>
    </p:spTree>
    <p:extLst>
      <p:ext uri="{BB962C8B-B14F-4D97-AF65-F5344CB8AC3E}">
        <p14:creationId xmlns:p14="http://schemas.microsoft.com/office/powerpoint/2010/main" val="287643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multi omics classification happened…..</a:t>
            </a:r>
          </a:p>
          <a:p>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12</a:t>
            </a:fld>
            <a:endParaRPr lang="en-US"/>
          </a:p>
        </p:txBody>
      </p:sp>
    </p:spTree>
    <p:extLst>
      <p:ext uri="{BB962C8B-B14F-4D97-AF65-F5344CB8AC3E}">
        <p14:creationId xmlns:p14="http://schemas.microsoft.com/office/powerpoint/2010/main" val="2967285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13</a:t>
            </a:fld>
            <a:endParaRPr lang="en-US"/>
          </a:p>
        </p:txBody>
      </p:sp>
    </p:spTree>
    <p:extLst>
      <p:ext uri="{BB962C8B-B14F-4D97-AF65-F5344CB8AC3E}">
        <p14:creationId xmlns:p14="http://schemas.microsoft.com/office/powerpoint/2010/main" val="2778611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[11.30] Let’s see the gap in the literature….</a:t>
            </a:r>
          </a:p>
          <a:p>
            <a:r>
              <a:rPr lang="en-US" dirty="0"/>
              <a:t>Clear cell very far away from rhabdoid tumor.</a:t>
            </a:r>
          </a:p>
        </p:txBody>
      </p:sp>
      <p:sp>
        <p:nvSpPr>
          <p:cNvPr id="4" name="Slide Number Placeholder 3"/>
          <p:cNvSpPr>
            <a:spLocks noGrp="1"/>
          </p:cNvSpPr>
          <p:nvPr>
            <p:ph type="sldNum" sz="quarter" idx="5"/>
          </p:nvPr>
        </p:nvSpPr>
        <p:spPr/>
        <p:txBody>
          <a:bodyPr/>
          <a:lstStyle/>
          <a:p>
            <a:fld id="{5AF85140-F486-49DE-A47D-F060BBA2B39B}" type="slidenum">
              <a:rPr lang="en-US" smtClean="0"/>
              <a:t>14</a:t>
            </a:fld>
            <a:endParaRPr lang="en-US"/>
          </a:p>
        </p:txBody>
      </p:sp>
    </p:spTree>
    <p:extLst>
      <p:ext uri="{BB962C8B-B14F-4D97-AF65-F5344CB8AC3E}">
        <p14:creationId xmlns:p14="http://schemas.microsoft.com/office/powerpoint/2010/main" val="15727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TCGA – a data repository which collected, characterized, and analyzed cancer samples from over 11,000 patients over 15 year period.</a:t>
            </a:r>
          </a:p>
          <a:p>
            <a:r>
              <a:rPr lang="en-US" dirty="0"/>
              <a:t>Latest techniques that used for analysis</a:t>
            </a:r>
          </a:p>
        </p:txBody>
      </p:sp>
      <p:sp>
        <p:nvSpPr>
          <p:cNvPr id="4" name="Slide Number Placeholder 3"/>
          <p:cNvSpPr>
            <a:spLocks noGrp="1"/>
          </p:cNvSpPr>
          <p:nvPr>
            <p:ph type="sldNum" sz="quarter" idx="5"/>
          </p:nvPr>
        </p:nvSpPr>
        <p:spPr/>
        <p:txBody>
          <a:bodyPr/>
          <a:lstStyle/>
          <a:p>
            <a:fld id="{5AF85140-F486-49DE-A47D-F060BBA2B39B}" type="slidenum">
              <a:rPr lang="en-US" smtClean="0"/>
              <a:t>15</a:t>
            </a:fld>
            <a:endParaRPr lang="en-US"/>
          </a:p>
        </p:txBody>
      </p:sp>
    </p:spTree>
    <p:extLst>
      <p:ext uri="{BB962C8B-B14F-4D97-AF65-F5344CB8AC3E}">
        <p14:creationId xmlns:p14="http://schemas.microsoft.com/office/powerpoint/2010/main" val="1822673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[13.30]</a:t>
            </a:r>
          </a:p>
        </p:txBody>
      </p:sp>
      <p:sp>
        <p:nvSpPr>
          <p:cNvPr id="4" name="Slide Number Placeholder 3"/>
          <p:cNvSpPr>
            <a:spLocks noGrp="1"/>
          </p:cNvSpPr>
          <p:nvPr>
            <p:ph type="sldNum" sz="quarter" idx="5"/>
          </p:nvPr>
        </p:nvSpPr>
        <p:spPr/>
        <p:txBody>
          <a:bodyPr/>
          <a:lstStyle/>
          <a:p>
            <a:fld id="{5AF85140-F486-49DE-A47D-F060BBA2B39B}" type="slidenum">
              <a:rPr lang="en-US" smtClean="0"/>
              <a:t>16</a:t>
            </a:fld>
            <a:endParaRPr lang="en-US"/>
          </a:p>
        </p:txBody>
      </p:sp>
    </p:spTree>
    <p:extLst>
      <p:ext uri="{BB962C8B-B14F-4D97-AF65-F5344CB8AC3E}">
        <p14:creationId xmlns:p14="http://schemas.microsoft.com/office/powerpoint/2010/main" val="1233070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[14.15]</a:t>
            </a:r>
          </a:p>
        </p:txBody>
      </p:sp>
      <p:sp>
        <p:nvSpPr>
          <p:cNvPr id="4" name="Slide Number Placeholder 3"/>
          <p:cNvSpPr>
            <a:spLocks noGrp="1"/>
          </p:cNvSpPr>
          <p:nvPr>
            <p:ph type="sldNum" sz="quarter" idx="5"/>
          </p:nvPr>
        </p:nvSpPr>
        <p:spPr/>
        <p:txBody>
          <a:bodyPr/>
          <a:lstStyle/>
          <a:p>
            <a:fld id="{5AF85140-F486-49DE-A47D-F060BBA2B39B}" type="slidenum">
              <a:rPr lang="en-US" smtClean="0"/>
              <a:t>17</a:t>
            </a:fld>
            <a:endParaRPr lang="en-US"/>
          </a:p>
        </p:txBody>
      </p:sp>
    </p:spTree>
    <p:extLst>
      <p:ext uri="{BB962C8B-B14F-4D97-AF65-F5344CB8AC3E}">
        <p14:creationId xmlns:p14="http://schemas.microsoft.com/office/powerpoint/2010/main" val="9922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VAE- variational auto encoders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Roboto" panose="02000000000000000000" pitchFamily="2" charset="0"/>
            </a:endParaRPr>
          </a:p>
          <a:p>
            <a:r>
              <a:rPr lang="en-US" dirty="0"/>
              <a:t>XOmiVAE- ML model which can use for supervised and unsupervised classifications. Better for high dimensional data. It provides for contribution score for each features.</a:t>
            </a:r>
          </a:p>
        </p:txBody>
      </p:sp>
      <p:sp>
        <p:nvSpPr>
          <p:cNvPr id="4" name="Slide Number Placeholder 3"/>
          <p:cNvSpPr>
            <a:spLocks noGrp="1"/>
          </p:cNvSpPr>
          <p:nvPr>
            <p:ph type="sldNum" sz="quarter" idx="5"/>
          </p:nvPr>
        </p:nvSpPr>
        <p:spPr/>
        <p:txBody>
          <a:bodyPr/>
          <a:lstStyle/>
          <a:p>
            <a:fld id="{5AF85140-F486-49DE-A47D-F060BBA2B39B}" type="slidenum">
              <a:rPr lang="en-US" smtClean="0"/>
              <a:t>4</a:t>
            </a:fld>
            <a:endParaRPr lang="en-US"/>
          </a:p>
        </p:txBody>
      </p:sp>
    </p:spTree>
    <p:extLst>
      <p:ext uri="{BB962C8B-B14F-4D97-AF65-F5344CB8AC3E}">
        <p14:creationId xmlns:p14="http://schemas.microsoft.com/office/powerpoint/2010/main" val="174085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5</a:t>
            </a:fld>
            <a:endParaRPr lang="en-US"/>
          </a:p>
        </p:txBody>
      </p:sp>
    </p:spTree>
    <p:extLst>
      <p:ext uri="{BB962C8B-B14F-4D97-AF65-F5344CB8AC3E}">
        <p14:creationId xmlns:p14="http://schemas.microsoft.com/office/powerpoint/2010/main" val="196673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Differentially expressed genes can identified using paired t-test (1370 genes)</a:t>
            </a:r>
          </a:p>
          <a:p>
            <a:r>
              <a:rPr lang="en-US" dirty="0"/>
              <a:t>Then, we used a LASSO cox regression model and selected nine genes which highly associated with survival in these 1370 genes and 122 genes of TCGA.</a:t>
            </a:r>
          </a:p>
          <a:p>
            <a:r>
              <a:rPr lang="en-US" dirty="0"/>
              <a:t>Later, this nine-gene signature was tested with 77 samples of FUSCC stage.</a:t>
            </a:r>
          </a:p>
          <a:p>
            <a:r>
              <a:rPr lang="en-US"/>
              <a:t>Finally, subgroup analysis and further validation were performed for the entire 199 genes.</a:t>
            </a:r>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6</a:t>
            </a:fld>
            <a:endParaRPr lang="en-US"/>
          </a:p>
        </p:txBody>
      </p:sp>
    </p:spTree>
    <p:extLst>
      <p:ext uri="{BB962C8B-B14F-4D97-AF65-F5344CB8AC3E}">
        <p14:creationId xmlns:p14="http://schemas.microsoft.com/office/powerpoint/2010/main" val="272091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Random Forest-  </a:t>
            </a:r>
            <a:r>
              <a:rPr lang="en-US" dirty="0"/>
              <a:t>Builds decision trees on different samples and use for classification and regression</a:t>
            </a:r>
          </a:p>
        </p:txBody>
      </p:sp>
      <p:sp>
        <p:nvSpPr>
          <p:cNvPr id="4" name="Slide Number Placeholder 3"/>
          <p:cNvSpPr>
            <a:spLocks noGrp="1"/>
          </p:cNvSpPr>
          <p:nvPr>
            <p:ph type="sldNum" sz="quarter" idx="5"/>
          </p:nvPr>
        </p:nvSpPr>
        <p:spPr/>
        <p:txBody>
          <a:bodyPr/>
          <a:lstStyle/>
          <a:p>
            <a:fld id="{5AF85140-F486-49DE-A47D-F060BBA2B39B}" type="slidenum">
              <a:rPr lang="en-US" smtClean="0"/>
              <a:t>7</a:t>
            </a:fld>
            <a:endParaRPr lang="en-US"/>
          </a:p>
        </p:txBody>
      </p:sp>
    </p:spTree>
    <p:extLst>
      <p:ext uri="{BB962C8B-B14F-4D97-AF65-F5344CB8AC3E}">
        <p14:creationId xmlns:p14="http://schemas.microsoft.com/office/powerpoint/2010/main" val="62419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[7.00] Let’s see how single </a:t>
            </a:r>
            <a:r>
              <a:rPr lang="en-US" sz="1200" dirty="0" err="1"/>
              <a:t>omic</a:t>
            </a:r>
            <a:r>
              <a:rPr lang="en-US" sz="1200" dirty="0"/>
              <a:t> classify…</a:t>
            </a:r>
          </a:p>
          <a:p>
            <a:r>
              <a:rPr lang="en-US" sz="1200" dirty="0"/>
              <a:t>Nearly 2000 miRNAs are available in TCGA</a:t>
            </a:r>
          </a:p>
          <a:p>
            <a:r>
              <a:rPr lang="en-US" sz="1200" dirty="0"/>
              <a:t>High weighted 35 features</a:t>
            </a:r>
          </a:p>
          <a:p>
            <a:r>
              <a:rPr lang="en-US" sz="1200" dirty="0"/>
              <a:t>Empirical studies – neighborhood component analysis (NCA)</a:t>
            </a:r>
          </a:p>
          <a:p>
            <a:r>
              <a:rPr lang="en-US" sz="1200" dirty="0"/>
              <a:t>ML tool – Long short term memory </a:t>
            </a:r>
            <a:r>
              <a:rPr lang="en-US" sz="1200" dirty="0" err="1"/>
              <a:t>allgorithm</a:t>
            </a:r>
            <a:endParaRPr lang="en-US" sz="1200" dirty="0"/>
          </a:p>
        </p:txBody>
      </p:sp>
      <p:sp>
        <p:nvSpPr>
          <p:cNvPr id="4" name="Slide Number Placeholder 3"/>
          <p:cNvSpPr>
            <a:spLocks noGrp="1"/>
          </p:cNvSpPr>
          <p:nvPr>
            <p:ph type="sldNum" sz="quarter" idx="5"/>
          </p:nvPr>
        </p:nvSpPr>
        <p:spPr/>
        <p:txBody>
          <a:bodyPr/>
          <a:lstStyle/>
          <a:p>
            <a:fld id="{5AF85140-F486-49DE-A47D-F060BBA2B39B}" type="slidenum">
              <a:rPr lang="en-US" smtClean="0"/>
              <a:t>8</a:t>
            </a:fld>
            <a:endParaRPr lang="en-US"/>
          </a:p>
        </p:txBody>
      </p:sp>
    </p:spTree>
    <p:extLst>
      <p:ext uri="{BB962C8B-B14F-4D97-AF65-F5344CB8AC3E}">
        <p14:creationId xmlns:p14="http://schemas.microsoft.com/office/powerpoint/2010/main" val="107143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75% patients diagnosed with clear cell</a:t>
            </a:r>
          </a:p>
          <a:p>
            <a:r>
              <a:rPr lang="en-US" dirty="0"/>
              <a:t>chromophobe.</a:t>
            </a:r>
          </a:p>
        </p:txBody>
      </p:sp>
      <p:sp>
        <p:nvSpPr>
          <p:cNvPr id="4" name="Slide Number Placeholder 3"/>
          <p:cNvSpPr>
            <a:spLocks noGrp="1"/>
          </p:cNvSpPr>
          <p:nvPr>
            <p:ph type="sldNum" sz="quarter" idx="5"/>
          </p:nvPr>
        </p:nvSpPr>
        <p:spPr/>
        <p:txBody>
          <a:bodyPr/>
          <a:lstStyle/>
          <a:p>
            <a:fld id="{5AF85140-F486-49DE-A47D-F060BBA2B39B}" type="slidenum">
              <a:rPr lang="en-US" smtClean="0"/>
              <a:t>9</a:t>
            </a:fld>
            <a:endParaRPr lang="en-US"/>
          </a:p>
        </p:txBody>
      </p:sp>
    </p:spTree>
    <p:extLst>
      <p:ext uri="{BB962C8B-B14F-4D97-AF65-F5344CB8AC3E}">
        <p14:creationId xmlns:p14="http://schemas.microsoft.com/office/powerpoint/2010/main" val="324331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protein….</a:t>
            </a:r>
          </a:p>
          <a:p>
            <a:r>
              <a:rPr lang="en-US" dirty="0"/>
              <a:t>IHC – it involves the process identifying protein in cells of a tissue section</a:t>
            </a:r>
          </a:p>
          <a:p>
            <a:r>
              <a:rPr lang="en-US" dirty="0"/>
              <a:t>IOD – Integrated Optical density reports the average intensity/density of each DAB-stained region.</a:t>
            </a:r>
          </a:p>
          <a:p>
            <a:r>
              <a:rPr lang="en-US" dirty="0"/>
              <a:t>Sem- standard error of the mean </a:t>
            </a:r>
          </a:p>
          <a:p>
            <a:r>
              <a:rPr lang="en-US" dirty="0"/>
              <a:t>Software- Pro plus</a:t>
            </a:r>
          </a:p>
          <a:p>
            <a:r>
              <a:rPr lang="en-US" dirty="0"/>
              <a:t>R language, including data cleaning and ML</a:t>
            </a:r>
          </a:p>
        </p:txBody>
      </p:sp>
      <p:sp>
        <p:nvSpPr>
          <p:cNvPr id="4" name="Slide Number Placeholder 3"/>
          <p:cNvSpPr>
            <a:spLocks noGrp="1"/>
          </p:cNvSpPr>
          <p:nvPr>
            <p:ph type="sldNum" sz="quarter" idx="5"/>
          </p:nvPr>
        </p:nvSpPr>
        <p:spPr/>
        <p:txBody>
          <a:bodyPr/>
          <a:lstStyle/>
          <a:p>
            <a:fld id="{5AF85140-F486-49DE-A47D-F060BBA2B39B}" type="slidenum">
              <a:rPr lang="en-US" smtClean="0"/>
              <a:t>10</a:t>
            </a:fld>
            <a:endParaRPr lang="en-US"/>
          </a:p>
        </p:txBody>
      </p:sp>
    </p:spTree>
    <p:extLst>
      <p:ext uri="{BB962C8B-B14F-4D97-AF65-F5344CB8AC3E}">
        <p14:creationId xmlns:p14="http://schemas.microsoft.com/office/powerpoint/2010/main" val="24254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11</a:t>
            </a:fld>
            <a:endParaRPr lang="en-US"/>
          </a:p>
        </p:txBody>
      </p:sp>
    </p:spTree>
    <p:extLst>
      <p:ext uri="{BB962C8B-B14F-4D97-AF65-F5344CB8AC3E}">
        <p14:creationId xmlns:p14="http://schemas.microsoft.com/office/powerpoint/2010/main" val="236658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67DA2918-FFD3-4E02-A3CE-88241F5991D9}" type="datetime1">
              <a:rPr lang="en-US" smtClean="0"/>
              <a:t>7/21/2022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t>Click to edit Master title style</a:t>
            </a:r>
          </a:p>
        </p:txBody>
      </p:sp>
      <p:sp>
        <p:nvSpPr>
          <p:cNvPr id="104870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Date Placeholder 3"/>
          <p:cNvSpPr>
            <a:spLocks noGrp="1"/>
          </p:cNvSpPr>
          <p:nvPr>
            <p:ph type="dt" sz="half" idx="10"/>
          </p:nvPr>
        </p:nvSpPr>
        <p:spPr/>
        <p:txBody>
          <a:bodyPr/>
          <a:lstStyle/>
          <a:p>
            <a:fld id="{E347879E-C79E-43CA-869F-75E41A93FA9B}" type="datetime1">
              <a:rPr lang="en-US" smtClean="0"/>
              <a:t>7/21/2022</a:t>
            </a:fld>
            <a:endParaRPr lang="en-US"/>
          </a:p>
        </p:txBody>
      </p:sp>
      <p:sp>
        <p:nvSpPr>
          <p:cNvPr id="1048707" name="Footer Placeholder 4"/>
          <p:cNvSpPr>
            <a:spLocks noGrp="1"/>
          </p:cNvSpPr>
          <p:nvPr>
            <p:ph type="ftr" sz="quarter" idx="11"/>
          </p:nvPr>
        </p:nvSpPr>
        <p:spPr/>
        <p:txBody>
          <a:bodyPr/>
          <a:lstStyle/>
          <a:p>
            <a:endParaRPr lang="en-US"/>
          </a:p>
        </p:txBody>
      </p:sp>
      <p:sp>
        <p:nvSpPr>
          <p:cNvPr id="1048708" name="Slide Number Placeholder 5"/>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5"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8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Date Placeholder 3"/>
          <p:cNvSpPr>
            <a:spLocks noGrp="1"/>
          </p:cNvSpPr>
          <p:nvPr>
            <p:ph type="dt" sz="half" idx="10"/>
          </p:nvPr>
        </p:nvSpPr>
        <p:spPr/>
        <p:txBody>
          <a:bodyPr/>
          <a:lstStyle/>
          <a:p>
            <a:fld id="{63511AB2-CEB2-4FD9-8DCD-3861341B3EE2}" type="datetime1">
              <a:rPr lang="en-US" smtClean="0"/>
              <a:t>7/21/2022</a:t>
            </a:fld>
            <a:endParaRPr lang="en-US"/>
          </a:p>
        </p:txBody>
      </p:sp>
      <p:sp>
        <p:nvSpPr>
          <p:cNvPr id="1048688" name="Footer Placeholder 4"/>
          <p:cNvSpPr>
            <a:spLocks noGrp="1"/>
          </p:cNvSpPr>
          <p:nvPr>
            <p:ph type="ftr" sz="quarter" idx="11"/>
          </p:nvPr>
        </p:nvSpPr>
        <p:spPr/>
        <p:txBody>
          <a:bodyPr/>
          <a:lstStyle/>
          <a:p>
            <a:endParaRPr lang="en-US"/>
          </a:p>
        </p:txBody>
      </p:sp>
      <p:sp>
        <p:nvSpPr>
          <p:cNvPr id="1048689" name="Slide Number Placeholder 5"/>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3"/>
          <p:cNvSpPr>
            <a:spLocks noGrp="1"/>
          </p:cNvSpPr>
          <p:nvPr>
            <p:ph type="dt" sz="half" idx="10"/>
          </p:nvPr>
        </p:nvSpPr>
        <p:spPr/>
        <p:txBody>
          <a:bodyPr/>
          <a:lstStyle/>
          <a:p>
            <a:fld id="{F16EA88C-C236-48AE-8FB2-FA27403805FF}" type="datetime1">
              <a:rPr lang="en-US" smtClean="0"/>
              <a:t>7/21/2022</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0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552B9A67-1C32-4BDE-86CB-F98B31A67234}" type="datetime1">
              <a:rPr lang="en-US" smtClean="0"/>
              <a:t>7/21/2022</a:t>
            </a:fld>
            <a:endParaRPr lang="en-US"/>
          </a:p>
        </p:txBody>
      </p:sp>
      <p:sp>
        <p:nvSpPr>
          <p:cNvPr id="1048702" name="Footer Placeholder 4"/>
          <p:cNvSpPr>
            <a:spLocks noGrp="1"/>
          </p:cNvSpPr>
          <p:nvPr>
            <p:ph type="ftr" sz="quarter" idx="11"/>
          </p:nvPr>
        </p:nvSpPr>
        <p:spPr/>
        <p:txBody>
          <a:bodyPr/>
          <a:lstStyle/>
          <a:p>
            <a:endParaRPr lang="en-US"/>
          </a:p>
        </p:txBody>
      </p:sp>
      <p:sp>
        <p:nvSpPr>
          <p:cNvPr id="1048703" name="Slide Number Placeholder 5"/>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p>
        </p:txBody>
      </p:sp>
      <p:sp>
        <p:nvSpPr>
          <p:cNvPr id="1048672"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4"/>
          <p:cNvSpPr>
            <a:spLocks noGrp="1"/>
          </p:cNvSpPr>
          <p:nvPr>
            <p:ph type="dt" sz="half" idx="10"/>
          </p:nvPr>
        </p:nvSpPr>
        <p:spPr/>
        <p:txBody>
          <a:bodyPr/>
          <a:lstStyle/>
          <a:p>
            <a:fld id="{4042881D-15EC-476C-BF58-E6A34E5856FC}" type="datetime1">
              <a:rPr lang="en-US" smtClean="0"/>
              <a:t>7/21/2022</a:t>
            </a:fld>
            <a:endParaRPr lang="en-US"/>
          </a:p>
        </p:txBody>
      </p:sp>
      <p:sp>
        <p:nvSpPr>
          <p:cNvPr id="1048675" name="Footer Placeholder 5"/>
          <p:cNvSpPr>
            <a:spLocks noGrp="1"/>
          </p:cNvSpPr>
          <p:nvPr>
            <p:ph type="ftr" sz="quarter" idx="11"/>
          </p:nvPr>
        </p:nvSpPr>
        <p:spPr/>
        <p:txBody>
          <a:bodyPr/>
          <a:lstStyle/>
          <a:p>
            <a:endParaRPr lang="en-US"/>
          </a:p>
        </p:txBody>
      </p:sp>
      <p:sp>
        <p:nvSpPr>
          <p:cNvPr id="1048676" name="Slide Number Placeholder 6"/>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7" name="Title 1"/>
          <p:cNvSpPr>
            <a:spLocks noGrp="1"/>
          </p:cNvSpPr>
          <p:nvPr>
            <p:ph type="title"/>
          </p:nvPr>
        </p:nvSpPr>
        <p:spPr>
          <a:xfrm>
            <a:off x="839788" y="365125"/>
            <a:ext cx="10515600" cy="1325563"/>
          </a:xfrm>
        </p:spPr>
        <p:txBody>
          <a:bodyPr/>
          <a:lstStyle/>
          <a:p>
            <a:r>
              <a:rPr lang="en-US"/>
              <a:t>Click to edit Master title style</a:t>
            </a:r>
          </a:p>
        </p:txBody>
      </p:sp>
      <p:sp>
        <p:nvSpPr>
          <p:cNvPr id="104867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Date Placeholder 6"/>
          <p:cNvSpPr>
            <a:spLocks noGrp="1"/>
          </p:cNvSpPr>
          <p:nvPr>
            <p:ph type="dt" sz="half" idx="10"/>
          </p:nvPr>
        </p:nvSpPr>
        <p:spPr/>
        <p:txBody>
          <a:bodyPr/>
          <a:lstStyle/>
          <a:p>
            <a:fld id="{A637C2A7-3B9A-4433-8579-409FEBB16403}" type="datetime1">
              <a:rPr lang="en-US" smtClean="0"/>
              <a:t>7/21/2022</a:t>
            </a:fld>
            <a:endParaRPr lang="en-US"/>
          </a:p>
        </p:txBody>
      </p:sp>
      <p:sp>
        <p:nvSpPr>
          <p:cNvPr id="1048683" name="Footer Placeholder 7"/>
          <p:cNvSpPr>
            <a:spLocks noGrp="1"/>
          </p:cNvSpPr>
          <p:nvPr>
            <p:ph type="ftr" sz="quarter" idx="11"/>
          </p:nvPr>
        </p:nvSpPr>
        <p:spPr/>
        <p:txBody>
          <a:bodyPr/>
          <a:lstStyle/>
          <a:p>
            <a:endParaRPr lang="en-US"/>
          </a:p>
        </p:txBody>
      </p:sp>
      <p:sp>
        <p:nvSpPr>
          <p:cNvPr id="1048684" name="Slide Number Placeholder 8"/>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p>
        </p:txBody>
      </p:sp>
      <p:sp>
        <p:nvSpPr>
          <p:cNvPr id="1048602" name="Date Placeholder 2"/>
          <p:cNvSpPr>
            <a:spLocks noGrp="1"/>
          </p:cNvSpPr>
          <p:nvPr>
            <p:ph type="dt" sz="half" idx="10"/>
          </p:nvPr>
        </p:nvSpPr>
        <p:spPr/>
        <p:txBody>
          <a:bodyPr/>
          <a:lstStyle/>
          <a:p>
            <a:fld id="{4C864527-DC27-48E3-97E5-172B43F96863}" type="datetime1">
              <a:rPr lang="en-US" smtClean="0"/>
              <a:t>7/21/2022</a:t>
            </a:fld>
            <a:endParaRPr lang="en-US"/>
          </a:p>
        </p:txBody>
      </p:sp>
      <p:sp>
        <p:nvSpPr>
          <p:cNvPr id="1048603" name="Footer Placeholder 3"/>
          <p:cNvSpPr>
            <a:spLocks noGrp="1"/>
          </p:cNvSpPr>
          <p:nvPr>
            <p:ph type="ftr" sz="quarter" idx="11"/>
          </p:nvPr>
        </p:nvSpPr>
        <p:spPr/>
        <p:txBody>
          <a:bodyPr/>
          <a:lstStyle/>
          <a:p>
            <a:endParaRPr lang="en-US"/>
          </a:p>
        </p:txBody>
      </p:sp>
      <p:sp>
        <p:nvSpPr>
          <p:cNvPr id="1048604" name="Slide Number Placeholder 4"/>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0" name="Date Placeholder 1"/>
          <p:cNvSpPr>
            <a:spLocks noGrp="1"/>
          </p:cNvSpPr>
          <p:nvPr>
            <p:ph type="dt" sz="half" idx="10"/>
          </p:nvPr>
        </p:nvSpPr>
        <p:spPr/>
        <p:txBody>
          <a:bodyPr/>
          <a:lstStyle/>
          <a:p>
            <a:fld id="{158BD95D-E6F0-4CE7-9064-7CE4F21BC7B3}" type="datetime1">
              <a:rPr lang="en-US" smtClean="0"/>
              <a:t>7/21/2022</a:t>
            </a:fld>
            <a:endParaRPr lang="en-US"/>
          </a:p>
        </p:txBody>
      </p:sp>
      <p:sp>
        <p:nvSpPr>
          <p:cNvPr id="1048691" name="Footer Placeholder 2"/>
          <p:cNvSpPr>
            <a:spLocks noGrp="1"/>
          </p:cNvSpPr>
          <p:nvPr>
            <p:ph type="ftr" sz="quarter" idx="11"/>
          </p:nvPr>
        </p:nvSpPr>
        <p:spPr/>
        <p:txBody>
          <a:bodyPr/>
          <a:lstStyle/>
          <a:p>
            <a:endParaRPr lang="en-US"/>
          </a:p>
        </p:txBody>
      </p:sp>
      <p:sp>
        <p:nvSpPr>
          <p:cNvPr id="1048692" name="Slide Number Placeholder 3"/>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2" name="Date Placeholder 4"/>
          <p:cNvSpPr>
            <a:spLocks noGrp="1"/>
          </p:cNvSpPr>
          <p:nvPr>
            <p:ph type="dt" sz="half" idx="10"/>
          </p:nvPr>
        </p:nvSpPr>
        <p:spPr/>
        <p:txBody>
          <a:bodyPr/>
          <a:lstStyle/>
          <a:p>
            <a:fld id="{1BC02C0D-8C15-4BCC-9EAA-B5D8B5FDCD23}" type="datetime1">
              <a:rPr lang="en-US" smtClean="0"/>
              <a:t>7/21/2022</a:t>
            </a:fld>
            <a:endParaRPr lang="en-US"/>
          </a:p>
        </p:txBody>
      </p:sp>
      <p:sp>
        <p:nvSpPr>
          <p:cNvPr id="1048713" name="Footer Placeholder 5"/>
          <p:cNvSpPr>
            <a:spLocks noGrp="1"/>
          </p:cNvSpPr>
          <p:nvPr>
            <p:ph type="ftr" sz="quarter" idx="11"/>
          </p:nvPr>
        </p:nvSpPr>
        <p:spPr/>
        <p:txBody>
          <a:bodyPr/>
          <a:lstStyle/>
          <a:p>
            <a:endParaRPr lang="en-US"/>
          </a:p>
        </p:txBody>
      </p:sp>
      <p:sp>
        <p:nvSpPr>
          <p:cNvPr id="1048714" name="Slide Number Placeholder 6"/>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9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9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6" name="Date Placeholder 4"/>
          <p:cNvSpPr>
            <a:spLocks noGrp="1"/>
          </p:cNvSpPr>
          <p:nvPr>
            <p:ph type="dt" sz="half" idx="10"/>
          </p:nvPr>
        </p:nvSpPr>
        <p:spPr/>
        <p:txBody>
          <a:bodyPr/>
          <a:lstStyle/>
          <a:p>
            <a:fld id="{CE2B1D7B-28BA-442F-A79E-2B77F2E5FE92}" type="datetime1">
              <a:rPr lang="en-US" smtClean="0"/>
              <a:t>7/21/2022</a:t>
            </a:fld>
            <a:endParaRPr lang="en-US"/>
          </a:p>
        </p:txBody>
      </p:sp>
      <p:sp>
        <p:nvSpPr>
          <p:cNvPr id="1048697" name="Footer Placeholder 5"/>
          <p:cNvSpPr>
            <a:spLocks noGrp="1"/>
          </p:cNvSpPr>
          <p:nvPr>
            <p:ph type="ftr" sz="quarter" idx="11"/>
          </p:nvPr>
        </p:nvSpPr>
        <p:spPr/>
        <p:txBody>
          <a:bodyPr/>
          <a:lstStyle/>
          <a:p>
            <a:endParaRPr lang="en-US"/>
          </a:p>
        </p:txBody>
      </p:sp>
      <p:sp>
        <p:nvSpPr>
          <p:cNvPr id="1048698" name="Slide Number Placeholder 6"/>
          <p:cNvSpPr>
            <a:spLocks noGrp="1"/>
          </p:cNvSpPr>
          <p:nvPr>
            <p:ph type="sldNum" sz="quarter" idx="12"/>
          </p:nvPr>
        </p:nvSpPr>
        <p:spPr/>
        <p:txBody>
          <a:bodyPr/>
          <a:lstStyle/>
          <a:p>
            <a:fld id="{82EE26B3-619D-4A3A-BA52-7FFC8614D0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B4A7-1B7A-496A-83CC-F4C6B36031DD}" type="datetime1">
              <a:rPr lang="en-US" smtClean="0"/>
              <a:t>7/21/2022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26B3-619D-4A3A-BA52-7FFC8614D0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389/fonc.2019.00152" TargetMode="External"/><Relationship Id="rId2" Type="http://schemas.openxmlformats.org/officeDocument/2006/relationships/hyperlink" Target="https://doi.org/10.1093/bib/bbab315" TargetMode="External"/><Relationship Id="rId1" Type="http://schemas.openxmlformats.org/officeDocument/2006/relationships/slideLayout" Target="../slideLayouts/slideLayout2.xml"/><Relationship Id="rId5" Type="http://schemas.openxmlformats.org/officeDocument/2006/relationships/hyperlink" Target="https://doi.org/10.3390/app8122422" TargetMode="External"/><Relationship Id="rId4" Type="http://schemas.openxmlformats.org/officeDocument/2006/relationships/hyperlink" Target="https://doi.org/10.3389/fonc.2021.62127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978-3-030-60802-6_4" TargetMode="External"/><Relationship Id="rId2" Type="http://schemas.openxmlformats.org/officeDocument/2006/relationships/hyperlink" Target="https://doi.org/10.1038/s41598-020-57670-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7" name="Title 1"/>
          <p:cNvSpPr>
            <a:spLocks noGrp="1"/>
          </p:cNvSpPr>
          <p:nvPr>
            <p:ph type="ctrTitle"/>
          </p:nvPr>
        </p:nvSpPr>
        <p:spPr>
          <a:xfrm>
            <a:off x="2294195" y="1439477"/>
            <a:ext cx="7603609" cy="3850246"/>
          </a:xfrm>
        </p:spPr>
        <p:txBody>
          <a:bodyPr anchor="ctr">
            <a:normAutofit/>
          </a:bodyPr>
          <a:lstStyle/>
          <a:p>
            <a:r>
              <a:rPr lang="en-US" sz="4800" dirty="0">
                <a:solidFill>
                  <a:srgbClr val="0070C0"/>
                </a:solidFill>
                <a:latin typeface="Roboto Black" panose="02000000000000000000" pitchFamily="2" charset="0"/>
                <a:ea typeface="Roboto Black" panose="02000000000000000000" pitchFamily="2" charset="0"/>
              </a:rPr>
              <a:t>Multi-omics</a:t>
            </a:r>
            <a:r>
              <a:rPr lang="en-US" sz="4800" dirty="0">
                <a:solidFill>
                  <a:schemeClr val="tx1">
                    <a:lumMod val="75000"/>
                    <a:lumOff val="25000"/>
                  </a:schemeClr>
                </a:solidFill>
                <a:latin typeface="Roboto Black" panose="02000000000000000000" pitchFamily="2" charset="0"/>
                <a:ea typeface="Roboto Black" panose="02000000000000000000" pitchFamily="2" charset="0"/>
              </a:rPr>
              <a:t> Data In</a:t>
            </a:r>
            <a:br>
              <a:rPr lang="en-US" sz="4800" dirty="0">
                <a:solidFill>
                  <a:schemeClr val="tx1">
                    <a:lumMod val="75000"/>
                    <a:lumOff val="25000"/>
                  </a:schemeClr>
                </a:solidFill>
                <a:latin typeface="Roboto Black" panose="02000000000000000000" pitchFamily="2" charset="0"/>
                <a:ea typeface="Roboto Black" panose="02000000000000000000" pitchFamily="2" charset="0"/>
              </a:rPr>
            </a:br>
            <a:r>
              <a:rPr lang="en-US" sz="4800" dirty="0">
                <a:solidFill>
                  <a:schemeClr val="tx1">
                    <a:lumMod val="75000"/>
                    <a:lumOff val="25000"/>
                  </a:schemeClr>
                </a:solidFill>
                <a:latin typeface="Roboto Black" panose="02000000000000000000" pitchFamily="2" charset="0"/>
                <a:ea typeface="Roboto Black" panose="02000000000000000000" pitchFamily="2" charset="0"/>
              </a:rPr>
              <a:t>The Prediction Of</a:t>
            </a:r>
            <a:br>
              <a:rPr lang="en-US" sz="4800" dirty="0">
                <a:solidFill>
                  <a:schemeClr val="tx1">
                    <a:lumMod val="75000"/>
                    <a:lumOff val="25000"/>
                  </a:schemeClr>
                </a:solidFill>
                <a:latin typeface="Roboto Black" panose="02000000000000000000" pitchFamily="2" charset="0"/>
                <a:ea typeface="Roboto Black" panose="02000000000000000000" pitchFamily="2" charset="0"/>
              </a:rPr>
            </a:br>
            <a:r>
              <a:rPr lang="en-US" sz="4800" dirty="0">
                <a:solidFill>
                  <a:srgbClr val="0070C0"/>
                </a:solidFill>
                <a:latin typeface="Roboto Black" panose="02000000000000000000" pitchFamily="2" charset="0"/>
                <a:ea typeface="Roboto Black" panose="02000000000000000000" pitchFamily="2" charset="0"/>
              </a:rPr>
              <a:t>Kidney Cancer</a:t>
            </a:r>
            <a:br>
              <a:rPr lang="en-US" sz="4800" dirty="0">
                <a:solidFill>
                  <a:schemeClr val="tx1">
                    <a:lumMod val="75000"/>
                    <a:lumOff val="25000"/>
                  </a:schemeClr>
                </a:solidFill>
                <a:latin typeface="Roboto Black" panose="02000000000000000000" pitchFamily="2" charset="0"/>
                <a:ea typeface="Roboto Black" panose="02000000000000000000" pitchFamily="2" charset="0"/>
              </a:rPr>
            </a:br>
            <a:r>
              <a:rPr lang="en-US" sz="4800" dirty="0">
                <a:solidFill>
                  <a:schemeClr val="tx1">
                    <a:lumMod val="75000"/>
                    <a:lumOff val="25000"/>
                  </a:schemeClr>
                </a:solidFill>
                <a:latin typeface="Roboto Black" panose="02000000000000000000" pitchFamily="2" charset="0"/>
                <a:ea typeface="Roboto Black" panose="02000000000000000000" pitchFamily="2" charset="0"/>
              </a:rPr>
              <a:t>Subgroups</a:t>
            </a:r>
          </a:p>
        </p:txBody>
      </p:sp>
      <p:sp>
        <p:nvSpPr>
          <p:cNvPr id="1048588" name="TextBox 18"/>
          <p:cNvSpPr txBox="1"/>
          <p:nvPr/>
        </p:nvSpPr>
        <p:spPr>
          <a:xfrm>
            <a:off x="0" y="6548628"/>
            <a:ext cx="11879580" cy="261610"/>
          </a:xfrm>
          <a:prstGeom prst="rect">
            <a:avLst/>
          </a:prstGeom>
          <a:noFill/>
        </p:spPr>
        <p:txBody>
          <a:bodyPr wrap="square">
            <a:spAutoFit/>
          </a:bodyPr>
          <a:lstStyle/>
          <a:p>
            <a:pPr marL="0" lvl="0" indent="0" algn="r" rtl="0">
              <a:spcBef>
                <a:spcPts val="0"/>
              </a:spcBef>
              <a:spcAft>
                <a:spcPts val="0"/>
              </a:spcAft>
              <a:buNone/>
            </a:pPr>
            <a:r>
              <a:rPr lang="en-US" sz="1100" spc="300" dirty="0">
                <a:solidFill>
                  <a:schemeClr val="bg1"/>
                </a:solidFill>
                <a:latin typeface="Verdana" panose="020B0604030504040204" pitchFamily="34" charset="0"/>
                <a:ea typeface="Verdana" panose="020B0604030504040204" pitchFamily="34" charset="0"/>
              </a:rPr>
              <a:t>EC6070 - COMPUTER ENGINEERING RESEARCH PROJECT</a:t>
            </a:r>
          </a:p>
        </p:txBody>
      </p:sp>
      <p:sp>
        <p:nvSpPr>
          <p:cNvPr id="1048589" name="TextBox 22"/>
          <p:cNvSpPr txBox="1"/>
          <p:nvPr/>
        </p:nvSpPr>
        <p:spPr>
          <a:xfrm>
            <a:off x="8117692" y="5489085"/>
            <a:ext cx="3827879" cy="830997"/>
          </a:xfrm>
          <a:prstGeom prst="rect">
            <a:avLst/>
          </a:prstGeom>
          <a:noFill/>
        </p:spPr>
        <p:txBody>
          <a:bodyPr wrap="square">
            <a:spAutoFit/>
          </a:bodyPr>
          <a:lstStyle/>
          <a:p>
            <a:r>
              <a:rPr lang="en-US" sz="1600" b="1" dirty="0">
                <a:latin typeface="Verdana" panose="020B0604030504040204" pitchFamily="34" charset="0"/>
                <a:ea typeface="Verdana" panose="020B0604030504040204" pitchFamily="34" charset="0"/>
                <a:cs typeface="Calibri" panose="020F0502020204030204" pitchFamily="34" charset="0"/>
              </a:rPr>
              <a:t>By</a:t>
            </a:r>
          </a:p>
          <a:p>
            <a:r>
              <a:rPr lang="en-GB" sz="1600" dirty="0">
                <a:latin typeface="Verdana" panose="020B0604030504040204" pitchFamily="34" charset="0"/>
                <a:ea typeface="Verdana" panose="020B0604030504040204" pitchFamily="34" charset="0"/>
                <a:cs typeface="Calibri" panose="020F0502020204030204" pitchFamily="34" charset="0"/>
              </a:rPr>
              <a:t>2018/E/073: </a:t>
            </a:r>
            <a:r>
              <a:rPr lang="en-US" sz="1600" dirty="0">
                <a:latin typeface="Verdana" panose="020B0604030504040204" pitchFamily="34" charset="0"/>
                <a:ea typeface="Verdana" panose="020B0604030504040204" pitchFamily="34" charset="0"/>
                <a:cs typeface="Calibri" panose="020F0502020204030204" pitchFamily="34" charset="0"/>
              </a:rPr>
              <a:t>Mr. Maduranga W.P.N.</a:t>
            </a:r>
          </a:p>
          <a:p>
            <a:r>
              <a:rPr lang="en-GB" sz="1600" dirty="0">
                <a:latin typeface="Verdana" panose="020B0604030504040204" pitchFamily="34" charset="0"/>
                <a:ea typeface="Verdana" panose="020B0604030504040204" pitchFamily="34" charset="0"/>
                <a:cs typeface="Calibri" panose="020F0502020204030204" pitchFamily="34" charset="0"/>
              </a:rPr>
              <a:t>2018/E/102: Mr. Rodrigo S.M.</a:t>
            </a:r>
          </a:p>
        </p:txBody>
      </p:sp>
      <p:sp>
        <p:nvSpPr>
          <p:cNvPr id="1048590" name="TextBox 24"/>
          <p:cNvSpPr txBox="1"/>
          <p:nvPr/>
        </p:nvSpPr>
        <p:spPr>
          <a:xfrm>
            <a:off x="216164" y="5001627"/>
            <a:ext cx="2412838" cy="584775"/>
          </a:xfrm>
          <a:prstGeom prst="rect">
            <a:avLst/>
          </a:prstGeom>
          <a:noFill/>
        </p:spPr>
        <p:txBody>
          <a:bodyPr wrap="square">
            <a:spAutoFit/>
          </a:bodyPr>
          <a:lstStyle/>
          <a:p>
            <a:r>
              <a:rPr lang="en-GB" sz="1600" b="1" dirty="0">
                <a:latin typeface="Verdana" panose="020B0604030504040204" pitchFamily="34" charset="0"/>
                <a:ea typeface="Verdana" panose="020B0604030504040204" pitchFamily="34" charset="0"/>
                <a:cs typeface="Calibri" panose="020F0502020204030204" pitchFamily="34" charset="0"/>
              </a:rPr>
              <a:t>Supervisor</a:t>
            </a:r>
            <a:endParaRPr lang="en-US" sz="1600" b="1" dirty="0">
              <a:latin typeface="Verdana" panose="020B0604030504040204" pitchFamily="34" charset="0"/>
              <a:ea typeface="Verdana" panose="020B0604030504040204" pitchFamily="34" charset="0"/>
              <a:cs typeface="Calibri" panose="020F0502020204030204" pitchFamily="34" charset="0"/>
            </a:endParaRPr>
          </a:p>
          <a:p>
            <a:r>
              <a:rPr lang="en-GB" sz="1600" dirty="0">
                <a:latin typeface="Verdana" panose="020B0604030504040204" pitchFamily="34" charset="0"/>
                <a:ea typeface="Verdana" panose="020B0604030504040204" pitchFamily="34" charset="0"/>
                <a:cs typeface="Calibri" panose="020F0502020204030204" pitchFamily="34" charset="0"/>
              </a:rPr>
              <a:t>Dr. </a:t>
            </a:r>
            <a:r>
              <a:rPr lang="en-GB" sz="1600" dirty="0" err="1">
                <a:latin typeface="Verdana" panose="020B0604030504040204" pitchFamily="34" charset="0"/>
                <a:ea typeface="Verdana" panose="020B0604030504040204" pitchFamily="34" charset="0"/>
                <a:cs typeface="Calibri" panose="020F0502020204030204" pitchFamily="34" charset="0"/>
              </a:rPr>
              <a:t>Pratheeba</a:t>
            </a:r>
            <a:r>
              <a:rPr lang="en-GB" sz="1600" dirty="0">
                <a:latin typeface="Verdana" panose="020B0604030504040204" pitchFamily="34" charset="0"/>
                <a:ea typeface="Verdana" panose="020B0604030504040204" pitchFamily="34" charset="0"/>
                <a:cs typeface="Calibri" panose="020F0502020204030204" pitchFamily="34" charset="0"/>
              </a:rPr>
              <a:t> J.</a:t>
            </a:r>
          </a:p>
        </p:txBody>
      </p:sp>
      <p:sp>
        <p:nvSpPr>
          <p:cNvPr id="1048591" name="TextBox 25"/>
          <p:cNvSpPr txBox="1"/>
          <p:nvPr/>
        </p:nvSpPr>
        <p:spPr>
          <a:xfrm>
            <a:off x="216164" y="5739771"/>
            <a:ext cx="2412838" cy="584775"/>
          </a:xfrm>
          <a:prstGeom prst="rect">
            <a:avLst/>
          </a:prstGeom>
          <a:noFill/>
        </p:spPr>
        <p:txBody>
          <a:bodyPr wrap="square">
            <a:spAutoFit/>
          </a:bodyPr>
          <a:lstStyle/>
          <a:p>
            <a:r>
              <a:rPr lang="en-GB" sz="1600" b="1" dirty="0">
                <a:latin typeface="Verdana" panose="020B0604030504040204" pitchFamily="34" charset="0"/>
                <a:ea typeface="Verdana" panose="020B0604030504040204" pitchFamily="34" charset="0"/>
                <a:cs typeface="Calibri" panose="020F0502020204030204" pitchFamily="34" charset="0"/>
              </a:rPr>
              <a:t>Co-Supervisor</a:t>
            </a:r>
            <a:endParaRPr lang="en-US" sz="1600" b="1" dirty="0">
              <a:latin typeface="Verdana" panose="020B0604030504040204" pitchFamily="34" charset="0"/>
              <a:ea typeface="Verdana" panose="020B0604030504040204" pitchFamily="34" charset="0"/>
              <a:cs typeface="Calibri" panose="020F0502020204030204" pitchFamily="34" charset="0"/>
            </a:endParaRPr>
          </a:p>
          <a:p>
            <a:r>
              <a:rPr lang="en-GB" sz="1600" dirty="0">
                <a:latin typeface="Verdana" panose="020B0604030504040204" pitchFamily="34" charset="0"/>
                <a:ea typeface="Verdana" panose="020B0604030504040204" pitchFamily="34" charset="0"/>
                <a:cs typeface="Calibri" panose="020F0502020204030204" pitchFamily="34" charset="0"/>
              </a:rPr>
              <a:t>Dr. </a:t>
            </a:r>
            <a:r>
              <a:rPr lang="en-GB" sz="1600" dirty="0" err="1">
                <a:latin typeface="Verdana" panose="020B0604030504040204" pitchFamily="34" charset="0"/>
                <a:ea typeface="Verdana" panose="020B0604030504040204" pitchFamily="34" charset="0"/>
                <a:cs typeface="Calibri" panose="020F0502020204030204" pitchFamily="34" charset="0"/>
              </a:rPr>
              <a:t>Thuseethan</a:t>
            </a:r>
            <a:r>
              <a:rPr lang="en-GB" sz="1600" dirty="0">
                <a:latin typeface="Verdana" panose="020B0604030504040204" pitchFamily="34" charset="0"/>
                <a:ea typeface="Verdana" panose="020B0604030504040204" pitchFamily="34" charset="0"/>
                <a:cs typeface="Calibri" panose="020F0502020204030204" pitchFamily="34" charset="0"/>
              </a:rPr>
              <a:t>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751840" y="345172"/>
            <a:ext cx="10688320" cy="1984562"/>
          </a:xfrm>
        </p:spPr>
        <p:txBody>
          <a:bodyPr anchor="t">
            <a:noAutofit/>
          </a:bodyPr>
          <a:lstStyle/>
          <a:p>
            <a:pPr algn="just">
              <a:lnSpc>
                <a:spcPct val="120000"/>
              </a:lnSpc>
            </a:pPr>
            <a:r>
              <a:rPr lang="en-US" sz="2400" dirty="0">
                <a:latin typeface="Roboto" panose="02000000000000000000" pitchFamily="2" charset="0"/>
                <a:ea typeface="Roboto" panose="02000000000000000000" pitchFamily="2" charset="0"/>
              </a:rPr>
              <a:t>[5] He, Z., Liu, H., </a:t>
            </a:r>
            <a:r>
              <a:rPr lang="en-US" sz="2400" dirty="0" err="1">
                <a:latin typeface="Roboto" panose="02000000000000000000" pitchFamily="2" charset="0"/>
                <a:ea typeface="Roboto" panose="02000000000000000000" pitchFamily="2" charset="0"/>
              </a:rPr>
              <a:t>Moch</a:t>
            </a:r>
            <a:r>
              <a:rPr lang="en-US" sz="2400" dirty="0">
                <a:latin typeface="Roboto" panose="02000000000000000000" pitchFamily="2" charset="0"/>
                <a:ea typeface="Roboto" panose="02000000000000000000" pitchFamily="2" charset="0"/>
              </a:rPr>
              <a:t>, H. et al. </a:t>
            </a:r>
            <a:r>
              <a:rPr lang="en-US" sz="2400" b="1" dirty="0">
                <a:latin typeface="Roboto" panose="02000000000000000000" pitchFamily="2" charset="0"/>
                <a:ea typeface="Roboto" panose="02000000000000000000" pitchFamily="2" charset="0"/>
              </a:rPr>
              <a:t>“Machine learning with autophagy-related proteins for discriminating renal cell carcinoma subtypes”</a:t>
            </a:r>
            <a:r>
              <a:rPr lang="en-US" sz="2400" dirty="0">
                <a:latin typeface="Roboto" panose="02000000000000000000" pitchFamily="2" charset="0"/>
                <a:ea typeface="Roboto" panose="02000000000000000000" pitchFamily="2" charset="0"/>
              </a:rPr>
              <a:t>. Sci Rep 10, 720 (2020)</a:t>
            </a:r>
            <a:endParaRPr lang="en-US" sz="2800" dirty="0">
              <a:latin typeface="Roboto Black" panose="02000000000000000000" pitchFamily="2" charset="0"/>
              <a:ea typeface="Roboto Black" panose="02000000000000000000" pitchFamily="2" charset="0"/>
            </a:endParaRPr>
          </a:p>
        </p:txBody>
      </p:sp>
      <p:cxnSp>
        <p:nvCxnSpPr>
          <p:cNvPr id="3145729" name="Straight Connector 5"/>
          <p:cNvCxnSpPr>
            <a:cxnSpLocks/>
          </p:cNvCxnSpPr>
          <p:nvPr/>
        </p:nvCxnSpPr>
        <p:spPr>
          <a:xfrm>
            <a:off x="859536" y="188093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683476" y="6519444"/>
            <a:ext cx="427244" cy="369332"/>
          </a:xfrm>
          <a:prstGeom prst="rect">
            <a:avLst/>
          </a:prstGeom>
          <a:noFill/>
        </p:spPr>
        <p:txBody>
          <a:bodyPr wrap="square" rtlCol="0">
            <a:spAutoFit/>
          </a:bodyPr>
          <a:lstStyle/>
          <a:p>
            <a:pPr algn="r"/>
            <a:r>
              <a:rPr lang="en-US" dirty="0">
                <a:solidFill>
                  <a:schemeClr val="bg1"/>
                </a:solidFill>
              </a:rPr>
              <a:t>10</a:t>
            </a:r>
          </a:p>
        </p:txBody>
      </p:sp>
      <p:sp>
        <p:nvSpPr>
          <p:cNvPr id="13" name="Content Placeholder 2">
            <a:extLst>
              <a:ext uri="{FF2B5EF4-FFF2-40B4-BE49-F238E27FC236}">
                <a16:creationId xmlns:a16="http://schemas.microsoft.com/office/drawing/2014/main" id="{24A8606E-6173-B3C8-8077-866D5F34899A}"/>
              </a:ext>
            </a:extLst>
          </p:cNvPr>
          <p:cNvSpPr>
            <a:spLocks noGrp="1"/>
          </p:cNvSpPr>
          <p:nvPr>
            <p:ph idx="1"/>
          </p:nvPr>
        </p:nvSpPr>
        <p:spPr>
          <a:xfrm>
            <a:off x="838200" y="2143762"/>
            <a:ext cx="10518912" cy="1840409"/>
          </a:xfrm>
        </p:spPr>
        <p:txBody>
          <a:bodyPr>
            <a:normAutofit/>
          </a:bodyPr>
          <a:lstStyle/>
          <a:p>
            <a:pPr algn="just">
              <a:lnSpc>
                <a:spcPct val="100000"/>
              </a:lnSpc>
              <a:buClr>
                <a:srgbClr val="0070C0"/>
              </a:buClr>
            </a:pPr>
            <a:r>
              <a:rPr lang="en-US" sz="2000" dirty="0"/>
              <a:t>They tested the possibility for classify the subtypes of renal cell carcinomas (RCC) using autophagy proteins (ATGs), obtained from immunohistochemical (IHC) images (found from a Tissue microarray (TMA) from untreated patients and normal kidney tissues from healthy donors) of RCCs. </a:t>
            </a:r>
          </a:p>
        </p:txBody>
      </p:sp>
      <p:pic>
        <p:nvPicPr>
          <p:cNvPr id="7" name="Picture 8">
            <a:extLst>
              <a:ext uri="{FF2B5EF4-FFF2-40B4-BE49-F238E27FC236}">
                <a16:creationId xmlns:a16="http://schemas.microsoft.com/office/drawing/2014/main" id="{A216557D-6AC6-64E4-3914-CA80732EE4AE}"/>
              </a:ext>
            </a:extLst>
          </p:cNvPr>
          <p:cNvPicPr>
            <a:picLocks noChangeAspect="1"/>
          </p:cNvPicPr>
          <p:nvPr/>
        </p:nvPicPr>
        <p:blipFill>
          <a:blip r:embed="rId3"/>
          <a:stretch>
            <a:fillRect/>
          </a:stretch>
        </p:blipFill>
        <p:spPr>
          <a:xfrm>
            <a:off x="1223319" y="3561950"/>
            <a:ext cx="4273550" cy="2417930"/>
          </a:xfrm>
          <a:prstGeom prst="rect">
            <a:avLst/>
          </a:prstGeom>
          <a:effectLst>
            <a:glow rad="63500">
              <a:schemeClr val="accent3">
                <a:satMod val="175000"/>
                <a:alpha val="40000"/>
              </a:schemeClr>
            </a:glow>
          </a:effectLst>
        </p:spPr>
      </p:pic>
      <p:pic>
        <p:nvPicPr>
          <p:cNvPr id="8" name="Picture 10">
            <a:extLst>
              <a:ext uri="{FF2B5EF4-FFF2-40B4-BE49-F238E27FC236}">
                <a16:creationId xmlns:a16="http://schemas.microsoft.com/office/drawing/2014/main" id="{3E0076A9-F34F-729B-3343-6FF15B863848}"/>
              </a:ext>
            </a:extLst>
          </p:cNvPr>
          <p:cNvPicPr>
            <a:picLocks noChangeAspect="1"/>
          </p:cNvPicPr>
          <p:nvPr/>
        </p:nvPicPr>
        <p:blipFill rotWithShape="1">
          <a:blip r:embed="rId4"/>
          <a:srcRect r="1217"/>
          <a:stretch/>
        </p:blipFill>
        <p:spPr>
          <a:xfrm>
            <a:off x="6318793" y="3568152"/>
            <a:ext cx="4920899" cy="2300580"/>
          </a:xfrm>
          <a:prstGeom prst="rect">
            <a:avLst/>
          </a:prstGeom>
          <a:effectLst>
            <a:glow rad="63500">
              <a:schemeClr val="accent3">
                <a:satMod val="175000"/>
                <a:alpha val="40000"/>
              </a:schemeClr>
            </a:glow>
          </a:effectLst>
        </p:spPr>
      </p:pic>
      <p:sp>
        <p:nvSpPr>
          <p:cNvPr id="9" name="TextBox 11">
            <a:extLst>
              <a:ext uri="{FF2B5EF4-FFF2-40B4-BE49-F238E27FC236}">
                <a16:creationId xmlns:a16="http://schemas.microsoft.com/office/drawing/2014/main" id="{22170585-53C4-1D90-26A1-38AA9228C30D}"/>
              </a:ext>
            </a:extLst>
          </p:cNvPr>
          <p:cNvSpPr txBox="1"/>
          <p:nvPr/>
        </p:nvSpPr>
        <p:spPr>
          <a:xfrm>
            <a:off x="6267850" y="5984457"/>
            <a:ext cx="4981572" cy="715644"/>
          </a:xfrm>
          <a:prstGeom prst="rect">
            <a:avLst/>
          </a:prstGeom>
          <a:noFill/>
        </p:spPr>
        <p:txBody>
          <a:bodyPr wrap="square" rtlCol="0">
            <a:spAutoFit/>
          </a:bodyPr>
          <a:lstStyle/>
          <a:p>
            <a:pPr algn="ctr"/>
            <a:r>
              <a:rPr lang="en-US" sz="1600" u="sng" dirty="0">
                <a:solidFill>
                  <a:srgbClr val="0070C0"/>
                </a:solidFill>
              </a:rPr>
              <a:t>Integrated Optical Density presented as means and SEMs</a:t>
            </a:r>
          </a:p>
        </p:txBody>
      </p:sp>
      <p:sp>
        <p:nvSpPr>
          <p:cNvPr id="10" name="TextBox 12">
            <a:extLst>
              <a:ext uri="{FF2B5EF4-FFF2-40B4-BE49-F238E27FC236}">
                <a16:creationId xmlns:a16="http://schemas.microsoft.com/office/drawing/2014/main" id="{AE62F70D-CC41-BDB9-FB0F-27082E512E54}"/>
              </a:ext>
            </a:extLst>
          </p:cNvPr>
          <p:cNvSpPr txBox="1"/>
          <p:nvPr/>
        </p:nvSpPr>
        <p:spPr>
          <a:xfrm>
            <a:off x="1325812" y="5973722"/>
            <a:ext cx="4089814" cy="715645"/>
          </a:xfrm>
          <a:prstGeom prst="rect">
            <a:avLst/>
          </a:prstGeom>
          <a:noFill/>
        </p:spPr>
        <p:txBody>
          <a:bodyPr wrap="square" rtlCol="0">
            <a:spAutoFit/>
          </a:bodyPr>
          <a:lstStyle/>
          <a:p>
            <a:pPr algn="ctr"/>
            <a:r>
              <a:rPr lang="en-US" sz="1600" u="sng" dirty="0">
                <a:solidFill>
                  <a:srgbClr val="0070C0"/>
                </a:solidFill>
              </a:rPr>
              <a:t>Sample representative image of IHC for ATG1</a:t>
            </a:r>
          </a:p>
        </p:txBody>
      </p:sp>
    </p:spTree>
    <p:extLst>
      <p:ext uri="{BB962C8B-B14F-4D97-AF65-F5344CB8AC3E}">
        <p14:creationId xmlns:p14="http://schemas.microsoft.com/office/powerpoint/2010/main" val="210383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9" name="Straight Connector 5"/>
          <p:cNvCxnSpPr>
            <a:cxnSpLocks/>
          </p:cNvCxnSpPr>
          <p:nvPr/>
        </p:nvCxnSpPr>
        <p:spPr>
          <a:xfrm>
            <a:off x="859536" y="188093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653520" y="6519444"/>
            <a:ext cx="457200" cy="369332"/>
          </a:xfrm>
          <a:prstGeom prst="rect">
            <a:avLst/>
          </a:prstGeom>
          <a:noFill/>
        </p:spPr>
        <p:txBody>
          <a:bodyPr wrap="square" rtlCol="0">
            <a:spAutoFit/>
          </a:bodyPr>
          <a:lstStyle/>
          <a:p>
            <a:pPr algn="r"/>
            <a:r>
              <a:rPr lang="en-US" dirty="0">
                <a:solidFill>
                  <a:schemeClr val="bg1"/>
                </a:solidFill>
              </a:rPr>
              <a:t>11</a:t>
            </a:r>
          </a:p>
        </p:txBody>
      </p:sp>
      <p:sp>
        <p:nvSpPr>
          <p:cNvPr id="13" name="Content Placeholder 2">
            <a:extLst>
              <a:ext uri="{FF2B5EF4-FFF2-40B4-BE49-F238E27FC236}">
                <a16:creationId xmlns:a16="http://schemas.microsoft.com/office/drawing/2014/main" id="{24A8606E-6173-B3C8-8077-866D5F34899A}"/>
              </a:ext>
            </a:extLst>
          </p:cNvPr>
          <p:cNvSpPr>
            <a:spLocks noGrp="1"/>
          </p:cNvSpPr>
          <p:nvPr>
            <p:ph idx="1"/>
          </p:nvPr>
        </p:nvSpPr>
        <p:spPr>
          <a:xfrm>
            <a:off x="838200" y="2143762"/>
            <a:ext cx="7804649" cy="4012109"/>
          </a:xfrm>
        </p:spPr>
        <p:txBody>
          <a:bodyPr>
            <a:normAutofit/>
          </a:bodyPr>
          <a:lstStyle/>
          <a:p>
            <a:pPr algn="just">
              <a:lnSpc>
                <a:spcPct val="100000"/>
              </a:lnSpc>
              <a:buClr>
                <a:srgbClr val="0070C0"/>
              </a:buClr>
            </a:pPr>
            <a:r>
              <a:rPr lang="en-US" sz="2000" dirty="0"/>
              <a:t>The article is related to our research topic, as authors suggested that the autophagy-related proteins can be used for kidney cancer subtype classification.</a:t>
            </a:r>
          </a:p>
          <a:p>
            <a:pPr algn="just">
              <a:lnSpc>
                <a:spcPct val="100000"/>
              </a:lnSpc>
              <a:buClr>
                <a:srgbClr val="0070C0"/>
              </a:buClr>
            </a:pPr>
            <a:r>
              <a:rPr lang="en-US" sz="2000" dirty="0"/>
              <a:t>The problem in their work is, tested proteins less sufficient for papillary renal cell carcinomas (</a:t>
            </a:r>
            <a:r>
              <a:rPr lang="en-US" sz="2000" dirty="0" err="1"/>
              <a:t>pRCC</a:t>
            </a:r>
            <a:r>
              <a:rPr lang="en-US" sz="2000" dirty="0"/>
              <a:t>) prediction as compared with other subtypes. </a:t>
            </a:r>
          </a:p>
          <a:p>
            <a:pPr algn="just">
              <a:lnSpc>
                <a:spcPct val="100000"/>
              </a:lnSpc>
              <a:buClr>
                <a:srgbClr val="0070C0"/>
              </a:buClr>
            </a:pPr>
            <a:r>
              <a:rPr lang="en-US" sz="2000" dirty="0"/>
              <a:t>Authors indicated that their model could even be improved if </a:t>
            </a:r>
            <a:r>
              <a:rPr lang="en-US" sz="2000" dirty="0" err="1"/>
              <a:t>pRCC</a:t>
            </a:r>
            <a:r>
              <a:rPr lang="en-US" sz="2000" dirty="0"/>
              <a:t> was not include.</a:t>
            </a:r>
          </a:p>
        </p:txBody>
      </p:sp>
      <p:pic>
        <p:nvPicPr>
          <p:cNvPr id="11" name="Picture 14">
            <a:extLst>
              <a:ext uri="{FF2B5EF4-FFF2-40B4-BE49-F238E27FC236}">
                <a16:creationId xmlns:a16="http://schemas.microsoft.com/office/drawing/2014/main" id="{33EE0DFE-8C08-95C4-793D-5A91268212A8}"/>
              </a:ext>
            </a:extLst>
          </p:cNvPr>
          <p:cNvPicPr>
            <a:picLocks noChangeAspect="1"/>
          </p:cNvPicPr>
          <p:nvPr/>
        </p:nvPicPr>
        <p:blipFill>
          <a:blip r:embed="rId3"/>
          <a:stretch>
            <a:fillRect/>
          </a:stretch>
        </p:blipFill>
        <p:spPr>
          <a:xfrm>
            <a:off x="9044891" y="2192509"/>
            <a:ext cx="2328506" cy="3553804"/>
          </a:xfrm>
          <a:prstGeom prst="rect">
            <a:avLst/>
          </a:prstGeom>
          <a:ln>
            <a:noFill/>
          </a:ln>
          <a:effectLst>
            <a:glow rad="63500">
              <a:schemeClr val="accent3">
                <a:satMod val="175000"/>
                <a:alpha val="40000"/>
              </a:schemeClr>
            </a:glow>
          </a:effectLst>
        </p:spPr>
      </p:pic>
      <p:sp>
        <p:nvSpPr>
          <p:cNvPr id="12" name="TextBox 15">
            <a:extLst>
              <a:ext uri="{FF2B5EF4-FFF2-40B4-BE49-F238E27FC236}">
                <a16:creationId xmlns:a16="http://schemas.microsoft.com/office/drawing/2014/main" id="{F9ADD1A6-52D5-5297-404C-E389A0CF75C1}"/>
              </a:ext>
            </a:extLst>
          </p:cNvPr>
          <p:cNvSpPr txBox="1"/>
          <p:nvPr/>
        </p:nvSpPr>
        <p:spPr>
          <a:xfrm>
            <a:off x="8910037" y="5840045"/>
            <a:ext cx="2598215" cy="1047750"/>
          </a:xfrm>
          <a:prstGeom prst="rect">
            <a:avLst/>
          </a:prstGeom>
          <a:noFill/>
        </p:spPr>
        <p:txBody>
          <a:bodyPr wrap="square" rtlCol="0">
            <a:spAutoFit/>
          </a:bodyPr>
          <a:lstStyle/>
          <a:p>
            <a:pPr algn="ctr"/>
            <a:r>
              <a:rPr lang="en-US" sz="1600" u="sng" dirty="0">
                <a:solidFill>
                  <a:srgbClr val="0070C0"/>
                </a:solidFill>
              </a:rPr>
              <a:t>Accuracies with and without </a:t>
            </a:r>
            <a:r>
              <a:rPr lang="en-US" sz="1600" u="sng" dirty="0" err="1">
                <a:solidFill>
                  <a:srgbClr val="0070C0"/>
                </a:solidFill>
              </a:rPr>
              <a:t>pRCC</a:t>
            </a:r>
            <a:endParaRPr lang="en-US" sz="1600" u="sng" dirty="0">
              <a:solidFill>
                <a:srgbClr val="0070C0"/>
              </a:solidFill>
            </a:endParaRPr>
          </a:p>
          <a:p>
            <a:pPr algn="ctr"/>
            <a:endParaRPr lang="en-US" sz="1600" u="sng" dirty="0">
              <a:solidFill>
                <a:srgbClr val="0070C0"/>
              </a:solidFill>
            </a:endParaRPr>
          </a:p>
        </p:txBody>
      </p:sp>
      <p:sp>
        <p:nvSpPr>
          <p:cNvPr id="15" name="Title 1">
            <a:extLst>
              <a:ext uri="{FF2B5EF4-FFF2-40B4-BE49-F238E27FC236}">
                <a16:creationId xmlns:a16="http://schemas.microsoft.com/office/drawing/2014/main" id="{04B2687C-1F58-727D-53BC-300540E3D76D}"/>
              </a:ext>
            </a:extLst>
          </p:cNvPr>
          <p:cNvSpPr>
            <a:spLocks noGrp="1"/>
          </p:cNvSpPr>
          <p:nvPr>
            <p:ph type="title"/>
          </p:nvPr>
        </p:nvSpPr>
        <p:spPr>
          <a:xfrm>
            <a:off x="751840" y="345172"/>
            <a:ext cx="10688320" cy="1984562"/>
          </a:xfrm>
        </p:spPr>
        <p:txBody>
          <a:bodyPr anchor="t">
            <a:noAutofit/>
          </a:bodyPr>
          <a:lstStyle/>
          <a:p>
            <a:pPr algn="just">
              <a:lnSpc>
                <a:spcPct val="120000"/>
              </a:lnSpc>
            </a:pPr>
            <a:r>
              <a:rPr lang="en-US" sz="2400" dirty="0">
                <a:latin typeface="Roboto" panose="02000000000000000000" pitchFamily="2" charset="0"/>
                <a:ea typeface="Roboto" panose="02000000000000000000" pitchFamily="2" charset="0"/>
              </a:rPr>
              <a:t>[5] He, Z., Liu, H., </a:t>
            </a:r>
            <a:r>
              <a:rPr lang="en-US" sz="2400" dirty="0" err="1">
                <a:latin typeface="Roboto" panose="02000000000000000000" pitchFamily="2" charset="0"/>
                <a:ea typeface="Roboto" panose="02000000000000000000" pitchFamily="2" charset="0"/>
              </a:rPr>
              <a:t>Moch</a:t>
            </a:r>
            <a:r>
              <a:rPr lang="en-US" sz="2400" dirty="0">
                <a:latin typeface="Roboto" panose="02000000000000000000" pitchFamily="2" charset="0"/>
                <a:ea typeface="Roboto" panose="02000000000000000000" pitchFamily="2" charset="0"/>
              </a:rPr>
              <a:t>, H. et al. </a:t>
            </a:r>
            <a:r>
              <a:rPr lang="en-US" sz="2400" b="1" dirty="0">
                <a:latin typeface="Roboto" panose="02000000000000000000" pitchFamily="2" charset="0"/>
                <a:ea typeface="Roboto" panose="02000000000000000000" pitchFamily="2" charset="0"/>
              </a:rPr>
              <a:t>“Machine learning with autophagy-related proteins for discriminating renal cell carcinoma subtypes”</a:t>
            </a:r>
            <a:r>
              <a:rPr lang="en-US" sz="2400" dirty="0">
                <a:latin typeface="Roboto" panose="02000000000000000000" pitchFamily="2" charset="0"/>
                <a:ea typeface="Roboto" panose="02000000000000000000" pitchFamily="2" charset="0"/>
              </a:rPr>
              <a:t>. Sci Rep 10, 720 (2020)</a:t>
            </a:r>
            <a:endParaRPr lang="en-US" sz="28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425066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751840" y="422999"/>
            <a:ext cx="10688320" cy="1984562"/>
          </a:xfrm>
        </p:spPr>
        <p:txBody>
          <a:bodyPr anchor="t">
            <a:noAutofit/>
          </a:bodyPr>
          <a:lstStyle/>
          <a:p>
            <a:pPr algn="just"/>
            <a:r>
              <a:rPr lang="en-US" sz="2400" dirty="0">
                <a:latin typeface="Roboto" panose="02000000000000000000" pitchFamily="2" charset="0"/>
                <a:ea typeface="Roboto" panose="02000000000000000000" pitchFamily="2" charset="0"/>
              </a:rPr>
              <a:t>[6] </a:t>
            </a:r>
            <a:r>
              <a:rPr lang="en-US" sz="2400" dirty="0" err="1">
                <a:latin typeface="Roboto" panose="02000000000000000000" pitchFamily="2" charset="0"/>
                <a:ea typeface="Roboto" panose="02000000000000000000" pitchFamily="2" charset="0"/>
              </a:rPr>
              <a:t>Lovino</a:t>
            </a:r>
            <a:r>
              <a:rPr lang="en-US" sz="2400" dirty="0">
                <a:latin typeface="Roboto" panose="02000000000000000000" pitchFamily="2" charset="0"/>
                <a:ea typeface="Roboto" panose="02000000000000000000" pitchFamily="2" charset="0"/>
              </a:rPr>
              <a:t>, M., </a:t>
            </a:r>
            <a:r>
              <a:rPr lang="en-US" sz="2400" dirty="0" err="1">
                <a:latin typeface="Roboto" panose="02000000000000000000" pitchFamily="2" charset="0"/>
                <a:ea typeface="Roboto" panose="02000000000000000000" pitchFamily="2" charset="0"/>
              </a:rPr>
              <a:t>Bontempo</a:t>
            </a:r>
            <a:r>
              <a:rPr lang="en-US" sz="2400" dirty="0">
                <a:latin typeface="Roboto" panose="02000000000000000000" pitchFamily="2" charset="0"/>
                <a:ea typeface="Roboto" panose="02000000000000000000" pitchFamily="2" charset="0"/>
              </a:rPr>
              <a:t>, G., </a:t>
            </a:r>
            <a:r>
              <a:rPr lang="en-US" sz="2400" dirty="0" err="1">
                <a:latin typeface="Roboto" panose="02000000000000000000" pitchFamily="2" charset="0"/>
                <a:ea typeface="Roboto" panose="02000000000000000000" pitchFamily="2" charset="0"/>
              </a:rPr>
              <a:t>Cirrincione</a:t>
            </a:r>
            <a:r>
              <a:rPr lang="en-US" sz="2400" dirty="0">
                <a:latin typeface="Roboto" panose="02000000000000000000" pitchFamily="2" charset="0"/>
                <a:ea typeface="Roboto" panose="02000000000000000000" pitchFamily="2" charset="0"/>
              </a:rPr>
              <a:t>, G., Ficarra, E. (2020). </a:t>
            </a:r>
            <a:r>
              <a:rPr lang="en-US" sz="2400" b="1" dirty="0">
                <a:latin typeface="Roboto" panose="02000000000000000000" pitchFamily="2" charset="0"/>
                <a:ea typeface="Roboto" panose="02000000000000000000" pitchFamily="2" charset="0"/>
              </a:rPr>
              <a:t>“Multi-omics Classification on Kidney Samples Exploiting Uncertainty-Aware Models”</a:t>
            </a:r>
            <a:r>
              <a:rPr lang="en-US" sz="2400" dirty="0">
                <a:latin typeface="Roboto" panose="02000000000000000000" pitchFamily="2" charset="0"/>
                <a:ea typeface="Roboto" panose="02000000000000000000" pitchFamily="2" charset="0"/>
              </a:rPr>
              <a:t>. In: Huang, DS., Jo, KH. (eds) Intelligent Computing Theories and Application. ICIC 2020. Lecture Notes in Computer Science (), vol 12464. Springer, Cham. </a:t>
            </a:r>
            <a:endParaRPr lang="en-US" sz="2800" dirty="0">
              <a:latin typeface="Roboto Black" panose="02000000000000000000" pitchFamily="2" charset="0"/>
              <a:ea typeface="Roboto Black" panose="02000000000000000000" pitchFamily="2" charset="0"/>
            </a:endParaRPr>
          </a:p>
        </p:txBody>
      </p:sp>
      <p:cxnSp>
        <p:nvCxnSpPr>
          <p:cNvPr id="3145729" name="Straight Connector 5"/>
          <p:cNvCxnSpPr>
            <a:cxnSpLocks/>
          </p:cNvCxnSpPr>
          <p:nvPr/>
        </p:nvCxnSpPr>
        <p:spPr>
          <a:xfrm>
            <a:off x="856224" y="211461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623040" y="6519444"/>
            <a:ext cx="487680" cy="369332"/>
          </a:xfrm>
          <a:prstGeom prst="rect">
            <a:avLst/>
          </a:prstGeom>
          <a:noFill/>
        </p:spPr>
        <p:txBody>
          <a:bodyPr wrap="square" rtlCol="0">
            <a:spAutoFit/>
          </a:bodyPr>
          <a:lstStyle/>
          <a:p>
            <a:pPr algn="r"/>
            <a:r>
              <a:rPr lang="en-US" dirty="0">
                <a:solidFill>
                  <a:schemeClr val="bg1"/>
                </a:solidFill>
              </a:rPr>
              <a:t>12</a:t>
            </a:r>
          </a:p>
        </p:txBody>
      </p:sp>
      <p:sp>
        <p:nvSpPr>
          <p:cNvPr id="9" name="Content Placeholder 2">
            <a:extLst>
              <a:ext uri="{FF2B5EF4-FFF2-40B4-BE49-F238E27FC236}">
                <a16:creationId xmlns:a16="http://schemas.microsoft.com/office/drawing/2014/main" id="{8A06C1FA-95A5-CCCD-17E3-FD04805DE2DB}"/>
              </a:ext>
            </a:extLst>
          </p:cNvPr>
          <p:cNvSpPr>
            <a:spLocks noGrp="1"/>
          </p:cNvSpPr>
          <p:nvPr>
            <p:ph idx="1"/>
          </p:nvPr>
        </p:nvSpPr>
        <p:spPr>
          <a:xfrm>
            <a:off x="818676" y="2326392"/>
            <a:ext cx="5820615" cy="4012109"/>
          </a:xfrm>
        </p:spPr>
        <p:txBody>
          <a:bodyPr>
            <a:normAutofit/>
          </a:bodyPr>
          <a:lstStyle/>
          <a:p>
            <a:pPr algn="just">
              <a:lnSpc>
                <a:spcPct val="110000"/>
              </a:lnSpc>
              <a:buClr>
                <a:srgbClr val="0070C0"/>
              </a:buClr>
            </a:pPr>
            <a:r>
              <a:rPr lang="en-US" sz="2000" dirty="0"/>
              <a:t>In the multi-</a:t>
            </a:r>
            <a:r>
              <a:rPr lang="en-US" sz="2000" dirty="0" err="1"/>
              <a:t>omic</a:t>
            </a:r>
            <a:r>
              <a:rPr lang="en-US" sz="2000" dirty="0"/>
              <a:t> classification approach, a crucial step is represented by the algorithm by which to integrate the classification results from each </a:t>
            </a:r>
            <a:r>
              <a:rPr lang="en-US" sz="2000" dirty="0" err="1"/>
              <a:t>omic</a:t>
            </a:r>
            <a:r>
              <a:rPr lang="en-US" sz="2000" dirty="0"/>
              <a:t>.</a:t>
            </a:r>
          </a:p>
          <a:p>
            <a:pPr algn="just">
              <a:lnSpc>
                <a:spcPct val="100000"/>
              </a:lnSpc>
              <a:buClr>
                <a:srgbClr val="0070C0"/>
              </a:buClr>
            </a:pPr>
            <a:r>
              <a:rPr lang="en-US" sz="2000" dirty="0"/>
              <a:t>One of the standard approaches is to make a consensus among the various omics, such that the multi-</a:t>
            </a:r>
            <a:r>
              <a:rPr lang="en-US" sz="2000" dirty="0" err="1"/>
              <a:t>omic</a:t>
            </a:r>
            <a:r>
              <a:rPr lang="en-US" sz="2000" dirty="0"/>
              <a:t> class is the most voted class among the outputs on the individual omics.</a:t>
            </a:r>
          </a:p>
        </p:txBody>
      </p:sp>
      <p:grpSp>
        <p:nvGrpSpPr>
          <p:cNvPr id="11" name="Group 10">
            <a:extLst>
              <a:ext uri="{FF2B5EF4-FFF2-40B4-BE49-F238E27FC236}">
                <a16:creationId xmlns:a16="http://schemas.microsoft.com/office/drawing/2014/main" id="{C4E0F5D7-43FC-7D1D-F55E-D1334BEA40C1}"/>
              </a:ext>
            </a:extLst>
          </p:cNvPr>
          <p:cNvGrpSpPr/>
          <p:nvPr/>
        </p:nvGrpSpPr>
        <p:grpSpPr>
          <a:xfrm>
            <a:off x="7137182" y="3249295"/>
            <a:ext cx="1202661" cy="457101"/>
            <a:chOff x="6081700" y="2478110"/>
            <a:chExt cx="2032452" cy="586047"/>
          </a:xfrm>
        </p:grpSpPr>
        <p:sp>
          <p:nvSpPr>
            <p:cNvPr id="12" name="Oval 11">
              <a:extLst>
                <a:ext uri="{FF2B5EF4-FFF2-40B4-BE49-F238E27FC236}">
                  <a16:creationId xmlns:a16="http://schemas.microsoft.com/office/drawing/2014/main" id="{6FC2C38F-66C1-37B3-07A1-44794233A9FB}"/>
                </a:ext>
              </a:extLst>
            </p:cNvPr>
            <p:cNvSpPr/>
            <p:nvPr/>
          </p:nvSpPr>
          <p:spPr>
            <a:xfrm>
              <a:off x="7432508" y="2478110"/>
              <a:ext cx="681644" cy="586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BB0ACF-AD36-2D04-BE1E-A461CF2CAAAB}"/>
                </a:ext>
              </a:extLst>
            </p:cNvPr>
            <p:cNvCxnSpPr>
              <a:cxnSpLocks/>
            </p:cNvCxnSpPr>
            <p:nvPr/>
          </p:nvCxnSpPr>
          <p:spPr>
            <a:xfrm>
              <a:off x="6108324" y="2643447"/>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64ABCD-962B-28F8-048A-8C1D8F983BB3}"/>
                </a:ext>
              </a:extLst>
            </p:cNvPr>
            <p:cNvCxnSpPr>
              <a:cxnSpLocks/>
            </p:cNvCxnSpPr>
            <p:nvPr/>
          </p:nvCxnSpPr>
          <p:spPr>
            <a:xfrm>
              <a:off x="6081700" y="2771133"/>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B844624-B5AA-F5D6-5B1A-B23D2DB32343}"/>
                </a:ext>
              </a:extLst>
            </p:cNvPr>
            <p:cNvCxnSpPr>
              <a:cxnSpLocks/>
            </p:cNvCxnSpPr>
            <p:nvPr/>
          </p:nvCxnSpPr>
          <p:spPr>
            <a:xfrm>
              <a:off x="6124949" y="2892582"/>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361BCBA-6974-D78C-660B-0E122BAE2B73}"/>
                </a:ext>
              </a:extLst>
            </p:cNvPr>
            <p:cNvCxnSpPr>
              <a:cxnSpLocks/>
            </p:cNvCxnSpPr>
            <p:nvPr/>
          </p:nvCxnSpPr>
          <p:spPr>
            <a:xfrm>
              <a:off x="6227474" y="3011977"/>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D06ABB-732D-ACC7-0C34-71D29472886D}"/>
                </a:ext>
              </a:extLst>
            </p:cNvPr>
            <p:cNvCxnSpPr>
              <a:cxnSpLocks/>
            </p:cNvCxnSpPr>
            <p:nvPr/>
          </p:nvCxnSpPr>
          <p:spPr>
            <a:xfrm>
              <a:off x="6227474" y="2530756"/>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A3E239-DCC9-FC23-9D3C-939AAD32FD2F}"/>
              </a:ext>
            </a:extLst>
          </p:cNvPr>
          <p:cNvSpPr/>
          <p:nvPr/>
        </p:nvSpPr>
        <p:spPr>
          <a:xfrm>
            <a:off x="9794832" y="3241092"/>
            <a:ext cx="451767" cy="485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EA790C6F-0D00-B8BD-2CBC-48B38EA5E8BD}"/>
              </a:ext>
            </a:extLst>
          </p:cNvPr>
          <p:cNvCxnSpPr/>
          <p:nvPr/>
        </p:nvCxnSpPr>
        <p:spPr>
          <a:xfrm flipV="1">
            <a:off x="8132877" y="3474965"/>
            <a:ext cx="5809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48C0916-850F-843A-E0AB-035325847F41}"/>
              </a:ext>
            </a:extLst>
          </p:cNvPr>
          <p:cNvSpPr txBox="1"/>
          <p:nvPr/>
        </p:nvSpPr>
        <p:spPr>
          <a:xfrm>
            <a:off x="8721724" y="3342778"/>
            <a:ext cx="542515" cy="276999"/>
          </a:xfrm>
          <a:prstGeom prst="rect">
            <a:avLst/>
          </a:prstGeom>
          <a:noFill/>
          <a:ln>
            <a:solidFill>
              <a:srgbClr val="0070C0"/>
            </a:solidFill>
          </a:ln>
        </p:spPr>
        <p:txBody>
          <a:bodyPr wrap="square" rtlCol="0">
            <a:spAutoFit/>
          </a:bodyPr>
          <a:lstStyle/>
          <a:p>
            <a:pPr algn="ctr"/>
            <a:r>
              <a:rPr lang="en-US" sz="1200" dirty="0"/>
              <a:t>O/P 2</a:t>
            </a:r>
          </a:p>
        </p:txBody>
      </p:sp>
      <p:cxnSp>
        <p:nvCxnSpPr>
          <p:cNvPr id="22" name="Connector: Elbow 21">
            <a:extLst>
              <a:ext uri="{FF2B5EF4-FFF2-40B4-BE49-F238E27FC236}">
                <a16:creationId xmlns:a16="http://schemas.microsoft.com/office/drawing/2014/main" id="{AAE63C87-CAD0-D09A-31D0-792188EAB133}"/>
              </a:ext>
            </a:extLst>
          </p:cNvPr>
          <p:cNvCxnSpPr>
            <a:cxnSpLocks/>
            <a:stCxn id="36" idx="3"/>
          </p:cNvCxnSpPr>
          <p:nvPr/>
        </p:nvCxnSpPr>
        <p:spPr>
          <a:xfrm>
            <a:off x="9264239" y="2766903"/>
            <a:ext cx="217108" cy="7171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27BA4A0-1D90-1E07-DAF3-DD72B475A1BF}"/>
              </a:ext>
            </a:extLst>
          </p:cNvPr>
          <p:cNvCxnSpPr>
            <a:cxnSpLocks/>
            <a:stCxn id="45" idx="3"/>
          </p:cNvCxnSpPr>
          <p:nvPr/>
        </p:nvCxnSpPr>
        <p:spPr>
          <a:xfrm flipV="1">
            <a:off x="9264239" y="3482640"/>
            <a:ext cx="217108" cy="6653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8865A0-04C1-AD0A-E24F-D0731A113F84}"/>
              </a:ext>
            </a:extLst>
          </p:cNvPr>
          <p:cNvCxnSpPr>
            <a:cxnSpLocks/>
            <a:stCxn id="21" idx="3"/>
            <a:endCxn id="19" idx="1"/>
          </p:cNvCxnSpPr>
          <p:nvPr/>
        </p:nvCxnSpPr>
        <p:spPr>
          <a:xfrm>
            <a:off x="9264239" y="3481278"/>
            <a:ext cx="530593" cy="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06C35B2-FF3C-A907-DB58-A9DEDC0A0B14}"/>
              </a:ext>
            </a:extLst>
          </p:cNvPr>
          <p:cNvCxnSpPr>
            <a:cxnSpLocks/>
          </p:cNvCxnSpPr>
          <p:nvPr/>
        </p:nvCxnSpPr>
        <p:spPr>
          <a:xfrm>
            <a:off x="10119479" y="3474965"/>
            <a:ext cx="460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6CA67F-0D0C-B240-FC4E-130A97E33C1F}"/>
              </a:ext>
            </a:extLst>
          </p:cNvPr>
          <p:cNvSpPr txBox="1"/>
          <p:nvPr/>
        </p:nvSpPr>
        <p:spPr>
          <a:xfrm>
            <a:off x="10579608" y="3323230"/>
            <a:ext cx="618210" cy="284290"/>
          </a:xfrm>
          <a:prstGeom prst="rect">
            <a:avLst/>
          </a:prstGeom>
          <a:noFill/>
          <a:ln>
            <a:solidFill>
              <a:srgbClr val="0070C0"/>
            </a:solidFill>
          </a:ln>
        </p:spPr>
        <p:txBody>
          <a:bodyPr wrap="square" rtlCol="0">
            <a:spAutoFit/>
          </a:bodyPr>
          <a:lstStyle/>
          <a:p>
            <a:pPr algn="ctr"/>
            <a:r>
              <a:rPr lang="en-US" sz="1200" dirty="0"/>
              <a:t>Target</a:t>
            </a:r>
          </a:p>
        </p:txBody>
      </p:sp>
      <p:sp>
        <p:nvSpPr>
          <p:cNvPr id="27" name="Rectangle 26">
            <a:extLst>
              <a:ext uri="{FF2B5EF4-FFF2-40B4-BE49-F238E27FC236}">
                <a16:creationId xmlns:a16="http://schemas.microsoft.com/office/drawing/2014/main" id="{EC123B53-2BD9-48B3-7F70-92CC708C61E7}"/>
              </a:ext>
            </a:extLst>
          </p:cNvPr>
          <p:cNvSpPr/>
          <p:nvPr/>
        </p:nvSpPr>
        <p:spPr>
          <a:xfrm>
            <a:off x="6972300" y="2394063"/>
            <a:ext cx="4381500" cy="215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57A4C3C-9A59-15A6-B789-52012A8F43DB}"/>
              </a:ext>
            </a:extLst>
          </p:cNvPr>
          <p:cNvGrpSpPr/>
          <p:nvPr/>
        </p:nvGrpSpPr>
        <p:grpSpPr>
          <a:xfrm>
            <a:off x="7137182" y="2534920"/>
            <a:ext cx="1202661" cy="457101"/>
            <a:chOff x="6081700" y="2478110"/>
            <a:chExt cx="2032452" cy="586047"/>
          </a:xfrm>
        </p:grpSpPr>
        <p:sp>
          <p:nvSpPr>
            <p:cNvPr id="29" name="Oval 28">
              <a:extLst>
                <a:ext uri="{FF2B5EF4-FFF2-40B4-BE49-F238E27FC236}">
                  <a16:creationId xmlns:a16="http://schemas.microsoft.com/office/drawing/2014/main" id="{92CCBF44-AE00-F541-879B-D7161F919114}"/>
                </a:ext>
              </a:extLst>
            </p:cNvPr>
            <p:cNvSpPr/>
            <p:nvPr/>
          </p:nvSpPr>
          <p:spPr>
            <a:xfrm>
              <a:off x="7432508" y="2478110"/>
              <a:ext cx="681644" cy="586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C22B31B-F712-68C6-EFBF-74BA81E90DF8}"/>
                </a:ext>
              </a:extLst>
            </p:cNvPr>
            <p:cNvCxnSpPr>
              <a:cxnSpLocks/>
            </p:cNvCxnSpPr>
            <p:nvPr/>
          </p:nvCxnSpPr>
          <p:spPr>
            <a:xfrm>
              <a:off x="6108324" y="2643447"/>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ABEF18D-AFFC-49DF-FF26-990E0DBC7B50}"/>
                </a:ext>
              </a:extLst>
            </p:cNvPr>
            <p:cNvCxnSpPr>
              <a:cxnSpLocks/>
            </p:cNvCxnSpPr>
            <p:nvPr/>
          </p:nvCxnSpPr>
          <p:spPr>
            <a:xfrm>
              <a:off x="6081700" y="2771133"/>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ED6832-A3D5-9A98-51BE-0549407757B4}"/>
                </a:ext>
              </a:extLst>
            </p:cNvPr>
            <p:cNvCxnSpPr>
              <a:cxnSpLocks/>
            </p:cNvCxnSpPr>
            <p:nvPr/>
          </p:nvCxnSpPr>
          <p:spPr>
            <a:xfrm>
              <a:off x="6124949" y="2892582"/>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7C00E1-291C-E8CA-E3C6-D604A9ECCC69}"/>
                </a:ext>
              </a:extLst>
            </p:cNvPr>
            <p:cNvCxnSpPr>
              <a:cxnSpLocks/>
            </p:cNvCxnSpPr>
            <p:nvPr/>
          </p:nvCxnSpPr>
          <p:spPr>
            <a:xfrm>
              <a:off x="6227474" y="3011977"/>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E03FD7-4C06-C72C-3B93-6CBD7AAB6FA8}"/>
                </a:ext>
              </a:extLst>
            </p:cNvPr>
            <p:cNvCxnSpPr>
              <a:cxnSpLocks/>
            </p:cNvCxnSpPr>
            <p:nvPr/>
          </p:nvCxnSpPr>
          <p:spPr>
            <a:xfrm>
              <a:off x="6227474" y="2530756"/>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a:extLst>
              <a:ext uri="{FF2B5EF4-FFF2-40B4-BE49-F238E27FC236}">
                <a16:creationId xmlns:a16="http://schemas.microsoft.com/office/drawing/2014/main" id="{407F9DB4-CBC3-26BE-30C1-A3B2CCB479D1}"/>
              </a:ext>
            </a:extLst>
          </p:cNvPr>
          <p:cNvCxnSpPr/>
          <p:nvPr/>
        </p:nvCxnSpPr>
        <p:spPr>
          <a:xfrm flipV="1">
            <a:off x="8132877" y="2760590"/>
            <a:ext cx="5809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1C5D86D-1108-3F84-E23D-A67050300206}"/>
              </a:ext>
            </a:extLst>
          </p:cNvPr>
          <p:cNvSpPr txBox="1"/>
          <p:nvPr/>
        </p:nvSpPr>
        <p:spPr>
          <a:xfrm>
            <a:off x="8721724" y="2628403"/>
            <a:ext cx="542515" cy="276999"/>
          </a:xfrm>
          <a:prstGeom prst="rect">
            <a:avLst/>
          </a:prstGeom>
          <a:noFill/>
          <a:ln>
            <a:solidFill>
              <a:srgbClr val="0070C0"/>
            </a:solidFill>
          </a:ln>
        </p:spPr>
        <p:txBody>
          <a:bodyPr wrap="square" rtlCol="0">
            <a:spAutoFit/>
          </a:bodyPr>
          <a:lstStyle/>
          <a:p>
            <a:pPr algn="ctr"/>
            <a:r>
              <a:rPr lang="en-US" sz="1200" dirty="0"/>
              <a:t>O/P 1</a:t>
            </a:r>
          </a:p>
        </p:txBody>
      </p:sp>
      <p:grpSp>
        <p:nvGrpSpPr>
          <p:cNvPr id="37" name="Group 36">
            <a:extLst>
              <a:ext uri="{FF2B5EF4-FFF2-40B4-BE49-F238E27FC236}">
                <a16:creationId xmlns:a16="http://schemas.microsoft.com/office/drawing/2014/main" id="{14C23C19-C530-362B-9080-21E7FA6049FE}"/>
              </a:ext>
            </a:extLst>
          </p:cNvPr>
          <p:cNvGrpSpPr/>
          <p:nvPr/>
        </p:nvGrpSpPr>
        <p:grpSpPr>
          <a:xfrm>
            <a:off x="7137182" y="3916045"/>
            <a:ext cx="1202661" cy="457101"/>
            <a:chOff x="6081700" y="2478110"/>
            <a:chExt cx="2032452" cy="586047"/>
          </a:xfrm>
        </p:grpSpPr>
        <p:sp>
          <p:nvSpPr>
            <p:cNvPr id="38" name="Oval 37">
              <a:extLst>
                <a:ext uri="{FF2B5EF4-FFF2-40B4-BE49-F238E27FC236}">
                  <a16:creationId xmlns:a16="http://schemas.microsoft.com/office/drawing/2014/main" id="{38FE6E5A-F9B7-37E9-AE7E-8B0A0D253F45}"/>
                </a:ext>
              </a:extLst>
            </p:cNvPr>
            <p:cNvSpPr/>
            <p:nvPr/>
          </p:nvSpPr>
          <p:spPr>
            <a:xfrm>
              <a:off x="7432508" y="2478110"/>
              <a:ext cx="681644" cy="586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7B3F243-27A5-A7D2-F133-2FDFD8173269}"/>
                </a:ext>
              </a:extLst>
            </p:cNvPr>
            <p:cNvCxnSpPr>
              <a:cxnSpLocks/>
            </p:cNvCxnSpPr>
            <p:nvPr/>
          </p:nvCxnSpPr>
          <p:spPr>
            <a:xfrm>
              <a:off x="6108324" y="2643447"/>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BBB5CFD-347D-9912-2434-2074C7399113}"/>
                </a:ext>
              </a:extLst>
            </p:cNvPr>
            <p:cNvCxnSpPr>
              <a:cxnSpLocks/>
            </p:cNvCxnSpPr>
            <p:nvPr/>
          </p:nvCxnSpPr>
          <p:spPr>
            <a:xfrm>
              <a:off x="6081700" y="2771133"/>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320B68E-F827-3CB6-4192-4C972E29E891}"/>
                </a:ext>
              </a:extLst>
            </p:cNvPr>
            <p:cNvCxnSpPr>
              <a:cxnSpLocks/>
            </p:cNvCxnSpPr>
            <p:nvPr/>
          </p:nvCxnSpPr>
          <p:spPr>
            <a:xfrm>
              <a:off x="6124949" y="2892582"/>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67CEC9-A638-D7A7-8DA8-B66B8DD0D425}"/>
                </a:ext>
              </a:extLst>
            </p:cNvPr>
            <p:cNvCxnSpPr>
              <a:cxnSpLocks/>
            </p:cNvCxnSpPr>
            <p:nvPr/>
          </p:nvCxnSpPr>
          <p:spPr>
            <a:xfrm>
              <a:off x="6227474" y="3011977"/>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5AEEC72-4044-AEFC-50C5-3AE257C04896}"/>
                </a:ext>
              </a:extLst>
            </p:cNvPr>
            <p:cNvCxnSpPr>
              <a:cxnSpLocks/>
            </p:cNvCxnSpPr>
            <p:nvPr/>
          </p:nvCxnSpPr>
          <p:spPr>
            <a:xfrm>
              <a:off x="6227474" y="2530756"/>
              <a:ext cx="1324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a:extLst>
              <a:ext uri="{FF2B5EF4-FFF2-40B4-BE49-F238E27FC236}">
                <a16:creationId xmlns:a16="http://schemas.microsoft.com/office/drawing/2014/main" id="{B49667E5-9AC7-143A-2D0B-21B54FA544C9}"/>
              </a:ext>
            </a:extLst>
          </p:cNvPr>
          <p:cNvCxnSpPr/>
          <p:nvPr/>
        </p:nvCxnSpPr>
        <p:spPr>
          <a:xfrm flipV="1">
            <a:off x="8132877" y="4141715"/>
            <a:ext cx="5809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407918B-60B7-322B-ACA8-F0E960652417}"/>
              </a:ext>
            </a:extLst>
          </p:cNvPr>
          <p:cNvSpPr txBox="1"/>
          <p:nvPr/>
        </p:nvSpPr>
        <p:spPr>
          <a:xfrm>
            <a:off x="8721724" y="4009528"/>
            <a:ext cx="542515" cy="276999"/>
          </a:xfrm>
          <a:prstGeom prst="rect">
            <a:avLst/>
          </a:prstGeom>
          <a:noFill/>
          <a:ln>
            <a:solidFill>
              <a:srgbClr val="0070C0"/>
            </a:solidFill>
          </a:ln>
        </p:spPr>
        <p:txBody>
          <a:bodyPr wrap="square" rtlCol="0">
            <a:spAutoFit/>
          </a:bodyPr>
          <a:lstStyle/>
          <a:p>
            <a:pPr algn="ctr"/>
            <a:r>
              <a:rPr lang="en-US" sz="1200" dirty="0"/>
              <a:t>O/P 3</a:t>
            </a:r>
          </a:p>
        </p:txBody>
      </p:sp>
      <p:sp>
        <p:nvSpPr>
          <p:cNvPr id="46" name="Content Placeholder 2">
            <a:extLst>
              <a:ext uri="{FF2B5EF4-FFF2-40B4-BE49-F238E27FC236}">
                <a16:creationId xmlns:a16="http://schemas.microsoft.com/office/drawing/2014/main" id="{F883D6E9-4A94-D03B-5F21-7EFA68187264}"/>
              </a:ext>
            </a:extLst>
          </p:cNvPr>
          <p:cNvSpPr txBox="1">
            <a:spLocks/>
          </p:cNvSpPr>
          <p:nvPr/>
        </p:nvSpPr>
        <p:spPr>
          <a:xfrm>
            <a:off x="924560" y="4850067"/>
            <a:ext cx="10515600" cy="16563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0070C0"/>
              </a:buClr>
            </a:pPr>
            <a:r>
              <a:rPr lang="en-US" sz="2000" dirty="0"/>
              <a:t>However, this approach has two main limitations.</a:t>
            </a:r>
          </a:p>
          <a:p>
            <a:pPr marL="914400" lvl="1" indent="-457200" algn="just">
              <a:lnSpc>
                <a:spcPct val="110000"/>
              </a:lnSpc>
              <a:buClr>
                <a:srgbClr val="0070C0"/>
              </a:buClr>
              <a:buFont typeface="+mj-lt"/>
              <a:buAutoNum type="arabicPeriod"/>
            </a:pPr>
            <a:r>
              <a:rPr lang="en-US" sz="2000" b="1" dirty="0"/>
              <a:t>Same sample may assigned to different classes across the omics or there may no clear class prevalence.</a:t>
            </a:r>
          </a:p>
          <a:p>
            <a:pPr marL="914400" lvl="1" indent="-457200" algn="just">
              <a:lnSpc>
                <a:spcPct val="110000"/>
              </a:lnSpc>
              <a:buClr>
                <a:srgbClr val="0070C0"/>
              </a:buClr>
              <a:buFont typeface="+mj-lt"/>
              <a:buAutoNum type="arabicPeriod"/>
            </a:pPr>
            <a:r>
              <a:rPr lang="en-US" sz="2000" dirty="0"/>
              <a:t>Each </a:t>
            </a:r>
            <a:r>
              <a:rPr lang="en-US" sz="2000" dirty="0" err="1"/>
              <a:t>omic</a:t>
            </a:r>
            <a:r>
              <a:rPr lang="en-US" sz="2000" dirty="0"/>
              <a:t> carries characteristics that may not be present in the other omics.</a:t>
            </a:r>
          </a:p>
        </p:txBody>
      </p:sp>
    </p:spTree>
    <p:extLst>
      <p:ext uri="{BB962C8B-B14F-4D97-AF65-F5344CB8AC3E}">
        <p14:creationId xmlns:p14="http://schemas.microsoft.com/office/powerpoint/2010/main" val="379611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751840" y="422999"/>
            <a:ext cx="10688320" cy="1984562"/>
          </a:xfrm>
        </p:spPr>
        <p:txBody>
          <a:bodyPr anchor="t">
            <a:noAutofit/>
          </a:bodyPr>
          <a:lstStyle/>
          <a:p>
            <a:pPr algn="just"/>
            <a:r>
              <a:rPr lang="en-US" sz="2400" dirty="0">
                <a:latin typeface="Roboto" panose="02000000000000000000" pitchFamily="2" charset="0"/>
                <a:ea typeface="Roboto" panose="02000000000000000000" pitchFamily="2" charset="0"/>
              </a:rPr>
              <a:t>[6] </a:t>
            </a:r>
            <a:r>
              <a:rPr lang="en-US" sz="2400" dirty="0" err="1">
                <a:latin typeface="Roboto" panose="02000000000000000000" pitchFamily="2" charset="0"/>
                <a:ea typeface="Roboto" panose="02000000000000000000" pitchFamily="2" charset="0"/>
              </a:rPr>
              <a:t>Lovino</a:t>
            </a:r>
            <a:r>
              <a:rPr lang="en-US" sz="2400" dirty="0">
                <a:latin typeface="Roboto" panose="02000000000000000000" pitchFamily="2" charset="0"/>
                <a:ea typeface="Roboto" panose="02000000000000000000" pitchFamily="2" charset="0"/>
              </a:rPr>
              <a:t>, M., </a:t>
            </a:r>
            <a:r>
              <a:rPr lang="en-US" sz="2400" dirty="0" err="1">
                <a:latin typeface="Roboto" panose="02000000000000000000" pitchFamily="2" charset="0"/>
                <a:ea typeface="Roboto" panose="02000000000000000000" pitchFamily="2" charset="0"/>
              </a:rPr>
              <a:t>Bontempo</a:t>
            </a:r>
            <a:r>
              <a:rPr lang="en-US" sz="2400" dirty="0">
                <a:latin typeface="Roboto" panose="02000000000000000000" pitchFamily="2" charset="0"/>
                <a:ea typeface="Roboto" panose="02000000000000000000" pitchFamily="2" charset="0"/>
              </a:rPr>
              <a:t>, G., </a:t>
            </a:r>
            <a:r>
              <a:rPr lang="en-US" sz="2400" dirty="0" err="1">
                <a:latin typeface="Roboto" panose="02000000000000000000" pitchFamily="2" charset="0"/>
                <a:ea typeface="Roboto" panose="02000000000000000000" pitchFamily="2" charset="0"/>
              </a:rPr>
              <a:t>Cirrincione</a:t>
            </a:r>
            <a:r>
              <a:rPr lang="en-US" sz="2400" dirty="0">
                <a:latin typeface="Roboto" panose="02000000000000000000" pitchFamily="2" charset="0"/>
                <a:ea typeface="Roboto" panose="02000000000000000000" pitchFamily="2" charset="0"/>
              </a:rPr>
              <a:t>, G., Ficarra, E. (2020). </a:t>
            </a:r>
            <a:r>
              <a:rPr lang="en-US" sz="2400" b="1" dirty="0">
                <a:latin typeface="Roboto" panose="02000000000000000000" pitchFamily="2" charset="0"/>
                <a:ea typeface="Roboto" panose="02000000000000000000" pitchFamily="2" charset="0"/>
              </a:rPr>
              <a:t>“Multi-omics Classification on Kidney Samples Exploiting Uncertainty-Aware Models”</a:t>
            </a:r>
            <a:r>
              <a:rPr lang="en-US" sz="2400" dirty="0">
                <a:latin typeface="Roboto" panose="02000000000000000000" pitchFamily="2" charset="0"/>
                <a:ea typeface="Roboto" panose="02000000000000000000" pitchFamily="2" charset="0"/>
              </a:rPr>
              <a:t>. In: Huang, DS., Jo, KH. (eds) Intelligent Computing Theories and Application. ICIC 2020. Lecture Notes in Computer Science (), vol 12464. Springer, Cham. </a:t>
            </a:r>
            <a:endParaRPr lang="en-US" sz="2800" dirty="0">
              <a:latin typeface="Roboto Black" panose="02000000000000000000" pitchFamily="2" charset="0"/>
              <a:ea typeface="Roboto Black" panose="02000000000000000000" pitchFamily="2" charset="0"/>
            </a:endParaRPr>
          </a:p>
        </p:txBody>
      </p:sp>
      <p:cxnSp>
        <p:nvCxnSpPr>
          <p:cNvPr id="3145729" name="Straight Connector 5"/>
          <p:cNvCxnSpPr>
            <a:cxnSpLocks/>
          </p:cNvCxnSpPr>
          <p:nvPr/>
        </p:nvCxnSpPr>
        <p:spPr>
          <a:xfrm>
            <a:off x="847212" y="217557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572240" y="6519444"/>
            <a:ext cx="538480" cy="369332"/>
          </a:xfrm>
          <a:prstGeom prst="rect">
            <a:avLst/>
          </a:prstGeom>
          <a:noFill/>
        </p:spPr>
        <p:txBody>
          <a:bodyPr wrap="square" rtlCol="0">
            <a:spAutoFit/>
          </a:bodyPr>
          <a:lstStyle/>
          <a:p>
            <a:pPr algn="r"/>
            <a:r>
              <a:rPr lang="en-US" dirty="0">
                <a:solidFill>
                  <a:schemeClr val="bg1"/>
                </a:solidFill>
              </a:rPr>
              <a:t>13</a:t>
            </a:r>
          </a:p>
        </p:txBody>
      </p:sp>
      <p:sp>
        <p:nvSpPr>
          <p:cNvPr id="9" name="Content Placeholder 2">
            <a:extLst>
              <a:ext uri="{FF2B5EF4-FFF2-40B4-BE49-F238E27FC236}">
                <a16:creationId xmlns:a16="http://schemas.microsoft.com/office/drawing/2014/main" id="{39DAD216-15B4-4211-1725-5E1431F08426}"/>
              </a:ext>
            </a:extLst>
          </p:cNvPr>
          <p:cNvSpPr>
            <a:spLocks noGrp="1"/>
          </p:cNvSpPr>
          <p:nvPr>
            <p:ph idx="1"/>
          </p:nvPr>
        </p:nvSpPr>
        <p:spPr>
          <a:xfrm>
            <a:off x="751840" y="2876667"/>
            <a:ext cx="10518912" cy="4012109"/>
          </a:xfrm>
        </p:spPr>
        <p:txBody>
          <a:bodyPr>
            <a:normAutofit/>
          </a:bodyPr>
          <a:lstStyle/>
          <a:p>
            <a:pPr algn="just">
              <a:lnSpc>
                <a:spcPct val="100000"/>
              </a:lnSpc>
              <a:buClr>
                <a:srgbClr val="0070C0"/>
              </a:buClr>
            </a:pPr>
            <a:r>
              <a:rPr lang="en-US" sz="2000" dirty="0"/>
              <a:t>This work proposes the use of a learning method consisting of a tree-based multi-layer perceptron (MLP),  that for each </a:t>
            </a:r>
            <a:r>
              <a:rPr lang="en-US" sz="2000" dirty="0" err="1"/>
              <a:t>omic</a:t>
            </a:r>
            <a:r>
              <a:rPr lang="en-US" sz="2000" dirty="0"/>
              <a:t> (gene expression, microRNA expression, methylation) returns not only the corresponding class, but also its membership probability to that class.</a:t>
            </a:r>
          </a:p>
          <a:p>
            <a:pPr algn="just">
              <a:lnSpc>
                <a:spcPct val="150000"/>
              </a:lnSpc>
              <a:buClr>
                <a:srgbClr val="0070C0"/>
              </a:buClr>
            </a:pPr>
            <a:r>
              <a:rPr lang="en-US" sz="2000" dirty="0"/>
              <a:t>Concerning the 37 stomach samples in training, all of them were correctly labelled as Unknown.</a:t>
            </a:r>
          </a:p>
          <a:p>
            <a:pPr algn="just">
              <a:lnSpc>
                <a:spcPct val="100000"/>
              </a:lnSpc>
              <a:buClr>
                <a:srgbClr val="0070C0"/>
              </a:buClr>
            </a:pPr>
            <a:r>
              <a:rPr lang="en-US" sz="2000" dirty="0"/>
              <a:t>In real clinical practice, it is suitable to receive an Unknown label when the classifier is uncertain in its prediction.</a:t>
            </a:r>
          </a:p>
        </p:txBody>
      </p:sp>
    </p:spTree>
    <p:extLst>
      <p:ext uri="{BB962C8B-B14F-4D97-AF65-F5344CB8AC3E}">
        <p14:creationId xmlns:p14="http://schemas.microsoft.com/office/powerpoint/2010/main" val="294498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Gap In The Literature</a:t>
            </a:r>
            <a:endParaRPr lang="en-US" dirty="0">
              <a:solidFill>
                <a:srgbClr val="0070C0"/>
              </a:solidFill>
              <a:latin typeface="Roboto Black" panose="02000000000000000000" pitchFamily="2" charset="0"/>
              <a:ea typeface="Roboto Black" panose="02000000000000000000" pitchFamily="2" charset="0"/>
            </a:endParaRPr>
          </a:p>
        </p:txBody>
      </p:sp>
      <p:sp>
        <p:nvSpPr>
          <p:cNvPr id="1048654" name="Content Placeholder 2"/>
          <p:cNvSpPr>
            <a:spLocks noGrp="1"/>
          </p:cNvSpPr>
          <p:nvPr>
            <p:ph idx="1"/>
          </p:nvPr>
        </p:nvSpPr>
        <p:spPr>
          <a:xfrm>
            <a:off x="838200" y="1825624"/>
            <a:ext cx="10377791" cy="4796240"/>
          </a:xfrm>
        </p:spPr>
        <p:txBody>
          <a:bodyPr>
            <a:normAutofit/>
          </a:bodyPr>
          <a:lstStyle/>
          <a:p>
            <a:pPr algn="just">
              <a:buClr>
                <a:srgbClr val="0070C0"/>
              </a:buClr>
            </a:pPr>
            <a:r>
              <a:rPr lang="en-US" sz="2000" dirty="0"/>
              <a:t>Mostly in the literature they considered , </a:t>
            </a:r>
          </a:p>
          <a:p>
            <a:pPr lvl="1" algn="just">
              <a:buClr>
                <a:srgbClr val="0070C0"/>
              </a:buClr>
              <a:buFont typeface="Wingdings" panose="05000000000000000000" pitchFamily="2" charset="2"/>
              <a:buChar char="§"/>
            </a:pPr>
            <a:r>
              <a:rPr lang="en-US" sz="1800" dirty="0"/>
              <a:t>several cancers to classify the patients into their corresponding cancer</a:t>
            </a:r>
            <a:r>
              <a:rPr lang="en-US" sz="1800" baseline="30000" dirty="0"/>
              <a:t>  </a:t>
            </a:r>
            <a:r>
              <a:rPr lang="en-US" sz="1800" dirty="0"/>
              <a:t>or </a:t>
            </a:r>
          </a:p>
          <a:p>
            <a:pPr lvl="1" algn="just">
              <a:buClr>
                <a:srgbClr val="0070C0"/>
              </a:buClr>
              <a:buFont typeface="Wingdings" panose="05000000000000000000" pitchFamily="2" charset="2"/>
              <a:buChar char="§"/>
            </a:pPr>
            <a:r>
              <a:rPr lang="en-US" sz="1800" dirty="0"/>
              <a:t>a single kidney cancer subtype to further classify it into subgroups</a:t>
            </a:r>
            <a:r>
              <a:rPr lang="en-US" sz="1800" baseline="30000" dirty="0"/>
              <a:t>  </a:t>
            </a:r>
            <a:r>
              <a:rPr lang="en-US" sz="1800" dirty="0"/>
              <a:t>or </a:t>
            </a:r>
          </a:p>
          <a:p>
            <a:pPr lvl="1" algn="just">
              <a:buClr>
                <a:srgbClr val="0070C0"/>
              </a:buClr>
              <a:buFont typeface="Wingdings" panose="05000000000000000000" pitchFamily="2" charset="2"/>
              <a:buChar char="§"/>
            </a:pPr>
            <a:r>
              <a:rPr lang="en-US" sz="1800" dirty="0"/>
              <a:t>a single </a:t>
            </a:r>
            <a:r>
              <a:rPr lang="en-US" sz="1800" dirty="0" err="1"/>
              <a:t>omic</a:t>
            </a:r>
            <a:r>
              <a:rPr lang="en-US" sz="1800" dirty="0"/>
              <a:t> data to identify the Kidney cancer subgroups.</a:t>
            </a:r>
            <a:r>
              <a:rPr lang="en-US" sz="1800" baseline="30000" dirty="0"/>
              <a:t> </a:t>
            </a:r>
          </a:p>
          <a:p>
            <a:pPr algn="just">
              <a:buClr>
                <a:srgbClr val="0070C0"/>
              </a:buClr>
            </a:pPr>
            <a:endParaRPr lang="en-US" sz="2000" dirty="0"/>
          </a:p>
          <a:p>
            <a:pPr algn="just">
              <a:buClr>
                <a:srgbClr val="0070C0"/>
              </a:buClr>
            </a:pPr>
            <a:r>
              <a:rPr lang="en-US" sz="2000" dirty="0"/>
              <a:t>However in our research, we are considering the kidney cancer to classify into its most frequent subtypes (KIRC, KIRP and KICH)  using different </a:t>
            </a:r>
            <a:r>
              <a:rPr lang="en-US" sz="2000" dirty="0" err="1"/>
              <a:t>omic</a:t>
            </a:r>
            <a:r>
              <a:rPr lang="en-US" sz="2000" dirty="0"/>
              <a:t> scale data (gene expression, methylation, miRNA and protein).</a:t>
            </a:r>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14</a:t>
            </a:r>
          </a:p>
        </p:txBody>
      </p:sp>
    </p:spTree>
    <p:extLst>
      <p:ext uri="{BB962C8B-B14F-4D97-AF65-F5344CB8AC3E}">
        <p14:creationId xmlns:p14="http://schemas.microsoft.com/office/powerpoint/2010/main" val="276151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Data to be used in this work</a:t>
            </a:r>
            <a:endParaRPr lang="en-US" dirty="0">
              <a:solidFill>
                <a:srgbClr val="0070C0"/>
              </a:solidFill>
              <a:latin typeface="Roboto Black" panose="02000000000000000000" pitchFamily="2" charset="0"/>
              <a:ea typeface="Roboto Black" panose="02000000000000000000" pitchFamily="2" charset="0"/>
            </a:endParaRPr>
          </a:p>
        </p:txBody>
      </p:sp>
      <p:sp>
        <p:nvSpPr>
          <p:cNvPr id="1048654" name="Content Placeholder 2"/>
          <p:cNvSpPr>
            <a:spLocks noGrp="1"/>
          </p:cNvSpPr>
          <p:nvPr>
            <p:ph idx="1"/>
          </p:nvPr>
        </p:nvSpPr>
        <p:spPr>
          <a:xfrm>
            <a:off x="838200" y="1825624"/>
            <a:ext cx="10515600" cy="4796240"/>
          </a:xfrm>
        </p:spPr>
        <p:txBody>
          <a:bodyPr>
            <a:normAutofit/>
          </a:bodyPr>
          <a:lstStyle/>
          <a:p>
            <a:pPr>
              <a:lnSpc>
                <a:spcPct val="150000"/>
              </a:lnSpc>
              <a:buClr>
                <a:srgbClr val="0070C0"/>
              </a:buClr>
            </a:pPr>
            <a:r>
              <a:rPr lang="en-US" sz="2000" b="1" dirty="0"/>
              <a:t>The Cancer Genome Atlas (TCGA) Data Repository</a:t>
            </a:r>
          </a:p>
          <a:p>
            <a:pPr>
              <a:lnSpc>
                <a:spcPct val="150000"/>
              </a:lnSpc>
              <a:buClr>
                <a:srgbClr val="0070C0"/>
              </a:buClr>
            </a:pPr>
            <a:r>
              <a:rPr lang="en-US" sz="2000" dirty="0"/>
              <a:t>For each subtypes (only KIRC,KIRP and KICH was available) we got following datasets.</a:t>
            </a:r>
          </a:p>
          <a:p>
            <a:pPr lvl="1">
              <a:lnSpc>
                <a:spcPct val="100000"/>
              </a:lnSpc>
              <a:buClr>
                <a:srgbClr val="0070C0"/>
              </a:buClr>
            </a:pPr>
            <a:r>
              <a:rPr lang="en-US" sz="2000" b="0" i="0" dirty="0">
                <a:effectLst/>
              </a:rPr>
              <a:t>DNA methylation 	</a:t>
            </a:r>
            <a:r>
              <a:rPr lang="en-US" sz="2000" b="0" i="0" dirty="0">
                <a:effectLst/>
                <a:sym typeface="Wingdings" panose="05000000000000000000" pitchFamily="2" charset="2"/>
              </a:rPr>
              <a:t> </a:t>
            </a:r>
            <a:r>
              <a:rPr lang="en-US" sz="2000" b="0" i="0" dirty="0">
                <a:effectLst/>
              </a:rPr>
              <a:t>Methylation450k</a:t>
            </a:r>
          </a:p>
          <a:p>
            <a:pPr lvl="1">
              <a:lnSpc>
                <a:spcPct val="100000"/>
              </a:lnSpc>
              <a:buClr>
                <a:srgbClr val="0070C0"/>
              </a:buClr>
            </a:pPr>
            <a:r>
              <a:rPr lang="en-US" sz="2000" b="0" i="0" dirty="0">
                <a:effectLst/>
              </a:rPr>
              <a:t>gene expression 	</a:t>
            </a:r>
            <a:r>
              <a:rPr lang="en-US" sz="2000" b="0" i="0" dirty="0">
                <a:effectLst/>
                <a:sym typeface="Wingdings" panose="05000000000000000000" pitchFamily="2" charset="2"/>
              </a:rPr>
              <a:t></a:t>
            </a:r>
            <a:r>
              <a:rPr lang="en-US" sz="2000" b="0" i="0" dirty="0">
                <a:effectLst/>
              </a:rPr>
              <a:t> </a:t>
            </a:r>
            <a:r>
              <a:rPr lang="en-US" sz="2000" b="0" i="0" dirty="0" err="1">
                <a:effectLst/>
              </a:rPr>
              <a:t>RNAseq</a:t>
            </a:r>
            <a:r>
              <a:rPr lang="en-US" sz="2000" b="0" i="0" dirty="0">
                <a:effectLst/>
              </a:rPr>
              <a:t> </a:t>
            </a:r>
          </a:p>
          <a:p>
            <a:pPr lvl="1">
              <a:lnSpc>
                <a:spcPct val="100000"/>
              </a:lnSpc>
              <a:buClr>
                <a:srgbClr val="0070C0"/>
              </a:buClr>
            </a:pPr>
            <a:r>
              <a:rPr lang="en-US" sz="2000" b="0" i="0" dirty="0">
                <a:effectLst/>
              </a:rPr>
              <a:t>protein expression 	</a:t>
            </a:r>
            <a:r>
              <a:rPr lang="en-US" sz="2000" b="0" i="0" dirty="0">
                <a:effectLst/>
                <a:sym typeface="Wingdings" panose="05000000000000000000" pitchFamily="2" charset="2"/>
              </a:rPr>
              <a:t></a:t>
            </a:r>
            <a:r>
              <a:rPr lang="en-US" sz="2000" b="0" i="0" dirty="0">
                <a:effectLst/>
              </a:rPr>
              <a:t> reverse phase protein array  (RPPA)</a:t>
            </a:r>
          </a:p>
          <a:p>
            <a:pPr lvl="1">
              <a:lnSpc>
                <a:spcPct val="100000"/>
              </a:lnSpc>
              <a:buClr>
                <a:srgbClr val="0070C0"/>
              </a:buClr>
            </a:pPr>
            <a:r>
              <a:rPr lang="en-US" sz="2000" dirty="0"/>
              <a:t>miRNA</a:t>
            </a:r>
            <a:r>
              <a:rPr lang="en-US" sz="2000" b="0" i="0" dirty="0">
                <a:effectLst/>
              </a:rPr>
              <a:t> 		</a:t>
            </a:r>
            <a:r>
              <a:rPr lang="en-US" sz="2000" dirty="0">
                <a:sym typeface="Wingdings" panose="05000000000000000000" pitchFamily="2" charset="2"/>
              </a:rPr>
              <a:t></a:t>
            </a:r>
            <a:r>
              <a:rPr lang="en-US" sz="2000" b="0" i="0" dirty="0">
                <a:effectLst/>
              </a:rPr>
              <a:t> </a:t>
            </a:r>
            <a:r>
              <a:rPr lang="en-US" sz="2000" b="0" i="0" dirty="0" err="1">
                <a:effectLst/>
              </a:rPr>
              <a:t>IlluminaHiseq</a:t>
            </a:r>
            <a:r>
              <a:rPr lang="en-US" sz="2000" b="0" i="0" dirty="0">
                <a:effectLst/>
              </a:rPr>
              <a:t> </a:t>
            </a:r>
            <a:endParaRPr lang="en-US" sz="2000" dirty="0"/>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15</a:t>
            </a:r>
          </a:p>
        </p:txBody>
      </p:sp>
    </p:spTree>
    <p:extLst>
      <p:ext uri="{BB962C8B-B14F-4D97-AF65-F5344CB8AC3E}">
        <p14:creationId xmlns:p14="http://schemas.microsoft.com/office/powerpoint/2010/main" val="410070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Work Plan</a:t>
            </a:r>
            <a:endParaRPr lang="en-US" dirty="0"/>
          </a:p>
        </p:txBody>
      </p:sp>
      <p:pic>
        <p:nvPicPr>
          <p:cNvPr id="2097158" name="Content Placeholder 4"/>
          <p:cNvPicPr>
            <a:picLocks noGrp="1" noChangeAspect="1"/>
          </p:cNvPicPr>
          <p:nvPr>
            <p:ph idx="1"/>
          </p:nvPr>
        </p:nvPicPr>
        <p:blipFill>
          <a:blip r:embed="rId3"/>
          <a:stretch>
            <a:fillRect/>
          </a:stretch>
        </p:blipFill>
        <p:spPr>
          <a:xfrm>
            <a:off x="304800" y="463580"/>
            <a:ext cx="11752233" cy="6610260"/>
          </a:xfrm>
        </p:spPr>
      </p:pic>
      <p:sp>
        <p:nvSpPr>
          <p:cNvPr id="1048658"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9" name="TextBox 10"/>
          <p:cNvSpPr txBox="1"/>
          <p:nvPr/>
        </p:nvSpPr>
        <p:spPr>
          <a:xfrm>
            <a:off x="11694160" y="6519444"/>
            <a:ext cx="416560" cy="369332"/>
          </a:xfrm>
          <a:prstGeom prst="rect">
            <a:avLst/>
          </a:prstGeom>
          <a:noFill/>
        </p:spPr>
        <p:txBody>
          <a:bodyPr wrap="square" rtlCol="0">
            <a:spAutoFit/>
          </a:bodyPr>
          <a:lstStyle/>
          <a:p>
            <a:pPr algn="r"/>
            <a:r>
              <a:rPr lang="en-US" dirty="0">
                <a:solidFill>
                  <a:schemeClr val="bg1"/>
                </a:solidFill>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Conclusion</a:t>
            </a:r>
          </a:p>
        </p:txBody>
      </p:sp>
      <p:sp>
        <p:nvSpPr>
          <p:cNvPr id="1048661" name="Content Placeholder 2"/>
          <p:cNvSpPr>
            <a:spLocks noGrp="1"/>
          </p:cNvSpPr>
          <p:nvPr>
            <p:ph idx="1"/>
          </p:nvPr>
        </p:nvSpPr>
        <p:spPr/>
        <p:txBody>
          <a:bodyPr>
            <a:normAutofit/>
          </a:bodyPr>
          <a:lstStyle/>
          <a:p>
            <a:pPr algn="just">
              <a:buClr>
                <a:srgbClr val="0070C0"/>
              </a:buClr>
            </a:pPr>
            <a:r>
              <a:rPr lang="en-US" sz="2000" dirty="0"/>
              <a:t>Mostly, single </a:t>
            </a:r>
            <a:r>
              <a:rPr lang="en-US" sz="2000" dirty="0" err="1"/>
              <a:t>omic</a:t>
            </a:r>
            <a:r>
              <a:rPr lang="en-US" sz="2000" dirty="0"/>
              <a:t> data is selected and used in cancer related studies. Single </a:t>
            </a:r>
            <a:r>
              <a:rPr lang="en-US" sz="2000" dirty="0" err="1"/>
              <a:t>omic</a:t>
            </a:r>
            <a:r>
              <a:rPr lang="en-US" sz="2000" dirty="0"/>
              <a:t> may have some prediction drawbacks, so in our research we are going to test the use multiple </a:t>
            </a:r>
            <a:r>
              <a:rPr lang="en-US" sz="2000" dirty="0" err="1"/>
              <a:t>omic</a:t>
            </a:r>
            <a:r>
              <a:rPr lang="en-US" sz="2000" dirty="0"/>
              <a:t> data in the classification between kidney cancer </a:t>
            </a:r>
            <a:r>
              <a:rPr lang="en-US" sz="2000"/>
              <a:t>subgroups.</a:t>
            </a:r>
          </a:p>
          <a:p>
            <a:pPr algn="just">
              <a:buClr>
                <a:srgbClr val="0070C0"/>
              </a:buClr>
            </a:pPr>
            <a:r>
              <a:rPr lang="en-US" sz="2000"/>
              <a:t>As </a:t>
            </a:r>
            <a:r>
              <a:rPr lang="en-US" sz="2000" dirty="0"/>
              <a:t>the treatment depends on this subgroup, a model with best accuracy will lead to a better treatment choice.</a:t>
            </a:r>
          </a:p>
        </p:txBody>
      </p:sp>
      <p:sp>
        <p:nvSpPr>
          <p:cNvPr id="1048662"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63"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References</a:t>
            </a:r>
          </a:p>
        </p:txBody>
      </p:sp>
      <p:sp>
        <p:nvSpPr>
          <p:cNvPr id="1048668" name="Content Placeholder 2"/>
          <p:cNvSpPr>
            <a:spLocks noGrp="1"/>
          </p:cNvSpPr>
          <p:nvPr>
            <p:ph idx="1"/>
          </p:nvPr>
        </p:nvSpPr>
        <p:spPr>
          <a:xfrm>
            <a:off x="838200" y="1825625"/>
            <a:ext cx="10515600" cy="4789184"/>
          </a:xfrm>
        </p:spPr>
        <p:txBody>
          <a:bodyPr>
            <a:normAutofit/>
          </a:bodyPr>
          <a:lstStyle/>
          <a:p>
            <a:pPr marL="514350" indent="-514350" algn="just">
              <a:lnSpc>
                <a:spcPct val="120000"/>
              </a:lnSpc>
              <a:buClr>
                <a:srgbClr val="0070C0"/>
              </a:buClr>
              <a:buFont typeface="+mj-lt"/>
              <a:buAutoNum type="arabicPeriod"/>
            </a:pPr>
            <a:r>
              <a:rPr lang="en-US" sz="1600" dirty="0">
                <a:effectLst/>
                <a:ea typeface="Calibri" panose="020F0502020204030204" pitchFamily="34" charset="0"/>
                <a:cs typeface="Times New Roman" panose="02020603050405020304" pitchFamily="18" charset="0"/>
              </a:rPr>
              <a:t>Eloise </a:t>
            </a:r>
            <a:r>
              <a:rPr lang="en-US" sz="1600" dirty="0" err="1">
                <a:effectLst/>
                <a:ea typeface="Calibri" panose="020F0502020204030204" pitchFamily="34" charset="0"/>
                <a:cs typeface="Times New Roman" panose="02020603050405020304" pitchFamily="18" charset="0"/>
              </a:rPr>
              <a:t>Withnell</a:t>
            </a:r>
            <a:r>
              <a:rPr lang="en-US" sz="1600" dirty="0">
                <a:effectLst/>
                <a:ea typeface="Calibri" panose="020F0502020204030204" pitchFamily="34" charset="0"/>
                <a:cs typeface="Times New Roman" panose="02020603050405020304" pitchFamily="18" charset="0"/>
              </a:rPr>
              <a:t>, </a:t>
            </a:r>
            <a:r>
              <a:rPr lang="en-US" sz="1600" dirty="0" err="1">
                <a:effectLst/>
                <a:ea typeface="Calibri" panose="020F0502020204030204" pitchFamily="34" charset="0"/>
                <a:cs typeface="Times New Roman" panose="02020603050405020304" pitchFamily="18" charset="0"/>
              </a:rPr>
              <a:t>Xiaoyu</a:t>
            </a:r>
            <a:r>
              <a:rPr lang="en-US" sz="1600" dirty="0">
                <a:effectLst/>
                <a:ea typeface="Calibri" panose="020F0502020204030204" pitchFamily="34" charset="0"/>
                <a:cs typeface="Times New Roman" panose="02020603050405020304" pitchFamily="18" charset="0"/>
              </a:rPr>
              <a:t> Zhang, Kai Sun, Yike Guo, </a:t>
            </a:r>
            <a:r>
              <a:rPr lang="en-US" sz="1600" dirty="0" err="1">
                <a:effectLst/>
                <a:ea typeface="Calibri" panose="020F0502020204030204" pitchFamily="34" charset="0"/>
                <a:cs typeface="Times New Roman" panose="02020603050405020304" pitchFamily="18" charset="0"/>
              </a:rPr>
              <a:t>XOmiVAE</a:t>
            </a:r>
            <a:r>
              <a:rPr lang="en-US" sz="1600" dirty="0">
                <a:effectLst/>
                <a:ea typeface="Calibri" panose="020F0502020204030204" pitchFamily="34" charset="0"/>
                <a:cs typeface="Times New Roman" panose="02020603050405020304" pitchFamily="18" charset="0"/>
              </a:rPr>
              <a:t>: an interpretable deep learning model for cancer classification using high-dimensional omics data, Briefings in Bioinformatics, Volume 22, Issue 6, November 2021, bbab315, </a:t>
            </a:r>
            <a:r>
              <a:rPr lang="en-US" sz="1600" dirty="0">
                <a:effectLst/>
                <a:ea typeface="Calibri" panose="020F0502020204030204" pitchFamily="34" charset="0"/>
                <a:cs typeface="Times New Roman" panose="02020603050405020304" pitchFamily="18" charset="0"/>
                <a:hlinkClick r:id="rId2"/>
              </a:rPr>
              <a:t>https://doi.org/10.1093/bib/bbab315</a:t>
            </a:r>
            <a:endParaRPr lang="en-US" sz="1600" dirty="0">
              <a:effectLst/>
              <a:ea typeface="Calibri" panose="020F0502020204030204" pitchFamily="34" charset="0"/>
              <a:cs typeface="Times New Roman" panose="02020603050405020304" pitchFamily="18" charset="0"/>
            </a:endParaRPr>
          </a:p>
          <a:p>
            <a:pPr marL="514350" indent="-514350" algn="just">
              <a:lnSpc>
                <a:spcPct val="120000"/>
              </a:lnSpc>
              <a:buClr>
                <a:srgbClr val="0070C0"/>
              </a:buClr>
              <a:buFont typeface="+mj-lt"/>
              <a:buAutoNum type="arabicPeriod"/>
            </a:pPr>
            <a:r>
              <a:rPr lang="en-US" sz="1600" dirty="0">
                <a:solidFill>
                  <a:srgbClr val="222222"/>
                </a:solidFill>
                <a:effectLst/>
                <a:ea typeface="Calibri" panose="020F0502020204030204" pitchFamily="34" charset="0"/>
              </a:rPr>
              <a:t>Wu J, </a:t>
            </a:r>
            <a:r>
              <a:rPr lang="en-US" sz="1600" dirty="0" err="1">
                <a:solidFill>
                  <a:srgbClr val="222222"/>
                </a:solidFill>
                <a:effectLst/>
                <a:ea typeface="Calibri" panose="020F0502020204030204" pitchFamily="34" charset="0"/>
              </a:rPr>
              <a:t>Jin</a:t>
            </a:r>
            <a:r>
              <a:rPr lang="en-US" sz="1600" dirty="0">
                <a:solidFill>
                  <a:srgbClr val="222222"/>
                </a:solidFill>
                <a:effectLst/>
                <a:ea typeface="Calibri" panose="020F0502020204030204" pitchFamily="34" charset="0"/>
              </a:rPr>
              <a:t> S, Gu W, Wan F, Zhang H, Shi G, Qu Y and Ye D (2019) Construction and Validation of a 9-Gene Signature for Predicting Prognosis in Stage III Clear Cell Renal Cell Carcinoma. Front. Oncol. 9:152. </a:t>
            </a:r>
            <a:r>
              <a:rPr lang="en-US" sz="1600" dirty="0" err="1">
                <a:solidFill>
                  <a:srgbClr val="222222"/>
                </a:solidFill>
                <a:effectLst/>
                <a:ea typeface="Calibri" panose="020F0502020204030204" pitchFamily="34" charset="0"/>
              </a:rPr>
              <a:t>doi</a:t>
            </a:r>
            <a:r>
              <a:rPr lang="en-US" sz="1600" dirty="0">
                <a:solidFill>
                  <a:srgbClr val="222222"/>
                </a:solidFill>
                <a:effectLst/>
                <a:ea typeface="Calibri" panose="020F0502020204030204" pitchFamily="34" charset="0"/>
              </a:rPr>
              <a:t>: 10.3389/fonc.2019.00152, </a:t>
            </a:r>
            <a:r>
              <a:rPr lang="en-US" sz="1600" b="0" i="0" u="none" strike="noStrike" dirty="0">
                <a:solidFill>
                  <a:srgbClr val="282828"/>
                </a:solidFill>
                <a:effectLst/>
                <a:hlinkClick r:id="rId3"/>
              </a:rPr>
              <a:t>https://doi.org/10.3389/fonc.2019.00152</a:t>
            </a:r>
            <a:endParaRPr lang="en-US" sz="1600" dirty="0">
              <a:solidFill>
                <a:srgbClr val="222222"/>
              </a:solidFill>
              <a:effectLst/>
              <a:ea typeface="Calibri" panose="020F0502020204030204" pitchFamily="34" charset="0"/>
            </a:endParaRPr>
          </a:p>
          <a:p>
            <a:pPr marL="514350" indent="-514350" algn="just">
              <a:lnSpc>
                <a:spcPct val="120000"/>
              </a:lnSpc>
              <a:buClr>
                <a:srgbClr val="0070C0"/>
              </a:buClr>
              <a:buFont typeface="+mj-lt"/>
              <a:buAutoNum type="arabicPeriod"/>
            </a:pPr>
            <a:r>
              <a:rPr lang="en-US" sz="1600" dirty="0">
                <a:effectLst/>
                <a:ea typeface="Calibri" panose="020F0502020204030204" pitchFamily="34" charset="0"/>
                <a:cs typeface="Times New Roman" panose="02020603050405020304" pitchFamily="18" charset="0"/>
              </a:rPr>
              <a:t>Marquardt, André et al. “Subgroup-Independent Mapping of Renal Cell Carcinoma-Machine Learning Reveals Prognostic Mitochondrial Gene Signature Beyond Histopathologic Boundaries.” Frontiers in oncology vol. 11 621278. 15 Mar. 2021, doi:10.3389/fonc.2021.621278, </a:t>
            </a:r>
            <a:r>
              <a:rPr lang="en-US" sz="1600" b="0" i="0" u="none" strike="noStrike" dirty="0">
                <a:solidFill>
                  <a:srgbClr val="282828"/>
                </a:solidFill>
                <a:effectLst/>
                <a:hlinkClick r:id="rId4"/>
              </a:rPr>
              <a:t>https://doi.org/10.3389/fonc.2021.621278</a:t>
            </a:r>
            <a:endParaRPr lang="en-US" sz="1600" b="0" i="0" u="none" strike="noStrike" dirty="0">
              <a:solidFill>
                <a:srgbClr val="282828"/>
              </a:solidFill>
              <a:effectLst/>
            </a:endParaRPr>
          </a:p>
          <a:p>
            <a:pPr marL="514350" indent="-514350" algn="just">
              <a:lnSpc>
                <a:spcPct val="120000"/>
              </a:lnSpc>
              <a:buClr>
                <a:srgbClr val="0070C0"/>
              </a:buClr>
              <a:buFont typeface="+mj-lt"/>
              <a:buAutoNum type="arabicPeriod"/>
            </a:pPr>
            <a:r>
              <a:rPr lang="en-US" sz="1600" dirty="0" err="1"/>
              <a:t>Muhamed</a:t>
            </a:r>
            <a:r>
              <a:rPr lang="en-US" sz="1600" dirty="0"/>
              <a:t> Ali, Ali, </a:t>
            </a:r>
            <a:r>
              <a:rPr lang="en-US" sz="1600" dirty="0" err="1"/>
              <a:t>Hanqi</a:t>
            </a:r>
            <a:r>
              <a:rPr lang="en-US" sz="1600" dirty="0"/>
              <a:t> Zhuang, Ali Ibrahim, </a:t>
            </a:r>
            <a:r>
              <a:rPr lang="en-US" sz="1600" dirty="0" err="1"/>
              <a:t>Oneeb</a:t>
            </a:r>
            <a:r>
              <a:rPr lang="en-US" sz="1600" dirty="0"/>
              <a:t> Rehman, Michelle Huang, and Andrew Wu. 2018. "A Machine Learning Approach for the Classification of Kidney Cancer Subtypes Using miRNA Genome Data" Applied Sciences 8, no. 12: 2422. </a:t>
            </a:r>
            <a:r>
              <a:rPr lang="en-US" sz="1600" dirty="0">
                <a:hlinkClick r:id="rId5"/>
              </a:rPr>
              <a:t>https://doi.org/10.3390/app8122422</a:t>
            </a:r>
            <a:endParaRPr lang="en-US" sz="1600" dirty="0"/>
          </a:p>
          <a:p>
            <a:pPr marL="514350" indent="-514350" algn="just">
              <a:lnSpc>
                <a:spcPct val="120000"/>
              </a:lnSpc>
              <a:buClr>
                <a:srgbClr val="0070C0"/>
              </a:buClr>
              <a:buFont typeface="+mj-lt"/>
              <a:buAutoNum type="arabicPeriod"/>
            </a:pPr>
            <a:endParaRPr lang="en-US" sz="1600" dirty="0"/>
          </a:p>
        </p:txBody>
      </p:sp>
      <p:sp>
        <p:nvSpPr>
          <p:cNvPr id="1048669"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70"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References</a:t>
            </a:r>
          </a:p>
        </p:txBody>
      </p:sp>
      <p:sp>
        <p:nvSpPr>
          <p:cNvPr id="1048668" name="Content Placeholder 2"/>
          <p:cNvSpPr>
            <a:spLocks noGrp="1"/>
          </p:cNvSpPr>
          <p:nvPr>
            <p:ph idx="1"/>
          </p:nvPr>
        </p:nvSpPr>
        <p:spPr/>
        <p:txBody>
          <a:bodyPr>
            <a:normAutofit/>
          </a:bodyPr>
          <a:lstStyle/>
          <a:p>
            <a:pPr marL="514350" indent="-514350" algn="just">
              <a:lnSpc>
                <a:spcPct val="120000"/>
              </a:lnSpc>
              <a:buClr>
                <a:srgbClr val="0070C0"/>
              </a:buClr>
              <a:buFont typeface="+mj-lt"/>
              <a:buAutoNum type="arabicPeriod" startAt="5"/>
            </a:pPr>
            <a:r>
              <a:rPr lang="en-US" sz="1600" dirty="0"/>
              <a:t>He, Z., Liu, H., </a:t>
            </a:r>
            <a:r>
              <a:rPr lang="en-US" sz="1600" dirty="0" err="1"/>
              <a:t>Moch</a:t>
            </a:r>
            <a:r>
              <a:rPr lang="en-US" sz="1600" dirty="0"/>
              <a:t>, H. et al. Machine learning with autophagy-related proteins for discriminating renal cell carcinoma subtypes. Sci Rep 10, 720 (2020). </a:t>
            </a:r>
            <a:r>
              <a:rPr lang="en-US" sz="1600" dirty="0">
                <a:hlinkClick r:id="rId2"/>
              </a:rPr>
              <a:t>https://doi.org/10.1038/s41598-020-57670-y</a:t>
            </a:r>
            <a:endParaRPr lang="en-US" sz="1600" dirty="0"/>
          </a:p>
          <a:p>
            <a:pPr marL="514350" indent="-514350" algn="just">
              <a:lnSpc>
                <a:spcPct val="120000"/>
              </a:lnSpc>
              <a:buClr>
                <a:srgbClr val="0070C0"/>
              </a:buClr>
              <a:buFont typeface="+mj-lt"/>
              <a:buAutoNum type="arabicPeriod" startAt="5"/>
            </a:pPr>
            <a:r>
              <a:rPr lang="en-US" sz="1600" dirty="0" err="1"/>
              <a:t>Lovino</a:t>
            </a:r>
            <a:r>
              <a:rPr lang="en-US" sz="1600" dirty="0"/>
              <a:t>, M., </a:t>
            </a:r>
            <a:r>
              <a:rPr lang="en-US" sz="1600" dirty="0" err="1"/>
              <a:t>Bontempo</a:t>
            </a:r>
            <a:r>
              <a:rPr lang="en-US" sz="1600" dirty="0"/>
              <a:t>, G., </a:t>
            </a:r>
            <a:r>
              <a:rPr lang="en-US" sz="1600" dirty="0" err="1"/>
              <a:t>Cirrincione</a:t>
            </a:r>
            <a:r>
              <a:rPr lang="en-US" sz="1600" dirty="0"/>
              <a:t>, G., Ficarra, E. (2020). “Multi-omics Classification on Kidney Samples Exploiting Uncertainty-Aware Models”. In: Huang, DS., Jo, KH. (eds) Intelligent Computing Theories and Application. ICIC 2020. Lecture Notes in Computer Science (), vol 12464. Springer, Cham. </a:t>
            </a:r>
            <a:r>
              <a:rPr lang="en-US" sz="1600" dirty="0">
                <a:hlinkClick r:id="rId3"/>
              </a:rPr>
              <a:t>https://doi.org/10.1007/978-3-030-60802-6_4</a:t>
            </a:r>
            <a:endParaRPr lang="en-US" sz="1600" dirty="0"/>
          </a:p>
          <a:p>
            <a:pPr marL="514350" indent="-514350" algn="just">
              <a:lnSpc>
                <a:spcPct val="120000"/>
              </a:lnSpc>
              <a:buClr>
                <a:srgbClr val="0070C0"/>
              </a:buClr>
              <a:buFont typeface="+mj-lt"/>
              <a:buAutoNum type="arabicPeriod" startAt="5"/>
            </a:pPr>
            <a:endParaRPr lang="en-US" sz="1600" dirty="0"/>
          </a:p>
        </p:txBody>
      </p:sp>
      <p:sp>
        <p:nvSpPr>
          <p:cNvPr id="1048669"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70"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19</a:t>
            </a:r>
          </a:p>
        </p:txBody>
      </p:sp>
    </p:spTree>
    <p:extLst>
      <p:ext uri="{BB962C8B-B14F-4D97-AF65-F5344CB8AC3E}">
        <p14:creationId xmlns:p14="http://schemas.microsoft.com/office/powerpoint/2010/main" val="135998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Introduction</a:t>
            </a:r>
            <a:endParaRPr lang="en-US" dirty="0">
              <a:solidFill>
                <a:srgbClr val="0070C0"/>
              </a:solidFill>
            </a:endParaRPr>
          </a:p>
        </p:txBody>
      </p:sp>
      <p:sp>
        <p:nvSpPr>
          <p:cNvPr id="1048598" name="Content Placeholder 2"/>
          <p:cNvSpPr>
            <a:spLocks noGrp="1"/>
          </p:cNvSpPr>
          <p:nvPr>
            <p:ph idx="1"/>
          </p:nvPr>
        </p:nvSpPr>
        <p:spPr>
          <a:xfrm>
            <a:off x="838200" y="1463040"/>
            <a:ext cx="10515600" cy="5029835"/>
          </a:xfrm>
        </p:spPr>
        <p:txBody>
          <a:bodyPr>
            <a:normAutofit fontScale="95227"/>
          </a:bodyPr>
          <a:lstStyle/>
          <a:p>
            <a:pPr>
              <a:buClr>
                <a:srgbClr val="0070C0"/>
              </a:buClr>
            </a:pPr>
            <a:r>
              <a:rPr lang="en-US" sz="3200" dirty="0">
                <a:latin typeface="Roboto Black" panose="02000000000000000000" pitchFamily="2" charset="0"/>
                <a:ea typeface="Roboto Black" panose="02000000000000000000" pitchFamily="2" charset="0"/>
              </a:rPr>
              <a:t>Our Topic</a:t>
            </a:r>
          </a:p>
          <a:p>
            <a:pPr marL="457200" lvl="1" indent="0" algn="just">
              <a:buNone/>
            </a:pPr>
            <a:r>
              <a:rPr lang="en-US" sz="2100" dirty="0">
                <a:ea typeface="Noto Sans" panose="020B0502040504020204" pitchFamily="34" charset="0"/>
                <a:cs typeface="Noto Sans" panose="020B0502040504020204" pitchFamily="34" charset="0"/>
              </a:rPr>
              <a:t>Our research is related to the medical field and the goal is to classify Kidney cancer into its subgroups with a better accuracy. To accomplish that task, we have choose 3 main components known as,</a:t>
            </a:r>
          </a:p>
          <a:p>
            <a:pPr lvl="2">
              <a:buClr>
                <a:srgbClr val="0070C0"/>
              </a:buClr>
              <a:buFont typeface="Wingdings" panose="05000000000000000000" pitchFamily="2" charset="2"/>
              <a:buChar char="Ø"/>
            </a:pPr>
            <a:r>
              <a:rPr lang="en-US" sz="2100" dirty="0">
                <a:solidFill>
                  <a:srgbClr val="0070C0"/>
                </a:solidFill>
                <a:ea typeface="Verdana" panose="020B0604030504040204" pitchFamily="34" charset="0"/>
              </a:rPr>
              <a:t>Major subtypes of Kidney cancer</a:t>
            </a:r>
          </a:p>
          <a:p>
            <a:pPr lvl="2">
              <a:buClr>
                <a:srgbClr val="0070C0"/>
              </a:buClr>
              <a:buFont typeface="Wingdings" panose="05000000000000000000" pitchFamily="2" charset="2"/>
              <a:buChar char="Ø"/>
            </a:pPr>
            <a:r>
              <a:rPr lang="en-US" sz="2100" dirty="0">
                <a:solidFill>
                  <a:srgbClr val="0070C0"/>
                </a:solidFill>
                <a:ea typeface="Verdana" panose="020B0604030504040204" pitchFamily="34" charset="0"/>
              </a:rPr>
              <a:t>Multi Omics data</a:t>
            </a:r>
          </a:p>
          <a:p>
            <a:pPr lvl="2">
              <a:buClr>
                <a:srgbClr val="0070C0"/>
              </a:buClr>
              <a:buFont typeface="Wingdings" panose="05000000000000000000" pitchFamily="2" charset="2"/>
              <a:buChar char="Ø"/>
            </a:pPr>
            <a:r>
              <a:rPr lang="en-US" sz="2100" dirty="0">
                <a:solidFill>
                  <a:srgbClr val="0070C0"/>
                </a:solidFill>
                <a:ea typeface="Verdana" panose="020B0604030504040204" pitchFamily="34" charset="0"/>
              </a:rPr>
              <a:t>Machine Learning</a:t>
            </a:r>
          </a:p>
          <a:p>
            <a:pPr marL="457200" lvl="1" indent="0">
              <a:buClr>
                <a:srgbClr val="0070C0"/>
              </a:buClr>
              <a:buNone/>
            </a:pPr>
            <a:endParaRPr lang="en-US" sz="100" dirty="0">
              <a:latin typeface="Roboto Black" panose="02000000000000000000" pitchFamily="2" charset="0"/>
              <a:ea typeface="Roboto Black" panose="02000000000000000000" pitchFamily="2" charset="0"/>
            </a:endParaRPr>
          </a:p>
          <a:p>
            <a:pPr marL="457200" lvl="1" indent="0">
              <a:buClr>
                <a:srgbClr val="0070C0"/>
              </a:buClr>
              <a:buNone/>
            </a:pPr>
            <a:endParaRPr lang="en-US" sz="1100" dirty="0">
              <a:latin typeface="Roboto Black" panose="02000000000000000000" pitchFamily="2" charset="0"/>
              <a:ea typeface="Roboto Black" panose="02000000000000000000" pitchFamily="2" charset="0"/>
            </a:endParaRPr>
          </a:p>
          <a:p>
            <a:pPr marL="457200" lvl="1" indent="0">
              <a:buClr>
                <a:srgbClr val="0070C0"/>
              </a:buClr>
              <a:buNone/>
            </a:pPr>
            <a:endParaRPr lang="en-US" sz="1100" dirty="0">
              <a:latin typeface="Roboto Black" panose="02000000000000000000" pitchFamily="2" charset="0"/>
              <a:ea typeface="Roboto Black" panose="02000000000000000000" pitchFamily="2" charset="0"/>
            </a:endParaRPr>
          </a:p>
          <a:p>
            <a:pPr>
              <a:buClr>
                <a:srgbClr val="0070C0"/>
              </a:buClr>
            </a:pPr>
            <a:r>
              <a:rPr lang="en-US" sz="3200" dirty="0">
                <a:latin typeface="Roboto Black" panose="02000000000000000000" pitchFamily="2" charset="0"/>
                <a:ea typeface="Roboto Black" panose="02000000000000000000" pitchFamily="2" charset="0"/>
              </a:rPr>
              <a:t>Reason</a:t>
            </a:r>
          </a:p>
          <a:p>
            <a:pPr marL="457200" lvl="1" indent="0" algn="just">
              <a:buNone/>
            </a:pPr>
            <a:r>
              <a:rPr lang="en-US" sz="2100" dirty="0">
                <a:ea typeface="Roboto Black" panose="02000000000000000000" pitchFamily="2" charset="0"/>
              </a:rPr>
              <a:t>Kidney cancer is a common cancer variant at present. </a:t>
            </a:r>
          </a:p>
          <a:p>
            <a:pPr marL="457200" lvl="1" indent="0" algn="just">
              <a:buNone/>
            </a:pPr>
            <a:r>
              <a:rPr lang="en-US" sz="2100" dirty="0">
                <a:ea typeface="Roboto Black" panose="02000000000000000000" pitchFamily="2" charset="0"/>
              </a:rPr>
              <a:t>People who are elder than 60s are mostly affected by that and it's about 79,000 cases and about 14,000 people died among them.</a:t>
            </a:r>
          </a:p>
          <a:p>
            <a:pPr marL="457200" lvl="1" indent="0" algn="just">
              <a:buNone/>
            </a:pPr>
            <a:r>
              <a:rPr lang="en-US" sz="2100" dirty="0">
                <a:ea typeface="Roboto Black" panose="02000000000000000000" pitchFamily="2" charset="0"/>
              </a:rPr>
              <a:t>Fortunately, it has a considerable possibility of getting safe if it can detect in the early stages.</a:t>
            </a:r>
          </a:p>
        </p:txBody>
      </p:sp>
      <p:sp>
        <p:nvSpPr>
          <p:cNvPr id="1048599"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0" name="TextBox 5"/>
          <p:cNvSpPr txBox="1"/>
          <p:nvPr/>
        </p:nvSpPr>
        <p:spPr>
          <a:xfrm>
            <a:off x="11775440" y="6519444"/>
            <a:ext cx="335280" cy="454279"/>
          </a:xfrm>
          <a:prstGeom prst="rect">
            <a:avLst/>
          </a:prstGeom>
          <a:noFill/>
        </p:spPr>
        <p:txBody>
          <a:bodyPr wrap="square" rtlCol="0">
            <a:spAutoFit/>
          </a:bodyPr>
          <a:lstStyle/>
          <a:p>
            <a:pPr algn="r"/>
            <a:r>
              <a:rPr lang="en-US" dirty="0">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838200" y="2766218"/>
            <a:ext cx="10515600" cy="1325563"/>
          </a:xfrm>
        </p:spPr>
        <p:txBody>
          <a:bodyPr/>
          <a:lstStyle/>
          <a:p>
            <a:pPr algn="ctr"/>
            <a:r>
              <a:rPr lang="en-US" dirty="0">
                <a:solidFill>
                  <a:srgbClr val="0070C0"/>
                </a:solidFill>
                <a:latin typeface="Nunito Black" pitchFamily="2" charset="0"/>
                <a:ea typeface="Roboto Black" panose="02000000000000000000" pitchFamily="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909320" y="2766218"/>
            <a:ext cx="10515600" cy="1325563"/>
          </a:xfrm>
        </p:spPr>
        <p:txBody>
          <a:bodyPr/>
          <a:lstStyle/>
          <a:p>
            <a:pPr algn="ctr"/>
            <a:r>
              <a:rPr lang="en-US" dirty="0">
                <a:solidFill>
                  <a:srgbClr val="0070C0"/>
                </a:solidFill>
                <a:latin typeface="Roboto Black" panose="02000000000000000000" pitchFamily="2" charset="0"/>
                <a:ea typeface="Roboto Black" panose="02000000000000000000" pitchFamily="2" charset="0"/>
              </a:rPr>
              <a:t>Literature Review</a:t>
            </a:r>
          </a:p>
        </p:txBody>
      </p:sp>
      <p:sp>
        <p:nvSpPr>
          <p:cNvPr id="1048606" name="Rectangle 2"/>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7" name="TextBox 4"/>
          <p:cNvSpPr txBox="1"/>
          <p:nvPr/>
        </p:nvSpPr>
        <p:spPr>
          <a:xfrm>
            <a:off x="11775440" y="6519444"/>
            <a:ext cx="335280" cy="454279"/>
          </a:xfrm>
          <a:prstGeom prst="rect">
            <a:avLst/>
          </a:prstGeom>
          <a:noFill/>
        </p:spPr>
        <p:txBody>
          <a:bodyPr wrap="square" rtlCol="0">
            <a:spAutoFit/>
          </a:bodyPr>
          <a:lstStyle/>
          <a:p>
            <a:pPr algn="r"/>
            <a:r>
              <a:rPr lang="en-US" dirty="0">
                <a:solidFill>
                  <a:schemeClr val="bg1"/>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751840" y="422999"/>
            <a:ext cx="10688320" cy="1565323"/>
          </a:xfrm>
        </p:spPr>
        <p:txBody>
          <a:bodyPr anchor="t">
            <a:noAutofit/>
          </a:bodyPr>
          <a:lstStyle/>
          <a:p>
            <a:pPr algn="just"/>
            <a:r>
              <a:rPr lang="en-US" sz="2400" dirty="0">
                <a:latin typeface="Roboto" panose="02000000000000000000" pitchFamily="2" charset="0"/>
                <a:ea typeface="Roboto" panose="02000000000000000000" pitchFamily="2" charset="0"/>
              </a:rPr>
              <a:t>[1]</a:t>
            </a:r>
            <a:r>
              <a:rPr lang="en-US" sz="2400" b="1"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Eloise Withnell, Xiaoyu Zhang, Kai Sun, Yike Guo, </a:t>
            </a:r>
            <a:r>
              <a:rPr lang="en-US" sz="2400" b="1" dirty="0">
                <a:latin typeface="Roboto" panose="02000000000000000000" pitchFamily="2" charset="0"/>
                <a:ea typeface="Roboto" panose="02000000000000000000" pitchFamily="2" charset="0"/>
              </a:rPr>
              <a:t>“XOmiVAE: an interpretable deep learning model for cancer classification using high-dimensional omics data”</a:t>
            </a:r>
            <a:r>
              <a:rPr lang="en-US" sz="2400" dirty="0">
                <a:latin typeface="Roboto" panose="02000000000000000000" pitchFamily="2" charset="0"/>
                <a:ea typeface="Roboto" panose="02000000000000000000" pitchFamily="2" charset="0"/>
              </a:rPr>
              <a:t>, Briefings in Bioinformatics, Volume 22, Issue 6, November 2021</a:t>
            </a:r>
            <a:endParaRPr lang="en-US" sz="2800" dirty="0">
              <a:latin typeface="Roboto" panose="02000000000000000000" pitchFamily="2" charset="0"/>
              <a:ea typeface="Roboto" panose="02000000000000000000" pitchFamily="2" charset="0"/>
            </a:endParaRPr>
          </a:p>
        </p:txBody>
      </p:sp>
      <p:sp>
        <p:nvSpPr>
          <p:cNvPr id="1048609" name="Content Placeholder 2"/>
          <p:cNvSpPr>
            <a:spLocks noGrp="1"/>
          </p:cNvSpPr>
          <p:nvPr>
            <p:ph idx="1"/>
          </p:nvPr>
        </p:nvSpPr>
        <p:spPr>
          <a:xfrm>
            <a:off x="838200" y="2143761"/>
            <a:ext cx="6165273" cy="3186775"/>
          </a:xfrm>
        </p:spPr>
        <p:txBody>
          <a:bodyPr>
            <a:normAutofit/>
          </a:bodyPr>
          <a:lstStyle/>
          <a:p>
            <a:pPr algn="just">
              <a:lnSpc>
                <a:spcPct val="100000"/>
              </a:lnSpc>
              <a:buClr>
                <a:srgbClr val="0070C0"/>
              </a:buClr>
            </a:pPr>
            <a:r>
              <a:rPr lang="en-US" sz="2000" dirty="0"/>
              <a:t>This article introduces a new machine learning architecture known as </a:t>
            </a:r>
            <a:r>
              <a:rPr lang="en-US" sz="2000" dirty="0" err="1"/>
              <a:t>XOmiVAE</a:t>
            </a:r>
            <a:r>
              <a:rPr lang="en-US" sz="2000" dirty="0"/>
              <a:t> to </a:t>
            </a:r>
            <a:r>
              <a:rPr lang="en-US" sz="2000" b="1" dirty="0"/>
              <a:t>increase the classification accuracy</a:t>
            </a:r>
            <a:r>
              <a:rPr lang="en-US" sz="2000" dirty="0"/>
              <a:t> of different types of cancers.</a:t>
            </a:r>
          </a:p>
          <a:p>
            <a:pPr algn="just">
              <a:lnSpc>
                <a:spcPct val="100000"/>
              </a:lnSpc>
              <a:buClr>
                <a:srgbClr val="0070C0"/>
              </a:buClr>
            </a:pPr>
            <a:r>
              <a:rPr lang="en-US" sz="2000" dirty="0"/>
              <a:t>They used </a:t>
            </a:r>
            <a:r>
              <a:rPr lang="en-US" sz="2000" b="1" dirty="0"/>
              <a:t>single omics</a:t>
            </a:r>
            <a:r>
              <a:rPr lang="en-US" sz="2000" dirty="0"/>
              <a:t> approach  such as genomic data for data preparation</a:t>
            </a:r>
          </a:p>
          <a:p>
            <a:pPr algn="just">
              <a:lnSpc>
                <a:spcPct val="100000"/>
              </a:lnSpc>
              <a:buClr>
                <a:srgbClr val="0070C0"/>
              </a:buClr>
            </a:pPr>
            <a:r>
              <a:rPr lang="en-US" sz="2000" dirty="0"/>
              <a:t>It followed a </a:t>
            </a:r>
            <a:r>
              <a:rPr lang="en-US" sz="2000" b="1" dirty="0"/>
              <a:t>generalized behavior</a:t>
            </a:r>
            <a:r>
              <a:rPr lang="en-US" sz="2000" dirty="0"/>
              <a:t> (Several Cancers) instead of specialization of Kidney cancer. Breast cancer and Kidney caners are their main targets.</a:t>
            </a:r>
          </a:p>
          <a:p>
            <a:pPr marL="0" indent="0" algn="just">
              <a:lnSpc>
                <a:spcPct val="100000"/>
              </a:lnSpc>
              <a:buClr>
                <a:srgbClr val="0070C0"/>
              </a:buClr>
              <a:buNone/>
            </a:pPr>
            <a:endParaRPr lang="en-US" sz="2000" dirty="0"/>
          </a:p>
        </p:txBody>
      </p:sp>
      <p:sp>
        <p:nvSpPr>
          <p:cNvPr id="1048611" name="Rectangle 14"/>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2" name="TextBox 15"/>
          <p:cNvSpPr txBox="1"/>
          <p:nvPr/>
        </p:nvSpPr>
        <p:spPr>
          <a:xfrm>
            <a:off x="11775440" y="6519444"/>
            <a:ext cx="335280" cy="454279"/>
          </a:xfrm>
          <a:prstGeom prst="rect">
            <a:avLst/>
          </a:prstGeom>
          <a:noFill/>
        </p:spPr>
        <p:txBody>
          <a:bodyPr wrap="square" rtlCol="0">
            <a:spAutoFit/>
          </a:bodyPr>
          <a:lstStyle/>
          <a:p>
            <a:pPr algn="r"/>
            <a:r>
              <a:rPr lang="en-US" dirty="0">
                <a:solidFill>
                  <a:schemeClr val="bg1"/>
                </a:solidFill>
              </a:rPr>
              <a:t>4</a:t>
            </a:r>
          </a:p>
        </p:txBody>
      </p:sp>
      <p:cxnSp>
        <p:nvCxnSpPr>
          <p:cNvPr id="11" name="Straight Connector 5">
            <a:extLst>
              <a:ext uri="{FF2B5EF4-FFF2-40B4-BE49-F238E27FC236}">
                <a16:creationId xmlns:a16="http://schemas.microsoft.com/office/drawing/2014/main" id="{22579AC4-6225-D957-9D9B-CCC8EDE0925D}"/>
              </a:ext>
            </a:extLst>
          </p:cNvPr>
          <p:cNvCxnSpPr>
            <a:cxnSpLocks/>
          </p:cNvCxnSpPr>
          <p:nvPr/>
        </p:nvCxnSpPr>
        <p:spPr>
          <a:xfrm>
            <a:off x="859536" y="188093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pic>
        <p:nvPicPr>
          <p:cNvPr id="7" name="Picture 16">
            <a:extLst>
              <a:ext uri="{FF2B5EF4-FFF2-40B4-BE49-F238E27FC236}">
                <a16:creationId xmlns:a16="http://schemas.microsoft.com/office/drawing/2014/main" id="{20F0805F-B711-4F3E-3EB1-D30B60B7238D}"/>
              </a:ext>
            </a:extLst>
          </p:cNvPr>
          <p:cNvPicPr>
            <a:picLocks noChangeAspect="1"/>
          </p:cNvPicPr>
          <p:nvPr/>
        </p:nvPicPr>
        <p:blipFill rotWithShape="1">
          <a:blip r:embed="rId3"/>
          <a:srcRect l="1462" r="2480"/>
          <a:stretch/>
        </p:blipFill>
        <p:spPr>
          <a:xfrm>
            <a:off x="7188663" y="2645467"/>
            <a:ext cx="4165137" cy="2796377"/>
          </a:xfrm>
          <a:prstGeom prst="rect">
            <a:avLst/>
          </a:prstGeom>
          <a:ln w="28575">
            <a:noFill/>
          </a:ln>
          <a:effectLst>
            <a:glow rad="63500">
              <a:schemeClr val="accent3">
                <a:satMod val="175000"/>
                <a:alpha val="18000"/>
              </a:schemeClr>
            </a:glow>
            <a:outerShdw blurRad="44450" dist="27940" dir="5400000" algn="ctr">
              <a:srgbClr val="000000">
                <a:alpha val="32000"/>
              </a:srgbClr>
            </a:outerShdw>
          </a:effectLst>
        </p:spPr>
      </p:pic>
      <p:sp>
        <p:nvSpPr>
          <p:cNvPr id="8" name="TextBox 17">
            <a:extLst>
              <a:ext uri="{FF2B5EF4-FFF2-40B4-BE49-F238E27FC236}">
                <a16:creationId xmlns:a16="http://schemas.microsoft.com/office/drawing/2014/main" id="{787F2992-E5AD-98E9-EDAE-5705AD5F4E94}"/>
              </a:ext>
            </a:extLst>
          </p:cNvPr>
          <p:cNvSpPr txBox="1"/>
          <p:nvPr/>
        </p:nvSpPr>
        <p:spPr>
          <a:xfrm>
            <a:off x="6112562" y="5597283"/>
            <a:ext cx="6329680" cy="307777"/>
          </a:xfrm>
          <a:prstGeom prst="rect">
            <a:avLst/>
          </a:prstGeom>
          <a:noFill/>
        </p:spPr>
        <p:txBody>
          <a:bodyPr wrap="square" rtlCol="0">
            <a:spAutoFit/>
          </a:bodyPr>
          <a:lstStyle/>
          <a:p>
            <a:pPr algn="ctr"/>
            <a:r>
              <a:rPr lang="en-US" sz="1400" i="1" u="sng" dirty="0">
                <a:solidFill>
                  <a:srgbClr val="0070C0"/>
                </a:solidFill>
              </a:rPr>
              <a:t>Top 10 genes used for of breast invasive carcinoma ( Genomic data )</a:t>
            </a:r>
          </a:p>
        </p:txBody>
      </p:sp>
    </p:spTree>
    <p:extLst>
      <p:ext uri="{BB962C8B-B14F-4D97-AF65-F5344CB8AC3E}">
        <p14:creationId xmlns:p14="http://schemas.microsoft.com/office/powerpoint/2010/main" val="8882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751840" y="345175"/>
            <a:ext cx="10688320" cy="1636854"/>
          </a:xfrm>
        </p:spPr>
        <p:txBody>
          <a:bodyPr anchor="t">
            <a:noAutofit/>
          </a:bodyPr>
          <a:lstStyle/>
          <a:p>
            <a:pPr algn="just">
              <a:lnSpc>
                <a:spcPct val="120000"/>
              </a:lnSpc>
            </a:pPr>
            <a:r>
              <a:rPr lang="en-US" sz="2400" dirty="0">
                <a:latin typeface="Roboto" panose="02000000000000000000" pitchFamily="2" charset="0"/>
                <a:ea typeface="Roboto" panose="02000000000000000000" pitchFamily="2" charset="0"/>
              </a:rPr>
              <a:t>[2] Wu J, Jin S, Gu W, Wan F, Zhang H, Shi G, Qu Y and Ye D (2019) </a:t>
            </a:r>
            <a:r>
              <a:rPr lang="en-US" sz="2400" b="1" dirty="0">
                <a:latin typeface="Roboto" panose="02000000000000000000" pitchFamily="2" charset="0"/>
                <a:ea typeface="Roboto" panose="02000000000000000000" pitchFamily="2" charset="0"/>
              </a:rPr>
              <a:t>“Construction and Validation of a 9-Gene Signature for Predicting Prognosis in Stage III Clear Cell Renal Cell Carcinoma”</a:t>
            </a:r>
            <a:endParaRPr lang="en-US" sz="2800" b="1" dirty="0">
              <a:latin typeface="Roboto" panose="02000000000000000000" pitchFamily="2" charset="0"/>
              <a:ea typeface="Roboto" panose="02000000000000000000" pitchFamily="2" charset="0"/>
            </a:endParaRPr>
          </a:p>
        </p:txBody>
      </p: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775440" y="6519444"/>
            <a:ext cx="335280" cy="369332"/>
          </a:xfrm>
          <a:prstGeom prst="rect">
            <a:avLst/>
          </a:prstGeom>
          <a:noFill/>
        </p:spPr>
        <p:txBody>
          <a:bodyPr wrap="square" rtlCol="0">
            <a:spAutoFit/>
          </a:bodyPr>
          <a:lstStyle/>
          <a:p>
            <a:pPr algn="r"/>
            <a:r>
              <a:rPr lang="en-US" dirty="0">
                <a:solidFill>
                  <a:schemeClr val="bg1"/>
                </a:solidFill>
              </a:rPr>
              <a:t>5</a:t>
            </a:r>
          </a:p>
        </p:txBody>
      </p:sp>
      <p:cxnSp>
        <p:nvCxnSpPr>
          <p:cNvPr id="10" name="Straight Connector 5">
            <a:extLst>
              <a:ext uri="{FF2B5EF4-FFF2-40B4-BE49-F238E27FC236}">
                <a16:creationId xmlns:a16="http://schemas.microsoft.com/office/drawing/2014/main" id="{AED014C4-E157-8FFB-52CF-A36D80ECE02F}"/>
              </a:ext>
            </a:extLst>
          </p:cNvPr>
          <p:cNvCxnSpPr>
            <a:cxnSpLocks/>
          </p:cNvCxnSpPr>
          <p:nvPr/>
        </p:nvCxnSpPr>
        <p:spPr>
          <a:xfrm>
            <a:off x="859536" y="188093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3" name="Content Placeholder 2">
            <a:extLst>
              <a:ext uri="{FF2B5EF4-FFF2-40B4-BE49-F238E27FC236}">
                <a16:creationId xmlns:a16="http://schemas.microsoft.com/office/drawing/2014/main" id="{0455F98C-8814-DDEF-7AF0-2DCB1F939F58}"/>
              </a:ext>
            </a:extLst>
          </p:cNvPr>
          <p:cNvSpPr>
            <a:spLocks noGrp="1"/>
          </p:cNvSpPr>
          <p:nvPr>
            <p:ph idx="1"/>
          </p:nvPr>
        </p:nvSpPr>
        <p:spPr>
          <a:xfrm>
            <a:off x="751840" y="2444154"/>
            <a:ext cx="10518912" cy="4259956"/>
          </a:xfrm>
        </p:spPr>
        <p:txBody>
          <a:bodyPr>
            <a:normAutofit/>
          </a:bodyPr>
          <a:lstStyle/>
          <a:p>
            <a:pPr algn="just">
              <a:lnSpc>
                <a:spcPct val="100000"/>
              </a:lnSpc>
              <a:buClr>
                <a:srgbClr val="0070C0"/>
              </a:buClr>
            </a:pPr>
            <a:r>
              <a:rPr lang="en-US" sz="2000" dirty="0"/>
              <a:t>This article introduces a better approach to </a:t>
            </a:r>
            <a:r>
              <a:rPr lang="en-US" sz="2000" b="1" dirty="0"/>
              <a:t>predict the status of stage III Renal Cell Carcinoma patients</a:t>
            </a:r>
            <a:r>
              <a:rPr lang="en-US" sz="2000" dirty="0"/>
              <a:t>.</a:t>
            </a:r>
          </a:p>
          <a:p>
            <a:pPr algn="just">
              <a:lnSpc>
                <a:spcPct val="150000"/>
              </a:lnSpc>
              <a:buClr>
                <a:srgbClr val="0070C0"/>
              </a:buClr>
            </a:pPr>
            <a:r>
              <a:rPr lang="en-US" sz="2000" dirty="0"/>
              <a:t>Only considered the Clear Cell RCC subgroup.</a:t>
            </a:r>
          </a:p>
          <a:p>
            <a:pPr algn="just">
              <a:lnSpc>
                <a:spcPct val="100000"/>
              </a:lnSpc>
              <a:buClr>
                <a:srgbClr val="0070C0"/>
              </a:buClr>
            </a:pPr>
            <a:r>
              <a:rPr lang="en-US" sz="2000" dirty="0"/>
              <a:t>Paired t-test and Lasso Cox regression analysis for data analysis.</a:t>
            </a:r>
          </a:p>
          <a:p>
            <a:pPr algn="just">
              <a:lnSpc>
                <a:spcPct val="150000"/>
              </a:lnSpc>
              <a:buClr>
                <a:srgbClr val="0070C0"/>
              </a:buClr>
            </a:pPr>
            <a:r>
              <a:rPr lang="en-US" sz="2000" dirty="0"/>
              <a:t>Used a </a:t>
            </a:r>
            <a:r>
              <a:rPr lang="en-US" sz="2000" b="1" dirty="0"/>
              <a:t>Multi-omics</a:t>
            </a:r>
            <a:r>
              <a:rPr lang="en-US" sz="2000" dirty="0"/>
              <a:t> data approach.</a:t>
            </a:r>
          </a:p>
          <a:p>
            <a:pPr algn="just">
              <a:lnSpc>
                <a:spcPct val="100000"/>
              </a:lnSpc>
              <a:buClr>
                <a:srgbClr val="0070C0"/>
              </a:buClr>
            </a:pPr>
            <a:r>
              <a:rPr lang="en-US" sz="2000" dirty="0"/>
              <a:t>This article is useful to classify patients into </a:t>
            </a:r>
            <a:r>
              <a:rPr lang="en-US" sz="2000" b="1" dirty="0"/>
              <a:t>High-risk and Low-risk</a:t>
            </a:r>
            <a:r>
              <a:rPr lang="en-US" sz="2000" dirty="0"/>
              <a:t> categories.</a:t>
            </a:r>
          </a:p>
        </p:txBody>
      </p:sp>
    </p:spTree>
    <p:extLst>
      <p:ext uri="{BB962C8B-B14F-4D97-AF65-F5344CB8AC3E}">
        <p14:creationId xmlns:p14="http://schemas.microsoft.com/office/powerpoint/2010/main" val="137348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775440" y="6519444"/>
            <a:ext cx="335280" cy="369332"/>
          </a:xfrm>
          <a:prstGeom prst="rect">
            <a:avLst/>
          </a:prstGeom>
          <a:noFill/>
        </p:spPr>
        <p:txBody>
          <a:bodyPr wrap="square" rtlCol="0">
            <a:spAutoFit/>
          </a:bodyPr>
          <a:lstStyle/>
          <a:p>
            <a:pPr algn="r"/>
            <a:r>
              <a:rPr lang="en-US" dirty="0">
                <a:solidFill>
                  <a:schemeClr val="bg1"/>
                </a:solidFill>
              </a:rPr>
              <a:t>6</a:t>
            </a:r>
          </a:p>
        </p:txBody>
      </p:sp>
      <p:sp>
        <p:nvSpPr>
          <p:cNvPr id="9" name="TextBox 17">
            <a:extLst>
              <a:ext uri="{FF2B5EF4-FFF2-40B4-BE49-F238E27FC236}">
                <a16:creationId xmlns:a16="http://schemas.microsoft.com/office/drawing/2014/main" id="{7DF6FDD5-B9C7-C766-8FCB-D55E2247A54E}"/>
              </a:ext>
            </a:extLst>
          </p:cNvPr>
          <p:cNvSpPr txBox="1"/>
          <p:nvPr/>
        </p:nvSpPr>
        <p:spPr>
          <a:xfrm>
            <a:off x="4023360" y="5784592"/>
            <a:ext cx="4145280" cy="523220"/>
          </a:xfrm>
          <a:prstGeom prst="rect">
            <a:avLst/>
          </a:prstGeom>
          <a:noFill/>
        </p:spPr>
        <p:txBody>
          <a:bodyPr wrap="square" rtlCol="0">
            <a:spAutoFit/>
          </a:bodyPr>
          <a:lstStyle/>
          <a:p>
            <a:pPr algn="ctr"/>
            <a:r>
              <a:rPr lang="en-US" sz="1400" i="1" u="sng" dirty="0">
                <a:solidFill>
                  <a:srgbClr val="0070C0"/>
                </a:solidFill>
              </a:rPr>
              <a:t>Flow chart of multi-gene signature identification and validation</a:t>
            </a:r>
          </a:p>
        </p:txBody>
      </p:sp>
      <p:pic>
        <p:nvPicPr>
          <p:cNvPr id="3" name="Picture 2">
            <a:extLst>
              <a:ext uri="{FF2B5EF4-FFF2-40B4-BE49-F238E27FC236}">
                <a16:creationId xmlns:a16="http://schemas.microsoft.com/office/drawing/2014/main" id="{8E624E1F-01F9-C322-7D00-2AE9024528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4080" y="550188"/>
            <a:ext cx="5323840" cy="5117731"/>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60754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751840" y="422999"/>
            <a:ext cx="10688320" cy="1984562"/>
          </a:xfrm>
        </p:spPr>
        <p:txBody>
          <a:bodyPr anchor="t">
            <a:noAutofit/>
          </a:bodyPr>
          <a:lstStyle/>
          <a:p>
            <a:pPr algn="just"/>
            <a:r>
              <a:rPr lang="en-US" sz="2400" dirty="0">
                <a:latin typeface="Roboto" panose="02000000000000000000" pitchFamily="2" charset="0"/>
                <a:ea typeface="Roboto" panose="02000000000000000000" pitchFamily="2" charset="0"/>
              </a:rPr>
              <a:t>[3] Marquardt, André et al. </a:t>
            </a:r>
            <a:r>
              <a:rPr lang="en-US" sz="2400" b="1" dirty="0">
                <a:latin typeface="Roboto" panose="02000000000000000000" pitchFamily="2" charset="0"/>
                <a:ea typeface="Roboto" panose="02000000000000000000" pitchFamily="2" charset="0"/>
              </a:rPr>
              <a:t>“Subgroup-Independent Mapping of Renal Cell Carcinoma-Machine Learning Reveals Prognostic Mitochondrial Gene Signature Beyond Histopathologic Boundaries.”</a:t>
            </a:r>
            <a:r>
              <a:rPr lang="en-US" sz="2400" dirty="0">
                <a:latin typeface="Roboto" panose="02000000000000000000" pitchFamily="2" charset="0"/>
                <a:ea typeface="Roboto" panose="02000000000000000000" pitchFamily="2" charset="0"/>
              </a:rPr>
              <a:t> Frontiers in oncology vol. 11 621278. 15 Mar. 2021</a:t>
            </a:r>
            <a:endParaRPr lang="en-US" sz="2800" dirty="0">
              <a:latin typeface="Roboto Black" panose="02000000000000000000" pitchFamily="2" charset="0"/>
              <a:ea typeface="Roboto Black" panose="02000000000000000000" pitchFamily="2" charset="0"/>
            </a:endParaRPr>
          </a:p>
        </p:txBody>
      </p:sp>
      <p:cxnSp>
        <p:nvCxnSpPr>
          <p:cNvPr id="3145729" name="Straight Connector 5"/>
          <p:cNvCxnSpPr>
            <a:cxnSpLocks/>
          </p:cNvCxnSpPr>
          <p:nvPr/>
        </p:nvCxnSpPr>
        <p:spPr>
          <a:xfrm>
            <a:off x="859536" y="188093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775440" y="6519444"/>
            <a:ext cx="335280" cy="369332"/>
          </a:xfrm>
          <a:prstGeom prst="rect">
            <a:avLst/>
          </a:prstGeom>
          <a:noFill/>
        </p:spPr>
        <p:txBody>
          <a:bodyPr wrap="square" rtlCol="0">
            <a:spAutoFit/>
          </a:bodyPr>
          <a:lstStyle/>
          <a:p>
            <a:pPr algn="r"/>
            <a:r>
              <a:rPr lang="en-US" dirty="0">
                <a:solidFill>
                  <a:schemeClr val="bg1"/>
                </a:solidFill>
              </a:rPr>
              <a:t>7</a:t>
            </a:r>
          </a:p>
        </p:txBody>
      </p:sp>
      <p:pic>
        <p:nvPicPr>
          <p:cNvPr id="7" name="Picture 6">
            <a:extLst>
              <a:ext uri="{FF2B5EF4-FFF2-40B4-BE49-F238E27FC236}">
                <a16:creationId xmlns:a16="http://schemas.microsoft.com/office/drawing/2014/main" id="{702BB3BE-354D-A054-C55C-7F9107960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832" y="2670817"/>
            <a:ext cx="4634898" cy="2860775"/>
          </a:xfrm>
          <a:prstGeom prst="rect">
            <a:avLst/>
          </a:prstGeom>
          <a:ln w="28575">
            <a:noFill/>
          </a:ln>
          <a:effectLst>
            <a:glow rad="63500">
              <a:schemeClr val="accent3">
                <a:satMod val="175000"/>
                <a:alpha val="40000"/>
              </a:schemeClr>
            </a:glow>
          </a:effectLst>
        </p:spPr>
      </p:pic>
      <p:sp>
        <p:nvSpPr>
          <p:cNvPr id="8" name="TextBox 17">
            <a:extLst>
              <a:ext uri="{FF2B5EF4-FFF2-40B4-BE49-F238E27FC236}">
                <a16:creationId xmlns:a16="http://schemas.microsoft.com/office/drawing/2014/main" id="{03A8EA4D-B572-A2F8-F30F-CDEE6C20FC8E}"/>
              </a:ext>
            </a:extLst>
          </p:cNvPr>
          <p:cNvSpPr txBox="1"/>
          <p:nvPr/>
        </p:nvSpPr>
        <p:spPr>
          <a:xfrm>
            <a:off x="5741847" y="5647317"/>
            <a:ext cx="6735391" cy="307777"/>
          </a:xfrm>
          <a:prstGeom prst="rect">
            <a:avLst/>
          </a:prstGeom>
          <a:noFill/>
        </p:spPr>
        <p:txBody>
          <a:bodyPr wrap="square" rtlCol="0">
            <a:spAutoFit/>
          </a:bodyPr>
          <a:lstStyle/>
          <a:p>
            <a:pPr algn="ctr"/>
            <a:r>
              <a:rPr lang="en-US" sz="1400" i="1" u="sng" dirty="0">
                <a:solidFill>
                  <a:srgbClr val="0070C0"/>
                </a:solidFill>
              </a:rPr>
              <a:t>Separation of different clusters</a:t>
            </a:r>
          </a:p>
        </p:txBody>
      </p:sp>
      <p:sp>
        <p:nvSpPr>
          <p:cNvPr id="13" name="Content Placeholder 2">
            <a:extLst>
              <a:ext uri="{FF2B5EF4-FFF2-40B4-BE49-F238E27FC236}">
                <a16:creationId xmlns:a16="http://schemas.microsoft.com/office/drawing/2014/main" id="{24A8606E-6173-B3C8-8077-866D5F34899A}"/>
              </a:ext>
            </a:extLst>
          </p:cNvPr>
          <p:cNvSpPr>
            <a:spLocks noGrp="1"/>
          </p:cNvSpPr>
          <p:nvPr>
            <p:ph idx="1"/>
          </p:nvPr>
        </p:nvSpPr>
        <p:spPr>
          <a:xfrm>
            <a:off x="838200" y="2143761"/>
            <a:ext cx="5608320" cy="4151807"/>
          </a:xfrm>
        </p:spPr>
        <p:txBody>
          <a:bodyPr>
            <a:normAutofit/>
          </a:bodyPr>
          <a:lstStyle/>
          <a:p>
            <a:pPr algn="just">
              <a:lnSpc>
                <a:spcPct val="100000"/>
              </a:lnSpc>
              <a:buClr>
                <a:srgbClr val="0070C0"/>
              </a:buClr>
            </a:pPr>
            <a:r>
              <a:rPr lang="en-US" sz="2000" dirty="0"/>
              <a:t>This article focused on </a:t>
            </a:r>
            <a:r>
              <a:rPr lang="en-US" sz="2000" b="1" dirty="0"/>
              <a:t>finding the survival rates</a:t>
            </a:r>
            <a:r>
              <a:rPr lang="en-US" sz="2000" dirty="0"/>
              <a:t> inside and outside the mixed subgroup.</a:t>
            </a:r>
          </a:p>
          <a:p>
            <a:pPr algn="just">
              <a:lnSpc>
                <a:spcPct val="100000"/>
              </a:lnSpc>
              <a:buClr>
                <a:srgbClr val="0070C0"/>
              </a:buClr>
            </a:pPr>
            <a:r>
              <a:rPr lang="en-US" sz="2000" dirty="0"/>
              <a:t>Considered only 3 main kidney cancer subtypes due to complexity.</a:t>
            </a:r>
          </a:p>
          <a:p>
            <a:pPr algn="just">
              <a:lnSpc>
                <a:spcPct val="100000"/>
              </a:lnSpc>
              <a:buClr>
                <a:srgbClr val="0070C0"/>
              </a:buClr>
            </a:pPr>
            <a:r>
              <a:rPr lang="en-US" sz="2000" dirty="0"/>
              <a:t>Random Forest Machine Learning Technology is used to train the required model.</a:t>
            </a:r>
          </a:p>
          <a:p>
            <a:pPr algn="just">
              <a:lnSpc>
                <a:spcPct val="100000"/>
              </a:lnSpc>
              <a:buClr>
                <a:srgbClr val="0070C0"/>
              </a:buClr>
            </a:pPr>
            <a:r>
              <a:rPr lang="en-US" sz="2000" dirty="0"/>
              <a:t>If following the </a:t>
            </a:r>
            <a:r>
              <a:rPr lang="en-US" sz="2000" b="1" dirty="0"/>
              <a:t>single </a:t>
            </a:r>
            <a:r>
              <a:rPr lang="en-US" sz="2000" b="1" dirty="0" err="1"/>
              <a:t>omic</a:t>
            </a:r>
            <a:r>
              <a:rPr lang="en-US" sz="2000" b="1" dirty="0"/>
              <a:t> </a:t>
            </a:r>
            <a:r>
              <a:rPr lang="en-US" sz="2000" dirty="0"/>
              <a:t>data approach for data preparation.</a:t>
            </a:r>
          </a:p>
        </p:txBody>
      </p:sp>
    </p:spTree>
    <p:extLst>
      <p:ext uri="{BB962C8B-B14F-4D97-AF65-F5344CB8AC3E}">
        <p14:creationId xmlns:p14="http://schemas.microsoft.com/office/powerpoint/2010/main" val="285130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751840" y="422999"/>
            <a:ext cx="10688320" cy="1984562"/>
          </a:xfrm>
        </p:spPr>
        <p:txBody>
          <a:bodyPr anchor="t">
            <a:noAutofit/>
          </a:bodyPr>
          <a:lstStyle/>
          <a:p>
            <a:pPr algn="just"/>
            <a:r>
              <a:rPr lang="en-US" sz="2400" dirty="0">
                <a:latin typeface="Roboto" panose="02000000000000000000" pitchFamily="2" charset="0"/>
                <a:ea typeface="Roboto" panose="02000000000000000000" pitchFamily="2" charset="0"/>
              </a:rPr>
              <a:t>[4] </a:t>
            </a:r>
            <a:r>
              <a:rPr lang="en-US" sz="2400" dirty="0" err="1">
                <a:latin typeface="Roboto" panose="02000000000000000000" pitchFamily="2" charset="0"/>
                <a:ea typeface="Roboto" panose="02000000000000000000" pitchFamily="2" charset="0"/>
              </a:rPr>
              <a:t>Muhamed</a:t>
            </a:r>
            <a:r>
              <a:rPr lang="en-US" sz="2400" dirty="0">
                <a:latin typeface="Roboto" panose="02000000000000000000" pitchFamily="2" charset="0"/>
                <a:ea typeface="Roboto" panose="02000000000000000000" pitchFamily="2" charset="0"/>
              </a:rPr>
              <a:t> Ali, Ali, </a:t>
            </a:r>
            <a:r>
              <a:rPr lang="en-US" sz="2400" dirty="0" err="1">
                <a:latin typeface="Roboto" panose="02000000000000000000" pitchFamily="2" charset="0"/>
                <a:ea typeface="Roboto" panose="02000000000000000000" pitchFamily="2" charset="0"/>
              </a:rPr>
              <a:t>Hanqi</a:t>
            </a:r>
            <a:r>
              <a:rPr lang="en-US" sz="2400" dirty="0">
                <a:latin typeface="Roboto" panose="02000000000000000000" pitchFamily="2" charset="0"/>
                <a:ea typeface="Roboto" panose="02000000000000000000" pitchFamily="2" charset="0"/>
              </a:rPr>
              <a:t> Zhuang, Ali Ibrahim, </a:t>
            </a:r>
            <a:r>
              <a:rPr lang="en-US" sz="2400" dirty="0" err="1">
                <a:latin typeface="Roboto" panose="02000000000000000000" pitchFamily="2" charset="0"/>
                <a:ea typeface="Roboto" panose="02000000000000000000" pitchFamily="2" charset="0"/>
              </a:rPr>
              <a:t>Oneeb</a:t>
            </a:r>
            <a:r>
              <a:rPr lang="en-US" sz="2400" dirty="0">
                <a:latin typeface="Roboto" panose="02000000000000000000" pitchFamily="2" charset="0"/>
                <a:ea typeface="Roboto" panose="02000000000000000000" pitchFamily="2" charset="0"/>
              </a:rPr>
              <a:t> Rehman, Michelle Huang, and Andrew Wu. 2018. </a:t>
            </a:r>
            <a:r>
              <a:rPr lang="en-US" sz="2400" b="1" dirty="0">
                <a:latin typeface="Roboto" panose="02000000000000000000" pitchFamily="2" charset="0"/>
                <a:ea typeface="Roboto" panose="02000000000000000000" pitchFamily="2" charset="0"/>
              </a:rPr>
              <a:t>"A Machine Learning Approach for the Classification of Kidney Cancer Subtypes Using miRNA Genome Data" </a:t>
            </a:r>
            <a:r>
              <a:rPr lang="en-US" sz="2400" dirty="0">
                <a:latin typeface="Roboto" panose="02000000000000000000" pitchFamily="2" charset="0"/>
                <a:ea typeface="Roboto" panose="02000000000000000000" pitchFamily="2" charset="0"/>
              </a:rPr>
              <a:t>Applied Sciences 8, no. 12: 2422</a:t>
            </a:r>
            <a:endParaRPr lang="en-US" sz="2800" dirty="0">
              <a:latin typeface="Roboto Black" panose="02000000000000000000" pitchFamily="2" charset="0"/>
              <a:ea typeface="Roboto Black" panose="02000000000000000000" pitchFamily="2" charset="0"/>
            </a:endParaRPr>
          </a:p>
        </p:txBody>
      </p:sp>
      <p:cxnSp>
        <p:nvCxnSpPr>
          <p:cNvPr id="3145729" name="Straight Connector 5"/>
          <p:cNvCxnSpPr>
            <a:cxnSpLocks/>
          </p:cNvCxnSpPr>
          <p:nvPr/>
        </p:nvCxnSpPr>
        <p:spPr>
          <a:xfrm>
            <a:off x="859536" y="188093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775440" y="6519444"/>
            <a:ext cx="335280" cy="369332"/>
          </a:xfrm>
          <a:prstGeom prst="rect">
            <a:avLst/>
          </a:prstGeom>
          <a:noFill/>
        </p:spPr>
        <p:txBody>
          <a:bodyPr wrap="square" rtlCol="0">
            <a:spAutoFit/>
          </a:bodyPr>
          <a:lstStyle/>
          <a:p>
            <a:pPr algn="r"/>
            <a:r>
              <a:rPr lang="en-US" dirty="0">
                <a:solidFill>
                  <a:schemeClr val="bg1"/>
                </a:solidFill>
              </a:rPr>
              <a:t>8</a:t>
            </a:r>
          </a:p>
        </p:txBody>
      </p:sp>
      <p:sp>
        <p:nvSpPr>
          <p:cNvPr id="13" name="Content Placeholder 2">
            <a:extLst>
              <a:ext uri="{FF2B5EF4-FFF2-40B4-BE49-F238E27FC236}">
                <a16:creationId xmlns:a16="http://schemas.microsoft.com/office/drawing/2014/main" id="{24A8606E-6173-B3C8-8077-866D5F34899A}"/>
              </a:ext>
            </a:extLst>
          </p:cNvPr>
          <p:cNvSpPr>
            <a:spLocks noGrp="1"/>
          </p:cNvSpPr>
          <p:nvPr>
            <p:ph idx="1"/>
          </p:nvPr>
        </p:nvSpPr>
        <p:spPr>
          <a:xfrm>
            <a:off x="838200" y="2143762"/>
            <a:ext cx="10518912" cy="4119877"/>
          </a:xfrm>
        </p:spPr>
        <p:txBody>
          <a:bodyPr>
            <a:normAutofit/>
          </a:bodyPr>
          <a:lstStyle/>
          <a:p>
            <a:pPr algn="just">
              <a:lnSpc>
                <a:spcPct val="100000"/>
              </a:lnSpc>
              <a:buClr>
                <a:srgbClr val="0070C0"/>
              </a:buClr>
            </a:pPr>
            <a:r>
              <a:rPr lang="en-US" sz="2000" dirty="0"/>
              <a:t>They proposed a machine learning approach for the classification of kidney cancer subtypes using miRNA genome data.</a:t>
            </a:r>
          </a:p>
          <a:p>
            <a:pPr algn="just">
              <a:lnSpc>
                <a:spcPct val="100000"/>
              </a:lnSpc>
              <a:buClr>
                <a:srgbClr val="0070C0"/>
              </a:buClr>
            </a:pPr>
            <a:r>
              <a:rPr lang="en-US" sz="2000" dirty="0"/>
              <a:t>They downloaded data from TCGA, through empirical studies they found the most discriminative miRNAs (#35) and group kidney cancer into 5 subtypes using a machine learning tool.</a:t>
            </a:r>
          </a:p>
          <a:p>
            <a:pPr marL="800100" lvl="1" indent="-342900" algn="just">
              <a:lnSpc>
                <a:spcPct val="100000"/>
              </a:lnSpc>
              <a:buClr>
                <a:srgbClr val="0070C0"/>
              </a:buClr>
              <a:buFont typeface="+mj-lt"/>
              <a:buAutoNum type="arabicPeriod"/>
            </a:pPr>
            <a:r>
              <a:rPr lang="en-US" sz="1800" dirty="0"/>
              <a:t>Kidney Renal Clear Cell Carcinoma</a:t>
            </a:r>
          </a:p>
          <a:p>
            <a:pPr marL="800100" lvl="1" indent="-342900" algn="just">
              <a:lnSpc>
                <a:spcPct val="100000"/>
              </a:lnSpc>
              <a:buClr>
                <a:srgbClr val="0070C0"/>
              </a:buClr>
              <a:buFont typeface="+mj-lt"/>
              <a:buAutoNum type="arabicPeriod"/>
            </a:pPr>
            <a:r>
              <a:rPr lang="en-US" sz="1800" dirty="0"/>
              <a:t>Kidney Renal Papillary Cell Carcinoma</a:t>
            </a:r>
          </a:p>
          <a:p>
            <a:pPr marL="800100" lvl="1" indent="-342900" algn="just">
              <a:lnSpc>
                <a:spcPct val="100000"/>
              </a:lnSpc>
              <a:buClr>
                <a:srgbClr val="0070C0"/>
              </a:buClr>
              <a:buFont typeface="+mj-lt"/>
              <a:buAutoNum type="arabicPeriod"/>
            </a:pPr>
            <a:r>
              <a:rPr lang="en-US" sz="1800" dirty="0"/>
              <a:t>Kidney Chromophobe</a:t>
            </a:r>
          </a:p>
          <a:p>
            <a:pPr marL="800100" lvl="1" indent="-342900" algn="just">
              <a:lnSpc>
                <a:spcPct val="100000"/>
              </a:lnSpc>
              <a:buClr>
                <a:srgbClr val="0070C0"/>
              </a:buClr>
              <a:buFont typeface="+mj-lt"/>
              <a:buAutoNum type="arabicPeriod"/>
            </a:pPr>
            <a:r>
              <a:rPr lang="en-US" sz="1800" dirty="0"/>
              <a:t>Rhabdoid Tumor</a:t>
            </a:r>
          </a:p>
          <a:p>
            <a:pPr marL="800100" lvl="1" indent="-342900" algn="just">
              <a:lnSpc>
                <a:spcPct val="100000"/>
              </a:lnSpc>
              <a:buClr>
                <a:srgbClr val="0070C0"/>
              </a:buClr>
              <a:buFont typeface="+mj-lt"/>
              <a:buAutoNum type="arabicPeriod"/>
            </a:pPr>
            <a:r>
              <a:rPr lang="en-US" sz="1800" dirty="0"/>
              <a:t>High-Risk Wilms Tumor</a:t>
            </a:r>
            <a:endParaRPr lang="en-US" sz="2000" dirty="0"/>
          </a:p>
          <a:p>
            <a:pPr algn="just">
              <a:lnSpc>
                <a:spcPct val="150000"/>
              </a:lnSpc>
              <a:buClr>
                <a:srgbClr val="0070C0"/>
              </a:buClr>
            </a:pPr>
            <a:endParaRPr lang="en-US" sz="2000" dirty="0"/>
          </a:p>
        </p:txBody>
      </p:sp>
    </p:spTree>
    <p:extLst>
      <p:ext uri="{BB962C8B-B14F-4D97-AF65-F5344CB8AC3E}">
        <p14:creationId xmlns:p14="http://schemas.microsoft.com/office/powerpoint/2010/main" val="51850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751840" y="422999"/>
            <a:ext cx="10688320" cy="1984562"/>
          </a:xfrm>
        </p:spPr>
        <p:txBody>
          <a:bodyPr anchor="t">
            <a:noAutofit/>
          </a:bodyPr>
          <a:lstStyle/>
          <a:p>
            <a:pPr algn="just"/>
            <a:r>
              <a:rPr lang="en-US" sz="2400" dirty="0">
                <a:latin typeface="Roboto" panose="02000000000000000000" pitchFamily="2" charset="0"/>
                <a:ea typeface="Roboto" panose="02000000000000000000" pitchFamily="2" charset="0"/>
              </a:rPr>
              <a:t>[4] </a:t>
            </a:r>
            <a:r>
              <a:rPr lang="en-US" sz="2400" dirty="0" err="1">
                <a:latin typeface="Roboto" panose="02000000000000000000" pitchFamily="2" charset="0"/>
                <a:ea typeface="Roboto" panose="02000000000000000000" pitchFamily="2" charset="0"/>
              </a:rPr>
              <a:t>Muhamed</a:t>
            </a:r>
            <a:r>
              <a:rPr lang="en-US" sz="2400" dirty="0">
                <a:latin typeface="Roboto" panose="02000000000000000000" pitchFamily="2" charset="0"/>
                <a:ea typeface="Roboto" panose="02000000000000000000" pitchFamily="2" charset="0"/>
              </a:rPr>
              <a:t> Ali, Ali, </a:t>
            </a:r>
            <a:r>
              <a:rPr lang="en-US" sz="2400" dirty="0" err="1">
                <a:latin typeface="Roboto" panose="02000000000000000000" pitchFamily="2" charset="0"/>
                <a:ea typeface="Roboto" panose="02000000000000000000" pitchFamily="2" charset="0"/>
              </a:rPr>
              <a:t>Hanqi</a:t>
            </a:r>
            <a:r>
              <a:rPr lang="en-US" sz="2400" dirty="0">
                <a:latin typeface="Roboto" panose="02000000000000000000" pitchFamily="2" charset="0"/>
                <a:ea typeface="Roboto" panose="02000000000000000000" pitchFamily="2" charset="0"/>
              </a:rPr>
              <a:t> Zhuang, Ali Ibrahim, </a:t>
            </a:r>
            <a:r>
              <a:rPr lang="en-US" sz="2400" dirty="0" err="1">
                <a:latin typeface="Roboto" panose="02000000000000000000" pitchFamily="2" charset="0"/>
                <a:ea typeface="Roboto" panose="02000000000000000000" pitchFamily="2" charset="0"/>
              </a:rPr>
              <a:t>Oneeb</a:t>
            </a:r>
            <a:r>
              <a:rPr lang="en-US" sz="2400" dirty="0">
                <a:latin typeface="Roboto" panose="02000000000000000000" pitchFamily="2" charset="0"/>
                <a:ea typeface="Roboto" panose="02000000000000000000" pitchFamily="2" charset="0"/>
              </a:rPr>
              <a:t> Rehman, Michelle Huang, and Andrew Wu. 2018. </a:t>
            </a:r>
            <a:r>
              <a:rPr lang="en-US" sz="2400" b="1" dirty="0">
                <a:latin typeface="Roboto" panose="02000000000000000000" pitchFamily="2" charset="0"/>
                <a:ea typeface="Roboto" panose="02000000000000000000" pitchFamily="2" charset="0"/>
              </a:rPr>
              <a:t>"A Machine Learning Approach for the Classification of Kidney Cancer Subtypes Using miRNA Genome Data" </a:t>
            </a:r>
            <a:r>
              <a:rPr lang="en-US" sz="2400" dirty="0">
                <a:latin typeface="Roboto" panose="02000000000000000000" pitchFamily="2" charset="0"/>
                <a:ea typeface="Roboto" panose="02000000000000000000" pitchFamily="2" charset="0"/>
              </a:rPr>
              <a:t>Applied Sciences 8, no. 12: 2422</a:t>
            </a:r>
            <a:endParaRPr lang="en-US" sz="2800" dirty="0">
              <a:latin typeface="Roboto Black" panose="02000000000000000000" pitchFamily="2" charset="0"/>
              <a:ea typeface="Roboto Black" panose="02000000000000000000" pitchFamily="2" charset="0"/>
            </a:endParaRPr>
          </a:p>
        </p:txBody>
      </p:sp>
      <p:cxnSp>
        <p:nvCxnSpPr>
          <p:cNvPr id="3145729" name="Straight Connector 5"/>
          <p:cNvCxnSpPr>
            <a:cxnSpLocks/>
          </p:cNvCxnSpPr>
          <p:nvPr/>
        </p:nvCxnSpPr>
        <p:spPr>
          <a:xfrm>
            <a:off x="859536" y="1880938"/>
            <a:ext cx="10497576"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48617" name="Rectangle 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TextBox 10"/>
          <p:cNvSpPr txBox="1"/>
          <p:nvPr/>
        </p:nvSpPr>
        <p:spPr>
          <a:xfrm>
            <a:off x="11775440" y="6519444"/>
            <a:ext cx="335280" cy="369332"/>
          </a:xfrm>
          <a:prstGeom prst="rect">
            <a:avLst/>
          </a:prstGeom>
          <a:noFill/>
        </p:spPr>
        <p:txBody>
          <a:bodyPr wrap="square" rtlCol="0">
            <a:spAutoFit/>
          </a:bodyPr>
          <a:lstStyle/>
          <a:p>
            <a:pPr algn="r"/>
            <a:r>
              <a:rPr lang="en-US" dirty="0">
                <a:solidFill>
                  <a:schemeClr val="bg1"/>
                </a:solidFill>
              </a:rPr>
              <a:t>9</a:t>
            </a:r>
          </a:p>
        </p:txBody>
      </p:sp>
      <p:sp>
        <p:nvSpPr>
          <p:cNvPr id="13" name="Content Placeholder 2">
            <a:extLst>
              <a:ext uri="{FF2B5EF4-FFF2-40B4-BE49-F238E27FC236}">
                <a16:creationId xmlns:a16="http://schemas.microsoft.com/office/drawing/2014/main" id="{24A8606E-6173-B3C8-8077-866D5F34899A}"/>
              </a:ext>
            </a:extLst>
          </p:cNvPr>
          <p:cNvSpPr>
            <a:spLocks noGrp="1"/>
          </p:cNvSpPr>
          <p:nvPr>
            <p:ph idx="1"/>
          </p:nvPr>
        </p:nvSpPr>
        <p:spPr>
          <a:xfrm>
            <a:off x="838200" y="2143762"/>
            <a:ext cx="10518912" cy="1840409"/>
          </a:xfrm>
        </p:spPr>
        <p:txBody>
          <a:bodyPr>
            <a:normAutofit/>
          </a:bodyPr>
          <a:lstStyle/>
          <a:p>
            <a:pPr algn="just">
              <a:lnSpc>
                <a:spcPct val="100000"/>
              </a:lnSpc>
              <a:buClr>
                <a:srgbClr val="0070C0"/>
              </a:buClr>
            </a:pPr>
            <a:r>
              <a:rPr lang="en-US" sz="2000" dirty="0"/>
              <a:t>The article is related to our research topic, as authors suggested that the identified miRNAs in this study can be used as biomarker candidates for kidney cancer subtype classification. </a:t>
            </a:r>
          </a:p>
          <a:p>
            <a:pPr algn="just">
              <a:lnSpc>
                <a:spcPct val="150000"/>
              </a:lnSpc>
              <a:buClr>
                <a:srgbClr val="0070C0"/>
              </a:buClr>
            </a:pPr>
            <a:r>
              <a:rPr lang="en-US" sz="2000" dirty="0"/>
              <a:t>The problem in their work is, accuracy changes with the unbalanced datasets.</a:t>
            </a:r>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algn="just">
              <a:lnSpc>
                <a:spcPct val="150000"/>
              </a:lnSpc>
            </a:pPr>
            <a:endParaRPr lang="en-US" sz="2000" dirty="0"/>
          </a:p>
        </p:txBody>
      </p:sp>
      <p:pic>
        <p:nvPicPr>
          <p:cNvPr id="11" name="Picture 4">
            <a:extLst>
              <a:ext uri="{FF2B5EF4-FFF2-40B4-BE49-F238E27FC236}">
                <a16:creationId xmlns:a16="http://schemas.microsoft.com/office/drawing/2014/main" id="{339991F9-EC8F-656A-9D36-8C5B02E01FF8}"/>
              </a:ext>
            </a:extLst>
          </p:cNvPr>
          <p:cNvPicPr>
            <a:picLocks noChangeAspect="1"/>
          </p:cNvPicPr>
          <p:nvPr/>
        </p:nvPicPr>
        <p:blipFill>
          <a:blip r:embed="rId3"/>
          <a:stretch>
            <a:fillRect/>
          </a:stretch>
        </p:blipFill>
        <p:spPr>
          <a:xfrm>
            <a:off x="1720057" y="3665319"/>
            <a:ext cx="8751886" cy="2227753"/>
          </a:xfrm>
          <a:prstGeom prst="rect">
            <a:avLst/>
          </a:prstGeom>
          <a:effectLst>
            <a:glow rad="63500">
              <a:schemeClr val="accent3">
                <a:satMod val="175000"/>
                <a:alpha val="40000"/>
              </a:schemeClr>
            </a:glow>
          </a:effectLst>
        </p:spPr>
      </p:pic>
      <p:sp>
        <p:nvSpPr>
          <p:cNvPr id="12" name="TextBox 6">
            <a:extLst>
              <a:ext uri="{FF2B5EF4-FFF2-40B4-BE49-F238E27FC236}">
                <a16:creationId xmlns:a16="http://schemas.microsoft.com/office/drawing/2014/main" id="{5FE6619A-27F9-8CBD-7344-CECB83167D16}"/>
              </a:ext>
            </a:extLst>
          </p:cNvPr>
          <p:cNvSpPr txBox="1"/>
          <p:nvPr/>
        </p:nvSpPr>
        <p:spPr>
          <a:xfrm>
            <a:off x="4939723" y="5947537"/>
            <a:ext cx="2392065" cy="584775"/>
          </a:xfrm>
          <a:prstGeom prst="rect">
            <a:avLst/>
          </a:prstGeom>
          <a:noFill/>
        </p:spPr>
        <p:txBody>
          <a:bodyPr wrap="none" rtlCol="0">
            <a:spAutoFit/>
          </a:bodyPr>
          <a:lstStyle/>
          <a:p>
            <a:r>
              <a:rPr lang="en-US" sz="1600" u="sng" dirty="0">
                <a:solidFill>
                  <a:srgbClr val="0070C0"/>
                </a:solidFill>
              </a:rPr>
              <a:t>Classification performance</a:t>
            </a:r>
            <a:endParaRPr lang="en-US" sz="1600" dirty="0">
              <a:solidFill>
                <a:srgbClr val="0070C0"/>
              </a:solidFill>
            </a:endParaRPr>
          </a:p>
          <a:p>
            <a:endParaRPr lang="en-US" sz="1600" dirty="0">
              <a:solidFill>
                <a:srgbClr val="0070C0"/>
              </a:solidFill>
            </a:endParaRPr>
          </a:p>
        </p:txBody>
      </p:sp>
    </p:spTree>
    <p:extLst>
      <p:ext uri="{BB962C8B-B14F-4D97-AF65-F5344CB8AC3E}">
        <p14:creationId xmlns:p14="http://schemas.microsoft.com/office/powerpoint/2010/main" val="399031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2570</TotalTime>
  <Words>2139</Words>
  <Application>Microsoft Office PowerPoint</Application>
  <PresentationFormat>Widescreen</PresentationFormat>
  <Paragraphs>172</Paragraphs>
  <Slides>20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Nunito Black</vt:lpstr>
      <vt:lpstr>Roboto</vt:lpstr>
      <vt:lpstr>Roboto Black</vt:lpstr>
      <vt:lpstr>Verdana</vt:lpstr>
      <vt:lpstr>Wingdings</vt:lpstr>
      <vt:lpstr>Office Theme</vt:lpstr>
      <vt:lpstr>Multi-omics Data In The Prediction Of Kidney Cancer Subgroups</vt:lpstr>
      <vt:lpstr>Introduction</vt:lpstr>
      <vt:lpstr>Literature Review</vt:lpstr>
      <vt:lpstr>[1] Eloise Withnell, Xiaoyu Zhang, Kai Sun, Yike Guo, “XOmiVAE: an interpretable deep learning model for cancer classification using high-dimensional omics data”, Briefings in Bioinformatics, Volume 22, Issue 6, November 2021</vt:lpstr>
      <vt:lpstr>[2] Wu J, Jin S, Gu W, Wan F, Zhang H, Shi G, Qu Y and Ye D (2019) “Construction and Validation of a 9-Gene Signature for Predicting Prognosis in Stage III Clear Cell Renal Cell Carcinoma”</vt:lpstr>
      <vt:lpstr>PowerPoint Presentation</vt:lpstr>
      <vt:lpstr>[3] Marquardt, André et al. “Subgroup-Independent Mapping of Renal Cell Carcinoma-Machine Learning Reveals Prognostic Mitochondrial Gene Signature Beyond Histopathologic Boundaries.” Frontiers in oncology vol. 11 621278. 15 Mar. 2021</vt:lpstr>
      <vt:lpstr>[4] Muhamed Ali, Ali, Hanqi Zhuang, Ali Ibrahim, Oneeb Rehman, Michelle Huang, and Andrew Wu. 2018. "A Machine Learning Approach for the Classification of Kidney Cancer Subtypes Using miRNA Genome Data" Applied Sciences 8, no. 12: 2422</vt:lpstr>
      <vt:lpstr>[4] Muhamed Ali, Ali, Hanqi Zhuang, Ali Ibrahim, Oneeb Rehman, Michelle Huang, and Andrew Wu. 2018. "A Machine Learning Approach for the Classification of Kidney Cancer Subtypes Using miRNA Genome Data" Applied Sciences 8, no. 12: 2422</vt:lpstr>
      <vt:lpstr>[5] He, Z., Liu, H., Moch, H. et al. “Machine learning with autophagy-related proteins for discriminating renal cell carcinoma subtypes”. Sci Rep 10, 720 (2020)</vt:lpstr>
      <vt:lpstr>[5] He, Z., Liu, H., Moch, H. et al. “Machine learning with autophagy-related proteins for discriminating renal cell carcinoma subtypes”. Sci Rep 10, 720 (2020)</vt:lpstr>
      <vt:lpstr>[6] Lovino, M., Bontempo, G., Cirrincione, G., Ficarra, E. (2020). “Multi-omics Classification on Kidney Samples Exploiting Uncertainty-Aware Models”. In: Huang, DS., Jo, KH. (eds) Intelligent Computing Theories and Application. ICIC 2020. Lecture Notes in Computer Science (), vol 12464. Springer, Cham. </vt:lpstr>
      <vt:lpstr>[6] Lovino, M., Bontempo, G., Cirrincione, G., Ficarra, E. (2020). “Multi-omics Classification on Kidney Samples Exploiting Uncertainty-Aware Models”. In: Huang, DS., Jo, KH. (eds) Intelligent Computing Theories and Application. ICIC 2020. Lecture Notes in Computer Science (), vol 12464. Springer, Cham. </vt:lpstr>
      <vt:lpstr>Gap In The Literature</vt:lpstr>
      <vt:lpstr>Data to be used in this work</vt:lpstr>
      <vt:lpstr>Work Plan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Multi-omics Data In The Prediction Of Kidney Cancer Subgroups</dc:title>
  <dc:creator>RODRIGO SM</dc:creator>
  <cp:lastModifiedBy>RODRIGO SM</cp:lastModifiedBy>
  <cp:revision>54</cp:revision>
  <dcterms:created xsi:type="dcterms:W3CDTF">2022-06-23T07:03:34Z</dcterms:created>
  <dcterms:modified xsi:type="dcterms:W3CDTF">2022-07-21T06:19:25Z</dcterms:modified>
</cp:coreProperties>
</file>