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8"/>
  </p:notesMasterIdLst>
  <p:sldIdLst>
    <p:sldId id="266" r:id="rId4"/>
    <p:sldId id="305" r:id="rId5"/>
    <p:sldId id="301" r:id="rId6"/>
    <p:sldId id="307" r:id="rId7"/>
    <p:sldId id="314" r:id="rId8"/>
    <p:sldId id="310" r:id="rId9"/>
    <p:sldId id="344" r:id="rId10"/>
    <p:sldId id="324" r:id="rId11"/>
    <p:sldId id="326" r:id="rId12"/>
    <p:sldId id="315" r:id="rId13"/>
    <p:sldId id="327" r:id="rId14"/>
    <p:sldId id="313" r:id="rId15"/>
    <p:sldId id="316" r:id="rId16"/>
    <p:sldId id="329" r:id="rId17"/>
    <p:sldId id="318" r:id="rId18"/>
    <p:sldId id="317" r:id="rId19"/>
    <p:sldId id="331" r:id="rId20"/>
    <p:sldId id="333" r:id="rId21"/>
    <p:sldId id="335" r:id="rId22"/>
    <p:sldId id="336" r:id="rId23"/>
    <p:sldId id="322" r:id="rId24"/>
    <p:sldId id="350" r:id="rId25"/>
    <p:sldId id="351" r:id="rId26"/>
    <p:sldId id="321" r:id="rId27"/>
    <p:sldId id="323" r:id="rId28"/>
    <p:sldId id="341" r:id="rId29"/>
    <p:sldId id="355" r:id="rId30"/>
    <p:sldId id="356" r:id="rId31"/>
    <p:sldId id="357" r:id="rId32"/>
    <p:sldId id="311" r:id="rId33"/>
    <p:sldId id="293" r:id="rId34"/>
    <p:sldId id="292" r:id="rId35"/>
    <p:sldId id="294" r:id="rId36"/>
    <p:sldId id="2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eeba Jeyananthan" initials="PJ" lastIdx="9" clrIdx="0">
    <p:extLst>
      <p:ext uri="{19B8F6BF-5375-455C-9EA6-DF929625EA0E}">
        <p15:presenceInfo xmlns:p15="http://schemas.microsoft.com/office/powerpoint/2012/main" userId="S-1-5-21-600949669-2096656205-3715810146-1540" providerId="AD"/>
      </p:ext>
    </p:extLst>
  </p:cmAuthor>
  <p:cmAuthor id="2" name="Nadeesha Maduranga" initials="W.P." lastIdx="1" clrIdx="1">
    <p:extLst>
      <p:ext uri="{19B8F6BF-5375-455C-9EA6-DF929625EA0E}">
        <p15:presenceInfo xmlns:p15="http://schemas.microsoft.com/office/powerpoint/2012/main" userId="Nadeesha Maduranga" providerId="None"/>
      </p:ext>
    </p:extLst>
  </p:cmAuthor>
  <p:cmAuthor id="3" name="RODRIGO SM" initials="RS" lastIdx="5" clrIdx="2">
    <p:extLst>
      <p:ext uri="{19B8F6BF-5375-455C-9EA6-DF929625EA0E}">
        <p15:presenceInfo xmlns:p15="http://schemas.microsoft.com/office/powerpoint/2012/main" userId="S::2018e102@eng.jfn.ac.lk::82c05299-9a5e-481d-963c-9d97ea3dde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A61"/>
    <a:srgbClr val="CC0099"/>
    <a:srgbClr val="1A608D"/>
    <a:srgbClr val="1A7680"/>
    <a:srgbClr val="18717A"/>
    <a:srgbClr val="29BECD"/>
    <a:srgbClr val="F68D2F"/>
    <a:srgbClr val="175670"/>
    <a:srgbClr val="F1B31C"/>
    <a:srgbClr val="EE4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4558" autoAdjust="0"/>
  </p:normalViewPr>
  <p:slideViewPr>
    <p:cSldViewPr snapToGrid="0">
      <p:cViewPr>
        <p:scale>
          <a:sx n="66" d="100"/>
          <a:sy n="66" d="100"/>
        </p:scale>
        <p:origin x="1282" y="619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2C44-C079-4CF2-B9E3-141A55BAECA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3E395-3729-47CF-9F05-4A8E8B4A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E395-3729-47CF-9F05-4A8E8B4A6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5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1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7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cell</a:t>
            </a:r>
          </a:p>
          <a:p>
            <a:r>
              <a:rPr lang="en-US" dirty="0"/>
              <a:t>Papillary</a:t>
            </a:r>
          </a:p>
          <a:p>
            <a:r>
              <a:rPr lang="en-US" dirty="0"/>
              <a:t>Chromophobe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9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5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9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most recent and very related article.</a:t>
            </a:r>
          </a:p>
          <a:p>
            <a:r>
              <a:rPr lang="en-US" dirty="0"/>
              <a:t>Optimal K value determined by a 4-fold cross validation</a:t>
            </a:r>
          </a:p>
          <a:p>
            <a:endParaRPr lang="en-US" dirty="0"/>
          </a:p>
          <a:p>
            <a:r>
              <a:rPr lang="en-US" dirty="0"/>
              <a:t>237 RCCs from untreated patients and 18 normal kidney tissues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Pearson correlation</a:t>
            </a:r>
          </a:p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Forward feature selection</a:t>
            </a:r>
          </a:p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Backward feature illumination</a:t>
            </a:r>
          </a:p>
          <a:p>
            <a:pPr algn="just">
              <a:buClr>
                <a:srgbClr val="0070C0"/>
              </a:buClr>
            </a:pPr>
            <a:endParaRPr lang="en-US" sz="1200" dirty="0">
              <a:solidFill>
                <a:srgbClr val="003B68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SVM(Support vector machines)</a:t>
            </a:r>
          </a:p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Logistic regression</a:t>
            </a:r>
          </a:p>
          <a:p>
            <a:pPr algn="just">
              <a:buClr>
                <a:srgbClr val="0070C0"/>
              </a:buClr>
            </a:pPr>
            <a:r>
              <a:rPr lang="en-US" sz="1200" dirty="0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K-nearest </a:t>
            </a:r>
            <a:r>
              <a:rPr lang="en-US" sz="1200" dirty="0" err="1">
                <a:solidFill>
                  <a:srgbClr val="003B6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neighbours</a:t>
            </a:r>
            <a:endParaRPr lang="en-US" sz="1200" dirty="0">
              <a:solidFill>
                <a:srgbClr val="003B68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TCGA – a data repository which collected, characterized, and analyzed cancer samples from over 11,000 patients over 15 year period.</a:t>
            </a:r>
          </a:p>
          <a:p>
            <a:endParaRPr lang="en-US" dirty="0"/>
          </a:p>
          <a:p>
            <a:r>
              <a:rPr lang="en-US" dirty="0"/>
              <a:t>Latest techniques that used for analysis</a:t>
            </a:r>
          </a:p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1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duplicates found</a:t>
            </a:r>
          </a:p>
          <a:p>
            <a:r>
              <a:rPr lang="en-US" dirty="0"/>
              <a:t>No null values found</a:t>
            </a:r>
          </a:p>
          <a:p>
            <a:r>
              <a:rPr lang="en-US" sz="12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Considerable zero values found</a:t>
            </a:r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5140-F486-49DE-A47D-F060BBA2B3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4D5-6B0C-447B-9B1A-5144E4FB88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FE4-5209-48AE-8EDC-9429F5F5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0-57670-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b/bbab315" TargetMode="External"/><Relationship Id="rId2" Type="http://schemas.openxmlformats.org/officeDocument/2006/relationships/hyperlink" Target="https://doi.org/10.3390/app81224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ijms20225720" TargetMode="External"/><Relationship Id="rId4" Type="http://schemas.openxmlformats.org/officeDocument/2006/relationships/hyperlink" Target="https://doi.org/10.1007/978-3-030-60802-6_4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8/1078-0432.CCR-20-4119" TargetMode="External"/><Relationship Id="rId2" Type="http://schemas.openxmlformats.org/officeDocument/2006/relationships/hyperlink" Target="https://doi.org/10.1038/s41598-020-57670-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90/cancers1409211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lassification-algorithm-in-machine-learning" TargetMode="External"/><Relationship Id="rId2" Type="http://schemas.openxmlformats.org/officeDocument/2006/relationships/hyperlink" Target="https://www.javatpoint.com/feature-selection-techniques-in-machine-learn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9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2294195" y="1439477"/>
            <a:ext cx="7603609" cy="385024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Multi-omics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Data In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Identification Of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Kidney Cancer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Subgroups</a:t>
            </a:r>
          </a:p>
        </p:txBody>
      </p:sp>
      <p:sp>
        <p:nvSpPr>
          <p:cNvPr id="1048588" name="TextBox 18"/>
          <p:cNvSpPr txBox="1"/>
          <p:nvPr/>
        </p:nvSpPr>
        <p:spPr>
          <a:xfrm>
            <a:off x="0" y="6548628"/>
            <a:ext cx="11879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EC6070 - COMPUTER ENGINEERING RESEARCH PROJECT</a:t>
            </a:r>
          </a:p>
        </p:txBody>
      </p:sp>
      <p:sp>
        <p:nvSpPr>
          <p:cNvPr id="1048589" name="TextBox 22"/>
          <p:cNvSpPr txBox="1"/>
          <p:nvPr/>
        </p:nvSpPr>
        <p:spPr>
          <a:xfrm>
            <a:off x="8117692" y="5489085"/>
            <a:ext cx="3827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2018/E/073: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Mr. Maduranga W.P.N.</a:t>
            </a: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2018/E/102: Mr. Rodrigo S.M.</a:t>
            </a:r>
          </a:p>
        </p:txBody>
      </p:sp>
      <p:sp>
        <p:nvSpPr>
          <p:cNvPr id="1048590" name="TextBox 24"/>
          <p:cNvSpPr txBox="1"/>
          <p:nvPr/>
        </p:nvSpPr>
        <p:spPr>
          <a:xfrm>
            <a:off x="216164" y="5001627"/>
            <a:ext cx="241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Supervisor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Dr. </a:t>
            </a:r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Pratheeba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J.</a:t>
            </a:r>
          </a:p>
        </p:txBody>
      </p:sp>
      <p:sp>
        <p:nvSpPr>
          <p:cNvPr id="1048591" name="TextBox 25"/>
          <p:cNvSpPr txBox="1"/>
          <p:nvPr/>
        </p:nvSpPr>
        <p:spPr>
          <a:xfrm>
            <a:off x="216164" y="5739771"/>
            <a:ext cx="241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Co-Supervisor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Dr. </a:t>
            </a:r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Thuseethan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4DB063-4C71-5BA1-93C9-1C81CA7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1.1 Data Integration 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</p:txBody>
      </p:sp>
      <p:grpSp>
        <p:nvGrpSpPr>
          <p:cNvPr id="6" name="Google Shape;538;p34">
            <a:extLst>
              <a:ext uri="{FF2B5EF4-FFF2-40B4-BE49-F238E27FC236}">
                <a16:creationId xmlns:a16="http://schemas.microsoft.com/office/drawing/2014/main" id="{F4D63CA1-4DF3-1EDC-1076-DD6E702AD294}"/>
              </a:ext>
            </a:extLst>
          </p:cNvPr>
          <p:cNvGrpSpPr/>
          <p:nvPr/>
        </p:nvGrpSpPr>
        <p:grpSpPr>
          <a:xfrm>
            <a:off x="11113477" y="405205"/>
            <a:ext cx="790904" cy="1025443"/>
            <a:chOff x="2336831" y="1989022"/>
            <a:chExt cx="299438" cy="388235"/>
          </a:xfrm>
        </p:grpSpPr>
        <p:sp>
          <p:nvSpPr>
            <p:cNvPr id="8" name="Google Shape;539;p34">
              <a:extLst>
                <a:ext uri="{FF2B5EF4-FFF2-40B4-BE49-F238E27FC236}">
                  <a16:creationId xmlns:a16="http://schemas.microsoft.com/office/drawing/2014/main" id="{290D4E98-D25D-DCEF-C494-2689417CC77D}"/>
                </a:ext>
              </a:extLst>
            </p:cNvPr>
            <p:cNvSpPr/>
            <p:nvPr/>
          </p:nvSpPr>
          <p:spPr>
            <a:xfrm>
              <a:off x="2436219" y="2174111"/>
              <a:ext cx="200051" cy="117418"/>
            </a:xfrm>
            <a:custGeom>
              <a:avLst/>
              <a:gdLst/>
              <a:ahLst/>
              <a:cxnLst/>
              <a:rect l="l" t="t" r="r" b="b"/>
              <a:pathLst>
                <a:path w="7367" h="4324" extrusionOk="0">
                  <a:moveTo>
                    <a:pt x="0" y="1"/>
                  </a:moveTo>
                  <a:lnTo>
                    <a:pt x="0" y="4323"/>
                  </a:lnTo>
                  <a:lnTo>
                    <a:pt x="7366" y="4323"/>
                  </a:lnTo>
                  <a:lnTo>
                    <a:pt x="7366" y="3462"/>
                  </a:lnTo>
                  <a:lnTo>
                    <a:pt x="5717" y="3462"/>
                  </a:lnTo>
                  <a:lnTo>
                    <a:pt x="5717" y="2623"/>
                  </a:lnTo>
                  <a:lnTo>
                    <a:pt x="7366" y="2623"/>
                  </a:lnTo>
                  <a:lnTo>
                    <a:pt x="7366" y="1728"/>
                  </a:lnTo>
                  <a:lnTo>
                    <a:pt x="5717" y="1728"/>
                  </a:lnTo>
                  <a:lnTo>
                    <a:pt x="5717" y="889"/>
                  </a:lnTo>
                  <a:lnTo>
                    <a:pt x="7366" y="889"/>
                  </a:lnTo>
                  <a:lnTo>
                    <a:pt x="7366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40;p34">
              <a:extLst>
                <a:ext uri="{FF2B5EF4-FFF2-40B4-BE49-F238E27FC236}">
                  <a16:creationId xmlns:a16="http://schemas.microsoft.com/office/drawing/2014/main" id="{5AC689E1-E38A-BAB7-B24B-15A1C9843CAC}"/>
                </a:ext>
              </a:extLst>
            </p:cNvPr>
            <p:cNvSpPr/>
            <p:nvPr/>
          </p:nvSpPr>
          <p:spPr>
            <a:xfrm>
              <a:off x="2336831" y="1989022"/>
              <a:ext cx="299438" cy="388235"/>
            </a:xfrm>
            <a:custGeom>
              <a:avLst/>
              <a:gdLst/>
              <a:ahLst/>
              <a:cxnLst/>
              <a:rect l="l" t="t" r="r" b="b"/>
              <a:pathLst>
                <a:path w="11027" h="14297" extrusionOk="0">
                  <a:moveTo>
                    <a:pt x="1" y="0"/>
                  </a:moveTo>
                  <a:lnTo>
                    <a:pt x="1" y="14296"/>
                  </a:lnTo>
                  <a:lnTo>
                    <a:pt x="840" y="14296"/>
                  </a:lnTo>
                  <a:lnTo>
                    <a:pt x="840" y="839"/>
                  </a:lnTo>
                  <a:lnTo>
                    <a:pt x="6140" y="839"/>
                  </a:lnTo>
                  <a:lnTo>
                    <a:pt x="6140" y="953"/>
                  </a:lnTo>
                  <a:cubicBezTo>
                    <a:pt x="6140" y="1474"/>
                    <a:pt x="6465" y="1925"/>
                    <a:pt x="6924" y="2095"/>
                  </a:cubicBezTo>
                  <a:lnTo>
                    <a:pt x="6924" y="2680"/>
                  </a:lnTo>
                  <a:lnTo>
                    <a:pt x="3660" y="2680"/>
                  </a:lnTo>
                  <a:lnTo>
                    <a:pt x="3660" y="5979"/>
                  </a:lnTo>
                  <a:lnTo>
                    <a:pt x="11026" y="5979"/>
                  </a:lnTo>
                  <a:lnTo>
                    <a:pt x="11026" y="5055"/>
                  </a:lnTo>
                  <a:lnTo>
                    <a:pt x="9377" y="5055"/>
                  </a:lnTo>
                  <a:lnTo>
                    <a:pt x="9377" y="4216"/>
                  </a:lnTo>
                  <a:lnTo>
                    <a:pt x="11026" y="4216"/>
                  </a:lnTo>
                  <a:lnTo>
                    <a:pt x="11026" y="2680"/>
                  </a:lnTo>
                  <a:lnTo>
                    <a:pt x="7763" y="2680"/>
                  </a:lnTo>
                  <a:lnTo>
                    <a:pt x="7763" y="2088"/>
                  </a:lnTo>
                  <a:cubicBezTo>
                    <a:pt x="8213" y="1919"/>
                    <a:pt x="8544" y="1474"/>
                    <a:pt x="8544" y="953"/>
                  </a:cubicBezTo>
                  <a:lnTo>
                    <a:pt x="8544" y="839"/>
                  </a:lnTo>
                  <a:lnTo>
                    <a:pt x="9686" y="839"/>
                  </a:lnTo>
                  <a:lnTo>
                    <a:pt x="9686" y="0"/>
                  </a:lnTo>
                  <a:lnTo>
                    <a:pt x="7734" y="0"/>
                  </a:lnTo>
                  <a:lnTo>
                    <a:pt x="7734" y="946"/>
                  </a:lnTo>
                  <a:cubicBezTo>
                    <a:pt x="7734" y="1129"/>
                    <a:pt x="7607" y="1291"/>
                    <a:pt x="7424" y="1327"/>
                  </a:cubicBezTo>
                  <a:cubicBezTo>
                    <a:pt x="7401" y="1331"/>
                    <a:pt x="7378" y="1333"/>
                    <a:pt x="7356" y="1333"/>
                  </a:cubicBezTo>
                  <a:cubicBezTo>
                    <a:pt x="7146" y="1333"/>
                    <a:pt x="6979" y="1162"/>
                    <a:pt x="6979" y="953"/>
                  </a:cubicBezTo>
                  <a:lnTo>
                    <a:pt x="697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41;p34">
              <a:extLst>
                <a:ext uri="{FF2B5EF4-FFF2-40B4-BE49-F238E27FC236}">
                  <a16:creationId xmlns:a16="http://schemas.microsoft.com/office/drawing/2014/main" id="{4BE6DD54-1895-930B-76CA-EB59AE570190}"/>
                </a:ext>
              </a:extLst>
            </p:cNvPr>
            <p:cNvSpPr/>
            <p:nvPr/>
          </p:nvSpPr>
          <p:spPr>
            <a:xfrm>
              <a:off x="2501255" y="2314230"/>
              <a:ext cx="69897" cy="63027"/>
            </a:xfrm>
            <a:custGeom>
              <a:avLst/>
              <a:gdLst/>
              <a:ahLst/>
              <a:cxnLst/>
              <a:rect l="l" t="t" r="r" b="b"/>
              <a:pathLst>
                <a:path w="2574" h="2321" extrusionOk="0">
                  <a:moveTo>
                    <a:pt x="1" y="1"/>
                  </a:moveTo>
                  <a:lnTo>
                    <a:pt x="1" y="143"/>
                  </a:lnTo>
                  <a:cubicBezTo>
                    <a:pt x="1" y="699"/>
                    <a:pt x="368" y="1178"/>
                    <a:pt x="869" y="1354"/>
                  </a:cubicBezTo>
                  <a:lnTo>
                    <a:pt x="869" y="2320"/>
                  </a:lnTo>
                  <a:lnTo>
                    <a:pt x="1708" y="2320"/>
                  </a:lnTo>
                  <a:lnTo>
                    <a:pt x="1708" y="1354"/>
                  </a:lnTo>
                  <a:cubicBezTo>
                    <a:pt x="2209" y="1178"/>
                    <a:pt x="2574" y="699"/>
                    <a:pt x="2574" y="143"/>
                  </a:cubicBezTo>
                  <a:lnTo>
                    <a:pt x="2574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95A0C9-E25D-2967-E929-AC8A22F67B61}"/>
              </a:ext>
            </a:extLst>
          </p:cNvPr>
          <p:cNvSpPr txBox="1"/>
          <p:nvPr/>
        </p:nvSpPr>
        <p:spPr>
          <a:xfrm>
            <a:off x="1975420" y="1610317"/>
            <a:ext cx="777818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Concatenate the 3 datasets to combine them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will merge the datasets considering columns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Can create null values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Shape of the final dataset = (1,020, 20,531)</a:t>
            </a:r>
          </a:p>
        </p:txBody>
      </p:sp>
    </p:spTree>
    <p:extLst>
      <p:ext uri="{BB962C8B-B14F-4D97-AF65-F5344CB8AC3E}">
        <p14:creationId xmlns:p14="http://schemas.microsoft.com/office/powerpoint/2010/main" val="34107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4DB063-4C71-5BA1-93C9-1C81CA7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 Data Cleaning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grpSp>
        <p:nvGrpSpPr>
          <p:cNvPr id="6" name="Google Shape;538;p34">
            <a:extLst>
              <a:ext uri="{FF2B5EF4-FFF2-40B4-BE49-F238E27FC236}">
                <a16:creationId xmlns:a16="http://schemas.microsoft.com/office/drawing/2014/main" id="{F4D63CA1-4DF3-1EDC-1076-DD6E702AD294}"/>
              </a:ext>
            </a:extLst>
          </p:cNvPr>
          <p:cNvGrpSpPr/>
          <p:nvPr/>
        </p:nvGrpSpPr>
        <p:grpSpPr>
          <a:xfrm>
            <a:off x="11113477" y="405205"/>
            <a:ext cx="790904" cy="1025443"/>
            <a:chOff x="2336831" y="1989022"/>
            <a:chExt cx="299438" cy="388235"/>
          </a:xfrm>
        </p:grpSpPr>
        <p:sp>
          <p:nvSpPr>
            <p:cNvPr id="8" name="Google Shape;539;p34">
              <a:extLst>
                <a:ext uri="{FF2B5EF4-FFF2-40B4-BE49-F238E27FC236}">
                  <a16:creationId xmlns:a16="http://schemas.microsoft.com/office/drawing/2014/main" id="{290D4E98-D25D-DCEF-C494-2689417CC77D}"/>
                </a:ext>
              </a:extLst>
            </p:cNvPr>
            <p:cNvSpPr/>
            <p:nvPr/>
          </p:nvSpPr>
          <p:spPr>
            <a:xfrm>
              <a:off x="2436219" y="2174111"/>
              <a:ext cx="200051" cy="117418"/>
            </a:xfrm>
            <a:custGeom>
              <a:avLst/>
              <a:gdLst/>
              <a:ahLst/>
              <a:cxnLst/>
              <a:rect l="l" t="t" r="r" b="b"/>
              <a:pathLst>
                <a:path w="7367" h="4324" extrusionOk="0">
                  <a:moveTo>
                    <a:pt x="0" y="1"/>
                  </a:moveTo>
                  <a:lnTo>
                    <a:pt x="0" y="4323"/>
                  </a:lnTo>
                  <a:lnTo>
                    <a:pt x="7366" y="4323"/>
                  </a:lnTo>
                  <a:lnTo>
                    <a:pt x="7366" y="3462"/>
                  </a:lnTo>
                  <a:lnTo>
                    <a:pt x="5717" y="3462"/>
                  </a:lnTo>
                  <a:lnTo>
                    <a:pt x="5717" y="2623"/>
                  </a:lnTo>
                  <a:lnTo>
                    <a:pt x="7366" y="2623"/>
                  </a:lnTo>
                  <a:lnTo>
                    <a:pt x="7366" y="1728"/>
                  </a:lnTo>
                  <a:lnTo>
                    <a:pt x="5717" y="1728"/>
                  </a:lnTo>
                  <a:lnTo>
                    <a:pt x="5717" y="889"/>
                  </a:lnTo>
                  <a:lnTo>
                    <a:pt x="7366" y="889"/>
                  </a:lnTo>
                  <a:lnTo>
                    <a:pt x="7366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40;p34">
              <a:extLst>
                <a:ext uri="{FF2B5EF4-FFF2-40B4-BE49-F238E27FC236}">
                  <a16:creationId xmlns:a16="http://schemas.microsoft.com/office/drawing/2014/main" id="{5AC689E1-E38A-BAB7-B24B-15A1C9843CAC}"/>
                </a:ext>
              </a:extLst>
            </p:cNvPr>
            <p:cNvSpPr/>
            <p:nvPr/>
          </p:nvSpPr>
          <p:spPr>
            <a:xfrm>
              <a:off x="2336831" y="1989022"/>
              <a:ext cx="299438" cy="388235"/>
            </a:xfrm>
            <a:custGeom>
              <a:avLst/>
              <a:gdLst/>
              <a:ahLst/>
              <a:cxnLst/>
              <a:rect l="l" t="t" r="r" b="b"/>
              <a:pathLst>
                <a:path w="11027" h="14297" extrusionOk="0">
                  <a:moveTo>
                    <a:pt x="1" y="0"/>
                  </a:moveTo>
                  <a:lnTo>
                    <a:pt x="1" y="14296"/>
                  </a:lnTo>
                  <a:lnTo>
                    <a:pt x="840" y="14296"/>
                  </a:lnTo>
                  <a:lnTo>
                    <a:pt x="840" y="839"/>
                  </a:lnTo>
                  <a:lnTo>
                    <a:pt x="6140" y="839"/>
                  </a:lnTo>
                  <a:lnTo>
                    <a:pt x="6140" y="953"/>
                  </a:lnTo>
                  <a:cubicBezTo>
                    <a:pt x="6140" y="1474"/>
                    <a:pt x="6465" y="1925"/>
                    <a:pt x="6924" y="2095"/>
                  </a:cubicBezTo>
                  <a:lnTo>
                    <a:pt x="6924" y="2680"/>
                  </a:lnTo>
                  <a:lnTo>
                    <a:pt x="3660" y="2680"/>
                  </a:lnTo>
                  <a:lnTo>
                    <a:pt x="3660" y="5979"/>
                  </a:lnTo>
                  <a:lnTo>
                    <a:pt x="11026" y="5979"/>
                  </a:lnTo>
                  <a:lnTo>
                    <a:pt x="11026" y="5055"/>
                  </a:lnTo>
                  <a:lnTo>
                    <a:pt x="9377" y="5055"/>
                  </a:lnTo>
                  <a:lnTo>
                    <a:pt x="9377" y="4216"/>
                  </a:lnTo>
                  <a:lnTo>
                    <a:pt x="11026" y="4216"/>
                  </a:lnTo>
                  <a:lnTo>
                    <a:pt x="11026" y="2680"/>
                  </a:lnTo>
                  <a:lnTo>
                    <a:pt x="7763" y="2680"/>
                  </a:lnTo>
                  <a:lnTo>
                    <a:pt x="7763" y="2088"/>
                  </a:lnTo>
                  <a:cubicBezTo>
                    <a:pt x="8213" y="1919"/>
                    <a:pt x="8544" y="1474"/>
                    <a:pt x="8544" y="953"/>
                  </a:cubicBezTo>
                  <a:lnTo>
                    <a:pt x="8544" y="839"/>
                  </a:lnTo>
                  <a:lnTo>
                    <a:pt x="9686" y="839"/>
                  </a:lnTo>
                  <a:lnTo>
                    <a:pt x="9686" y="0"/>
                  </a:lnTo>
                  <a:lnTo>
                    <a:pt x="7734" y="0"/>
                  </a:lnTo>
                  <a:lnTo>
                    <a:pt x="7734" y="946"/>
                  </a:lnTo>
                  <a:cubicBezTo>
                    <a:pt x="7734" y="1129"/>
                    <a:pt x="7607" y="1291"/>
                    <a:pt x="7424" y="1327"/>
                  </a:cubicBezTo>
                  <a:cubicBezTo>
                    <a:pt x="7401" y="1331"/>
                    <a:pt x="7378" y="1333"/>
                    <a:pt x="7356" y="1333"/>
                  </a:cubicBezTo>
                  <a:cubicBezTo>
                    <a:pt x="7146" y="1333"/>
                    <a:pt x="6979" y="1162"/>
                    <a:pt x="6979" y="953"/>
                  </a:cubicBezTo>
                  <a:lnTo>
                    <a:pt x="697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41;p34">
              <a:extLst>
                <a:ext uri="{FF2B5EF4-FFF2-40B4-BE49-F238E27FC236}">
                  <a16:creationId xmlns:a16="http://schemas.microsoft.com/office/drawing/2014/main" id="{4BE6DD54-1895-930B-76CA-EB59AE570190}"/>
                </a:ext>
              </a:extLst>
            </p:cNvPr>
            <p:cNvSpPr/>
            <p:nvPr/>
          </p:nvSpPr>
          <p:spPr>
            <a:xfrm>
              <a:off x="2501255" y="2314230"/>
              <a:ext cx="69897" cy="63027"/>
            </a:xfrm>
            <a:custGeom>
              <a:avLst/>
              <a:gdLst/>
              <a:ahLst/>
              <a:cxnLst/>
              <a:rect l="l" t="t" r="r" b="b"/>
              <a:pathLst>
                <a:path w="2574" h="2321" extrusionOk="0">
                  <a:moveTo>
                    <a:pt x="1" y="1"/>
                  </a:moveTo>
                  <a:lnTo>
                    <a:pt x="1" y="143"/>
                  </a:lnTo>
                  <a:cubicBezTo>
                    <a:pt x="1" y="699"/>
                    <a:pt x="368" y="1178"/>
                    <a:pt x="869" y="1354"/>
                  </a:cubicBezTo>
                  <a:lnTo>
                    <a:pt x="869" y="2320"/>
                  </a:lnTo>
                  <a:lnTo>
                    <a:pt x="1708" y="2320"/>
                  </a:lnTo>
                  <a:lnTo>
                    <a:pt x="1708" y="1354"/>
                  </a:lnTo>
                  <a:cubicBezTo>
                    <a:pt x="2209" y="1178"/>
                    <a:pt x="2574" y="699"/>
                    <a:pt x="2574" y="143"/>
                  </a:cubicBezTo>
                  <a:lnTo>
                    <a:pt x="2574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4B6F2A-0EDE-4883-877D-8AB35B46D89C}"/>
              </a:ext>
            </a:extLst>
          </p:cNvPr>
          <p:cNvSpPr txBox="1"/>
          <p:nvPr/>
        </p:nvSpPr>
        <p:spPr>
          <a:xfrm>
            <a:off x="1975420" y="1612042"/>
            <a:ext cx="937838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duplicates found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null values found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Considerable zero values found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Handled zero values by removing the related feature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Shape of the data frame after removing zeros = (1020, 14575)</a:t>
            </a:r>
          </a:p>
        </p:txBody>
      </p:sp>
    </p:spTree>
    <p:extLst>
      <p:ext uri="{BB962C8B-B14F-4D97-AF65-F5344CB8AC3E}">
        <p14:creationId xmlns:p14="http://schemas.microsoft.com/office/powerpoint/2010/main" val="321044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1.3 Feature Selection ( Pearson Correlation )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grpSp>
        <p:nvGrpSpPr>
          <p:cNvPr id="1048592" name="Google Shape;600;p35">
            <a:extLst>
              <a:ext uri="{FF2B5EF4-FFF2-40B4-BE49-F238E27FC236}">
                <a16:creationId xmlns:a16="http://schemas.microsoft.com/office/drawing/2014/main" id="{2AD99BE7-40C6-2E6B-49A5-9C40A58EC177}"/>
              </a:ext>
            </a:extLst>
          </p:cNvPr>
          <p:cNvGrpSpPr/>
          <p:nvPr/>
        </p:nvGrpSpPr>
        <p:grpSpPr>
          <a:xfrm>
            <a:off x="10972799" y="265055"/>
            <a:ext cx="983719" cy="951664"/>
            <a:chOff x="3146376" y="1389901"/>
            <a:chExt cx="400862" cy="387801"/>
          </a:xfrm>
        </p:grpSpPr>
        <p:sp>
          <p:nvSpPr>
            <p:cNvPr id="1048593" name="Google Shape;601;p35">
              <a:extLst>
                <a:ext uri="{FF2B5EF4-FFF2-40B4-BE49-F238E27FC236}">
                  <a16:creationId xmlns:a16="http://schemas.microsoft.com/office/drawing/2014/main" id="{C7E99C22-6CAD-5A1E-9DA4-9BC6A3E305A9}"/>
                </a:ext>
              </a:extLst>
            </p:cNvPr>
            <p:cNvSpPr/>
            <p:nvPr/>
          </p:nvSpPr>
          <p:spPr>
            <a:xfrm>
              <a:off x="3183307" y="1591636"/>
              <a:ext cx="149515" cy="149135"/>
            </a:xfrm>
            <a:custGeom>
              <a:avLst/>
              <a:gdLst/>
              <a:ahLst/>
              <a:cxnLst/>
              <a:rect l="l" t="t" r="r" b="b"/>
              <a:pathLst>
                <a:path w="5506" h="5492" extrusionOk="0">
                  <a:moveTo>
                    <a:pt x="3237" y="0"/>
                  </a:moveTo>
                  <a:cubicBezTo>
                    <a:pt x="2814" y="523"/>
                    <a:pt x="2765" y="1249"/>
                    <a:pt x="3095" y="1819"/>
                  </a:cubicBezTo>
                  <a:lnTo>
                    <a:pt x="2680" y="2228"/>
                  </a:lnTo>
                  <a:lnTo>
                    <a:pt x="1919" y="1467"/>
                  </a:lnTo>
                  <a:lnTo>
                    <a:pt x="0" y="3384"/>
                  </a:lnTo>
                  <a:lnTo>
                    <a:pt x="2109" y="5492"/>
                  </a:lnTo>
                  <a:lnTo>
                    <a:pt x="4025" y="3575"/>
                  </a:lnTo>
                  <a:lnTo>
                    <a:pt x="3272" y="2820"/>
                  </a:lnTo>
                  <a:lnTo>
                    <a:pt x="3687" y="2411"/>
                  </a:lnTo>
                  <a:cubicBezTo>
                    <a:pt x="3927" y="2553"/>
                    <a:pt x="4203" y="2622"/>
                    <a:pt x="4491" y="2622"/>
                  </a:cubicBezTo>
                  <a:cubicBezTo>
                    <a:pt x="4864" y="2622"/>
                    <a:pt x="5218" y="2495"/>
                    <a:pt x="5506" y="2270"/>
                  </a:cubicBezTo>
                  <a:cubicBezTo>
                    <a:pt x="5034" y="2010"/>
                    <a:pt x="4597" y="1685"/>
                    <a:pt x="4210" y="1298"/>
                  </a:cubicBezTo>
                  <a:cubicBezTo>
                    <a:pt x="3814" y="910"/>
                    <a:pt x="3491" y="472"/>
                    <a:pt x="32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4" name="Google Shape;602;p35">
              <a:extLst>
                <a:ext uri="{FF2B5EF4-FFF2-40B4-BE49-F238E27FC236}">
                  <a16:creationId xmlns:a16="http://schemas.microsoft.com/office/drawing/2014/main" id="{0F5A9F05-E8A3-AA56-A11B-83129D0CD23E}"/>
                </a:ext>
              </a:extLst>
            </p:cNvPr>
            <p:cNvSpPr/>
            <p:nvPr/>
          </p:nvSpPr>
          <p:spPr>
            <a:xfrm>
              <a:off x="3340100" y="1457354"/>
              <a:ext cx="126922" cy="125103"/>
            </a:xfrm>
            <a:custGeom>
              <a:avLst/>
              <a:gdLst/>
              <a:ahLst/>
              <a:cxnLst/>
              <a:rect l="l" t="t" r="r" b="b"/>
              <a:pathLst>
                <a:path w="4674" h="4607" extrusionOk="0">
                  <a:moveTo>
                    <a:pt x="2806" y="1145"/>
                  </a:moveTo>
                  <a:lnTo>
                    <a:pt x="2806" y="1893"/>
                  </a:lnTo>
                  <a:lnTo>
                    <a:pt x="3532" y="1893"/>
                  </a:lnTo>
                  <a:lnTo>
                    <a:pt x="3532" y="2732"/>
                  </a:lnTo>
                  <a:lnTo>
                    <a:pt x="2806" y="2732"/>
                  </a:lnTo>
                  <a:lnTo>
                    <a:pt x="2806" y="3458"/>
                  </a:lnTo>
                  <a:lnTo>
                    <a:pt x="1940" y="3458"/>
                  </a:lnTo>
                  <a:lnTo>
                    <a:pt x="1940" y="2732"/>
                  </a:lnTo>
                  <a:lnTo>
                    <a:pt x="1212" y="2732"/>
                  </a:lnTo>
                  <a:lnTo>
                    <a:pt x="1212" y="1873"/>
                  </a:lnTo>
                  <a:lnTo>
                    <a:pt x="1967" y="1873"/>
                  </a:lnTo>
                  <a:lnTo>
                    <a:pt x="1967" y="1145"/>
                  </a:lnTo>
                  <a:close/>
                  <a:moveTo>
                    <a:pt x="2372" y="0"/>
                  </a:moveTo>
                  <a:cubicBezTo>
                    <a:pt x="2331" y="0"/>
                    <a:pt x="2290" y="1"/>
                    <a:pt x="2249" y="3"/>
                  </a:cubicBezTo>
                  <a:cubicBezTo>
                    <a:pt x="1078" y="61"/>
                    <a:pt x="134" y="1005"/>
                    <a:pt x="70" y="2176"/>
                  </a:cubicBezTo>
                  <a:cubicBezTo>
                    <a:pt x="1" y="3500"/>
                    <a:pt x="1058" y="4607"/>
                    <a:pt x="2369" y="4607"/>
                  </a:cubicBezTo>
                  <a:cubicBezTo>
                    <a:pt x="3645" y="4607"/>
                    <a:pt x="4673" y="3571"/>
                    <a:pt x="4673" y="2302"/>
                  </a:cubicBezTo>
                  <a:cubicBezTo>
                    <a:pt x="4673" y="1032"/>
                    <a:pt x="3641" y="0"/>
                    <a:pt x="237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5" name="Google Shape;603;p35">
              <a:extLst>
                <a:ext uri="{FF2B5EF4-FFF2-40B4-BE49-F238E27FC236}">
                  <a16:creationId xmlns:a16="http://schemas.microsoft.com/office/drawing/2014/main" id="{CDA00CB8-BBB9-4572-D4F9-E2E81593FFDF}"/>
                </a:ext>
              </a:extLst>
            </p:cNvPr>
            <p:cNvSpPr/>
            <p:nvPr/>
          </p:nvSpPr>
          <p:spPr>
            <a:xfrm>
              <a:off x="3262382" y="1389901"/>
              <a:ext cx="284856" cy="259357"/>
            </a:xfrm>
            <a:custGeom>
              <a:avLst/>
              <a:gdLst/>
              <a:ahLst/>
              <a:cxnLst/>
              <a:rect l="l" t="t" r="r" b="b"/>
              <a:pathLst>
                <a:path w="10490" h="9551" extrusionOk="0">
                  <a:moveTo>
                    <a:pt x="5231" y="1650"/>
                  </a:moveTo>
                  <a:cubicBezTo>
                    <a:pt x="6965" y="1650"/>
                    <a:pt x="8375" y="3059"/>
                    <a:pt x="8375" y="4786"/>
                  </a:cubicBezTo>
                  <a:cubicBezTo>
                    <a:pt x="8375" y="6521"/>
                    <a:pt x="6965" y="7923"/>
                    <a:pt x="5231" y="7923"/>
                  </a:cubicBezTo>
                  <a:cubicBezTo>
                    <a:pt x="3504" y="7923"/>
                    <a:pt x="2095" y="6521"/>
                    <a:pt x="2095" y="4786"/>
                  </a:cubicBezTo>
                  <a:cubicBezTo>
                    <a:pt x="2095" y="3059"/>
                    <a:pt x="3504" y="1650"/>
                    <a:pt x="5231" y="1650"/>
                  </a:cubicBezTo>
                  <a:close/>
                  <a:moveTo>
                    <a:pt x="5245" y="0"/>
                  </a:moveTo>
                  <a:cubicBezTo>
                    <a:pt x="3969" y="0"/>
                    <a:pt x="2771" y="493"/>
                    <a:pt x="1868" y="1396"/>
                  </a:cubicBezTo>
                  <a:cubicBezTo>
                    <a:pt x="0" y="3264"/>
                    <a:pt x="0" y="6294"/>
                    <a:pt x="1868" y="8155"/>
                  </a:cubicBezTo>
                  <a:cubicBezTo>
                    <a:pt x="2771" y="9058"/>
                    <a:pt x="3969" y="9551"/>
                    <a:pt x="5245" y="9551"/>
                  </a:cubicBezTo>
                  <a:cubicBezTo>
                    <a:pt x="6520" y="9551"/>
                    <a:pt x="7720" y="9058"/>
                    <a:pt x="8622" y="8155"/>
                  </a:cubicBezTo>
                  <a:cubicBezTo>
                    <a:pt x="10489" y="6294"/>
                    <a:pt x="10489" y="3264"/>
                    <a:pt x="8622" y="1396"/>
                  </a:cubicBezTo>
                  <a:cubicBezTo>
                    <a:pt x="7720" y="493"/>
                    <a:pt x="6520" y="0"/>
                    <a:pt x="524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6" name="Google Shape;604;p35">
              <a:extLst>
                <a:ext uri="{FF2B5EF4-FFF2-40B4-BE49-F238E27FC236}">
                  <a16:creationId xmlns:a16="http://schemas.microsoft.com/office/drawing/2014/main" id="{60C38909-52B5-B071-0C26-0830183D937F}"/>
                </a:ext>
              </a:extLst>
            </p:cNvPr>
            <p:cNvSpPr/>
            <p:nvPr/>
          </p:nvSpPr>
          <p:spPr>
            <a:xfrm>
              <a:off x="3146376" y="1699577"/>
              <a:ext cx="78125" cy="78125"/>
            </a:xfrm>
            <a:custGeom>
              <a:avLst/>
              <a:gdLst/>
              <a:ahLst/>
              <a:cxnLst/>
              <a:rect l="l" t="t" r="r" b="b"/>
              <a:pathLst>
                <a:path w="2877" h="2877" extrusionOk="0">
                  <a:moveTo>
                    <a:pt x="768" y="1"/>
                  </a:moveTo>
                  <a:lnTo>
                    <a:pt x="0" y="769"/>
                  </a:lnTo>
                  <a:lnTo>
                    <a:pt x="2108" y="2877"/>
                  </a:lnTo>
                  <a:lnTo>
                    <a:pt x="2876" y="2102"/>
                  </a:lnTo>
                  <a:lnTo>
                    <a:pt x="76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60B8B1-60D2-38B9-E875-556960E27398}"/>
              </a:ext>
            </a:extLst>
          </p:cNvPr>
          <p:cNvSpPr txBox="1"/>
          <p:nvPr/>
        </p:nvSpPr>
        <p:spPr>
          <a:xfrm>
            <a:off x="1975420" y="1612042"/>
            <a:ext cx="937838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Got the correlation of each features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Correlations in Label column has taken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Select the best features considering the highest correlation to the label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Done the selection for different feature amounts (200, 150, 100, 50)</a:t>
            </a:r>
          </a:p>
        </p:txBody>
      </p:sp>
    </p:spTree>
    <p:extLst>
      <p:ext uri="{BB962C8B-B14F-4D97-AF65-F5344CB8AC3E}">
        <p14:creationId xmlns:p14="http://schemas.microsoft.com/office/powerpoint/2010/main" val="54562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1.4 Sampling ( Up sampling and Down sampling )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grpSp>
        <p:nvGrpSpPr>
          <p:cNvPr id="20" name="Google Shape;534;p34">
            <a:extLst>
              <a:ext uri="{FF2B5EF4-FFF2-40B4-BE49-F238E27FC236}">
                <a16:creationId xmlns:a16="http://schemas.microsoft.com/office/drawing/2014/main" id="{BC6082C0-8F1E-9E8D-5FCC-8CE18AAF7FD9}"/>
              </a:ext>
            </a:extLst>
          </p:cNvPr>
          <p:cNvGrpSpPr/>
          <p:nvPr/>
        </p:nvGrpSpPr>
        <p:grpSpPr>
          <a:xfrm>
            <a:off x="11022370" y="366111"/>
            <a:ext cx="793580" cy="737991"/>
            <a:chOff x="3955894" y="2010094"/>
            <a:chExt cx="388045" cy="360863"/>
          </a:xfrm>
        </p:grpSpPr>
        <p:sp>
          <p:nvSpPr>
            <p:cNvPr id="21" name="Google Shape;535;p34">
              <a:extLst>
                <a:ext uri="{FF2B5EF4-FFF2-40B4-BE49-F238E27FC236}">
                  <a16:creationId xmlns:a16="http://schemas.microsoft.com/office/drawing/2014/main" id="{9113C7F1-7552-C13B-628A-938A88A76AA9}"/>
                </a:ext>
              </a:extLst>
            </p:cNvPr>
            <p:cNvSpPr/>
            <p:nvPr/>
          </p:nvSpPr>
          <p:spPr>
            <a:xfrm>
              <a:off x="4024026" y="2080534"/>
              <a:ext cx="251754" cy="85973"/>
            </a:xfrm>
            <a:custGeom>
              <a:avLst/>
              <a:gdLst/>
              <a:ahLst/>
              <a:cxnLst/>
              <a:rect l="l" t="t" r="r" b="b"/>
              <a:pathLst>
                <a:path w="9271" h="3166" extrusionOk="0">
                  <a:moveTo>
                    <a:pt x="1" y="0"/>
                  </a:moveTo>
                  <a:lnTo>
                    <a:pt x="1" y="2574"/>
                  </a:lnTo>
                  <a:lnTo>
                    <a:pt x="2997" y="2574"/>
                  </a:lnTo>
                  <a:lnTo>
                    <a:pt x="3667" y="1432"/>
                  </a:lnTo>
                  <a:lnTo>
                    <a:pt x="4076" y="2235"/>
                  </a:lnTo>
                  <a:lnTo>
                    <a:pt x="4780" y="570"/>
                  </a:lnTo>
                  <a:lnTo>
                    <a:pt x="5606" y="3166"/>
                  </a:lnTo>
                  <a:lnTo>
                    <a:pt x="6436" y="2431"/>
                  </a:lnTo>
                  <a:lnTo>
                    <a:pt x="9270" y="2431"/>
                  </a:lnTo>
                  <a:lnTo>
                    <a:pt x="92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36;p34">
              <a:extLst>
                <a:ext uri="{FF2B5EF4-FFF2-40B4-BE49-F238E27FC236}">
                  <a16:creationId xmlns:a16="http://schemas.microsoft.com/office/drawing/2014/main" id="{06BA267B-1E85-A053-B621-747C9FF9F174}"/>
                </a:ext>
              </a:extLst>
            </p:cNvPr>
            <p:cNvSpPr/>
            <p:nvPr/>
          </p:nvSpPr>
          <p:spPr>
            <a:xfrm>
              <a:off x="4024026" y="2161484"/>
              <a:ext cx="251754" cy="73753"/>
            </a:xfrm>
            <a:custGeom>
              <a:avLst/>
              <a:gdLst/>
              <a:ahLst/>
              <a:cxnLst/>
              <a:rect l="l" t="t" r="r" b="b"/>
              <a:pathLst>
                <a:path w="9271" h="2716" extrusionOk="0">
                  <a:moveTo>
                    <a:pt x="4669" y="0"/>
                  </a:moveTo>
                  <a:lnTo>
                    <a:pt x="4139" y="1256"/>
                  </a:lnTo>
                  <a:lnTo>
                    <a:pt x="3603" y="185"/>
                  </a:lnTo>
                  <a:lnTo>
                    <a:pt x="3469" y="432"/>
                  </a:lnTo>
                  <a:lnTo>
                    <a:pt x="1" y="432"/>
                  </a:lnTo>
                  <a:lnTo>
                    <a:pt x="1" y="2716"/>
                  </a:lnTo>
                  <a:lnTo>
                    <a:pt x="9270" y="2716"/>
                  </a:lnTo>
                  <a:lnTo>
                    <a:pt x="9270" y="290"/>
                  </a:lnTo>
                  <a:lnTo>
                    <a:pt x="6755" y="290"/>
                  </a:lnTo>
                  <a:lnTo>
                    <a:pt x="5196" y="1665"/>
                  </a:lnTo>
                  <a:lnTo>
                    <a:pt x="466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37;p34">
              <a:extLst>
                <a:ext uri="{FF2B5EF4-FFF2-40B4-BE49-F238E27FC236}">
                  <a16:creationId xmlns:a16="http://schemas.microsoft.com/office/drawing/2014/main" id="{C1D7C308-C13D-1776-DAA4-C6FE74DEED49}"/>
                </a:ext>
              </a:extLst>
            </p:cNvPr>
            <p:cNvSpPr/>
            <p:nvPr/>
          </p:nvSpPr>
          <p:spPr>
            <a:xfrm>
              <a:off x="3955894" y="2010094"/>
              <a:ext cx="388045" cy="360863"/>
            </a:xfrm>
            <a:custGeom>
              <a:avLst/>
              <a:gdLst/>
              <a:ahLst/>
              <a:cxnLst/>
              <a:rect l="l" t="t" r="r" b="b"/>
              <a:pathLst>
                <a:path w="14290" h="13289" extrusionOk="0">
                  <a:moveTo>
                    <a:pt x="12618" y="1762"/>
                  </a:moveTo>
                  <a:lnTo>
                    <a:pt x="12618" y="9128"/>
                  </a:lnTo>
                  <a:lnTo>
                    <a:pt x="1671" y="9128"/>
                  </a:lnTo>
                  <a:lnTo>
                    <a:pt x="1671" y="1762"/>
                  </a:lnTo>
                  <a:close/>
                  <a:moveTo>
                    <a:pt x="2094" y="10207"/>
                  </a:moveTo>
                  <a:cubicBezTo>
                    <a:pt x="2327" y="10207"/>
                    <a:pt x="2503" y="10405"/>
                    <a:pt x="2510" y="10630"/>
                  </a:cubicBezTo>
                  <a:cubicBezTo>
                    <a:pt x="2525" y="10855"/>
                    <a:pt x="2314" y="11047"/>
                    <a:pt x="2094" y="11047"/>
                  </a:cubicBezTo>
                  <a:cubicBezTo>
                    <a:pt x="1862" y="11047"/>
                    <a:pt x="1686" y="10855"/>
                    <a:pt x="1679" y="10630"/>
                  </a:cubicBezTo>
                  <a:cubicBezTo>
                    <a:pt x="1664" y="10405"/>
                    <a:pt x="1875" y="10207"/>
                    <a:pt x="2094" y="10207"/>
                  </a:cubicBezTo>
                  <a:close/>
                  <a:moveTo>
                    <a:pt x="3532" y="10207"/>
                  </a:moveTo>
                  <a:cubicBezTo>
                    <a:pt x="3772" y="10207"/>
                    <a:pt x="3941" y="10405"/>
                    <a:pt x="3955" y="10630"/>
                  </a:cubicBezTo>
                  <a:cubicBezTo>
                    <a:pt x="3963" y="10855"/>
                    <a:pt x="3752" y="11047"/>
                    <a:pt x="3532" y="11047"/>
                  </a:cubicBezTo>
                  <a:cubicBezTo>
                    <a:pt x="3300" y="11047"/>
                    <a:pt x="3124" y="10855"/>
                    <a:pt x="3117" y="10630"/>
                  </a:cubicBezTo>
                  <a:cubicBezTo>
                    <a:pt x="3109" y="10405"/>
                    <a:pt x="3313" y="10207"/>
                    <a:pt x="3532" y="10207"/>
                  </a:cubicBezTo>
                  <a:close/>
                  <a:moveTo>
                    <a:pt x="4978" y="10207"/>
                  </a:moveTo>
                  <a:cubicBezTo>
                    <a:pt x="5210" y="10207"/>
                    <a:pt x="5386" y="10405"/>
                    <a:pt x="5393" y="10630"/>
                  </a:cubicBezTo>
                  <a:cubicBezTo>
                    <a:pt x="5408" y="10855"/>
                    <a:pt x="5196" y="11047"/>
                    <a:pt x="4978" y="11047"/>
                  </a:cubicBezTo>
                  <a:cubicBezTo>
                    <a:pt x="4745" y="11047"/>
                    <a:pt x="4569" y="10855"/>
                    <a:pt x="4555" y="10630"/>
                  </a:cubicBezTo>
                  <a:cubicBezTo>
                    <a:pt x="4547" y="10405"/>
                    <a:pt x="4758" y="10207"/>
                    <a:pt x="4978" y="10207"/>
                  </a:cubicBezTo>
                  <a:close/>
                  <a:moveTo>
                    <a:pt x="1" y="1"/>
                  </a:moveTo>
                  <a:lnTo>
                    <a:pt x="1" y="12117"/>
                  </a:lnTo>
                  <a:lnTo>
                    <a:pt x="840" y="12117"/>
                  </a:lnTo>
                  <a:lnTo>
                    <a:pt x="840" y="13288"/>
                  </a:lnTo>
                  <a:lnTo>
                    <a:pt x="1671" y="13288"/>
                  </a:lnTo>
                  <a:lnTo>
                    <a:pt x="1671" y="12117"/>
                  </a:lnTo>
                  <a:lnTo>
                    <a:pt x="12591" y="12117"/>
                  </a:lnTo>
                  <a:lnTo>
                    <a:pt x="12591" y="13288"/>
                  </a:lnTo>
                  <a:lnTo>
                    <a:pt x="13429" y="13288"/>
                  </a:lnTo>
                  <a:lnTo>
                    <a:pt x="13429" y="12117"/>
                  </a:lnTo>
                  <a:lnTo>
                    <a:pt x="14290" y="12117"/>
                  </a:lnTo>
                  <a:lnTo>
                    <a:pt x="142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9C2191-8B9A-1321-BDD4-798C250BBE87}"/>
              </a:ext>
            </a:extLst>
          </p:cNvPr>
          <p:cNvSpPr txBox="1"/>
          <p:nvPr/>
        </p:nvSpPr>
        <p:spPr>
          <a:xfrm>
            <a:off x="1975420" y="1612042"/>
            <a:ext cx="93783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Used both techniques to equalize total rows related to each label value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Before using sampling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KIRC :  606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KIRP :  323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KICH :  91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After using sampling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KIRC :  150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KIRP : 150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KICH : 150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51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1.5 Splitting Data ( Train | Test )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grpSp>
        <p:nvGrpSpPr>
          <p:cNvPr id="20" name="Google Shape;534;p34">
            <a:extLst>
              <a:ext uri="{FF2B5EF4-FFF2-40B4-BE49-F238E27FC236}">
                <a16:creationId xmlns:a16="http://schemas.microsoft.com/office/drawing/2014/main" id="{BC6082C0-8F1E-9E8D-5FCC-8CE18AAF7FD9}"/>
              </a:ext>
            </a:extLst>
          </p:cNvPr>
          <p:cNvGrpSpPr/>
          <p:nvPr/>
        </p:nvGrpSpPr>
        <p:grpSpPr>
          <a:xfrm>
            <a:off x="11022370" y="366111"/>
            <a:ext cx="793580" cy="737991"/>
            <a:chOff x="3955894" y="2010094"/>
            <a:chExt cx="388045" cy="360863"/>
          </a:xfrm>
        </p:grpSpPr>
        <p:sp>
          <p:nvSpPr>
            <p:cNvPr id="21" name="Google Shape;535;p34">
              <a:extLst>
                <a:ext uri="{FF2B5EF4-FFF2-40B4-BE49-F238E27FC236}">
                  <a16:creationId xmlns:a16="http://schemas.microsoft.com/office/drawing/2014/main" id="{9113C7F1-7552-C13B-628A-938A88A76AA9}"/>
                </a:ext>
              </a:extLst>
            </p:cNvPr>
            <p:cNvSpPr/>
            <p:nvPr/>
          </p:nvSpPr>
          <p:spPr>
            <a:xfrm>
              <a:off x="4024026" y="2080534"/>
              <a:ext cx="251754" cy="85973"/>
            </a:xfrm>
            <a:custGeom>
              <a:avLst/>
              <a:gdLst/>
              <a:ahLst/>
              <a:cxnLst/>
              <a:rect l="l" t="t" r="r" b="b"/>
              <a:pathLst>
                <a:path w="9271" h="3166" extrusionOk="0">
                  <a:moveTo>
                    <a:pt x="1" y="0"/>
                  </a:moveTo>
                  <a:lnTo>
                    <a:pt x="1" y="2574"/>
                  </a:lnTo>
                  <a:lnTo>
                    <a:pt x="2997" y="2574"/>
                  </a:lnTo>
                  <a:lnTo>
                    <a:pt x="3667" y="1432"/>
                  </a:lnTo>
                  <a:lnTo>
                    <a:pt x="4076" y="2235"/>
                  </a:lnTo>
                  <a:lnTo>
                    <a:pt x="4780" y="570"/>
                  </a:lnTo>
                  <a:lnTo>
                    <a:pt x="5606" y="3166"/>
                  </a:lnTo>
                  <a:lnTo>
                    <a:pt x="6436" y="2431"/>
                  </a:lnTo>
                  <a:lnTo>
                    <a:pt x="9270" y="2431"/>
                  </a:lnTo>
                  <a:lnTo>
                    <a:pt x="92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36;p34">
              <a:extLst>
                <a:ext uri="{FF2B5EF4-FFF2-40B4-BE49-F238E27FC236}">
                  <a16:creationId xmlns:a16="http://schemas.microsoft.com/office/drawing/2014/main" id="{06BA267B-1E85-A053-B621-747C9FF9F174}"/>
                </a:ext>
              </a:extLst>
            </p:cNvPr>
            <p:cNvSpPr/>
            <p:nvPr/>
          </p:nvSpPr>
          <p:spPr>
            <a:xfrm>
              <a:off x="4024026" y="2161484"/>
              <a:ext cx="251754" cy="73753"/>
            </a:xfrm>
            <a:custGeom>
              <a:avLst/>
              <a:gdLst/>
              <a:ahLst/>
              <a:cxnLst/>
              <a:rect l="l" t="t" r="r" b="b"/>
              <a:pathLst>
                <a:path w="9271" h="2716" extrusionOk="0">
                  <a:moveTo>
                    <a:pt x="4669" y="0"/>
                  </a:moveTo>
                  <a:lnTo>
                    <a:pt x="4139" y="1256"/>
                  </a:lnTo>
                  <a:lnTo>
                    <a:pt x="3603" y="185"/>
                  </a:lnTo>
                  <a:lnTo>
                    <a:pt x="3469" y="432"/>
                  </a:lnTo>
                  <a:lnTo>
                    <a:pt x="1" y="432"/>
                  </a:lnTo>
                  <a:lnTo>
                    <a:pt x="1" y="2716"/>
                  </a:lnTo>
                  <a:lnTo>
                    <a:pt x="9270" y="2716"/>
                  </a:lnTo>
                  <a:lnTo>
                    <a:pt x="9270" y="290"/>
                  </a:lnTo>
                  <a:lnTo>
                    <a:pt x="6755" y="290"/>
                  </a:lnTo>
                  <a:lnTo>
                    <a:pt x="5196" y="1665"/>
                  </a:lnTo>
                  <a:lnTo>
                    <a:pt x="466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37;p34">
              <a:extLst>
                <a:ext uri="{FF2B5EF4-FFF2-40B4-BE49-F238E27FC236}">
                  <a16:creationId xmlns:a16="http://schemas.microsoft.com/office/drawing/2014/main" id="{C1D7C308-C13D-1776-DAA4-C6FE74DEED49}"/>
                </a:ext>
              </a:extLst>
            </p:cNvPr>
            <p:cNvSpPr/>
            <p:nvPr/>
          </p:nvSpPr>
          <p:spPr>
            <a:xfrm>
              <a:off x="3955894" y="2010094"/>
              <a:ext cx="388045" cy="360863"/>
            </a:xfrm>
            <a:custGeom>
              <a:avLst/>
              <a:gdLst/>
              <a:ahLst/>
              <a:cxnLst/>
              <a:rect l="l" t="t" r="r" b="b"/>
              <a:pathLst>
                <a:path w="14290" h="13289" extrusionOk="0">
                  <a:moveTo>
                    <a:pt x="12618" y="1762"/>
                  </a:moveTo>
                  <a:lnTo>
                    <a:pt x="12618" y="9128"/>
                  </a:lnTo>
                  <a:lnTo>
                    <a:pt x="1671" y="9128"/>
                  </a:lnTo>
                  <a:lnTo>
                    <a:pt x="1671" y="1762"/>
                  </a:lnTo>
                  <a:close/>
                  <a:moveTo>
                    <a:pt x="2094" y="10207"/>
                  </a:moveTo>
                  <a:cubicBezTo>
                    <a:pt x="2327" y="10207"/>
                    <a:pt x="2503" y="10405"/>
                    <a:pt x="2510" y="10630"/>
                  </a:cubicBezTo>
                  <a:cubicBezTo>
                    <a:pt x="2525" y="10855"/>
                    <a:pt x="2314" y="11047"/>
                    <a:pt x="2094" y="11047"/>
                  </a:cubicBezTo>
                  <a:cubicBezTo>
                    <a:pt x="1862" y="11047"/>
                    <a:pt x="1686" y="10855"/>
                    <a:pt x="1679" y="10630"/>
                  </a:cubicBezTo>
                  <a:cubicBezTo>
                    <a:pt x="1664" y="10405"/>
                    <a:pt x="1875" y="10207"/>
                    <a:pt x="2094" y="10207"/>
                  </a:cubicBezTo>
                  <a:close/>
                  <a:moveTo>
                    <a:pt x="3532" y="10207"/>
                  </a:moveTo>
                  <a:cubicBezTo>
                    <a:pt x="3772" y="10207"/>
                    <a:pt x="3941" y="10405"/>
                    <a:pt x="3955" y="10630"/>
                  </a:cubicBezTo>
                  <a:cubicBezTo>
                    <a:pt x="3963" y="10855"/>
                    <a:pt x="3752" y="11047"/>
                    <a:pt x="3532" y="11047"/>
                  </a:cubicBezTo>
                  <a:cubicBezTo>
                    <a:pt x="3300" y="11047"/>
                    <a:pt x="3124" y="10855"/>
                    <a:pt x="3117" y="10630"/>
                  </a:cubicBezTo>
                  <a:cubicBezTo>
                    <a:pt x="3109" y="10405"/>
                    <a:pt x="3313" y="10207"/>
                    <a:pt x="3532" y="10207"/>
                  </a:cubicBezTo>
                  <a:close/>
                  <a:moveTo>
                    <a:pt x="4978" y="10207"/>
                  </a:moveTo>
                  <a:cubicBezTo>
                    <a:pt x="5210" y="10207"/>
                    <a:pt x="5386" y="10405"/>
                    <a:pt x="5393" y="10630"/>
                  </a:cubicBezTo>
                  <a:cubicBezTo>
                    <a:pt x="5408" y="10855"/>
                    <a:pt x="5196" y="11047"/>
                    <a:pt x="4978" y="11047"/>
                  </a:cubicBezTo>
                  <a:cubicBezTo>
                    <a:pt x="4745" y="11047"/>
                    <a:pt x="4569" y="10855"/>
                    <a:pt x="4555" y="10630"/>
                  </a:cubicBezTo>
                  <a:cubicBezTo>
                    <a:pt x="4547" y="10405"/>
                    <a:pt x="4758" y="10207"/>
                    <a:pt x="4978" y="10207"/>
                  </a:cubicBezTo>
                  <a:close/>
                  <a:moveTo>
                    <a:pt x="1" y="1"/>
                  </a:moveTo>
                  <a:lnTo>
                    <a:pt x="1" y="12117"/>
                  </a:lnTo>
                  <a:lnTo>
                    <a:pt x="840" y="12117"/>
                  </a:lnTo>
                  <a:lnTo>
                    <a:pt x="840" y="13288"/>
                  </a:lnTo>
                  <a:lnTo>
                    <a:pt x="1671" y="13288"/>
                  </a:lnTo>
                  <a:lnTo>
                    <a:pt x="1671" y="12117"/>
                  </a:lnTo>
                  <a:lnTo>
                    <a:pt x="12591" y="12117"/>
                  </a:lnTo>
                  <a:lnTo>
                    <a:pt x="12591" y="13288"/>
                  </a:lnTo>
                  <a:lnTo>
                    <a:pt x="13429" y="13288"/>
                  </a:lnTo>
                  <a:lnTo>
                    <a:pt x="13429" y="12117"/>
                  </a:lnTo>
                  <a:lnTo>
                    <a:pt x="14290" y="12117"/>
                  </a:lnTo>
                  <a:lnTo>
                    <a:pt x="142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D297FE-9DC3-F461-F87E-2D1DAF77260E}"/>
              </a:ext>
            </a:extLst>
          </p:cNvPr>
          <p:cNvSpPr txBox="1"/>
          <p:nvPr/>
        </p:nvSpPr>
        <p:spPr>
          <a:xfrm>
            <a:off x="1975420" y="1612042"/>
            <a:ext cx="9378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Have used </a:t>
            </a:r>
            <a:r>
              <a:rPr lang="en-US" sz="2400" dirty="0" err="1"/>
              <a:t>sklearn’s</a:t>
            </a:r>
            <a:r>
              <a:rPr lang="en-US" sz="2400" dirty="0"/>
              <a:t>, </a:t>
            </a:r>
            <a:r>
              <a:rPr lang="en-US" sz="2400" dirty="0" err="1"/>
              <a:t>train_test_split</a:t>
            </a:r>
            <a:r>
              <a:rPr lang="en-US" sz="2400" dirty="0"/>
              <a:t> method to split the data as train and test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Ratio between train and test = 4:1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Splitting has done for;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Main dataset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Data frames with different features ( 4 )</a:t>
            </a:r>
          </a:p>
        </p:txBody>
      </p:sp>
    </p:spTree>
    <p:extLst>
      <p:ext uri="{BB962C8B-B14F-4D97-AF65-F5344CB8AC3E}">
        <p14:creationId xmlns:p14="http://schemas.microsoft.com/office/powerpoint/2010/main" val="201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1.6 Data Transformation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grpSp>
        <p:nvGrpSpPr>
          <p:cNvPr id="12" name="Google Shape;491;p32">
            <a:extLst>
              <a:ext uri="{FF2B5EF4-FFF2-40B4-BE49-F238E27FC236}">
                <a16:creationId xmlns:a16="http://schemas.microsoft.com/office/drawing/2014/main" id="{03FAC66D-5633-73A4-EEE2-1594C568608D}"/>
              </a:ext>
            </a:extLst>
          </p:cNvPr>
          <p:cNvGrpSpPr/>
          <p:nvPr/>
        </p:nvGrpSpPr>
        <p:grpSpPr>
          <a:xfrm>
            <a:off x="10798986" y="5195396"/>
            <a:ext cx="1109627" cy="1105887"/>
            <a:chOff x="-26980600" y="3175500"/>
            <a:chExt cx="296950" cy="295950"/>
          </a:xfrm>
        </p:grpSpPr>
        <p:sp>
          <p:nvSpPr>
            <p:cNvPr id="15" name="Google Shape;492;p32">
              <a:extLst>
                <a:ext uri="{FF2B5EF4-FFF2-40B4-BE49-F238E27FC236}">
                  <a16:creationId xmlns:a16="http://schemas.microsoft.com/office/drawing/2014/main" id="{8D637B1D-C9D6-F13D-63D5-25A55989112C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493;p32">
              <a:extLst>
                <a:ext uri="{FF2B5EF4-FFF2-40B4-BE49-F238E27FC236}">
                  <a16:creationId xmlns:a16="http://schemas.microsoft.com/office/drawing/2014/main" id="{D6D439CB-80E8-86BC-F725-C07E32FFBFD6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494;p32">
              <a:extLst>
                <a:ext uri="{FF2B5EF4-FFF2-40B4-BE49-F238E27FC236}">
                  <a16:creationId xmlns:a16="http://schemas.microsoft.com/office/drawing/2014/main" id="{9C8A73B0-3C14-B136-E754-C516A0E18ECE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5A3C9-BEFA-B814-F8C1-5EE284368D25}"/>
              </a:ext>
            </a:extLst>
          </p:cNvPr>
          <p:cNvSpPr txBox="1"/>
          <p:nvPr/>
        </p:nvSpPr>
        <p:spPr>
          <a:xfrm>
            <a:off x="1975420" y="1500282"/>
            <a:ext cx="93783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Dataset is not in a standard range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solve that we used Standardization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4C97C-3E95-58C9-2BBA-6270871678E9}"/>
              </a:ext>
            </a:extLst>
          </p:cNvPr>
          <p:cNvGrpSpPr/>
          <p:nvPr/>
        </p:nvGrpSpPr>
        <p:grpSpPr>
          <a:xfrm>
            <a:off x="2011636" y="2987720"/>
            <a:ext cx="8256926" cy="3045439"/>
            <a:chOff x="2011636" y="2855640"/>
            <a:chExt cx="8256926" cy="30454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78BE16-D772-A5C8-55BD-E271CEE3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863" y="2855641"/>
              <a:ext cx="7786274" cy="304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8CED03-EA09-76C8-BF55-3C040AC50887}"/>
                </a:ext>
              </a:extLst>
            </p:cNvPr>
            <p:cNvSpPr txBox="1"/>
            <p:nvPr/>
          </p:nvSpPr>
          <p:spPr>
            <a:xfrm>
              <a:off x="5083139" y="519539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Values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0F7DC0-13F3-6A8B-A1F6-F7FA5151646E}"/>
                </a:ext>
              </a:extLst>
            </p:cNvPr>
            <p:cNvSpPr txBox="1"/>
            <p:nvPr/>
          </p:nvSpPr>
          <p:spPr>
            <a:xfrm rot="16200000">
              <a:off x="642806" y="4224471"/>
              <a:ext cx="3045438" cy="307777"/>
            </a:xfrm>
            <a:prstGeom prst="rect">
              <a:avLst/>
            </a:prstGeom>
            <a:solidFill>
              <a:srgbClr val="133A6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Probability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D5C6-0B6F-64BA-BF1F-E469F3B17251}"/>
                </a:ext>
              </a:extLst>
            </p:cNvPr>
            <p:cNvSpPr txBox="1"/>
            <p:nvPr/>
          </p:nvSpPr>
          <p:spPr>
            <a:xfrm rot="16200000">
              <a:off x="8591955" y="4224470"/>
              <a:ext cx="3045438" cy="307777"/>
            </a:xfrm>
            <a:prstGeom prst="rect">
              <a:avLst/>
            </a:prstGeom>
            <a:solidFill>
              <a:srgbClr val="133A6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F3315F-5DEA-BA0F-A362-C75195CA9619}"/>
                </a:ext>
              </a:extLst>
            </p:cNvPr>
            <p:cNvSpPr txBox="1"/>
            <p:nvPr/>
          </p:nvSpPr>
          <p:spPr>
            <a:xfrm rot="16200000">
              <a:off x="7597143" y="4021217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Probability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3E5D0-FF51-2E85-D40C-EF60109E1724}"/>
                </a:ext>
              </a:extLst>
            </p:cNvPr>
            <p:cNvSpPr txBox="1"/>
            <p:nvPr/>
          </p:nvSpPr>
          <p:spPr>
            <a:xfrm>
              <a:off x="9282742" y="519539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8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2. Train the model and evaluation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grpSp>
        <p:nvGrpSpPr>
          <p:cNvPr id="16" name="Google Shape;692;p38">
            <a:extLst>
              <a:ext uri="{FF2B5EF4-FFF2-40B4-BE49-F238E27FC236}">
                <a16:creationId xmlns:a16="http://schemas.microsoft.com/office/drawing/2014/main" id="{8519F1A9-9B07-3ECF-ACCA-FA8409AE7B57}"/>
              </a:ext>
            </a:extLst>
          </p:cNvPr>
          <p:cNvGrpSpPr/>
          <p:nvPr/>
        </p:nvGrpSpPr>
        <p:grpSpPr>
          <a:xfrm>
            <a:off x="11160369" y="229642"/>
            <a:ext cx="766655" cy="868531"/>
            <a:chOff x="6447446" y="1989022"/>
            <a:chExt cx="342696" cy="388235"/>
          </a:xfrm>
        </p:grpSpPr>
        <p:sp>
          <p:nvSpPr>
            <p:cNvPr id="18" name="Google Shape;693;p38">
              <a:extLst>
                <a:ext uri="{FF2B5EF4-FFF2-40B4-BE49-F238E27FC236}">
                  <a16:creationId xmlns:a16="http://schemas.microsoft.com/office/drawing/2014/main" id="{D7877CF9-0C4B-7F23-86E5-683F4A0373A0}"/>
                </a:ext>
              </a:extLst>
            </p:cNvPr>
            <p:cNvSpPr/>
            <p:nvPr/>
          </p:nvSpPr>
          <p:spPr>
            <a:xfrm>
              <a:off x="6447446" y="1989022"/>
              <a:ext cx="342696" cy="388235"/>
            </a:xfrm>
            <a:custGeom>
              <a:avLst/>
              <a:gdLst/>
              <a:ahLst/>
              <a:cxnLst/>
              <a:rect l="l" t="t" r="r" b="b"/>
              <a:pathLst>
                <a:path w="12620" h="14297" extrusionOk="0">
                  <a:moveTo>
                    <a:pt x="0" y="0"/>
                  </a:moveTo>
                  <a:lnTo>
                    <a:pt x="0" y="14296"/>
                  </a:lnTo>
                  <a:lnTo>
                    <a:pt x="12620" y="14296"/>
                  </a:lnTo>
                  <a:lnTo>
                    <a:pt x="12620" y="0"/>
                  </a:lnTo>
                  <a:lnTo>
                    <a:pt x="8882" y="0"/>
                  </a:lnTo>
                  <a:lnTo>
                    <a:pt x="8882" y="1538"/>
                  </a:lnTo>
                  <a:lnTo>
                    <a:pt x="11088" y="1538"/>
                  </a:lnTo>
                  <a:lnTo>
                    <a:pt x="11088" y="12760"/>
                  </a:lnTo>
                  <a:lnTo>
                    <a:pt x="1538" y="12760"/>
                  </a:lnTo>
                  <a:lnTo>
                    <a:pt x="1538" y="1538"/>
                  </a:lnTo>
                  <a:lnTo>
                    <a:pt x="3744" y="1538"/>
                  </a:lnTo>
                  <a:lnTo>
                    <a:pt x="374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94;p38">
              <a:extLst>
                <a:ext uri="{FF2B5EF4-FFF2-40B4-BE49-F238E27FC236}">
                  <a16:creationId xmlns:a16="http://schemas.microsoft.com/office/drawing/2014/main" id="{3929CCDB-EBD8-B4D3-0DEC-E92C8D841FDD}"/>
                </a:ext>
              </a:extLst>
            </p:cNvPr>
            <p:cNvSpPr/>
            <p:nvPr/>
          </p:nvSpPr>
          <p:spPr>
            <a:xfrm>
              <a:off x="6571898" y="1989022"/>
              <a:ext cx="93983" cy="64520"/>
            </a:xfrm>
            <a:custGeom>
              <a:avLst/>
              <a:gdLst/>
              <a:ahLst/>
              <a:cxnLst/>
              <a:rect l="l" t="t" r="r" b="b"/>
              <a:pathLst>
                <a:path w="3461" h="2376" extrusionOk="0">
                  <a:moveTo>
                    <a:pt x="0" y="0"/>
                  </a:moveTo>
                  <a:lnTo>
                    <a:pt x="0" y="2376"/>
                  </a:lnTo>
                  <a:lnTo>
                    <a:pt x="3460" y="2376"/>
                  </a:lnTo>
                  <a:lnTo>
                    <a:pt x="346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695;p38">
              <a:extLst>
                <a:ext uri="{FF2B5EF4-FFF2-40B4-BE49-F238E27FC236}">
                  <a16:creationId xmlns:a16="http://schemas.microsoft.com/office/drawing/2014/main" id="{81275CED-F786-73D5-2761-08B005B1C6BE}"/>
                </a:ext>
              </a:extLst>
            </p:cNvPr>
            <p:cNvSpPr/>
            <p:nvPr/>
          </p:nvSpPr>
          <p:spPr>
            <a:xfrm>
              <a:off x="6511940" y="2179297"/>
              <a:ext cx="213873" cy="133440"/>
            </a:xfrm>
            <a:custGeom>
              <a:avLst/>
              <a:gdLst/>
              <a:ahLst/>
              <a:cxnLst/>
              <a:rect l="l" t="t" r="r" b="b"/>
              <a:pathLst>
                <a:path w="7876" h="4914" extrusionOk="0">
                  <a:moveTo>
                    <a:pt x="4090" y="1"/>
                  </a:moveTo>
                  <a:lnTo>
                    <a:pt x="3152" y="1989"/>
                  </a:lnTo>
                  <a:lnTo>
                    <a:pt x="2307" y="515"/>
                  </a:lnTo>
                  <a:lnTo>
                    <a:pt x="2010" y="1094"/>
                  </a:lnTo>
                  <a:lnTo>
                    <a:pt x="1" y="1094"/>
                  </a:lnTo>
                  <a:lnTo>
                    <a:pt x="1" y="4914"/>
                  </a:lnTo>
                  <a:lnTo>
                    <a:pt x="7876" y="4914"/>
                  </a:lnTo>
                  <a:lnTo>
                    <a:pt x="7876" y="896"/>
                  </a:lnTo>
                  <a:lnTo>
                    <a:pt x="6091" y="896"/>
                  </a:lnTo>
                  <a:lnTo>
                    <a:pt x="5098" y="3391"/>
                  </a:lnTo>
                  <a:lnTo>
                    <a:pt x="40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696;p38">
              <a:extLst>
                <a:ext uri="{FF2B5EF4-FFF2-40B4-BE49-F238E27FC236}">
                  <a16:creationId xmlns:a16="http://schemas.microsoft.com/office/drawing/2014/main" id="{DE71D509-FDF5-80E0-AF82-2E6038BE53EE}"/>
                </a:ext>
              </a:extLst>
            </p:cNvPr>
            <p:cNvSpPr/>
            <p:nvPr/>
          </p:nvSpPr>
          <p:spPr>
            <a:xfrm>
              <a:off x="6511940" y="2053515"/>
              <a:ext cx="213873" cy="148429"/>
            </a:xfrm>
            <a:custGeom>
              <a:avLst/>
              <a:gdLst/>
              <a:ahLst/>
              <a:cxnLst/>
              <a:rect l="l" t="t" r="r" b="b"/>
              <a:pathLst>
                <a:path w="7876" h="5466" extrusionOk="0">
                  <a:moveTo>
                    <a:pt x="1" y="1"/>
                  </a:moveTo>
                  <a:lnTo>
                    <a:pt x="1" y="4886"/>
                  </a:lnTo>
                  <a:lnTo>
                    <a:pt x="1496" y="4886"/>
                  </a:lnTo>
                  <a:lnTo>
                    <a:pt x="2271" y="3384"/>
                  </a:lnTo>
                  <a:lnTo>
                    <a:pt x="3075" y="4802"/>
                  </a:lnTo>
                  <a:lnTo>
                    <a:pt x="4266" y="2284"/>
                  </a:lnTo>
                  <a:lnTo>
                    <a:pt x="5211" y="5465"/>
                  </a:lnTo>
                  <a:lnTo>
                    <a:pt x="5521" y="4689"/>
                  </a:lnTo>
                  <a:lnTo>
                    <a:pt x="7876" y="4689"/>
                  </a:lnTo>
                  <a:lnTo>
                    <a:pt x="7876" y="1"/>
                  </a:lnTo>
                  <a:lnTo>
                    <a:pt x="6507" y="1"/>
                  </a:lnTo>
                  <a:lnTo>
                    <a:pt x="6507" y="840"/>
                  </a:lnTo>
                  <a:lnTo>
                    <a:pt x="1369" y="840"/>
                  </a:lnTo>
                  <a:lnTo>
                    <a:pt x="136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11E1DA-231F-9F2B-68A8-FF81D5353081}"/>
              </a:ext>
            </a:extLst>
          </p:cNvPr>
          <p:cNvSpPr txBox="1"/>
          <p:nvPr/>
        </p:nvSpPr>
        <p:spPr>
          <a:xfrm>
            <a:off x="1975421" y="1452282"/>
            <a:ext cx="890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6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method: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</a:p>
          <a:p>
            <a:pPr marL="285750" indent="-285750">
              <a:buClr>
                <a:srgbClr val="1A6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method: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matrix and 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B9B7F-CDA6-7471-1137-04E7E83C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01" y="2631762"/>
            <a:ext cx="5782397" cy="34911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1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3. Results for Genomic data ( Up to now )</a:t>
            </a: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dirty="0">
                <a:ea typeface="Roboto Black" panose="02000000000000000000" pitchFamily="2" charset="0"/>
              </a:rPr>
              <a:t>	</a:t>
            </a:r>
            <a:r>
              <a:rPr lang="en-US" sz="2100" b="1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grpSp>
        <p:nvGrpSpPr>
          <p:cNvPr id="16" name="Google Shape;692;p38">
            <a:extLst>
              <a:ext uri="{FF2B5EF4-FFF2-40B4-BE49-F238E27FC236}">
                <a16:creationId xmlns:a16="http://schemas.microsoft.com/office/drawing/2014/main" id="{8519F1A9-9B07-3ECF-ACCA-FA8409AE7B57}"/>
              </a:ext>
            </a:extLst>
          </p:cNvPr>
          <p:cNvGrpSpPr/>
          <p:nvPr/>
        </p:nvGrpSpPr>
        <p:grpSpPr>
          <a:xfrm>
            <a:off x="11160369" y="229642"/>
            <a:ext cx="766655" cy="868531"/>
            <a:chOff x="6447446" y="1989022"/>
            <a:chExt cx="342696" cy="388235"/>
          </a:xfrm>
        </p:grpSpPr>
        <p:sp>
          <p:nvSpPr>
            <p:cNvPr id="18" name="Google Shape;693;p38">
              <a:extLst>
                <a:ext uri="{FF2B5EF4-FFF2-40B4-BE49-F238E27FC236}">
                  <a16:creationId xmlns:a16="http://schemas.microsoft.com/office/drawing/2014/main" id="{D7877CF9-0C4B-7F23-86E5-683F4A0373A0}"/>
                </a:ext>
              </a:extLst>
            </p:cNvPr>
            <p:cNvSpPr/>
            <p:nvPr/>
          </p:nvSpPr>
          <p:spPr>
            <a:xfrm>
              <a:off x="6447446" y="1989022"/>
              <a:ext cx="342696" cy="388235"/>
            </a:xfrm>
            <a:custGeom>
              <a:avLst/>
              <a:gdLst/>
              <a:ahLst/>
              <a:cxnLst/>
              <a:rect l="l" t="t" r="r" b="b"/>
              <a:pathLst>
                <a:path w="12620" h="14297" extrusionOk="0">
                  <a:moveTo>
                    <a:pt x="0" y="0"/>
                  </a:moveTo>
                  <a:lnTo>
                    <a:pt x="0" y="14296"/>
                  </a:lnTo>
                  <a:lnTo>
                    <a:pt x="12620" y="14296"/>
                  </a:lnTo>
                  <a:lnTo>
                    <a:pt x="12620" y="0"/>
                  </a:lnTo>
                  <a:lnTo>
                    <a:pt x="8882" y="0"/>
                  </a:lnTo>
                  <a:lnTo>
                    <a:pt x="8882" y="1538"/>
                  </a:lnTo>
                  <a:lnTo>
                    <a:pt x="11088" y="1538"/>
                  </a:lnTo>
                  <a:lnTo>
                    <a:pt x="11088" y="12760"/>
                  </a:lnTo>
                  <a:lnTo>
                    <a:pt x="1538" y="12760"/>
                  </a:lnTo>
                  <a:lnTo>
                    <a:pt x="1538" y="1538"/>
                  </a:lnTo>
                  <a:lnTo>
                    <a:pt x="3744" y="1538"/>
                  </a:lnTo>
                  <a:lnTo>
                    <a:pt x="374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94;p38">
              <a:extLst>
                <a:ext uri="{FF2B5EF4-FFF2-40B4-BE49-F238E27FC236}">
                  <a16:creationId xmlns:a16="http://schemas.microsoft.com/office/drawing/2014/main" id="{3929CCDB-EBD8-B4D3-0DEC-E92C8D841FDD}"/>
                </a:ext>
              </a:extLst>
            </p:cNvPr>
            <p:cNvSpPr/>
            <p:nvPr/>
          </p:nvSpPr>
          <p:spPr>
            <a:xfrm>
              <a:off x="6571898" y="1989022"/>
              <a:ext cx="93983" cy="64520"/>
            </a:xfrm>
            <a:custGeom>
              <a:avLst/>
              <a:gdLst/>
              <a:ahLst/>
              <a:cxnLst/>
              <a:rect l="l" t="t" r="r" b="b"/>
              <a:pathLst>
                <a:path w="3461" h="2376" extrusionOk="0">
                  <a:moveTo>
                    <a:pt x="0" y="0"/>
                  </a:moveTo>
                  <a:lnTo>
                    <a:pt x="0" y="2376"/>
                  </a:lnTo>
                  <a:lnTo>
                    <a:pt x="3460" y="2376"/>
                  </a:lnTo>
                  <a:lnTo>
                    <a:pt x="346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695;p38">
              <a:extLst>
                <a:ext uri="{FF2B5EF4-FFF2-40B4-BE49-F238E27FC236}">
                  <a16:creationId xmlns:a16="http://schemas.microsoft.com/office/drawing/2014/main" id="{81275CED-F786-73D5-2761-08B005B1C6BE}"/>
                </a:ext>
              </a:extLst>
            </p:cNvPr>
            <p:cNvSpPr/>
            <p:nvPr/>
          </p:nvSpPr>
          <p:spPr>
            <a:xfrm>
              <a:off x="6511940" y="2179297"/>
              <a:ext cx="213873" cy="133440"/>
            </a:xfrm>
            <a:custGeom>
              <a:avLst/>
              <a:gdLst/>
              <a:ahLst/>
              <a:cxnLst/>
              <a:rect l="l" t="t" r="r" b="b"/>
              <a:pathLst>
                <a:path w="7876" h="4914" extrusionOk="0">
                  <a:moveTo>
                    <a:pt x="4090" y="1"/>
                  </a:moveTo>
                  <a:lnTo>
                    <a:pt x="3152" y="1989"/>
                  </a:lnTo>
                  <a:lnTo>
                    <a:pt x="2307" y="515"/>
                  </a:lnTo>
                  <a:lnTo>
                    <a:pt x="2010" y="1094"/>
                  </a:lnTo>
                  <a:lnTo>
                    <a:pt x="1" y="1094"/>
                  </a:lnTo>
                  <a:lnTo>
                    <a:pt x="1" y="4914"/>
                  </a:lnTo>
                  <a:lnTo>
                    <a:pt x="7876" y="4914"/>
                  </a:lnTo>
                  <a:lnTo>
                    <a:pt x="7876" y="896"/>
                  </a:lnTo>
                  <a:lnTo>
                    <a:pt x="6091" y="896"/>
                  </a:lnTo>
                  <a:lnTo>
                    <a:pt x="5098" y="3391"/>
                  </a:lnTo>
                  <a:lnTo>
                    <a:pt x="40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696;p38">
              <a:extLst>
                <a:ext uri="{FF2B5EF4-FFF2-40B4-BE49-F238E27FC236}">
                  <a16:creationId xmlns:a16="http://schemas.microsoft.com/office/drawing/2014/main" id="{DE71D509-FDF5-80E0-AF82-2E6038BE53EE}"/>
                </a:ext>
              </a:extLst>
            </p:cNvPr>
            <p:cNvSpPr/>
            <p:nvPr/>
          </p:nvSpPr>
          <p:spPr>
            <a:xfrm>
              <a:off x="6511940" y="2053515"/>
              <a:ext cx="213873" cy="148429"/>
            </a:xfrm>
            <a:custGeom>
              <a:avLst/>
              <a:gdLst/>
              <a:ahLst/>
              <a:cxnLst/>
              <a:rect l="l" t="t" r="r" b="b"/>
              <a:pathLst>
                <a:path w="7876" h="5466" extrusionOk="0">
                  <a:moveTo>
                    <a:pt x="1" y="1"/>
                  </a:moveTo>
                  <a:lnTo>
                    <a:pt x="1" y="4886"/>
                  </a:lnTo>
                  <a:lnTo>
                    <a:pt x="1496" y="4886"/>
                  </a:lnTo>
                  <a:lnTo>
                    <a:pt x="2271" y="3384"/>
                  </a:lnTo>
                  <a:lnTo>
                    <a:pt x="3075" y="4802"/>
                  </a:lnTo>
                  <a:lnTo>
                    <a:pt x="4266" y="2284"/>
                  </a:lnTo>
                  <a:lnTo>
                    <a:pt x="5211" y="5465"/>
                  </a:lnTo>
                  <a:lnTo>
                    <a:pt x="5521" y="4689"/>
                  </a:lnTo>
                  <a:lnTo>
                    <a:pt x="7876" y="4689"/>
                  </a:lnTo>
                  <a:lnTo>
                    <a:pt x="7876" y="1"/>
                  </a:lnTo>
                  <a:lnTo>
                    <a:pt x="6507" y="1"/>
                  </a:lnTo>
                  <a:lnTo>
                    <a:pt x="6507" y="840"/>
                  </a:lnTo>
                  <a:lnTo>
                    <a:pt x="1369" y="840"/>
                  </a:lnTo>
                  <a:lnTo>
                    <a:pt x="136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BC8DF3-FF96-C5E2-26E9-78A911B9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5550"/>
              </p:ext>
            </p:extLst>
          </p:nvPr>
        </p:nvGraphicFramePr>
        <p:xfrm>
          <a:off x="2032000" y="3138227"/>
          <a:ext cx="81280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4582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4702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721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492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99657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of features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74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KIRC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KICH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1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5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304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C3D4D2-0271-1628-D34A-D4A2F0AD17C8}"/>
              </a:ext>
            </a:extLst>
          </p:cNvPr>
          <p:cNvSpPr txBox="1"/>
          <p:nvPr/>
        </p:nvSpPr>
        <p:spPr>
          <a:xfrm>
            <a:off x="1975421" y="1452282"/>
            <a:ext cx="890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6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method: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Pearson Correlation </a:t>
            </a:r>
          </a:p>
          <a:p>
            <a:pPr marL="285750" indent="-285750">
              <a:buClr>
                <a:srgbClr val="1A6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method: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</a:p>
          <a:p>
            <a:pPr marL="285750" indent="-285750">
              <a:buClr>
                <a:srgbClr val="1A6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method: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and F1-Score</a:t>
            </a:r>
          </a:p>
        </p:txBody>
      </p:sp>
    </p:spTree>
    <p:extLst>
      <p:ext uri="{BB962C8B-B14F-4D97-AF65-F5344CB8AC3E}">
        <p14:creationId xmlns:p14="http://schemas.microsoft.com/office/powerpoint/2010/main" val="304299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A22F9C-42C4-47AE-59C8-290FD8BE3479}"/>
              </a:ext>
            </a:extLst>
          </p:cNvPr>
          <p:cNvSpPr txBox="1">
            <a:spLocks/>
          </p:cNvSpPr>
          <p:nvPr/>
        </p:nvSpPr>
        <p:spPr>
          <a:xfrm>
            <a:off x="3834615" y="2613818"/>
            <a:ext cx="45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Protein data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1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4DB063-4C71-5BA1-93C9-1C81CA7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1.1. Data Integration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grpSp>
        <p:nvGrpSpPr>
          <p:cNvPr id="6" name="Google Shape;538;p34">
            <a:extLst>
              <a:ext uri="{FF2B5EF4-FFF2-40B4-BE49-F238E27FC236}">
                <a16:creationId xmlns:a16="http://schemas.microsoft.com/office/drawing/2014/main" id="{F4D63CA1-4DF3-1EDC-1076-DD6E702AD294}"/>
              </a:ext>
            </a:extLst>
          </p:cNvPr>
          <p:cNvGrpSpPr/>
          <p:nvPr/>
        </p:nvGrpSpPr>
        <p:grpSpPr>
          <a:xfrm>
            <a:off x="11113477" y="405205"/>
            <a:ext cx="790904" cy="1025443"/>
            <a:chOff x="2336831" y="1989022"/>
            <a:chExt cx="299438" cy="388235"/>
          </a:xfrm>
        </p:grpSpPr>
        <p:sp>
          <p:nvSpPr>
            <p:cNvPr id="8" name="Google Shape;539;p34">
              <a:extLst>
                <a:ext uri="{FF2B5EF4-FFF2-40B4-BE49-F238E27FC236}">
                  <a16:creationId xmlns:a16="http://schemas.microsoft.com/office/drawing/2014/main" id="{290D4E98-D25D-DCEF-C494-2689417CC77D}"/>
                </a:ext>
              </a:extLst>
            </p:cNvPr>
            <p:cNvSpPr/>
            <p:nvPr/>
          </p:nvSpPr>
          <p:spPr>
            <a:xfrm>
              <a:off x="2436219" y="2174111"/>
              <a:ext cx="200051" cy="117418"/>
            </a:xfrm>
            <a:custGeom>
              <a:avLst/>
              <a:gdLst/>
              <a:ahLst/>
              <a:cxnLst/>
              <a:rect l="l" t="t" r="r" b="b"/>
              <a:pathLst>
                <a:path w="7367" h="4324" extrusionOk="0">
                  <a:moveTo>
                    <a:pt x="0" y="1"/>
                  </a:moveTo>
                  <a:lnTo>
                    <a:pt x="0" y="4323"/>
                  </a:lnTo>
                  <a:lnTo>
                    <a:pt x="7366" y="4323"/>
                  </a:lnTo>
                  <a:lnTo>
                    <a:pt x="7366" y="3462"/>
                  </a:lnTo>
                  <a:lnTo>
                    <a:pt x="5717" y="3462"/>
                  </a:lnTo>
                  <a:lnTo>
                    <a:pt x="5717" y="2623"/>
                  </a:lnTo>
                  <a:lnTo>
                    <a:pt x="7366" y="2623"/>
                  </a:lnTo>
                  <a:lnTo>
                    <a:pt x="7366" y="1728"/>
                  </a:lnTo>
                  <a:lnTo>
                    <a:pt x="5717" y="1728"/>
                  </a:lnTo>
                  <a:lnTo>
                    <a:pt x="5717" y="889"/>
                  </a:lnTo>
                  <a:lnTo>
                    <a:pt x="7366" y="889"/>
                  </a:lnTo>
                  <a:lnTo>
                    <a:pt x="7366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40;p34">
              <a:extLst>
                <a:ext uri="{FF2B5EF4-FFF2-40B4-BE49-F238E27FC236}">
                  <a16:creationId xmlns:a16="http://schemas.microsoft.com/office/drawing/2014/main" id="{5AC689E1-E38A-BAB7-B24B-15A1C9843CAC}"/>
                </a:ext>
              </a:extLst>
            </p:cNvPr>
            <p:cNvSpPr/>
            <p:nvPr/>
          </p:nvSpPr>
          <p:spPr>
            <a:xfrm>
              <a:off x="2336831" y="1989022"/>
              <a:ext cx="299438" cy="388235"/>
            </a:xfrm>
            <a:custGeom>
              <a:avLst/>
              <a:gdLst/>
              <a:ahLst/>
              <a:cxnLst/>
              <a:rect l="l" t="t" r="r" b="b"/>
              <a:pathLst>
                <a:path w="11027" h="14297" extrusionOk="0">
                  <a:moveTo>
                    <a:pt x="1" y="0"/>
                  </a:moveTo>
                  <a:lnTo>
                    <a:pt x="1" y="14296"/>
                  </a:lnTo>
                  <a:lnTo>
                    <a:pt x="840" y="14296"/>
                  </a:lnTo>
                  <a:lnTo>
                    <a:pt x="840" y="839"/>
                  </a:lnTo>
                  <a:lnTo>
                    <a:pt x="6140" y="839"/>
                  </a:lnTo>
                  <a:lnTo>
                    <a:pt x="6140" y="953"/>
                  </a:lnTo>
                  <a:cubicBezTo>
                    <a:pt x="6140" y="1474"/>
                    <a:pt x="6465" y="1925"/>
                    <a:pt x="6924" y="2095"/>
                  </a:cubicBezTo>
                  <a:lnTo>
                    <a:pt x="6924" y="2680"/>
                  </a:lnTo>
                  <a:lnTo>
                    <a:pt x="3660" y="2680"/>
                  </a:lnTo>
                  <a:lnTo>
                    <a:pt x="3660" y="5979"/>
                  </a:lnTo>
                  <a:lnTo>
                    <a:pt x="11026" y="5979"/>
                  </a:lnTo>
                  <a:lnTo>
                    <a:pt x="11026" y="5055"/>
                  </a:lnTo>
                  <a:lnTo>
                    <a:pt x="9377" y="5055"/>
                  </a:lnTo>
                  <a:lnTo>
                    <a:pt x="9377" y="4216"/>
                  </a:lnTo>
                  <a:lnTo>
                    <a:pt x="11026" y="4216"/>
                  </a:lnTo>
                  <a:lnTo>
                    <a:pt x="11026" y="2680"/>
                  </a:lnTo>
                  <a:lnTo>
                    <a:pt x="7763" y="2680"/>
                  </a:lnTo>
                  <a:lnTo>
                    <a:pt x="7763" y="2088"/>
                  </a:lnTo>
                  <a:cubicBezTo>
                    <a:pt x="8213" y="1919"/>
                    <a:pt x="8544" y="1474"/>
                    <a:pt x="8544" y="953"/>
                  </a:cubicBezTo>
                  <a:lnTo>
                    <a:pt x="8544" y="839"/>
                  </a:lnTo>
                  <a:lnTo>
                    <a:pt x="9686" y="839"/>
                  </a:lnTo>
                  <a:lnTo>
                    <a:pt x="9686" y="0"/>
                  </a:lnTo>
                  <a:lnTo>
                    <a:pt x="7734" y="0"/>
                  </a:lnTo>
                  <a:lnTo>
                    <a:pt x="7734" y="946"/>
                  </a:lnTo>
                  <a:cubicBezTo>
                    <a:pt x="7734" y="1129"/>
                    <a:pt x="7607" y="1291"/>
                    <a:pt x="7424" y="1327"/>
                  </a:cubicBezTo>
                  <a:cubicBezTo>
                    <a:pt x="7401" y="1331"/>
                    <a:pt x="7378" y="1333"/>
                    <a:pt x="7356" y="1333"/>
                  </a:cubicBezTo>
                  <a:cubicBezTo>
                    <a:pt x="7146" y="1333"/>
                    <a:pt x="6979" y="1162"/>
                    <a:pt x="6979" y="953"/>
                  </a:cubicBezTo>
                  <a:lnTo>
                    <a:pt x="697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41;p34">
              <a:extLst>
                <a:ext uri="{FF2B5EF4-FFF2-40B4-BE49-F238E27FC236}">
                  <a16:creationId xmlns:a16="http://schemas.microsoft.com/office/drawing/2014/main" id="{4BE6DD54-1895-930B-76CA-EB59AE570190}"/>
                </a:ext>
              </a:extLst>
            </p:cNvPr>
            <p:cNvSpPr/>
            <p:nvPr/>
          </p:nvSpPr>
          <p:spPr>
            <a:xfrm>
              <a:off x="2501255" y="2314230"/>
              <a:ext cx="69897" cy="63027"/>
            </a:xfrm>
            <a:custGeom>
              <a:avLst/>
              <a:gdLst/>
              <a:ahLst/>
              <a:cxnLst/>
              <a:rect l="l" t="t" r="r" b="b"/>
              <a:pathLst>
                <a:path w="2574" h="2321" extrusionOk="0">
                  <a:moveTo>
                    <a:pt x="1" y="1"/>
                  </a:moveTo>
                  <a:lnTo>
                    <a:pt x="1" y="143"/>
                  </a:lnTo>
                  <a:cubicBezTo>
                    <a:pt x="1" y="699"/>
                    <a:pt x="368" y="1178"/>
                    <a:pt x="869" y="1354"/>
                  </a:cubicBezTo>
                  <a:lnTo>
                    <a:pt x="869" y="2320"/>
                  </a:lnTo>
                  <a:lnTo>
                    <a:pt x="1708" y="2320"/>
                  </a:lnTo>
                  <a:lnTo>
                    <a:pt x="1708" y="1354"/>
                  </a:lnTo>
                  <a:cubicBezTo>
                    <a:pt x="2209" y="1178"/>
                    <a:pt x="2574" y="699"/>
                    <a:pt x="2574" y="143"/>
                  </a:cubicBezTo>
                  <a:lnTo>
                    <a:pt x="2574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889154-31DC-0013-6C86-6F40CA72ACEA}"/>
              </a:ext>
            </a:extLst>
          </p:cNvPr>
          <p:cNvSpPr txBox="1"/>
          <p:nvPr/>
        </p:nvSpPr>
        <p:spPr>
          <a:xfrm>
            <a:off x="1975420" y="2307769"/>
            <a:ext cx="77781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Concatenated the 3 datasets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Shape of the final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E128F-6FBB-0F7E-7E02-8CF1FE4A9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0" t="79153" r="57582" b="5937"/>
          <a:stretch/>
        </p:blipFill>
        <p:spPr>
          <a:xfrm>
            <a:off x="6877058" y="2884808"/>
            <a:ext cx="2102702" cy="692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51FB3874-9E3D-CF8C-4FD0-BC337E39CA35}"/>
              </a:ext>
            </a:extLst>
          </p:cNvPr>
          <p:cNvSpPr/>
          <p:nvPr/>
        </p:nvSpPr>
        <p:spPr>
          <a:xfrm>
            <a:off x="5818647" y="2998482"/>
            <a:ext cx="772547" cy="465109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Introduction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469946"/>
            <a:ext cx="10515600" cy="5038170"/>
          </a:xfrm>
        </p:spPr>
        <p:txBody>
          <a:bodyPr>
            <a:normAutofit fontScale="95227"/>
          </a:bodyPr>
          <a:lstStyle/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Our research is related to the medical field and the goal is to classify the Kidney cancer patients into their clinical subgroups with a better accuracy. </a:t>
            </a: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To accomplish that task, we have choose 3 main components known as,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  <a:ea typeface="Verdana" panose="020B0604030504040204" pitchFamily="34" charset="0"/>
              </a:rPr>
              <a:t>Major subtypes of Kidney cancer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  <a:ea typeface="Verdana" panose="020B0604030504040204" pitchFamily="34" charset="0"/>
              </a:rPr>
              <a:t>Multi Omics data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  <a:ea typeface="Verdana" panose="020B0604030504040204" pitchFamily="34" charset="0"/>
              </a:rPr>
              <a:t>Machine Learning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1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11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11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5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Significance of the Research</a:t>
            </a: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Roboto Black" panose="02000000000000000000" pitchFamily="2" charset="0"/>
              </a:rPr>
              <a:t>Kidney cancer is a common cancer variant at present. </a:t>
            </a: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Roboto Black" panose="02000000000000000000" pitchFamily="2" charset="0"/>
              </a:rPr>
              <a:t>People who are elder than 60 are the mostly affected group and about 79,000 cases identified annually. Usually 14,000 deaths recorded among them.</a:t>
            </a: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Roboto Black" panose="02000000000000000000" pitchFamily="2" charset="0"/>
              </a:rPr>
              <a:t>Fortunately, there are considerable possibilities of get cured, if it can be detected in the early stages.</a:t>
            </a: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775440" y="6519444"/>
            <a:ext cx="335280" cy="45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8578" name="Google Shape;399;p28">
            <a:extLst>
              <a:ext uri="{FF2B5EF4-FFF2-40B4-BE49-F238E27FC236}">
                <a16:creationId xmlns:a16="http://schemas.microsoft.com/office/drawing/2014/main" id="{41787A7A-69C4-93E6-47BF-158278C82BF7}"/>
              </a:ext>
            </a:extLst>
          </p:cNvPr>
          <p:cNvSpPr/>
          <p:nvPr/>
        </p:nvSpPr>
        <p:spPr>
          <a:xfrm>
            <a:off x="12033582" y="-274931"/>
            <a:ext cx="86762" cy="86790"/>
          </a:xfrm>
          <a:custGeom>
            <a:avLst/>
            <a:gdLst/>
            <a:ahLst/>
            <a:cxnLst/>
            <a:rect l="l" t="t" r="r" b="b"/>
            <a:pathLst>
              <a:path w="3131" h="3132" extrusionOk="0">
                <a:moveTo>
                  <a:pt x="1566" y="571"/>
                </a:moveTo>
                <a:cubicBezTo>
                  <a:pt x="2112" y="571"/>
                  <a:pt x="2555" y="1020"/>
                  <a:pt x="2555" y="1565"/>
                </a:cubicBezTo>
                <a:cubicBezTo>
                  <a:pt x="2555" y="2112"/>
                  <a:pt x="2112" y="2555"/>
                  <a:pt x="1566" y="2555"/>
                </a:cubicBezTo>
                <a:cubicBezTo>
                  <a:pt x="1019" y="2555"/>
                  <a:pt x="570" y="2112"/>
                  <a:pt x="570" y="1565"/>
                </a:cubicBezTo>
                <a:cubicBezTo>
                  <a:pt x="570" y="1020"/>
                  <a:pt x="1019" y="571"/>
                  <a:pt x="1566" y="571"/>
                </a:cubicBezTo>
                <a:close/>
                <a:moveTo>
                  <a:pt x="1566" y="1"/>
                </a:moveTo>
                <a:cubicBezTo>
                  <a:pt x="703" y="1"/>
                  <a:pt x="0" y="702"/>
                  <a:pt x="0" y="1565"/>
                </a:cubicBezTo>
                <a:cubicBezTo>
                  <a:pt x="0" y="2428"/>
                  <a:pt x="703" y="3131"/>
                  <a:pt x="1566" y="3131"/>
                </a:cubicBezTo>
                <a:cubicBezTo>
                  <a:pt x="2429" y="3131"/>
                  <a:pt x="3131" y="2428"/>
                  <a:pt x="3131" y="1565"/>
                </a:cubicBezTo>
                <a:cubicBezTo>
                  <a:pt x="3131" y="702"/>
                  <a:pt x="2429" y="1"/>
                  <a:pt x="1566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73C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8581" name="Google Shape;402;p28">
            <a:extLst>
              <a:ext uri="{FF2B5EF4-FFF2-40B4-BE49-F238E27FC236}">
                <a16:creationId xmlns:a16="http://schemas.microsoft.com/office/drawing/2014/main" id="{A3D90538-1A56-0C5C-D806-186E769BA682}"/>
              </a:ext>
            </a:extLst>
          </p:cNvPr>
          <p:cNvSpPr/>
          <p:nvPr/>
        </p:nvSpPr>
        <p:spPr>
          <a:xfrm>
            <a:off x="13332375" y="-377999"/>
            <a:ext cx="103057" cy="101283"/>
          </a:xfrm>
          <a:custGeom>
            <a:avLst/>
            <a:gdLst/>
            <a:ahLst/>
            <a:cxnLst/>
            <a:rect l="l" t="t" r="r" b="b"/>
            <a:pathLst>
              <a:path w="3719" h="3655" extrusionOk="0">
                <a:moveTo>
                  <a:pt x="1796" y="691"/>
                </a:moveTo>
                <a:lnTo>
                  <a:pt x="2999" y="1761"/>
                </a:lnTo>
                <a:lnTo>
                  <a:pt x="1923" y="2964"/>
                </a:lnTo>
                <a:lnTo>
                  <a:pt x="720" y="1888"/>
                </a:lnTo>
                <a:lnTo>
                  <a:pt x="1796" y="691"/>
                </a:lnTo>
                <a:close/>
                <a:moveTo>
                  <a:pt x="1774" y="1"/>
                </a:moveTo>
                <a:cubicBezTo>
                  <a:pt x="1693" y="1"/>
                  <a:pt x="1618" y="30"/>
                  <a:pt x="1561" y="93"/>
                </a:cubicBezTo>
                <a:lnTo>
                  <a:pt x="105" y="1721"/>
                </a:lnTo>
                <a:cubicBezTo>
                  <a:pt x="1" y="1841"/>
                  <a:pt x="13" y="2021"/>
                  <a:pt x="128" y="2124"/>
                </a:cubicBezTo>
                <a:lnTo>
                  <a:pt x="1756" y="3580"/>
                </a:lnTo>
                <a:cubicBezTo>
                  <a:pt x="1814" y="3631"/>
                  <a:pt x="1878" y="3654"/>
                  <a:pt x="1947" y="3654"/>
                </a:cubicBezTo>
                <a:cubicBezTo>
                  <a:pt x="2027" y="3654"/>
                  <a:pt x="2101" y="3620"/>
                  <a:pt x="2159" y="3556"/>
                </a:cubicBezTo>
                <a:lnTo>
                  <a:pt x="3615" y="1928"/>
                </a:lnTo>
                <a:cubicBezTo>
                  <a:pt x="3718" y="1814"/>
                  <a:pt x="3707" y="1629"/>
                  <a:pt x="3591" y="1525"/>
                </a:cubicBezTo>
                <a:lnTo>
                  <a:pt x="1963" y="70"/>
                </a:lnTo>
                <a:cubicBezTo>
                  <a:pt x="1912" y="24"/>
                  <a:pt x="1843" y="1"/>
                  <a:pt x="1774" y="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73C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1.2. Data Cleaning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ea typeface="Roboto Black" panose="02000000000000000000" pitchFamily="2" charset="0"/>
              </a:rPr>
              <a:t>	</a:t>
            </a: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23" name="Google Shape;1172;p55">
            <a:extLst>
              <a:ext uri="{FF2B5EF4-FFF2-40B4-BE49-F238E27FC236}">
                <a16:creationId xmlns:a16="http://schemas.microsoft.com/office/drawing/2014/main" id="{B0FFD01C-4731-F588-0E42-C7ABB4E09AF3}"/>
              </a:ext>
            </a:extLst>
          </p:cNvPr>
          <p:cNvGrpSpPr/>
          <p:nvPr/>
        </p:nvGrpSpPr>
        <p:grpSpPr>
          <a:xfrm>
            <a:off x="11313259" y="309071"/>
            <a:ext cx="684893" cy="681157"/>
            <a:chOff x="2315786" y="3818427"/>
            <a:chExt cx="388235" cy="386117"/>
          </a:xfrm>
        </p:grpSpPr>
        <p:sp>
          <p:nvSpPr>
            <p:cNvPr id="24" name="Google Shape;1173;p55">
              <a:extLst>
                <a:ext uri="{FF2B5EF4-FFF2-40B4-BE49-F238E27FC236}">
                  <a16:creationId xmlns:a16="http://schemas.microsoft.com/office/drawing/2014/main" id="{802C0F41-80F8-1555-BB04-B2602D586452}"/>
                </a:ext>
              </a:extLst>
            </p:cNvPr>
            <p:cNvSpPr/>
            <p:nvPr/>
          </p:nvSpPr>
          <p:spPr>
            <a:xfrm>
              <a:off x="2597003" y="3818427"/>
              <a:ext cx="107018" cy="98247"/>
            </a:xfrm>
            <a:custGeom>
              <a:avLst/>
              <a:gdLst/>
              <a:ahLst/>
              <a:cxnLst/>
              <a:rect l="l" t="t" r="r" b="b"/>
              <a:pathLst>
                <a:path w="3941" h="3618" extrusionOk="0">
                  <a:moveTo>
                    <a:pt x="2665" y="1"/>
                  </a:moveTo>
                  <a:cubicBezTo>
                    <a:pt x="1960" y="1"/>
                    <a:pt x="1389" y="573"/>
                    <a:pt x="1389" y="1276"/>
                  </a:cubicBezTo>
                  <a:cubicBezTo>
                    <a:pt x="1389" y="1461"/>
                    <a:pt x="1423" y="1637"/>
                    <a:pt x="1494" y="1791"/>
                  </a:cubicBezTo>
                  <a:lnTo>
                    <a:pt x="0" y="3286"/>
                  </a:lnTo>
                  <a:cubicBezTo>
                    <a:pt x="254" y="3349"/>
                    <a:pt x="564" y="3427"/>
                    <a:pt x="853" y="3618"/>
                  </a:cubicBezTo>
                  <a:lnTo>
                    <a:pt x="2073" y="2405"/>
                  </a:lnTo>
                  <a:cubicBezTo>
                    <a:pt x="2249" y="2496"/>
                    <a:pt x="2447" y="2552"/>
                    <a:pt x="2665" y="2552"/>
                  </a:cubicBezTo>
                  <a:cubicBezTo>
                    <a:pt x="3362" y="2552"/>
                    <a:pt x="3941" y="1975"/>
                    <a:pt x="3941" y="1276"/>
                  </a:cubicBezTo>
                  <a:cubicBezTo>
                    <a:pt x="3941" y="573"/>
                    <a:pt x="3362" y="1"/>
                    <a:pt x="26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74;p55">
              <a:extLst>
                <a:ext uri="{FF2B5EF4-FFF2-40B4-BE49-F238E27FC236}">
                  <a16:creationId xmlns:a16="http://schemas.microsoft.com/office/drawing/2014/main" id="{9E18B72F-277D-DE29-FE86-FE85EEE696AF}"/>
                </a:ext>
              </a:extLst>
            </p:cNvPr>
            <p:cNvSpPr/>
            <p:nvPr/>
          </p:nvSpPr>
          <p:spPr>
            <a:xfrm>
              <a:off x="2315786" y="4113059"/>
              <a:ext cx="96156" cy="91485"/>
            </a:xfrm>
            <a:custGeom>
              <a:avLst/>
              <a:gdLst/>
              <a:ahLst/>
              <a:cxnLst/>
              <a:rect l="l" t="t" r="r" b="b"/>
              <a:pathLst>
                <a:path w="3541" h="3369" extrusionOk="0">
                  <a:moveTo>
                    <a:pt x="2799" y="0"/>
                  </a:moveTo>
                  <a:lnTo>
                    <a:pt x="1848" y="951"/>
                  </a:lnTo>
                  <a:cubicBezTo>
                    <a:pt x="1671" y="867"/>
                    <a:pt x="1481" y="818"/>
                    <a:pt x="1277" y="818"/>
                  </a:cubicBezTo>
                  <a:cubicBezTo>
                    <a:pt x="571" y="818"/>
                    <a:pt x="1" y="1388"/>
                    <a:pt x="1" y="2093"/>
                  </a:cubicBezTo>
                  <a:cubicBezTo>
                    <a:pt x="1" y="2792"/>
                    <a:pt x="571" y="3369"/>
                    <a:pt x="1277" y="3369"/>
                  </a:cubicBezTo>
                  <a:cubicBezTo>
                    <a:pt x="1982" y="3369"/>
                    <a:pt x="2552" y="2792"/>
                    <a:pt x="2552" y="2093"/>
                  </a:cubicBezTo>
                  <a:cubicBezTo>
                    <a:pt x="2552" y="1895"/>
                    <a:pt x="2510" y="1712"/>
                    <a:pt x="2432" y="1550"/>
                  </a:cubicBezTo>
                  <a:lnTo>
                    <a:pt x="3540" y="437"/>
                  </a:lnTo>
                  <a:cubicBezTo>
                    <a:pt x="3293" y="352"/>
                    <a:pt x="3024" y="225"/>
                    <a:pt x="279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75;p55">
              <a:extLst>
                <a:ext uri="{FF2B5EF4-FFF2-40B4-BE49-F238E27FC236}">
                  <a16:creationId xmlns:a16="http://schemas.microsoft.com/office/drawing/2014/main" id="{E784E084-0A7F-8FF1-727E-A1B02A279D0D}"/>
                </a:ext>
              </a:extLst>
            </p:cNvPr>
            <p:cNvSpPr/>
            <p:nvPr/>
          </p:nvSpPr>
          <p:spPr>
            <a:xfrm>
              <a:off x="2604091" y="4115123"/>
              <a:ext cx="86163" cy="78532"/>
            </a:xfrm>
            <a:custGeom>
              <a:avLst/>
              <a:gdLst/>
              <a:ahLst/>
              <a:cxnLst/>
              <a:rect l="l" t="t" r="r" b="b"/>
              <a:pathLst>
                <a:path w="3173" h="2892" extrusionOk="0">
                  <a:moveTo>
                    <a:pt x="782" y="1"/>
                  </a:moveTo>
                  <a:cubicBezTo>
                    <a:pt x="536" y="212"/>
                    <a:pt x="254" y="325"/>
                    <a:pt x="0" y="403"/>
                  </a:cubicBezTo>
                  <a:lnTo>
                    <a:pt x="719" y="1129"/>
                  </a:lnTo>
                  <a:cubicBezTo>
                    <a:pt x="655" y="1278"/>
                    <a:pt x="621" y="1439"/>
                    <a:pt x="621" y="1616"/>
                  </a:cubicBezTo>
                  <a:cubicBezTo>
                    <a:pt x="621" y="2320"/>
                    <a:pt x="1191" y="2892"/>
                    <a:pt x="1897" y="2892"/>
                  </a:cubicBezTo>
                  <a:cubicBezTo>
                    <a:pt x="2600" y="2892"/>
                    <a:pt x="3172" y="2320"/>
                    <a:pt x="3172" y="1616"/>
                  </a:cubicBezTo>
                  <a:cubicBezTo>
                    <a:pt x="3172" y="911"/>
                    <a:pt x="2600" y="339"/>
                    <a:pt x="1897" y="339"/>
                  </a:cubicBezTo>
                  <a:cubicBezTo>
                    <a:pt x="1670" y="339"/>
                    <a:pt x="1458" y="396"/>
                    <a:pt x="1276" y="501"/>
                  </a:cubicBezTo>
                  <a:lnTo>
                    <a:pt x="782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176;p55">
              <a:extLst>
                <a:ext uri="{FF2B5EF4-FFF2-40B4-BE49-F238E27FC236}">
                  <a16:creationId xmlns:a16="http://schemas.microsoft.com/office/drawing/2014/main" id="{95A504A1-7F2D-0F56-1B49-235B9F65DB10}"/>
                </a:ext>
              </a:extLst>
            </p:cNvPr>
            <p:cNvSpPr/>
            <p:nvPr/>
          </p:nvSpPr>
          <p:spPr>
            <a:xfrm>
              <a:off x="2332432" y="3835834"/>
              <a:ext cx="89231" cy="81221"/>
            </a:xfrm>
            <a:custGeom>
              <a:avLst/>
              <a:gdLst/>
              <a:ahLst/>
              <a:cxnLst/>
              <a:rect l="l" t="t" r="r" b="b"/>
              <a:pathLst>
                <a:path w="3286" h="2991" extrusionOk="0">
                  <a:moveTo>
                    <a:pt x="1278" y="1"/>
                  </a:moveTo>
                  <a:cubicBezTo>
                    <a:pt x="572" y="1"/>
                    <a:pt x="0" y="573"/>
                    <a:pt x="0" y="1277"/>
                  </a:cubicBezTo>
                  <a:cubicBezTo>
                    <a:pt x="0" y="1982"/>
                    <a:pt x="572" y="2554"/>
                    <a:pt x="1278" y="2554"/>
                  </a:cubicBezTo>
                  <a:cubicBezTo>
                    <a:pt x="1489" y="2554"/>
                    <a:pt x="1692" y="2496"/>
                    <a:pt x="1870" y="2405"/>
                  </a:cubicBezTo>
                  <a:lnTo>
                    <a:pt x="2440" y="2990"/>
                  </a:lnTo>
                  <a:cubicBezTo>
                    <a:pt x="2722" y="2799"/>
                    <a:pt x="3032" y="2715"/>
                    <a:pt x="3286" y="2652"/>
                  </a:cubicBezTo>
                  <a:lnTo>
                    <a:pt x="2440" y="1799"/>
                  </a:lnTo>
                  <a:cubicBezTo>
                    <a:pt x="2511" y="1637"/>
                    <a:pt x="2553" y="1461"/>
                    <a:pt x="2553" y="1277"/>
                  </a:cubicBezTo>
                  <a:cubicBezTo>
                    <a:pt x="2553" y="573"/>
                    <a:pt x="1981" y="1"/>
                    <a:pt x="127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177;p55">
              <a:extLst>
                <a:ext uri="{FF2B5EF4-FFF2-40B4-BE49-F238E27FC236}">
                  <a16:creationId xmlns:a16="http://schemas.microsoft.com/office/drawing/2014/main" id="{55EC46A2-1187-297E-DEB6-AA67E4FE1861}"/>
                </a:ext>
              </a:extLst>
            </p:cNvPr>
            <p:cNvSpPr/>
            <p:nvPr/>
          </p:nvSpPr>
          <p:spPr>
            <a:xfrm>
              <a:off x="2379736" y="3892886"/>
              <a:ext cx="259982" cy="249690"/>
            </a:xfrm>
            <a:custGeom>
              <a:avLst/>
              <a:gdLst/>
              <a:ahLst/>
              <a:cxnLst/>
              <a:rect l="l" t="t" r="r" b="b"/>
              <a:pathLst>
                <a:path w="9574" h="9195" extrusionOk="0">
                  <a:moveTo>
                    <a:pt x="5415" y="1544"/>
                  </a:moveTo>
                  <a:cubicBezTo>
                    <a:pt x="5646" y="1544"/>
                    <a:pt x="5822" y="1735"/>
                    <a:pt x="5829" y="1960"/>
                  </a:cubicBezTo>
                  <a:cubicBezTo>
                    <a:pt x="5844" y="2187"/>
                    <a:pt x="5633" y="2383"/>
                    <a:pt x="5415" y="2383"/>
                  </a:cubicBezTo>
                  <a:cubicBezTo>
                    <a:pt x="5181" y="2383"/>
                    <a:pt x="5005" y="2194"/>
                    <a:pt x="4999" y="1960"/>
                  </a:cubicBezTo>
                  <a:cubicBezTo>
                    <a:pt x="4983" y="1735"/>
                    <a:pt x="5195" y="1544"/>
                    <a:pt x="5415" y="1544"/>
                  </a:cubicBezTo>
                  <a:close/>
                  <a:moveTo>
                    <a:pt x="2644" y="2483"/>
                  </a:moveTo>
                  <a:cubicBezTo>
                    <a:pt x="2877" y="2483"/>
                    <a:pt x="3053" y="2673"/>
                    <a:pt x="3060" y="2898"/>
                  </a:cubicBezTo>
                  <a:cubicBezTo>
                    <a:pt x="3073" y="3124"/>
                    <a:pt x="2862" y="3321"/>
                    <a:pt x="2644" y="3321"/>
                  </a:cubicBezTo>
                  <a:cubicBezTo>
                    <a:pt x="2412" y="3321"/>
                    <a:pt x="2234" y="3131"/>
                    <a:pt x="2227" y="2898"/>
                  </a:cubicBezTo>
                  <a:cubicBezTo>
                    <a:pt x="2214" y="2673"/>
                    <a:pt x="2425" y="2483"/>
                    <a:pt x="2644" y="2483"/>
                  </a:cubicBezTo>
                  <a:close/>
                  <a:moveTo>
                    <a:pt x="7458" y="3427"/>
                  </a:moveTo>
                  <a:cubicBezTo>
                    <a:pt x="7733" y="3427"/>
                    <a:pt x="7952" y="3652"/>
                    <a:pt x="7952" y="3921"/>
                  </a:cubicBezTo>
                  <a:cubicBezTo>
                    <a:pt x="7952" y="4195"/>
                    <a:pt x="7733" y="4420"/>
                    <a:pt x="7458" y="4420"/>
                  </a:cubicBezTo>
                  <a:cubicBezTo>
                    <a:pt x="7183" y="4420"/>
                    <a:pt x="6964" y="4195"/>
                    <a:pt x="6964" y="3921"/>
                  </a:cubicBezTo>
                  <a:cubicBezTo>
                    <a:pt x="6964" y="3652"/>
                    <a:pt x="7183" y="3427"/>
                    <a:pt x="7458" y="3427"/>
                  </a:cubicBezTo>
                  <a:close/>
                  <a:moveTo>
                    <a:pt x="2319" y="4787"/>
                  </a:moveTo>
                  <a:cubicBezTo>
                    <a:pt x="2552" y="4787"/>
                    <a:pt x="2728" y="4979"/>
                    <a:pt x="2742" y="5204"/>
                  </a:cubicBezTo>
                  <a:cubicBezTo>
                    <a:pt x="2750" y="5429"/>
                    <a:pt x="2539" y="5626"/>
                    <a:pt x="2319" y="5626"/>
                  </a:cubicBezTo>
                  <a:cubicBezTo>
                    <a:pt x="2087" y="5626"/>
                    <a:pt x="1911" y="5429"/>
                    <a:pt x="1904" y="5204"/>
                  </a:cubicBezTo>
                  <a:cubicBezTo>
                    <a:pt x="1889" y="4979"/>
                    <a:pt x="2100" y="4787"/>
                    <a:pt x="2319" y="4787"/>
                  </a:cubicBezTo>
                  <a:close/>
                  <a:moveTo>
                    <a:pt x="5034" y="4540"/>
                  </a:moveTo>
                  <a:cubicBezTo>
                    <a:pt x="5399" y="4540"/>
                    <a:pt x="5702" y="4836"/>
                    <a:pt x="5702" y="5204"/>
                  </a:cubicBezTo>
                  <a:cubicBezTo>
                    <a:pt x="5702" y="5571"/>
                    <a:pt x="5399" y="5873"/>
                    <a:pt x="5034" y="5873"/>
                  </a:cubicBezTo>
                  <a:cubicBezTo>
                    <a:pt x="4667" y="5873"/>
                    <a:pt x="4371" y="5571"/>
                    <a:pt x="4371" y="5204"/>
                  </a:cubicBezTo>
                  <a:cubicBezTo>
                    <a:pt x="4371" y="4836"/>
                    <a:pt x="4667" y="4540"/>
                    <a:pt x="5034" y="4540"/>
                  </a:cubicBezTo>
                  <a:close/>
                  <a:moveTo>
                    <a:pt x="5542" y="6704"/>
                  </a:moveTo>
                  <a:cubicBezTo>
                    <a:pt x="5773" y="6704"/>
                    <a:pt x="5949" y="6895"/>
                    <a:pt x="5965" y="7120"/>
                  </a:cubicBezTo>
                  <a:cubicBezTo>
                    <a:pt x="5971" y="7347"/>
                    <a:pt x="5760" y="7537"/>
                    <a:pt x="5542" y="7537"/>
                  </a:cubicBezTo>
                  <a:cubicBezTo>
                    <a:pt x="5308" y="7537"/>
                    <a:pt x="5132" y="7347"/>
                    <a:pt x="5125" y="7120"/>
                  </a:cubicBezTo>
                  <a:cubicBezTo>
                    <a:pt x="5110" y="6895"/>
                    <a:pt x="5322" y="6704"/>
                    <a:pt x="5542" y="6704"/>
                  </a:cubicBezTo>
                  <a:close/>
                  <a:moveTo>
                    <a:pt x="3575" y="0"/>
                  </a:moveTo>
                  <a:cubicBezTo>
                    <a:pt x="3487" y="0"/>
                    <a:pt x="3397" y="13"/>
                    <a:pt x="3307" y="44"/>
                  </a:cubicBezTo>
                  <a:cubicBezTo>
                    <a:pt x="2933" y="164"/>
                    <a:pt x="2742" y="495"/>
                    <a:pt x="2566" y="791"/>
                  </a:cubicBezTo>
                  <a:cubicBezTo>
                    <a:pt x="2474" y="945"/>
                    <a:pt x="2383" y="1108"/>
                    <a:pt x="2298" y="1172"/>
                  </a:cubicBezTo>
                  <a:cubicBezTo>
                    <a:pt x="2207" y="1235"/>
                    <a:pt x="2023" y="1277"/>
                    <a:pt x="1847" y="1312"/>
                  </a:cubicBezTo>
                  <a:cubicBezTo>
                    <a:pt x="1515" y="1390"/>
                    <a:pt x="1143" y="1468"/>
                    <a:pt x="909" y="1784"/>
                  </a:cubicBezTo>
                  <a:cubicBezTo>
                    <a:pt x="684" y="2094"/>
                    <a:pt x="727" y="2475"/>
                    <a:pt x="754" y="2806"/>
                  </a:cubicBezTo>
                  <a:cubicBezTo>
                    <a:pt x="776" y="2991"/>
                    <a:pt x="789" y="3180"/>
                    <a:pt x="754" y="3287"/>
                  </a:cubicBezTo>
                  <a:cubicBezTo>
                    <a:pt x="727" y="3385"/>
                    <a:pt x="600" y="3525"/>
                    <a:pt x="486" y="3652"/>
                  </a:cubicBezTo>
                  <a:cubicBezTo>
                    <a:pt x="268" y="3899"/>
                    <a:pt x="1" y="4202"/>
                    <a:pt x="1" y="4598"/>
                  </a:cubicBezTo>
                  <a:cubicBezTo>
                    <a:pt x="1" y="4999"/>
                    <a:pt x="268" y="5295"/>
                    <a:pt x="486" y="5542"/>
                  </a:cubicBezTo>
                  <a:cubicBezTo>
                    <a:pt x="600" y="5676"/>
                    <a:pt x="727" y="5809"/>
                    <a:pt x="754" y="5909"/>
                  </a:cubicBezTo>
                  <a:cubicBezTo>
                    <a:pt x="789" y="6014"/>
                    <a:pt x="776" y="6205"/>
                    <a:pt x="754" y="6388"/>
                  </a:cubicBezTo>
                  <a:cubicBezTo>
                    <a:pt x="727" y="6726"/>
                    <a:pt x="684" y="7107"/>
                    <a:pt x="909" y="7416"/>
                  </a:cubicBezTo>
                  <a:cubicBezTo>
                    <a:pt x="1143" y="7728"/>
                    <a:pt x="1515" y="7812"/>
                    <a:pt x="1847" y="7882"/>
                  </a:cubicBezTo>
                  <a:cubicBezTo>
                    <a:pt x="2023" y="7917"/>
                    <a:pt x="2207" y="7959"/>
                    <a:pt x="2298" y="8031"/>
                  </a:cubicBezTo>
                  <a:cubicBezTo>
                    <a:pt x="2383" y="8093"/>
                    <a:pt x="2474" y="8249"/>
                    <a:pt x="2566" y="8404"/>
                  </a:cubicBezTo>
                  <a:cubicBezTo>
                    <a:pt x="2742" y="8701"/>
                    <a:pt x="2933" y="9030"/>
                    <a:pt x="3307" y="9151"/>
                  </a:cubicBezTo>
                  <a:cubicBezTo>
                    <a:pt x="3398" y="9186"/>
                    <a:pt x="3489" y="9193"/>
                    <a:pt x="3574" y="9193"/>
                  </a:cubicBezTo>
                  <a:cubicBezTo>
                    <a:pt x="3835" y="9193"/>
                    <a:pt x="4088" y="9088"/>
                    <a:pt x="4322" y="8988"/>
                  </a:cubicBezTo>
                  <a:cubicBezTo>
                    <a:pt x="4491" y="8912"/>
                    <a:pt x="4667" y="8834"/>
                    <a:pt x="4787" y="8834"/>
                  </a:cubicBezTo>
                  <a:cubicBezTo>
                    <a:pt x="4907" y="8834"/>
                    <a:pt x="5083" y="8912"/>
                    <a:pt x="5252" y="8988"/>
                  </a:cubicBezTo>
                  <a:cubicBezTo>
                    <a:pt x="5481" y="9088"/>
                    <a:pt x="5730" y="9195"/>
                    <a:pt x="5990" y="9195"/>
                  </a:cubicBezTo>
                  <a:cubicBezTo>
                    <a:pt x="6081" y="9195"/>
                    <a:pt x="6174" y="9182"/>
                    <a:pt x="6267" y="9151"/>
                  </a:cubicBezTo>
                  <a:cubicBezTo>
                    <a:pt x="6641" y="9030"/>
                    <a:pt x="6831" y="8701"/>
                    <a:pt x="7007" y="8404"/>
                  </a:cubicBezTo>
                  <a:cubicBezTo>
                    <a:pt x="7098" y="8249"/>
                    <a:pt x="7191" y="8093"/>
                    <a:pt x="7276" y="8031"/>
                  </a:cubicBezTo>
                  <a:cubicBezTo>
                    <a:pt x="7367" y="7959"/>
                    <a:pt x="7550" y="7917"/>
                    <a:pt x="7726" y="7882"/>
                  </a:cubicBezTo>
                  <a:cubicBezTo>
                    <a:pt x="8057" y="7812"/>
                    <a:pt x="8431" y="7728"/>
                    <a:pt x="8663" y="7416"/>
                  </a:cubicBezTo>
                  <a:cubicBezTo>
                    <a:pt x="8890" y="7107"/>
                    <a:pt x="8847" y="6726"/>
                    <a:pt x="8819" y="6388"/>
                  </a:cubicBezTo>
                  <a:cubicBezTo>
                    <a:pt x="8798" y="6205"/>
                    <a:pt x="8783" y="6014"/>
                    <a:pt x="8819" y="5909"/>
                  </a:cubicBezTo>
                  <a:cubicBezTo>
                    <a:pt x="8847" y="5809"/>
                    <a:pt x="8974" y="5676"/>
                    <a:pt x="9086" y="5542"/>
                  </a:cubicBezTo>
                  <a:cubicBezTo>
                    <a:pt x="9306" y="5295"/>
                    <a:pt x="9573" y="4999"/>
                    <a:pt x="9573" y="4598"/>
                  </a:cubicBezTo>
                  <a:cubicBezTo>
                    <a:pt x="9573" y="4202"/>
                    <a:pt x="9306" y="3899"/>
                    <a:pt x="9086" y="3652"/>
                  </a:cubicBezTo>
                  <a:cubicBezTo>
                    <a:pt x="8974" y="3525"/>
                    <a:pt x="8847" y="3385"/>
                    <a:pt x="8819" y="3287"/>
                  </a:cubicBezTo>
                  <a:cubicBezTo>
                    <a:pt x="8783" y="3180"/>
                    <a:pt x="8798" y="2991"/>
                    <a:pt x="8819" y="2806"/>
                  </a:cubicBezTo>
                  <a:cubicBezTo>
                    <a:pt x="8847" y="2475"/>
                    <a:pt x="8890" y="2094"/>
                    <a:pt x="8663" y="1784"/>
                  </a:cubicBezTo>
                  <a:cubicBezTo>
                    <a:pt x="8431" y="1468"/>
                    <a:pt x="8057" y="1390"/>
                    <a:pt x="7726" y="1312"/>
                  </a:cubicBezTo>
                  <a:cubicBezTo>
                    <a:pt x="7550" y="1277"/>
                    <a:pt x="7367" y="1235"/>
                    <a:pt x="7276" y="1172"/>
                  </a:cubicBezTo>
                  <a:cubicBezTo>
                    <a:pt x="7191" y="1108"/>
                    <a:pt x="7098" y="945"/>
                    <a:pt x="7007" y="791"/>
                  </a:cubicBezTo>
                  <a:cubicBezTo>
                    <a:pt x="6831" y="495"/>
                    <a:pt x="6641" y="164"/>
                    <a:pt x="6267" y="44"/>
                  </a:cubicBezTo>
                  <a:cubicBezTo>
                    <a:pt x="6177" y="13"/>
                    <a:pt x="6087" y="0"/>
                    <a:pt x="5998" y="0"/>
                  </a:cubicBezTo>
                  <a:cubicBezTo>
                    <a:pt x="5735" y="0"/>
                    <a:pt x="5484" y="113"/>
                    <a:pt x="5252" y="213"/>
                  </a:cubicBezTo>
                  <a:cubicBezTo>
                    <a:pt x="5083" y="284"/>
                    <a:pt x="4907" y="360"/>
                    <a:pt x="4787" y="360"/>
                  </a:cubicBezTo>
                  <a:cubicBezTo>
                    <a:pt x="4667" y="360"/>
                    <a:pt x="4491" y="284"/>
                    <a:pt x="4322" y="213"/>
                  </a:cubicBezTo>
                  <a:cubicBezTo>
                    <a:pt x="4089" y="113"/>
                    <a:pt x="3837" y="0"/>
                    <a:pt x="357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ABA96B-E9E0-2539-1647-E2D4A2346B9B}"/>
              </a:ext>
            </a:extLst>
          </p:cNvPr>
          <p:cNvSpPr txBox="1"/>
          <p:nvPr/>
        </p:nvSpPr>
        <p:spPr>
          <a:xfrm>
            <a:off x="1975420" y="2317897"/>
            <a:ext cx="93783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duplicates found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Handled Null Values 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Found </a:t>
            </a:r>
            <a:r>
              <a:rPr lang="en-US" sz="2400" b="1" dirty="0"/>
              <a:t>104</a:t>
            </a:r>
            <a:r>
              <a:rPr lang="en-US" sz="2400" dirty="0"/>
              <a:t> null values containing features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Dropped those features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Then shape of the dataset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 considerable zero values found in each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B8C0F-ABE5-48C0-08AC-CECC8D661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99" r="51584"/>
          <a:stretch/>
        </p:blipFill>
        <p:spPr>
          <a:xfrm>
            <a:off x="8660379" y="2106930"/>
            <a:ext cx="3015926" cy="329719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4B517B8C-11E3-0E9E-67B4-D0129E4087B2}"/>
              </a:ext>
            </a:extLst>
          </p:cNvPr>
          <p:cNvSpPr/>
          <p:nvPr/>
        </p:nvSpPr>
        <p:spPr>
          <a:xfrm>
            <a:off x="7996527" y="3619366"/>
            <a:ext cx="615726" cy="33855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3D3E1-A890-9721-1F24-99D4C0308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145" r="51803"/>
          <a:stretch/>
        </p:blipFill>
        <p:spPr>
          <a:xfrm>
            <a:off x="6967227" y="4615211"/>
            <a:ext cx="1540762" cy="55427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43193972-EFA5-7DCE-9AF5-9AC64A602AC2}"/>
              </a:ext>
            </a:extLst>
          </p:cNvPr>
          <p:cNvSpPr/>
          <p:nvPr/>
        </p:nvSpPr>
        <p:spPr>
          <a:xfrm>
            <a:off x="6178695" y="4713071"/>
            <a:ext cx="615726" cy="33855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1.3. Feature Selection ( Pearson Correlation )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grpSp>
        <p:nvGrpSpPr>
          <p:cNvPr id="1048592" name="Google Shape;600;p35">
            <a:extLst>
              <a:ext uri="{FF2B5EF4-FFF2-40B4-BE49-F238E27FC236}">
                <a16:creationId xmlns:a16="http://schemas.microsoft.com/office/drawing/2014/main" id="{2AD99BE7-40C6-2E6B-49A5-9C40A58EC177}"/>
              </a:ext>
            </a:extLst>
          </p:cNvPr>
          <p:cNvGrpSpPr/>
          <p:nvPr/>
        </p:nvGrpSpPr>
        <p:grpSpPr>
          <a:xfrm>
            <a:off x="10972799" y="265055"/>
            <a:ext cx="983719" cy="951664"/>
            <a:chOff x="3146376" y="1389901"/>
            <a:chExt cx="400862" cy="387801"/>
          </a:xfrm>
        </p:grpSpPr>
        <p:sp>
          <p:nvSpPr>
            <p:cNvPr id="1048593" name="Google Shape;601;p35">
              <a:extLst>
                <a:ext uri="{FF2B5EF4-FFF2-40B4-BE49-F238E27FC236}">
                  <a16:creationId xmlns:a16="http://schemas.microsoft.com/office/drawing/2014/main" id="{C7E99C22-6CAD-5A1E-9DA4-9BC6A3E305A9}"/>
                </a:ext>
              </a:extLst>
            </p:cNvPr>
            <p:cNvSpPr/>
            <p:nvPr/>
          </p:nvSpPr>
          <p:spPr>
            <a:xfrm>
              <a:off x="3183307" y="1591636"/>
              <a:ext cx="149515" cy="149135"/>
            </a:xfrm>
            <a:custGeom>
              <a:avLst/>
              <a:gdLst/>
              <a:ahLst/>
              <a:cxnLst/>
              <a:rect l="l" t="t" r="r" b="b"/>
              <a:pathLst>
                <a:path w="5506" h="5492" extrusionOk="0">
                  <a:moveTo>
                    <a:pt x="3237" y="0"/>
                  </a:moveTo>
                  <a:cubicBezTo>
                    <a:pt x="2814" y="523"/>
                    <a:pt x="2765" y="1249"/>
                    <a:pt x="3095" y="1819"/>
                  </a:cubicBezTo>
                  <a:lnTo>
                    <a:pt x="2680" y="2228"/>
                  </a:lnTo>
                  <a:lnTo>
                    <a:pt x="1919" y="1467"/>
                  </a:lnTo>
                  <a:lnTo>
                    <a:pt x="0" y="3384"/>
                  </a:lnTo>
                  <a:lnTo>
                    <a:pt x="2109" y="5492"/>
                  </a:lnTo>
                  <a:lnTo>
                    <a:pt x="4025" y="3575"/>
                  </a:lnTo>
                  <a:lnTo>
                    <a:pt x="3272" y="2820"/>
                  </a:lnTo>
                  <a:lnTo>
                    <a:pt x="3687" y="2411"/>
                  </a:lnTo>
                  <a:cubicBezTo>
                    <a:pt x="3927" y="2553"/>
                    <a:pt x="4203" y="2622"/>
                    <a:pt x="4491" y="2622"/>
                  </a:cubicBezTo>
                  <a:cubicBezTo>
                    <a:pt x="4864" y="2622"/>
                    <a:pt x="5218" y="2495"/>
                    <a:pt x="5506" y="2270"/>
                  </a:cubicBezTo>
                  <a:cubicBezTo>
                    <a:pt x="5034" y="2010"/>
                    <a:pt x="4597" y="1685"/>
                    <a:pt x="4210" y="1298"/>
                  </a:cubicBezTo>
                  <a:cubicBezTo>
                    <a:pt x="3814" y="910"/>
                    <a:pt x="3491" y="472"/>
                    <a:pt x="32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4" name="Google Shape;602;p35">
              <a:extLst>
                <a:ext uri="{FF2B5EF4-FFF2-40B4-BE49-F238E27FC236}">
                  <a16:creationId xmlns:a16="http://schemas.microsoft.com/office/drawing/2014/main" id="{0F5A9F05-E8A3-AA56-A11B-83129D0CD23E}"/>
                </a:ext>
              </a:extLst>
            </p:cNvPr>
            <p:cNvSpPr/>
            <p:nvPr/>
          </p:nvSpPr>
          <p:spPr>
            <a:xfrm>
              <a:off x="3340100" y="1457354"/>
              <a:ext cx="126922" cy="125103"/>
            </a:xfrm>
            <a:custGeom>
              <a:avLst/>
              <a:gdLst/>
              <a:ahLst/>
              <a:cxnLst/>
              <a:rect l="l" t="t" r="r" b="b"/>
              <a:pathLst>
                <a:path w="4674" h="4607" extrusionOk="0">
                  <a:moveTo>
                    <a:pt x="2806" y="1145"/>
                  </a:moveTo>
                  <a:lnTo>
                    <a:pt x="2806" y="1893"/>
                  </a:lnTo>
                  <a:lnTo>
                    <a:pt x="3532" y="1893"/>
                  </a:lnTo>
                  <a:lnTo>
                    <a:pt x="3532" y="2732"/>
                  </a:lnTo>
                  <a:lnTo>
                    <a:pt x="2806" y="2732"/>
                  </a:lnTo>
                  <a:lnTo>
                    <a:pt x="2806" y="3458"/>
                  </a:lnTo>
                  <a:lnTo>
                    <a:pt x="1940" y="3458"/>
                  </a:lnTo>
                  <a:lnTo>
                    <a:pt x="1940" y="2732"/>
                  </a:lnTo>
                  <a:lnTo>
                    <a:pt x="1212" y="2732"/>
                  </a:lnTo>
                  <a:lnTo>
                    <a:pt x="1212" y="1873"/>
                  </a:lnTo>
                  <a:lnTo>
                    <a:pt x="1967" y="1873"/>
                  </a:lnTo>
                  <a:lnTo>
                    <a:pt x="1967" y="1145"/>
                  </a:lnTo>
                  <a:close/>
                  <a:moveTo>
                    <a:pt x="2372" y="0"/>
                  </a:moveTo>
                  <a:cubicBezTo>
                    <a:pt x="2331" y="0"/>
                    <a:pt x="2290" y="1"/>
                    <a:pt x="2249" y="3"/>
                  </a:cubicBezTo>
                  <a:cubicBezTo>
                    <a:pt x="1078" y="61"/>
                    <a:pt x="134" y="1005"/>
                    <a:pt x="70" y="2176"/>
                  </a:cubicBezTo>
                  <a:cubicBezTo>
                    <a:pt x="1" y="3500"/>
                    <a:pt x="1058" y="4607"/>
                    <a:pt x="2369" y="4607"/>
                  </a:cubicBezTo>
                  <a:cubicBezTo>
                    <a:pt x="3645" y="4607"/>
                    <a:pt x="4673" y="3571"/>
                    <a:pt x="4673" y="2302"/>
                  </a:cubicBezTo>
                  <a:cubicBezTo>
                    <a:pt x="4673" y="1032"/>
                    <a:pt x="3641" y="0"/>
                    <a:pt x="237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5" name="Google Shape;603;p35">
              <a:extLst>
                <a:ext uri="{FF2B5EF4-FFF2-40B4-BE49-F238E27FC236}">
                  <a16:creationId xmlns:a16="http://schemas.microsoft.com/office/drawing/2014/main" id="{CDA00CB8-BBB9-4572-D4F9-E2E81593FFDF}"/>
                </a:ext>
              </a:extLst>
            </p:cNvPr>
            <p:cNvSpPr/>
            <p:nvPr/>
          </p:nvSpPr>
          <p:spPr>
            <a:xfrm>
              <a:off x="3262382" y="1389901"/>
              <a:ext cx="284856" cy="259357"/>
            </a:xfrm>
            <a:custGeom>
              <a:avLst/>
              <a:gdLst/>
              <a:ahLst/>
              <a:cxnLst/>
              <a:rect l="l" t="t" r="r" b="b"/>
              <a:pathLst>
                <a:path w="10490" h="9551" extrusionOk="0">
                  <a:moveTo>
                    <a:pt x="5231" y="1650"/>
                  </a:moveTo>
                  <a:cubicBezTo>
                    <a:pt x="6965" y="1650"/>
                    <a:pt x="8375" y="3059"/>
                    <a:pt x="8375" y="4786"/>
                  </a:cubicBezTo>
                  <a:cubicBezTo>
                    <a:pt x="8375" y="6521"/>
                    <a:pt x="6965" y="7923"/>
                    <a:pt x="5231" y="7923"/>
                  </a:cubicBezTo>
                  <a:cubicBezTo>
                    <a:pt x="3504" y="7923"/>
                    <a:pt x="2095" y="6521"/>
                    <a:pt x="2095" y="4786"/>
                  </a:cubicBezTo>
                  <a:cubicBezTo>
                    <a:pt x="2095" y="3059"/>
                    <a:pt x="3504" y="1650"/>
                    <a:pt x="5231" y="1650"/>
                  </a:cubicBezTo>
                  <a:close/>
                  <a:moveTo>
                    <a:pt x="5245" y="0"/>
                  </a:moveTo>
                  <a:cubicBezTo>
                    <a:pt x="3969" y="0"/>
                    <a:pt x="2771" y="493"/>
                    <a:pt x="1868" y="1396"/>
                  </a:cubicBezTo>
                  <a:cubicBezTo>
                    <a:pt x="0" y="3264"/>
                    <a:pt x="0" y="6294"/>
                    <a:pt x="1868" y="8155"/>
                  </a:cubicBezTo>
                  <a:cubicBezTo>
                    <a:pt x="2771" y="9058"/>
                    <a:pt x="3969" y="9551"/>
                    <a:pt x="5245" y="9551"/>
                  </a:cubicBezTo>
                  <a:cubicBezTo>
                    <a:pt x="6520" y="9551"/>
                    <a:pt x="7720" y="9058"/>
                    <a:pt x="8622" y="8155"/>
                  </a:cubicBezTo>
                  <a:cubicBezTo>
                    <a:pt x="10489" y="6294"/>
                    <a:pt x="10489" y="3264"/>
                    <a:pt x="8622" y="1396"/>
                  </a:cubicBezTo>
                  <a:cubicBezTo>
                    <a:pt x="7720" y="493"/>
                    <a:pt x="6520" y="0"/>
                    <a:pt x="524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96" name="Google Shape;604;p35">
              <a:extLst>
                <a:ext uri="{FF2B5EF4-FFF2-40B4-BE49-F238E27FC236}">
                  <a16:creationId xmlns:a16="http://schemas.microsoft.com/office/drawing/2014/main" id="{60C38909-52B5-B071-0C26-0830183D937F}"/>
                </a:ext>
              </a:extLst>
            </p:cNvPr>
            <p:cNvSpPr/>
            <p:nvPr/>
          </p:nvSpPr>
          <p:spPr>
            <a:xfrm>
              <a:off x="3146376" y="1699577"/>
              <a:ext cx="78125" cy="78125"/>
            </a:xfrm>
            <a:custGeom>
              <a:avLst/>
              <a:gdLst/>
              <a:ahLst/>
              <a:cxnLst/>
              <a:rect l="l" t="t" r="r" b="b"/>
              <a:pathLst>
                <a:path w="2877" h="2877" extrusionOk="0">
                  <a:moveTo>
                    <a:pt x="768" y="1"/>
                  </a:moveTo>
                  <a:lnTo>
                    <a:pt x="0" y="769"/>
                  </a:lnTo>
                  <a:lnTo>
                    <a:pt x="2108" y="2877"/>
                  </a:lnTo>
                  <a:lnTo>
                    <a:pt x="2876" y="2102"/>
                  </a:lnTo>
                  <a:lnTo>
                    <a:pt x="76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4BE30-7469-A867-F50E-AECEB5756CF2}"/>
              </a:ext>
            </a:extLst>
          </p:cNvPr>
          <p:cNvSpPr txBox="1"/>
          <p:nvPr/>
        </p:nvSpPr>
        <p:spPr>
          <a:xfrm>
            <a:off x="1975420" y="2317890"/>
            <a:ext cx="506565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Got the correlation of each features with label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Selected the best features (</a:t>
            </a:r>
            <a:r>
              <a:rPr lang="en-US" sz="2400" dirty="0">
                <a:solidFill>
                  <a:srgbClr val="0070C0"/>
                </a:solidFill>
              </a:rPr>
              <a:t>140, 120, 100, 50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70C0"/>
                </a:solidFill>
              </a:rPr>
              <a:t> 20</a:t>
            </a:r>
            <a:r>
              <a:rPr lang="en-US" sz="2400" dirty="0"/>
              <a:t>) considering the highest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D3212-CFAD-9256-98C5-BC7ED583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18" y="2420235"/>
            <a:ext cx="4141335" cy="280506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883932E-10B6-7610-9C85-2412E578F03F}"/>
              </a:ext>
            </a:extLst>
          </p:cNvPr>
          <p:cNvSpPr/>
          <p:nvPr/>
        </p:nvSpPr>
        <p:spPr>
          <a:xfrm>
            <a:off x="6537316" y="2977680"/>
            <a:ext cx="615726" cy="33855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1.4. Sampling ( Up sampling and Down sampling )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grpSp>
        <p:nvGrpSpPr>
          <p:cNvPr id="20" name="Google Shape;534;p34">
            <a:extLst>
              <a:ext uri="{FF2B5EF4-FFF2-40B4-BE49-F238E27FC236}">
                <a16:creationId xmlns:a16="http://schemas.microsoft.com/office/drawing/2014/main" id="{BC6082C0-8F1E-9E8D-5FCC-8CE18AAF7FD9}"/>
              </a:ext>
            </a:extLst>
          </p:cNvPr>
          <p:cNvGrpSpPr/>
          <p:nvPr/>
        </p:nvGrpSpPr>
        <p:grpSpPr>
          <a:xfrm>
            <a:off x="11022370" y="366111"/>
            <a:ext cx="793580" cy="737991"/>
            <a:chOff x="3955894" y="2010094"/>
            <a:chExt cx="388045" cy="360863"/>
          </a:xfrm>
        </p:grpSpPr>
        <p:sp>
          <p:nvSpPr>
            <p:cNvPr id="21" name="Google Shape;535;p34">
              <a:extLst>
                <a:ext uri="{FF2B5EF4-FFF2-40B4-BE49-F238E27FC236}">
                  <a16:creationId xmlns:a16="http://schemas.microsoft.com/office/drawing/2014/main" id="{9113C7F1-7552-C13B-628A-938A88A76AA9}"/>
                </a:ext>
              </a:extLst>
            </p:cNvPr>
            <p:cNvSpPr/>
            <p:nvPr/>
          </p:nvSpPr>
          <p:spPr>
            <a:xfrm>
              <a:off x="4024026" y="2080534"/>
              <a:ext cx="251754" cy="85973"/>
            </a:xfrm>
            <a:custGeom>
              <a:avLst/>
              <a:gdLst/>
              <a:ahLst/>
              <a:cxnLst/>
              <a:rect l="l" t="t" r="r" b="b"/>
              <a:pathLst>
                <a:path w="9271" h="3166" extrusionOk="0">
                  <a:moveTo>
                    <a:pt x="1" y="0"/>
                  </a:moveTo>
                  <a:lnTo>
                    <a:pt x="1" y="2574"/>
                  </a:lnTo>
                  <a:lnTo>
                    <a:pt x="2997" y="2574"/>
                  </a:lnTo>
                  <a:lnTo>
                    <a:pt x="3667" y="1432"/>
                  </a:lnTo>
                  <a:lnTo>
                    <a:pt x="4076" y="2235"/>
                  </a:lnTo>
                  <a:lnTo>
                    <a:pt x="4780" y="570"/>
                  </a:lnTo>
                  <a:lnTo>
                    <a:pt x="5606" y="3166"/>
                  </a:lnTo>
                  <a:lnTo>
                    <a:pt x="6436" y="2431"/>
                  </a:lnTo>
                  <a:lnTo>
                    <a:pt x="9270" y="2431"/>
                  </a:lnTo>
                  <a:lnTo>
                    <a:pt x="92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36;p34">
              <a:extLst>
                <a:ext uri="{FF2B5EF4-FFF2-40B4-BE49-F238E27FC236}">
                  <a16:creationId xmlns:a16="http://schemas.microsoft.com/office/drawing/2014/main" id="{06BA267B-1E85-A053-B621-747C9FF9F174}"/>
                </a:ext>
              </a:extLst>
            </p:cNvPr>
            <p:cNvSpPr/>
            <p:nvPr/>
          </p:nvSpPr>
          <p:spPr>
            <a:xfrm>
              <a:off x="4024026" y="2161484"/>
              <a:ext cx="251754" cy="73753"/>
            </a:xfrm>
            <a:custGeom>
              <a:avLst/>
              <a:gdLst/>
              <a:ahLst/>
              <a:cxnLst/>
              <a:rect l="l" t="t" r="r" b="b"/>
              <a:pathLst>
                <a:path w="9271" h="2716" extrusionOk="0">
                  <a:moveTo>
                    <a:pt x="4669" y="0"/>
                  </a:moveTo>
                  <a:lnTo>
                    <a:pt x="4139" y="1256"/>
                  </a:lnTo>
                  <a:lnTo>
                    <a:pt x="3603" y="185"/>
                  </a:lnTo>
                  <a:lnTo>
                    <a:pt x="3469" y="432"/>
                  </a:lnTo>
                  <a:lnTo>
                    <a:pt x="1" y="432"/>
                  </a:lnTo>
                  <a:lnTo>
                    <a:pt x="1" y="2716"/>
                  </a:lnTo>
                  <a:lnTo>
                    <a:pt x="9270" y="2716"/>
                  </a:lnTo>
                  <a:lnTo>
                    <a:pt x="9270" y="290"/>
                  </a:lnTo>
                  <a:lnTo>
                    <a:pt x="6755" y="290"/>
                  </a:lnTo>
                  <a:lnTo>
                    <a:pt x="5196" y="1665"/>
                  </a:lnTo>
                  <a:lnTo>
                    <a:pt x="466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37;p34">
              <a:extLst>
                <a:ext uri="{FF2B5EF4-FFF2-40B4-BE49-F238E27FC236}">
                  <a16:creationId xmlns:a16="http://schemas.microsoft.com/office/drawing/2014/main" id="{C1D7C308-C13D-1776-DAA4-C6FE74DEED49}"/>
                </a:ext>
              </a:extLst>
            </p:cNvPr>
            <p:cNvSpPr/>
            <p:nvPr/>
          </p:nvSpPr>
          <p:spPr>
            <a:xfrm>
              <a:off x="3955894" y="2010094"/>
              <a:ext cx="388045" cy="360863"/>
            </a:xfrm>
            <a:custGeom>
              <a:avLst/>
              <a:gdLst/>
              <a:ahLst/>
              <a:cxnLst/>
              <a:rect l="l" t="t" r="r" b="b"/>
              <a:pathLst>
                <a:path w="14290" h="13289" extrusionOk="0">
                  <a:moveTo>
                    <a:pt x="12618" y="1762"/>
                  </a:moveTo>
                  <a:lnTo>
                    <a:pt x="12618" y="9128"/>
                  </a:lnTo>
                  <a:lnTo>
                    <a:pt x="1671" y="9128"/>
                  </a:lnTo>
                  <a:lnTo>
                    <a:pt x="1671" y="1762"/>
                  </a:lnTo>
                  <a:close/>
                  <a:moveTo>
                    <a:pt x="2094" y="10207"/>
                  </a:moveTo>
                  <a:cubicBezTo>
                    <a:pt x="2327" y="10207"/>
                    <a:pt x="2503" y="10405"/>
                    <a:pt x="2510" y="10630"/>
                  </a:cubicBezTo>
                  <a:cubicBezTo>
                    <a:pt x="2525" y="10855"/>
                    <a:pt x="2314" y="11047"/>
                    <a:pt x="2094" y="11047"/>
                  </a:cubicBezTo>
                  <a:cubicBezTo>
                    <a:pt x="1862" y="11047"/>
                    <a:pt x="1686" y="10855"/>
                    <a:pt x="1679" y="10630"/>
                  </a:cubicBezTo>
                  <a:cubicBezTo>
                    <a:pt x="1664" y="10405"/>
                    <a:pt x="1875" y="10207"/>
                    <a:pt x="2094" y="10207"/>
                  </a:cubicBezTo>
                  <a:close/>
                  <a:moveTo>
                    <a:pt x="3532" y="10207"/>
                  </a:moveTo>
                  <a:cubicBezTo>
                    <a:pt x="3772" y="10207"/>
                    <a:pt x="3941" y="10405"/>
                    <a:pt x="3955" y="10630"/>
                  </a:cubicBezTo>
                  <a:cubicBezTo>
                    <a:pt x="3963" y="10855"/>
                    <a:pt x="3752" y="11047"/>
                    <a:pt x="3532" y="11047"/>
                  </a:cubicBezTo>
                  <a:cubicBezTo>
                    <a:pt x="3300" y="11047"/>
                    <a:pt x="3124" y="10855"/>
                    <a:pt x="3117" y="10630"/>
                  </a:cubicBezTo>
                  <a:cubicBezTo>
                    <a:pt x="3109" y="10405"/>
                    <a:pt x="3313" y="10207"/>
                    <a:pt x="3532" y="10207"/>
                  </a:cubicBezTo>
                  <a:close/>
                  <a:moveTo>
                    <a:pt x="4978" y="10207"/>
                  </a:moveTo>
                  <a:cubicBezTo>
                    <a:pt x="5210" y="10207"/>
                    <a:pt x="5386" y="10405"/>
                    <a:pt x="5393" y="10630"/>
                  </a:cubicBezTo>
                  <a:cubicBezTo>
                    <a:pt x="5408" y="10855"/>
                    <a:pt x="5196" y="11047"/>
                    <a:pt x="4978" y="11047"/>
                  </a:cubicBezTo>
                  <a:cubicBezTo>
                    <a:pt x="4745" y="11047"/>
                    <a:pt x="4569" y="10855"/>
                    <a:pt x="4555" y="10630"/>
                  </a:cubicBezTo>
                  <a:cubicBezTo>
                    <a:pt x="4547" y="10405"/>
                    <a:pt x="4758" y="10207"/>
                    <a:pt x="4978" y="10207"/>
                  </a:cubicBezTo>
                  <a:close/>
                  <a:moveTo>
                    <a:pt x="1" y="1"/>
                  </a:moveTo>
                  <a:lnTo>
                    <a:pt x="1" y="12117"/>
                  </a:lnTo>
                  <a:lnTo>
                    <a:pt x="840" y="12117"/>
                  </a:lnTo>
                  <a:lnTo>
                    <a:pt x="840" y="13288"/>
                  </a:lnTo>
                  <a:lnTo>
                    <a:pt x="1671" y="13288"/>
                  </a:lnTo>
                  <a:lnTo>
                    <a:pt x="1671" y="12117"/>
                  </a:lnTo>
                  <a:lnTo>
                    <a:pt x="12591" y="12117"/>
                  </a:lnTo>
                  <a:lnTo>
                    <a:pt x="12591" y="13288"/>
                  </a:lnTo>
                  <a:lnTo>
                    <a:pt x="13429" y="13288"/>
                  </a:lnTo>
                  <a:lnTo>
                    <a:pt x="13429" y="12117"/>
                  </a:lnTo>
                  <a:lnTo>
                    <a:pt x="14290" y="12117"/>
                  </a:lnTo>
                  <a:lnTo>
                    <a:pt x="142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9C2191-8B9A-1321-BDD4-798C250BBE87}"/>
              </a:ext>
            </a:extLst>
          </p:cNvPr>
          <p:cNvSpPr txBox="1"/>
          <p:nvPr/>
        </p:nvSpPr>
        <p:spPr>
          <a:xfrm>
            <a:off x="1975420" y="2307177"/>
            <a:ext cx="93783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Used both techniques to equalize the value count of subtype (label)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Before sampling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After sampling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C7965D82-5C29-480E-E6BB-1C126BEBB260}"/>
              </a:ext>
            </a:extLst>
          </p:cNvPr>
          <p:cNvSpPr/>
          <p:nvPr/>
        </p:nvSpPr>
        <p:spPr>
          <a:xfrm>
            <a:off x="4986300" y="3568730"/>
            <a:ext cx="772547" cy="465109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528AB-75AF-4708-F159-0B3C7AD5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27" y="3155973"/>
            <a:ext cx="3798832" cy="1290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4BE2153D-C8CF-984C-D8DA-D5A64494FF0E}"/>
              </a:ext>
            </a:extLst>
          </p:cNvPr>
          <p:cNvSpPr/>
          <p:nvPr/>
        </p:nvSpPr>
        <p:spPr>
          <a:xfrm>
            <a:off x="4990109" y="5189187"/>
            <a:ext cx="772547" cy="465109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A5C99-B93B-2AA1-7B15-9B7C42BA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915" y="4719717"/>
            <a:ext cx="3798832" cy="1423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258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1.5 Splitting Data ( Train | Test )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  <p:grpSp>
        <p:nvGrpSpPr>
          <p:cNvPr id="20" name="Google Shape;534;p34">
            <a:extLst>
              <a:ext uri="{FF2B5EF4-FFF2-40B4-BE49-F238E27FC236}">
                <a16:creationId xmlns:a16="http://schemas.microsoft.com/office/drawing/2014/main" id="{BC6082C0-8F1E-9E8D-5FCC-8CE18AAF7FD9}"/>
              </a:ext>
            </a:extLst>
          </p:cNvPr>
          <p:cNvGrpSpPr/>
          <p:nvPr/>
        </p:nvGrpSpPr>
        <p:grpSpPr>
          <a:xfrm>
            <a:off x="11022370" y="366111"/>
            <a:ext cx="793580" cy="737991"/>
            <a:chOff x="3955894" y="2010094"/>
            <a:chExt cx="388045" cy="360863"/>
          </a:xfrm>
        </p:grpSpPr>
        <p:sp>
          <p:nvSpPr>
            <p:cNvPr id="21" name="Google Shape;535;p34">
              <a:extLst>
                <a:ext uri="{FF2B5EF4-FFF2-40B4-BE49-F238E27FC236}">
                  <a16:creationId xmlns:a16="http://schemas.microsoft.com/office/drawing/2014/main" id="{9113C7F1-7552-C13B-628A-938A88A76AA9}"/>
                </a:ext>
              </a:extLst>
            </p:cNvPr>
            <p:cNvSpPr/>
            <p:nvPr/>
          </p:nvSpPr>
          <p:spPr>
            <a:xfrm>
              <a:off x="4024026" y="2080534"/>
              <a:ext cx="251754" cy="85973"/>
            </a:xfrm>
            <a:custGeom>
              <a:avLst/>
              <a:gdLst/>
              <a:ahLst/>
              <a:cxnLst/>
              <a:rect l="l" t="t" r="r" b="b"/>
              <a:pathLst>
                <a:path w="9271" h="3166" extrusionOk="0">
                  <a:moveTo>
                    <a:pt x="1" y="0"/>
                  </a:moveTo>
                  <a:lnTo>
                    <a:pt x="1" y="2574"/>
                  </a:lnTo>
                  <a:lnTo>
                    <a:pt x="2997" y="2574"/>
                  </a:lnTo>
                  <a:lnTo>
                    <a:pt x="3667" y="1432"/>
                  </a:lnTo>
                  <a:lnTo>
                    <a:pt x="4076" y="2235"/>
                  </a:lnTo>
                  <a:lnTo>
                    <a:pt x="4780" y="570"/>
                  </a:lnTo>
                  <a:lnTo>
                    <a:pt x="5606" y="3166"/>
                  </a:lnTo>
                  <a:lnTo>
                    <a:pt x="6436" y="2431"/>
                  </a:lnTo>
                  <a:lnTo>
                    <a:pt x="9270" y="2431"/>
                  </a:lnTo>
                  <a:lnTo>
                    <a:pt x="927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36;p34">
              <a:extLst>
                <a:ext uri="{FF2B5EF4-FFF2-40B4-BE49-F238E27FC236}">
                  <a16:creationId xmlns:a16="http://schemas.microsoft.com/office/drawing/2014/main" id="{06BA267B-1E85-A053-B621-747C9FF9F174}"/>
                </a:ext>
              </a:extLst>
            </p:cNvPr>
            <p:cNvSpPr/>
            <p:nvPr/>
          </p:nvSpPr>
          <p:spPr>
            <a:xfrm>
              <a:off x="4024026" y="2161484"/>
              <a:ext cx="251754" cy="73753"/>
            </a:xfrm>
            <a:custGeom>
              <a:avLst/>
              <a:gdLst/>
              <a:ahLst/>
              <a:cxnLst/>
              <a:rect l="l" t="t" r="r" b="b"/>
              <a:pathLst>
                <a:path w="9271" h="2716" extrusionOk="0">
                  <a:moveTo>
                    <a:pt x="4669" y="0"/>
                  </a:moveTo>
                  <a:lnTo>
                    <a:pt x="4139" y="1256"/>
                  </a:lnTo>
                  <a:lnTo>
                    <a:pt x="3603" y="185"/>
                  </a:lnTo>
                  <a:lnTo>
                    <a:pt x="3469" y="432"/>
                  </a:lnTo>
                  <a:lnTo>
                    <a:pt x="1" y="432"/>
                  </a:lnTo>
                  <a:lnTo>
                    <a:pt x="1" y="2716"/>
                  </a:lnTo>
                  <a:lnTo>
                    <a:pt x="9270" y="2716"/>
                  </a:lnTo>
                  <a:lnTo>
                    <a:pt x="9270" y="290"/>
                  </a:lnTo>
                  <a:lnTo>
                    <a:pt x="6755" y="290"/>
                  </a:lnTo>
                  <a:lnTo>
                    <a:pt x="5196" y="1665"/>
                  </a:lnTo>
                  <a:lnTo>
                    <a:pt x="466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37;p34">
              <a:extLst>
                <a:ext uri="{FF2B5EF4-FFF2-40B4-BE49-F238E27FC236}">
                  <a16:creationId xmlns:a16="http://schemas.microsoft.com/office/drawing/2014/main" id="{C1D7C308-C13D-1776-DAA4-C6FE74DEED49}"/>
                </a:ext>
              </a:extLst>
            </p:cNvPr>
            <p:cNvSpPr/>
            <p:nvPr/>
          </p:nvSpPr>
          <p:spPr>
            <a:xfrm>
              <a:off x="3955894" y="2010094"/>
              <a:ext cx="388045" cy="360863"/>
            </a:xfrm>
            <a:custGeom>
              <a:avLst/>
              <a:gdLst/>
              <a:ahLst/>
              <a:cxnLst/>
              <a:rect l="l" t="t" r="r" b="b"/>
              <a:pathLst>
                <a:path w="14290" h="13289" extrusionOk="0">
                  <a:moveTo>
                    <a:pt x="12618" y="1762"/>
                  </a:moveTo>
                  <a:lnTo>
                    <a:pt x="12618" y="9128"/>
                  </a:lnTo>
                  <a:lnTo>
                    <a:pt x="1671" y="9128"/>
                  </a:lnTo>
                  <a:lnTo>
                    <a:pt x="1671" y="1762"/>
                  </a:lnTo>
                  <a:close/>
                  <a:moveTo>
                    <a:pt x="2094" y="10207"/>
                  </a:moveTo>
                  <a:cubicBezTo>
                    <a:pt x="2327" y="10207"/>
                    <a:pt x="2503" y="10405"/>
                    <a:pt x="2510" y="10630"/>
                  </a:cubicBezTo>
                  <a:cubicBezTo>
                    <a:pt x="2525" y="10855"/>
                    <a:pt x="2314" y="11047"/>
                    <a:pt x="2094" y="11047"/>
                  </a:cubicBezTo>
                  <a:cubicBezTo>
                    <a:pt x="1862" y="11047"/>
                    <a:pt x="1686" y="10855"/>
                    <a:pt x="1679" y="10630"/>
                  </a:cubicBezTo>
                  <a:cubicBezTo>
                    <a:pt x="1664" y="10405"/>
                    <a:pt x="1875" y="10207"/>
                    <a:pt x="2094" y="10207"/>
                  </a:cubicBezTo>
                  <a:close/>
                  <a:moveTo>
                    <a:pt x="3532" y="10207"/>
                  </a:moveTo>
                  <a:cubicBezTo>
                    <a:pt x="3772" y="10207"/>
                    <a:pt x="3941" y="10405"/>
                    <a:pt x="3955" y="10630"/>
                  </a:cubicBezTo>
                  <a:cubicBezTo>
                    <a:pt x="3963" y="10855"/>
                    <a:pt x="3752" y="11047"/>
                    <a:pt x="3532" y="11047"/>
                  </a:cubicBezTo>
                  <a:cubicBezTo>
                    <a:pt x="3300" y="11047"/>
                    <a:pt x="3124" y="10855"/>
                    <a:pt x="3117" y="10630"/>
                  </a:cubicBezTo>
                  <a:cubicBezTo>
                    <a:pt x="3109" y="10405"/>
                    <a:pt x="3313" y="10207"/>
                    <a:pt x="3532" y="10207"/>
                  </a:cubicBezTo>
                  <a:close/>
                  <a:moveTo>
                    <a:pt x="4978" y="10207"/>
                  </a:moveTo>
                  <a:cubicBezTo>
                    <a:pt x="5210" y="10207"/>
                    <a:pt x="5386" y="10405"/>
                    <a:pt x="5393" y="10630"/>
                  </a:cubicBezTo>
                  <a:cubicBezTo>
                    <a:pt x="5408" y="10855"/>
                    <a:pt x="5196" y="11047"/>
                    <a:pt x="4978" y="11047"/>
                  </a:cubicBezTo>
                  <a:cubicBezTo>
                    <a:pt x="4745" y="11047"/>
                    <a:pt x="4569" y="10855"/>
                    <a:pt x="4555" y="10630"/>
                  </a:cubicBezTo>
                  <a:cubicBezTo>
                    <a:pt x="4547" y="10405"/>
                    <a:pt x="4758" y="10207"/>
                    <a:pt x="4978" y="10207"/>
                  </a:cubicBezTo>
                  <a:close/>
                  <a:moveTo>
                    <a:pt x="1" y="1"/>
                  </a:moveTo>
                  <a:lnTo>
                    <a:pt x="1" y="12117"/>
                  </a:lnTo>
                  <a:lnTo>
                    <a:pt x="840" y="12117"/>
                  </a:lnTo>
                  <a:lnTo>
                    <a:pt x="840" y="13288"/>
                  </a:lnTo>
                  <a:lnTo>
                    <a:pt x="1671" y="13288"/>
                  </a:lnTo>
                  <a:lnTo>
                    <a:pt x="1671" y="12117"/>
                  </a:lnTo>
                  <a:lnTo>
                    <a:pt x="12591" y="12117"/>
                  </a:lnTo>
                  <a:lnTo>
                    <a:pt x="12591" y="13288"/>
                  </a:lnTo>
                  <a:lnTo>
                    <a:pt x="13429" y="13288"/>
                  </a:lnTo>
                  <a:lnTo>
                    <a:pt x="13429" y="12117"/>
                  </a:lnTo>
                  <a:lnTo>
                    <a:pt x="14290" y="12117"/>
                  </a:lnTo>
                  <a:lnTo>
                    <a:pt x="142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D297FE-9DC3-F461-F87E-2D1DAF77260E}"/>
              </a:ext>
            </a:extLst>
          </p:cNvPr>
          <p:cNvSpPr txBox="1"/>
          <p:nvPr/>
        </p:nvSpPr>
        <p:spPr>
          <a:xfrm>
            <a:off x="1975420" y="2424841"/>
            <a:ext cx="9378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Have used </a:t>
            </a:r>
            <a:r>
              <a:rPr lang="en-US" sz="2400" dirty="0" err="1"/>
              <a:t>sklearn’s</a:t>
            </a:r>
            <a:r>
              <a:rPr lang="en-US" sz="2400" dirty="0"/>
              <a:t>, </a:t>
            </a:r>
            <a:r>
              <a:rPr lang="en-US" sz="2400" dirty="0" err="1"/>
              <a:t>train_test_split</a:t>
            </a:r>
            <a:r>
              <a:rPr lang="en-US" sz="2400" dirty="0"/>
              <a:t> method to split the data as train and test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Ratio between train and test = 4:1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Splitting has done for;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Main dataset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Datasets with different number of features ( 5 )</a:t>
            </a:r>
          </a:p>
        </p:txBody>
      </p:sp>
    </p:spTree>
    <p:extLst>
      <p:ext uri="{BB962C8B-B14F-4D97-AF65-F5344CB8AC3E}">
        <p14:creationId xmlns:p14="http://schemas.microsoft.com/office/powerpoint/2010/main" val="19851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1.6. Data Transformation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24</a:t>
            </a:r>
          </a:p>
        </p:txBody>
      </p:sp>
      <p:grpSp>
        <p:nvGrpSpPr>
          <p:cNvPr id="12" name="Google Shape;491;p32">
            <a:extLst>
              <a:ext uri="{FF2B5EF4-FFF2-40B4-BE49-F238E27FC236}">
                <a16:creationId xmlns:a16="http://schemas.microsoft.com/office/drawing/2014/main" id="{03FAC66D-5633-73A4-EEE2-1594C568608D}"/>
              </a:ext>
            </a:extLst>
          </p:cNvPr>
          <p:cNvGrpSpPr/>
          <p:nvPr/>
        </p:nvGrpSpPr>
        <p:grpSpPr>
          <a:xfrm>
            <a:off x="10798986" y="5195396"/>
            <a:ext cx="1109627" cy="1105887"/>
            <a:chOff x="-26980600" y="3175500"/>
            <a:chExt cx="296950" cy="295950"/>
          </a:xfrm>
        </p:grpSpPr>
        <p:sp>
          <p:nvSpPr>
            <p:cNvPr id="15" name="Google Shape;492;p32">
              <a:extLst>
                <a:ext uri="{FF2B5EF4-FFF2-40B4-BE49-F238E27FC236}">
                  <a16:creationId xmlns:a16="http://schemas.microsoft.com/office/drawing/2014/main" id="{8D637B1D-C9D6-F13D-63D5-25A55989112C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493;p32">
              <a:extLst>
                <a:ext uri="{FF2B5EF4-FFF2-40B4-BE49-F238E27FC236}">
                  <a16:creationId xmlns:a16="http://schemas.microsoft.com/office/drawing/2014/main" id="{D6D439CB-80E8-86BC-F725-C07E32FFBFD6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494;p32">
              <a:extLst>
                <a:ext uri="{FF2B5EF4-FFF2-40B4-BE49-F238E27FC236}">
                  <a16:creationId xmlns:a16="http://schemas.microsoft.com/office/drawing/2014/main" id="{9C8A73B0-3C14-B136-E754-C516A0E18ECE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7D2D56-2989-D773-E9A9-4D961372A83B}"/>
              </a:ext>
            </a:extLst>
          </p:cNvPr>
          <p:cNvSpPr txBox="1"/>
          <p:nvPr/>
        </p:nvSpPr>
        <p:spPr>
          <a:xfrm>
            <a:off x="1975420" y="2424841"/>
            <a:ext cx="9378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Dataset is not in a standard range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solve that we used </a:t>
            </a:r>
            <a:r>
              <a:rPr lang="en-US" sz="2400" b="1" dirty="0"/>
              <a:t>Standardization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6942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2. Train the models and evaluation</a:t>
            </a: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dirty="0">
                <a:ea typeface="Roboto Black" panose="02000000000000000000" pitchFamily="2" charset="0"/>
              </a:rPr>
              <a:t>	</a:t>
            </a:r>
            <a:r>
              <a:rPr lang="en-US" sz="2500" dirty="0">
                <a:ea typeface="Roboto Black" panose="02000000000000000000" pitchFamily="2" charset="0"/>
              </a:rPr>
              <a:t>Prediction method: </a:t>
            </a:r>
            <a:r>
              <a:rPr lang="en-US" sz="2500" b="1" dirty="0">
                <a:ea typeface="Roboto Black" panose="02000000000000000000" pitchFamily="2" charset="0"/>
              </a:rPr>
              <a:t>SVM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500" b="1" dirty="0">
                <a:ea typeface="Roboto Black" panose="02000000000000000000" pitchFamily="2" charset="0"/>
              </a:rPr>
              <a:t>       </a:t>
            </a:r>
            <a:r>
              <a:rPr lang="en-US" sz="2500" dirty="0">
                <a:ea typeface="Roboto Black" panose="02000000000000000000" pitchFamily="2" charset="0"/>
              </a:rPr>
              <a:t>Evaluation method: </a:t>
            </a:r>
            <a:r>
              <a:rPr lang="en-US" sz="2500" b="1" dirty="0"/>
              <a:t>confusion matrix and classification report</a:t>
            </a:r>
            <a:endParaRPr lang="en-US" sz="2500" b="1" dirty="0"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b="1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  <p:grpSp>
        <p:nvGrpSpPr>
          <p:cNvPr id="16" name="Google Shape;692;p38">
            <a:extLst>
              <a:ext uri="{FF2B5EF4-FFF2-40B4-BE49-F238E27FC236}">
                <a16:creationId xmlns:a16="http://schemas.microsoft.com/office/drawing/2014/main" id="{8519F1A9-9B07-3ECF-ACCA-FA8409AE7B57}"/>
              </a:ext>
            </a:extLst>
          </p:cNvPr>
          <p:cNvGrpSpPr/>
          <p:nvPr/>
        </p:nvGrpSpPr>
        <p:grpSpPr>
          <a:xfrm>
            <a:off x="11160369" y="229642"/>
            <a:ext cx="766655" cy="868531"/>
            <a:chOff x="6447446" y="1989022"/>
            <a:chExt cx="342696" cy="388235"/>
          </a:xfrm>
        </p:grpSpPr>
        <p:sp>
          <p:nvSpPr>
            <p:cNvPr id="18" name="Google Shape;693;p38">
              <a:extLst>
                <a:ext uri="{FF2B5EF4-FFF2-40B4-BE49-F238E27FC236}">
                  <a16:creationId xmlns:a16="http://schemas.microsoft.com/office/drawing/2014/main" id="{D7877CF9-0C4B-7F23-86E5-683F4A0373A0}"/>
                </a:ext>
              </a:extLst>
            </p:cNvPr>
            <p:cNvSpPr/>
            <p:nvPr/>
          </p:nvSpPr>
          <p:spPr>
            <a:xfrm>
              <a:off x="6447446" y="1989022"/>
              <a:ext cx="342696" cy="388235"/>
            </a:xfrm>
            <a:custGeom>
              <a:avLst/>
              <a:gdLst/>
              <a:ahLst/>
              <a:cxnLst/>
              <a:rect l="l" t="t" r="r" b="b"/>
              <a:pathLst>
                <a:path w="12620" h="14297" extrusionOk="0">
                  <a:moveTo>
                    <a:pt x="0" y="0"/>
                  </a:moveTo>
                  <a:lnTo>
                    <a:pt x="0" y="14296"/>
                  </a:lnTo>
                  <a:lnTo>
                    <a:pt x="12620" y="14296"/>
                  </a:lnTo>
                  <a:lnTo>
                    <a:pt x="12620" y="0"/>
                  </a:lnTo>
                  <a:lnTo>
                    <a:pt x="8882" y="0"/>
                  </a:lnTo>
                  <a:lnTo>
                    <a:pt x="8882" y="1538"/>
                  </a:lnTo>
                  <a:lnTo>
                    <a:pt x="11088" y="1538"/>
                  </a:lnTo>
                  <a:lnTo>
                    <a:pt x="11088" y="12760"/>
                  </a:lnTo>
                  <a:lnTo>
                    <a:pt x="1538" y="12760"/>
                  </a:lnTo>
                  <a:lnTo>
                    <a:pt x="1538" y="1538"/>
                  </a:lnTo>
                  <a:lnTo>
                    <a:pt x="3744" y="1538"/>
                  </a:lnTo>
                  <a:lnTo>
                    <a:pt x="374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94;p38">
              <a:extLst>
                <a:ext uri="{FF2B5EF4-FFF2-40B4-BE49-F238E27FC236}">
                  <a16:creationId xmlns:a16="http://schemas.microsoft.com/office/drawing/2014/main" id="{3929CCDB-EBD8-B4D3-0DEC-E92C8D841FDD}"/>
                </a:ext>
              </a:extLst>
            </p:cNvPr>
            <p:cNvSpPr/>
            <p:nvPr/>
          </p:nvSpPr>
          <p:spPr>
            <a:xfrm>
              <a:off x="6571898" y="1989022"/>
              <a:ext cx="93983" cy="64520"/>
            </a:xfrm>
            <a:custGeom>
              <a:avLst/>
              <a:gdLst/>
              <a:ahLst/>
              <a:cxnLst/>
              <a:rect l="l" t="t" r="r" b="b"/>
              <a:pathLst>
                <a:path w="3461" h="2376" extrusionOk="0">
                  <a:moveTo>
                    <a:pt x="0" y="0"/>
                  </a:moveTo>
                  <a:lnTo>
                    <a:pt x="0" y="2376"/>
                  </a:lnTo>
                  <a:lnTo>
                    <a:pt x="3460" y="2376"/>
                  </a:lnTo>
                  <a:lnTo>
                    <a:pt x="346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695;p38">
              <a:extLst>
                <a:ext uri="{FF2B5EF4-FFF2-40B4-BE49-F238E27FC236}">
                  <a16:creationId xmlns:a16="http://schemas.microsoft.com/office/drawing/2014/main" id="{81275CED-F786-73D5-2761-08B005B1C6BE}"/>
                </a:ext>
              </a:extLst>
            </p:cNvPr>
            <p:cNvSpPr/>
            <p:nvPr/>
          </p:nvSpPr>
          <p:spPr>
            <a:xfrm>
              <a:off x="6511940" y="2179297"/>
              <a:ext cx="213873" cy="133440"/>
            </a:xfrm>
            <a:custGeom>
              <a:avLst/>
              <a:gdLst/>
              <a:ahLst/>
              <a:cxnLst/>
              <a:rect l="l" t="t" r="r" b="b"/>
              <a:pathLst>
                <a:path w="7876" h="4914" extrusionOk="0">
                  <a:moveTo>
                    <a:pt x="4090" y="1"/>
                  </a:moveTo>
                  <a:lnTo>
                    <a:pt x="3152" y="1989"/>
                  </a:lnTo>
                  <a:lnTo>
                    <a:pt x="2307" y="515"/>
                  </a:lnTo>
                  <a:lnTo>
                    <a:pt x="2010" y="1094"/>
                  </a:lnTo>
                  <a:lnTo>
                    <a:pt x="1" y="1094"/>
                  </a:lnTo>
                  <a:lnTo>
                    <a:pt x="1" y="4914"/>
                  </a:lnTo>
                  <a:lnTo>
                    <a:pt x="7876" y="4914"/>
                  </a:lnTo>
                  <a:lnTo>
                    <a:pt x="7876" y="896"/>
                  </a:lnTo>
                  <a:lnTo>
                    <a:pt x="6091" y="896"/>
                  </a:lnTo>
                  <a:lnTo>
                    <a:pt x="5098" y="3391"/>
                  </a:lnTo>
                  <a:lnTo>
                    <a:pt x="40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696;p38">
              <a:extLst>
                <a:ext uri="{FF2B5EF4-FFF2-40B4-BE49-F238E27FC236}">
                  <a16:creationId xmlns:a16="http://schemas.microsoft.com/office/drawing/2014/main" id="{DE71D509-FDF5-80E0-AF82-2E6038BE53EE}"/>
                </a:ext>
              </a:extLst>
            </p:cNvPr>
            <p:cNvSpPr/>
            <p:nvPr/>
          </p:nvSpPr>
          <p:spPr>
            <a:xfrm>
              <a:off x="6511940" y="2053515"/>
              <a:ext cx="213873" cy="148429"/>
            </a:xfrm>
            <a:custGeom>
              <a:avLst/>
              <a:gdLst/>
              <a:ahLst/>
              <a:cxnLst/>
              <a:rect l="l" t="t" r="r" b="b"/>
              <a:pathLst>
                <a:path w="7876" h="5466" extrusionOk="0">
                  <a:moveTo>
                    <a:pt x="1" y="1"/>
                  </a:moveTo>
                  <a:lnTo>
                    <a:pt x="1" y="4886"/>
                  </a:lnTo>
                  <a:lnTo>
                    <a:pt x="1496" y="4886"/>
                  </a:lnTo>
                  <a:lnTo>
                    <a:pt x="2271" y="3384"/>
                  </a:lnTo>
                  <a:lnTo>
                    <a:pt x="3075" y="4802"/>
                  </a:lnTo>
                  <a:lnTo>
                    <a:pt x="4266" y="2284"/>
                  </a:lnTo>
                  <a:lnTo>
                    <a:pt x="5211" y="5465"/>
                  </a:lnTo>
                  <a:lnTo>
                    <a:pt x="5521" y="4689"/>
                  </a:lnTo>
                  <a:lnTo>
                    <a:pt x="7876" y="4689"/>
                  </a:lnTo>
                  <a:lnTo>
                    <a:pt x="7876" y="1"/>
                  </a:lnTo>
                  <a:lnTo>
                    <a:pt x="6507" y="1"/>
                  </a:lnTo>
                  <a:lnTo>
                    <a:pt x="6507" y="840"/>
                  </a:lnTo>
                  <a:lnTo>
                    <a:pt x="1369" y="840"/>
                  </a:lnTo>
                  <a:lnTo>
                    <a:pt x="136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97C822-1CFB-B15E-9EFA-9AE8C783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08" y="2435920"/>
            <a:ext cx="5738183" cy="3865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719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3. Results for Protein data (</a:t>
            </a:r>
            <a:r>
              <a:rPr lang="en-US" sz="2800" dirty="0" err="1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Upto</a:t>
            </a: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now)</a:t>
            </a: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dirty="0">
                <a:ea typeface="Roboto Black" panose="02000000000000000000" pitchFamily="2" charset="0"/>
              </a:rPr>
              <a:t>	Feature selection method: </a:t>
            </a:r>
            <a:r>
              <a:rPr lang="en-US" sz="2500" b="1" dirty="0">
                <a:ea typeface="Roboto Black" panose="02000000000000000000" pitchFamily="2" charset="0"/>
              </a:rPr>
              <a:t>Pearson Correlation 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500" dirty="0">
                <a:ea typeface="Roboto Black" panose="02000000000000000000" pitchFamily="2" charset="0"/>
              </a:rPr>
              <a:t>	Prediction method: </a:t>
            </a:r>
            <a:r>
              <a:rPr lang="en-US" sz="2500" b="1" dirty="0">
                <a:ea typeface="Roboto Black" panose="02000000000000000000" pitchFamily="2" charset="0"/>
              </a:rPr>
              <a:t>SVM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500" b="1" dirty="0">
                <a:ea typeface="Roboto Black" panose="02000000000000000000" pitchFamily="2" charset="0"/>
              </a:rPr>
              <a:t>       </a:t>
            </a:r>
            <a:r>
              <a:rPr lang="en-US" sz="2500" dirty="0">
                <a:ea typeface="Roboto Black" panose="02000000000000000000" pitchFamily="2" charset="0"/>
              </a:rPr>
              <a:t>Evaluation method: </a:t>
            </a:r>
            <a:r>
              <a:rPr lang="en-US" sz="2500" b="1" dirty="0"/>
              <a:t>Accuracy and f1-Score</a:t>
            </a:r>
            <a:endParaRPr lang="en-US" sz="2500" b="1" dirty="0"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b="1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26</a:t>
            </a:r>
          </a:p>
        </p:txBody>
      </p:sp>
      <p:grpSp>
        <p:nvGrpSpPr>
          <p:cNvPr id="16" name="Google Shape;692;p38">
            <a:extLst>
              <a:ext uri="{FF2B5EF4-FFF2-40B4-BE49-F238E27FC236}">
                <a16:creationId xmlns:a16="http://schemas.microsoft.com/office/drawing/2014/main" id="{8519F1A9-9B07-3ECF-ACCA-FA8409AE7B57}"/>
              </a:ext>
            </a:extLst>
          </p:cNvPr>
          <p:cNvGrpSpPr/>
          <p:nvPr/>
        </p:nvGrpSpPr>
        <p:grpSpPr>
          <a:xfrm>
            <a:off x="11160369" y="229642"/>
            <a:ext cx="766655" cy="868531"/>
            <a:chOff x="6447446" y="1989022"/>
            <a:chExt cx="342696" cy="388235"/>
          </a:xfrm>
        </p:grpSpPr>
        <p:sp>
          <p:nvSpPr>
            <p:cNvPr id="18" name="Google Shape;693;p38">
              <a:extLst>
                <a:ext uri="{FF2B5EF4-FFF2-40B4-BE49-F238E27FC236}">
                  <a16:creationId xmlns:a16="http://schemas.microsoft.com/office/drawing/2014/main" id="{D7877CF9-0C4B-7F23-86E5-683F4A0373A0}"/>
                </a:ext>
              </a:extLst>
            </p:cNvPr>
            <p:cNvSpPr/>
            <p:nvPr/>
          </p:nvSpPr>
          <p:spPr>
            <a:xfrm>
              <a:off x="6447446" y="1989022"/>
              <a:ext cx="342696" cy="388235"/>
            </a:xfrm>
            <a:custGeom>
              <a:avLst/>
              <a:gdLst/>
              <a:ahLst/>
              <a:cxnLst/>
              <a:rect l="l" t="t" r="r" b="b"/>
              <a:pathLst>
                <a:path w="12620" h="14297" extrusionOk="0">
                  <a:moveTo>
                    <a:pt x="0" y="0"/>
                  </a:moveTo>
                  <a:lnTo>
                    <a:pt x="0" y="14296"/>
                  </a:lnTo>
                  <a:lnTo>
                    <a:pt x="12620" y="14296"/>
                  </a:lnTo>
                  <a:lnTo>
                    <a:pt x="12620" y="0"/>
                  </a:lnTo>
                  <a:lnTo>
                    <a:pt x="8882" y="0"/>
                  </a:lnTo>
                  <a:lnTo>
                    <a:pt x="8882" y="1538"/>
                  </a:lnTo>
                  <a:lnTo>
                    <a:pt x="11088" y="1538"/>
                  </a:lnTo>
                  <a:lnTo>
                    <a:pt x="11088" y="12760"/>
                  </a:lnTo>
                  <a:lnTo>
                    <a:pt x="1538" y="12760"/>
                  </a:lnTo>
                  <a:lnTo>
                    <a:pt x="1538" y="1538"/>
                  </a:lnTo>
                  <a:lnTo>
                    <a:pt x="3744" y="1538"/>
                  </a:lnTo>
                  <a:lnTo>
                    <a:pt x="3744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94;p38">
              <a:extLst>
                <a:ext uri="{FF2B5EF4-FFF2-40B4-BE49-F238E27FC236}">
                  <a16:creationId xmlns:a16="http://schemas.microsoft.com/office/drawing/2014/main" id="{3929CCDB-EBD8-B4D3-0DEC-E92C8D841FDD}"/>
                </a:ext>
              </a:extLst>
            </p:cNvPr>
            <p:cNvSpPr/>
            <p:nvPr/>
          </p:nvSpPr>
          <p:spPr>
            <a:xfrm>
              <a:off x="6571898" y="1989022"/>
              <a:ext cx="93983" cy="64520"/>
            </a:xfrm>
            <a:custGeom>
              <a:avLst/>
              <a:gdLst/>
              <a:ahLst/>
              <a:cxnLst/>
              <a:rect l="l" t="t" r="r" b="b"/>
              <a:pathLst>
                <a:path w="3461" h="2376" extrusionOk="0">
                  <a:moveTo>
                    <a:pt x="0" y="0"/>
                  </a:moveTo>
                  <a:lnTo>
                    <a:pt x="0" y="2376"/>
                  </a:lnTo>
                  <a:lnTo>
                    <a:pt x="3460" y="2376"/>
                  </a:lnTo>
                  <a:lnTo>
                    <a:pt x="346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695;p38">
              <a:extLst>
                <a:ext uri="{FF2B5EF4-FFF2-40B4-BE49-F238E27FC236}">
                  <a16:creationId xmlns:a16="http://schemas.microsoft.com/office/drawing/2014/main" id="{81275CED-F786-73D5-2761-08B005B1C6BE}"/>
                </a:ext>
              </a:extLst>
            </p:cNvPr>
            <p:cNvSpPr/>
            <p:nvPr/>
          </p:nvSpPr>
          <p:spPr>
            <a:xfrm>
              <a:off x="6511940" y="2179297"/>
              <a:ext cx="213873" cy="133440"/>
            </a:xfrm>
            <a:custGeom>
              <a:avLst/>
              <a:gdLst/>
              <a:ahLst/>
              <a:cxnLst/>
              <a:rect l="l" t="t" r="r" b="b"/>
              <a:pathLst>
                <a:path w="7876" h="4914" extrusionOk="0">
                  <a:moveTo>
                    <a:pt x="4090" y="1"/>
                  </a:moveTo>
                  <a:lnTo>
                    <a:pt x="3152" y="1989"/>
                  </a:lnTo>
                  <a:lnTo>
                    <a:pt x="2307" y="515"/>
                  </a:lnTo>
                  <a:lnTo>
                    <a:pt x="2010" y="1094"/>
                  </a:lnTo>
                  <a:lnTo>
                    <a:pt x="1" y="1094"/>
                  </a:lnTo>
                  <a:lnTo>
                    <a:pt x="1" y="4914"/>
                  </a:lnTo>
                  <a:lnTo>
                    <a:pt x="7876" y="4914"/>
                  </a:lnTo>
                  <a:lnTo>
                    <a:pt x="7876" y="896"/>
                  </a:lnTo>
                  <a:lnTo>
                    <a:pt x="6091" y="896"/>
                  </a:lnTo>
                  <a:lnTo>
                    <a:pt x="5098" y="3391"/>
                  </a:lnTo>
                  <a:lnTo>
                    <a:pt x="409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696;p38">
              <a:extLst>
                <a:ext uri="{FF2B5EF4-FFF2-40B4-BE49-F238E27FC236}">
                  <a16:creationId xmlns:a16="http://schemas.microsoft.com/office/drawing/2014/main" id="{DE71D509-FDF5-80E0-AF82-2E6038BE53EE}"/>
                </a:ext>
              </a:extLst>
            </p:cNvPr>
            <p:cNvSpPr/>
            <p:nvPr/>
          </p:nvSpPr>
          <p:spPr>
            <a:xfrm>
              <a:off x="6511940" y="2053515"/>
              <a:ext cx="213873" cy="148429"/>
            </a:xfrm>
            <a:custGeom>
              <a:avLst/>
              <a:gdLst/>
              <a:ahLst/>
              <a:cxnLst/>
              <a:rect l="l" t="t" r="r" b="b"/>
              <a:pathLst>
                <a:path w="7876" h="5466" extrusionOk="0">
                  <a:moveTo>
                    <a:pt x="1" y="1"/>
                  </a:moveTo>
                  <a:lnTo>
                    <a:pt x="1" y="4886"/>
                  </a:lnTo>
                  <a:lnTo>
                    <a:pt x="1496" y="4886"/>
                  </a:lnTo>
                  <a:lnTo>
                    <a:pt x="2271" y="3384"/>
                  </a:lnTo>
                  <a:lnTo>
                    <a:pt x="3075" y="4802"/>
                  </a:lnTo>
                  <a:lnTo>
                    <a:pt x="4266" y="2284"/>
                  </a:lnTo>
                  <a:lnTo>
                    <a:pt x="5211" y="5465"/>
                  </a:lnTo>
                  <a:lnTo>
                    <a:pt x="5521" y="4689"/>
                  </a:lnTo>
                  <a:lnTo>
                    <a:pt x="7876" y="4689"/>
                  </a:lnTo>
                  <a:lnTo>
                    <a:pt x="7876" y="1"/>
                  </a:lnTo>
                  <a:lnTo>
                    <a:pt x="6507" y="1"/>
                  </a:lnTo>
                  <a:lnTo>
                    <a:pt x="6507" y="840"/>
                  </a:lnTo>
                  <a:lnTo>
                    <a:pt x="1369" y="840"/>
                  </a:lnTo>
                  <a:lnTo>
                    <a:pt x="1369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2000">
                  <a:srgbClr val="FFB9E3"/>
                </a:gs>
                <a:gs pos="100000">
                  <a:srgbClr val="FF73C6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BC8DF3-FF96-C5E2-26E9-78A911B91605}"/>
              </a:ext>
            </a:extLst>
          </p:cNvPr>
          <p:cNvGraphicFramePr>
            <a:graphicFrameLocks noGrp="1"/>
          </p:cNvGraphicFramePr>
          <p:nvPr/>
        </p:nvGraphicFramePr>
        <p:xfrm>
          <a:off x="2587812" y="2909527"/>
          <a:ext cx="81280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4582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4702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7219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4929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99657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 of features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74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KIRC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KICH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 (174)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0.98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7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5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3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A22F9C-42C4-47AE-59C8-290FD8BE3479}"/>
              </a:ext>
            </a:extLst>
          </p:cNvPr>
          <p:cNvSpPr txBox="1">
            <a:spLocks/>
          </p:cNvSpPr>
          <p:nvPr/>
        </p:nvSpPr>
        <p:spPr>
          <a:xfrm>
            <a:off x="3834615" y="2613818"/>
            <a:ext cx="45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Future Works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1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58521" y="497756"/>
            <a:ext cx="2595879" cy="4923433"/>
          </a:xfrm>
          <a:ln>
            <a:solidFill>
              <a:schemeClr val="accent1"/>
            </a:solidFill>
          </a:ln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 err="1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Omic</a:t>
            </a: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type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protein expression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None/>
              <a:tabLst/>
              <a:defRPr/>
            </a:pPr>
            <a:endParaRPr lang="en-US" sz="25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gene expression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Roboto Black" panose="02000000000000000000" pitchFamily="2" charset="0"/>
              <a:cs typeface="+mn-cs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Roboto Black" panose="02000000000000000000" pitchFamily="2" charset="0"/>
              <a:cs typeface="+mn-cs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Roboto Black" panose="02000000000000000000" pitchFamily="2" charset="0"/>
                <a:cs typeface="+mn-cs"/>
              </a:rPr>
              <a:t>DNA methylation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Roboto Black" panose="02000000000000000000" pitchFamily="2" charset="0"/>
              <a:cs typeface="+mn-cs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Roboto Black" panose="02000000000000000000" pitchFamily="2" charset="0"/>
                <a:cs typeface="+mn-cs"/>
              </a:rPr>
              <a:t>miRNA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Roboto Black" panose="02000000000000000000" pitchFamily="2" charset="0"/>
              <a:cs typeface="+mn-cs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2100" dirty="0">
              <a:ea typeface="Roboto Black" panose="02000000000000000000" pitchFamily="2" charset="0"/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061E05-DF1F-D768-C499-BCC68591F11A}"/>
              </a:ext>
            </a:extLst>
          </p:cNvPr>
          <p:cNvSpPr txBox="1">
            <a:spLocks/>
          </p:cNvSpPr>
          <p:nvPr/>
        </p:nvSpPr>
        <p:spPr>
          <a:xfrm>
            <a:off x="3576320" y="498691"/>
            <a:ext cx="2595879" cy="49386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5227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Feature selection methods</a:t>
            </a:r>
            <a:endParaRPr lang="en-US" sz="2500" dirty="0">
              <a:ea typeface="Roboto Black" panose="02000000000000000000" pitchFamily="2" charset="0"/>
            </a:endParaRP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ea typeface="Roboto Black" panose="02000000000000000000" pitchFamily="2" charset="0"/>
              </a:rPr>
              <a:t>Pearson Correlation </a:t>
            </a:r>
          </a:p>
          <a:p>
            <a:pPr lvl="1" algn="just">
              <a:buClr>
                <a:srgbClr val="0070C0"/>
              </a:buClr>
            </a:pPr>
            <a:endParaRPr lang="en-US" sz="2500" dirty="0">
              <a:ea typeface="Roboto Black" panose="02000000000000000000" pitchFamily="2" charset="0"/>
            </a:endParaRP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ea typeface="Roboto Black" panose="02000000000000000000" pitchFamily="2" charset="0"/>
              </a:rPr>
              <a:t>Forward feature selection</a:t>
            </a:r>
          </a:p>
          <a:p>
            <a:pPr lvl="1" algn="just">
              <a:buClr>
                <a:srgbClr val="0070C0"/>
              </a:buClr>
            </a:pPr>
            <a:endParaRPr lang="en-US" sz="2500" dirty="0">
              <a:ea typeface="Roboto Black" panose="02000000000000000000" pitchFamily="2" charset="0"/>
            </a:endParaRPr>
          </a:p>
          <a:p>
            <a:pPr lvl="1" algn="just">
              <a:buClr>
                <a:srgbClr val="0070C0"/>
              </a:buClr>
            </a:pPr>
            <a:r>
              <a:rPr lang="en-US" sz="2500" dirty="0">
                <a:ea typeface="Roboto Black" panose="02000000000000000000" pitchFamily="2" charset="0"/>
              </a:rPr>
              <a:t>Backward feature elimination</a:t>
            </a:r>
          </a:p>
          <a:p>
            <a:pPr marL="457200" lvl="1" indent="0" algn="just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100" dirty="0"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100" dirty="0">
              <a:ea typeface="Roboto Black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31AB8-F71E-E7AF-8B07-4F299239038D}"/>
              </a:ext>
            </a:extLst>
          </p:cNvPr>
          <p:cNvSpPr txBox="1">
            <a:spLocks/>
          </p:cNvSpPr>
          <p:nvPr/>
        </p:nvSpPr>
        <p:spPr>
          <a:xfrm>
            <a:off x="6239509" y="501883"/>
            <a:ext cx="2352039" cy="49386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5227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No. of features</a:t>
            </a:r>
          </a:p>
          <a:p>
            <a:pPr lvl="1" algn="just">
              <a:lnSpc>
                <a:spcPct val="200000"/>
              </a:lnSpc>
              <a:buClr>
                <a:srgbClr val="0070C0"/>
              </a:buClr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Roboto Black" panose="02000000000000000000" pitchFamily="2" charset="0"/>
              </a:rPr>
              <a:t>All</a:t>
            </a:r>
          </a:p>
          <a:p>
            <a:pPr lvl="1" algn="just">
              <a:lnSpc>
                <a:spcPct val="200000"/>
              </a:lnSpc>
              <a:buClr>
                <a:srgbClr val="0070C0"/>
              </a:buClr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Roboto Black" panose="02000000000000000000" pitchFamily="2" charset="0"/>
              </a:rPr>
              <a:t>100</a:t>
            </a:r>
          </a:p>
          <a:p>
            <a:pPr lvl="1" algn="just">
              <a:lnSpc>
                <a:spcPct val="200000"/>
              </a:lnSpc>
              <a:buClr>
                <a:srgbClr val="0070C0"/>
              </a:buClr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Roboto Black" panose="02000000000000000000" pitchFamily="2" charset="0"/>
              </a:rPr>
              <a:t>50</a:t>
            </a:r>
          </a:p>
          <a:p>
            <a:pPr lvl="1" algn="just">
              <a:lnSpc>
                <a:spcPct val="200000"/>
              </a:lnSpc>
              <a:buClr>
                <a:srgbClr val="0070C0"/>
              </a:buClr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Roboto Black" panose="02000000000000000000" pitchFamily="2" charset="0"/>
              </a:rPr>
              <a:t>20</a:t>
            </a:r>
          </a:p>
          <a:p>
            <a:pPr marL="457200" lvl="1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100" dirty="0">
              <a:ea typeface="Roboto Black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B84CDA-4162-9B02-9864-454C7A16C080}"/>
              </a:ext>
            </a:extLst>
          </p:cNvPr>
          <p:cNvSpPr txBox="1">
            <a:spLocks/>
          </p:cNvSpPr>
          <p:nvPr/>
        </p:nvSpPr>
        <p:spPr>
          <a:xfrm>
            <a:off x="8663938" y="501548"/>
            <a:ext cx="2595879" cy="4938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5227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Prediction Methods</a:t>
            </a:r>
          </a:p>
          <a:p>
            <a:pPr lvl="1" algn="just">
              <a:lnSpc>
                <a:spcPct val="300000"/>
              </a:lnSpc>
              <a:buClr>
                <a:srgbClr val="0070C0"/>
              </a:buClr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ea typeface="Roboto Black" panose="02000000000000000000" pitchFamily="2" charset="0"/>
              </a:rPr>
              <a:t>SVM</a:t>
            </a:r>
          </a:p>
          <a:p>
            <a:pPr lvl="1" algn="just">
              <a:lnSpc>
                <a:spcPct val="300000"/>
              </a:lnSpc>
              <a:buClr>
                <a:srgbClr val="0070C0"/>
              </a:buClr>
            </a:pPr>
            <a:r>
              <a:rPr lang="en-US" sz="2500" dirty="0">
                <a:ea typeface="Roboto Black" panose="02000000000000000000" pitchFamily="2" charset="0"/>
              </a:rPr>
              <a:t>KNN </a:t>
            </a:r>
          </a:p>
          <a:p>
            <a:pPr lvl="1" algn="just">
              <a:lnSpc>
                <a:spcPct val="300000"/>
              </a:lnSpc>
              <a:buClr>
                <a:srgbClr val="0070C0"/>
              </a:buClr>
            </a:pPr>
            <a:r>
              <a:rPr lang="en-US" sz="2500" dirty="0">
                <a:ea typeface="Roboto Black" panose="02000000000000000000" pitchFamily="2" charset="0"/>
              </a:rPr>
              <a:t>RF</a:t>
            </a:r>
          </a:p>
          <a:p>
            <a:pPr marL="457200" lvl="1" indent="0" algn="just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100" dirty="0"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100" dirty="0">
              <a:ea typeface="Roboto Black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1FA68-75D4-325D-B997-0C70F4DE245E}"/>
              </a:ext>
            </a:extLst>
          </p:cNvPr>
          <p:cNvSpPr txBox="1"/>
          <p:nvPr/>
        </p:nvSpPr>
        <p:spPr>
          <a:xfrm>
            <a:off x="11353799" y="2722880"/>
            <a:ext cx="26165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Clr>
                <a:srgbClr val="0070C0"/>
              </a:buClr>
              <a:buNone/>
            </a:pPr>
            <a:endParaRPr lang="en-US" sz="180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1600">
              <a:ea typeface="Roboto Black" panose="02000000000000000000" pitchFamily="2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endParaRPr lang="en-US" sz="1600">
              <a:ea typeface="Roboto Black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6494-141D-91A1-F271-3317DCF65E55}"/>
              </a:ext>
            </a:extLst>
          </p:cNvPr>
          <p:cNvSpPr txBox="1"/>
          <p:nvPr/>
        </p:nvSpPr>
        <p:spPr>
          <a:xfrm>
            <a:off x="6730821" y="4586401"/>
            <a:ext cx="905221" cy="52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C840-F38C-182E-0221-4231F48170B1}"/>
              </a:ext>
            </a:extLst>
          </p:cNvPr>
          <p:cNvSpPr txBox="1"/>
          <p:nvPr/>
        </p:nvSpPr>
        <p:spPr>
          <a:xfrm>
            <a:off x="734756" y="5697708"/>
            <a:ext cx="1072248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Best Feature Selection method with least no. of features + Best Prediction Method</a:t>
            </a:r>
          </a:p>
        </p:txBody>
      </p:sp>
    </p:spTree>
    <p:extLst>
      <p:ext uri="{BB962C8B-B14F-4D97-AF65-F5344CB8AC3E}">
        <p14:creationId xmlns:p14="http://schemas.microsoft.com/office/powerpoint/2010/main" val="23049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048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048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  <p:grpSp>
        <p:nvGrpSpPr>
          <p:cNvPr id="1048680" name="Group 1048679">
            <a:extLst>
              <a:ext uri="{FF2B5EF4-FFF2-40B4-BE49-F238E27FC236}">
                <a16:creationId xmlns:a16="http://schemas.microsoft.com/office/drawing/2014/main" id="{79ED1C55-310D-9B00-C3C8-509938464218}"/>
              </a:ext>
            </a:extLst>
          </p:cNvPr>
          <p:cNvGrpSpPr/>
          <p:nvPr/>
        </p:nvGrpSpPr>
        <p:grpSpPr>
          <a:xfrm>
            <a:off x="858219" y="408141"/>
            <a:ext cx="10475562" cy="5477381"/>
            <a:chOff x="7049448" y="2408723"/>
            <a:chExt cx="4381500" cy="2811935"/>
          </a:xfrm>
        </p:grpSpPr>
        <p:grpSp>
          <p:nvGrpSpPr>
            <p:cNvPr id="1048630" name="Group 1048629">
              <a:extLst>
                <a:ext uri="{FF2B5EF4-FFF2-40B4-BE49-F238E27FC236}">
                  <a16:creationId xmlns:a16="http://schemas.microsoft.com/office/drawing/2014/main" id="{89C40F83-BB19-AC5B-35A1-6A414E546966}"/>
                </a:ext>
              </a:extLst>
            </p:cNvPr>
            <p:cNvGrpSpPr/>
            <p:nvPr/>
          </p:nvGrpSpPr>
          <p:grpSpPr>
            <a:xfrm>
              <a:off x="7137182" y="3249295"/>
              <a:ext cx="1202661" cy="457101"/>
              <a:chOff x="6081700" y="2478110"/>
              <a:chExt cx="2032452" cy="586047"/>
            </a:xfrm>
          </p:grpSpPr>
          <p:sp>
            <p:nvSpPr>
              <p:cNvPr id="1048631" name="Oval 1048630">
                <a:extLst>
                  <a:ext uri="{FF2B5EF4-FFF2-40B4-BE49-F238E27FC236}">
                    <a16:creationId xmlns:a16="http://schemas.microsoft.com/office/drawing/2014/main" id="{74729ABD-505A-3394-234E-38423A8EBE5F}"/>
                  </a:ext>
                </a:extLst>
              </p:cNvPr>
              <p:cNvSpPr/>
              <p:nvPr/>
            </p:nvSpPr>
            <p:spPr>
              <a:xfrm>
                <a:off x="7432508" y="2478110"/>
                <a:ext cx="681644" cy="586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8632" name="Straight Arrow Connector 1048631">
                <a:extLst>
                  <a:ext uri="{FF2B5EF4-FFF2-40B4-BE49-F238E27FC236}">
                    <a16:creationId xmlns:a16="http://schemas.microsoft.com/office/drawing/2014/main" id="{355D339F-268C-72FF-7494-D7248AC3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324" y="264344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33" name="Straight Arrow Connector 1048632">
                <a:extLst>
                  <a:ext uri="{FF2B5EF4-FFF2-40B4-BE49-F238E27FC236}">
                    <a16:creationId xmlns:a16="http://schemas.microsoft.com/office/drawing/2014/main" id="{13C9EE05-E19F-62A8-B36F-5CB0A007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00" y="2771133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34" name="Straight Arrow Connector 1048633">
                <a:extLst>
                  <a:ext uri="{FF2B5EF4-FFF2-40B4-BE49-F238E27FC236}">
                    <a16:creationId xmlns:a16="http://schemas.microsoft.com/office/drawing/2014/main" id="{4E6C98ED-E9C1-1454-B62C-F68059709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949" y="2892582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35" name="Straight Arrow Connector 1048634">
                <a:extLst>
                  <a:ext uri="{FF2B5EF4-FFF2-40B4-BE49-F238E27FC236}">
                    <a16:creationId xmlns:a16="http://schemas.microsoft.com/office/drawing/2014/main" id="{11BC73F6-2607-4CBF-6134-311B1A741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301197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36" name="Straight Arrow Connector 1048635">
                <a:extLst>
                  <a:ext uri="{FF2B5EF4-FFF2-40B4-BE49-F238E27FC236}">
                    <a16:creationId xmlns:a16="http://schemas.microsoft.com/office/drawing/2014/main" id="{60BBFAA7-AF3E-C1A7-BDB5-78B57C4C7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2530756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37" name="Rectangle 1048636">
              <a:extLst>
                <a:ext uri="{FF2B5EF4-FFF2-40B4-BE49-F238E27FC236}">
                  <a16:creationId xmlns:a16="http://schemas.microsoft.com/office/drawing/2014/main" id="{BA076065-1138-EC20-B15E-B22019398788}"/>
                </a:ext>
              </a:extLst>
            </p:cNvPr>
            <p:cNvSpPr/>
            <p:nvPr/>
          </p:nvSpPr>
          <p:spPr>
            <a:xfrm>
              <a:off x="9794832" y="3580817"/>
              <a:ext cx="451767" cy="485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48638" name="Straight Arrow Connector 1048637">
              <a:extLst>
                <a:ext uri="{FF2B5EF4-FFF2-40B4-BE49-F238E27FC236}">
                  <a16:creationId xmlns:a16="http://schemas.microsoft.com/office/drawing/2014/main" id="{707495E8-C865-9DCF-B390-CF1BCB60463B}"/>
                </a:ext>
              </a:extLst>
            </p:cNvPr>
            <p:cNvCxnSpPr/>
            <p:nvPr/>
          </p:nvCxnSpPr>
          <p:spPr>
            <a:xfrm flipV="1">
              <a:off x="8132877" y="3474965"/>
              <a:ext cx="5809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9" name="TextBox 1048638">
              <a:extLst>
                <a:ext uri="{FF2B5EF4-FFF2-40B4-BE49-F238E27FC236}">
                  <a16:creationId xmlns:a16="http://schemas.microsoft.com/office/drawing/2014/main" id="{64D4C37D-5DCC-3B0F-9667-143EFF2CB806}"/>
                </a:ext>
              </a:extLst>
            </p:cNvPr>
            <p:cNvSpPr txBox="1"/>
            <p:nvPr/>
          </p:nvSpPr>
          <p:spPr>
            <a:xfrm>
              <a:off x="8721724" y="3374205"/>
              <a:ext cx="542515" cy="2030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O/P 2</a:t>
              </a:r>
            </a:p>
          </p:txBody>
        </p:sp>
        <p:cxnSp>
          <p:nvCxnSpPr>
            <p:cNvPr id="1048640" name="Connector: Elbow 1048639">
              <a:extLst>
                <a:ext uri="{FF2B5EF4-FFF2-40B4-BE49-F238E27FC236}">
                  <a16:creationId xmlns:a16="http://schemas.microsoft.com/office/drawing/2014/main" id="{084E2BA4-057F-FAAF-6D3D-100417EBCBFD}"/>
                </a:ext>
              </a:extLst>
            </p:cNvPr>
            <p:cNvCxnSpPr>
              <a:cxnSpLocks/>
              <a:stCxn id="1048654" idx="3"/>
            </p:cNvCxnSpPr>
            <p:nvPr/>
          </p:nvCxnSpPr>
          <p:spPr>
            <a:xfrm>
              <a:off x="9264239" y="2758684"/>
              <a:ext cx="217108" cy="75405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41" name="Connector: Elbow 1048640">
              <a:extLst>
                <a:ext uri="{FF2B5EF4-FFF2-40B4-BE49-F238E27FC236}">
                  <a16:creationId xmlns:a16="http://schemas.microsoft.com/office/drawing/2014/main" id="{BC94BF11-F2A7-6FA6-3E71-AF77C50EB9CE}"/>
                </a:ext>
              </a:extLst>
            </p:cNvPr>
            <p:cNvCxnSpPr>
              <a:cxnSpLocks/>
              <a:stCxn id="1048663" idx="3"/>
            </p:cNvCxnSpPr>
            <p:nvPr/>
          </p:nvCxnSpPr>
          <p:spPr>
            <a:xfrm flipV="1">
              <a:off x="9264239" y="3473839"/>
              <a:ext cx="216370" cy="6644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42" name="Straight Arrow Connector 1048641">
              <a:extLst>
                <a:ext uri="{FF2B5EF4-FFF2-40B4-BE49-F238E27FC236}">
                  <a16:creationId xmlns:a16="http://schemas.microsoft.com/office/drawing/2014/main" id="{B5C820A4-251C-490E-9E71-365680172A19}"/>
                </a:ext>
              </a:extLst>
            </p:cNvPr>
            <p:cNvCxnSpPr>
              <a:cxnSpLocks/>
              <a:endCxn id="1048637" idx="1"/>
            </p:cNvCxnSpPr>
            <p:nvPr/>
          </p:nvCxnSpPr>
          <p:spPr>
            <a:xfrm>
              <a:off x="9480609" y="3823728"/>
              <a:ext cx="31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43" name="Straight Arrow Connector 1048642">
              <a:extLst>
                <a:ext uri="{FF2B5EF4-FFF2-40B4-BE49-F238E27FC236}">
                  <a16:creationId xmlns:a16="http://schemas.microsoft.com/office/drawing/2014/main" id="{7D645071-49C8-34E0-4802-7F915A4F8186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479" y="3814690"/>
              <a:ext cx="460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4" name="TextBox 1048643">
              <a:extLst>
                <a:ext uri="{FF2B5EF4-FFF2-40B4-BE49-F238E27FC236}">
                  <a16:creationId xmlns:a16="http://schemas.microsoft.com/office/drawing/2014/main" id="{C4B91BE9-C8C5-2499-B708-501D5F5A3F76}"/>
                </a:ext>
              </a:extLst>
            </p:cNvPr>
            <p:cNvSpPr txBox="1"/>
            <p:nvPr/>
          </p:nvSpPr>
          <p:spPr>
            <a:xfrm>
              <a:off x="10579608" y="3691688"/>
              <a:ext cx="618210" cy="2234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Target</a:t>
              </a:r>
            </a:p>
          </p:txBody>
        </p:sp>
        <p:sp>
          <p:nvSpPr>
            <p:cNvPr id="1048645" name="Rectangle 1048644">
              <a:extLst>
                <a:ext uri="{FF2B5EF4-FFF2-40B4-BE49-F238E27FC236}">
                  <a16:creationId xmlns:a16="http://schemas.microsoft.com/office/drawing/2014/main" id="{9A645AFA-D9DA-654F-BCDA-E5A5A910F9D3}"/>
                </a:ext>
              </a:extLst>
            </p:cNvPr>
            <p:cNvSpPr/>
            <p:nvPr/>
          </p:nvSpPr>
          <p:spPr>
            <a:xfrm>
              <a:off x="7049448" y="2408723"/>
              <a:ext cx="4381500" cy="2811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8646" name="Group 1048645">
              <a:extLst>
                <a:ext uri="{FF2B5EF4-FFF2-40B4-BE49-F238E27FC236}">
                  <a16:creationId xmlns:a16="http://schemas.microsoft.com/office/drawing/2014/main" id="{BEE0E1CD-B446-8623-E62C-41B56E5B975A}"/>
                </a:ext>
              </a:extLst>
            </p:cNvPr>
            <p:cNvGrpSpPr/>
            <p:nvPr/>
          </p:nvGrpSpPr>
          <p:grpSpPr>
            <a:xfrm>
              <a:off x="7137182" y="2534920"/>
              <a:ext cx="1202661" cy="457101"/>
              <a:chOff x="6081700" y="2478110"/>
              <a:chExt cx="2032452" cy="586047"/>
            </a:xfrm>
          </p:grpSpPr>
          <p:sp>
            <p:nvSpPr>
              <p:cNvPr id="1048647" name="Oval 1048646">
                <a:extLst>
                  <a:ext uri="{FF2B5EF4-FFF2-40B4-BE49-F238E27FC236}">
                    <a16:creationId xmlns:a16="http://schemas.microsoft.com/office/drawing/2014/main" id="{7B572DA3-429F-E771-CB45-02D9C44FE24E}"/>
                  </a:ext>
                </a:extLst>
              </p:cNvPr>
              <p:cNvSpPr/>
              <p:nvPr/>
            </p:nvSpPr>
            <p:spPr>
              <a:xfrm>
                <a:off x="7432508" y="2478110"/>
                <a:ext cx="681644" cy="586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8648" name="Straight Arrow Connector 1048647">
                <a:extLst>
                  <a:ext uri="{FF2B5EF4-FFF2-40B4-BE49-F238E27FC236}">
                    <a16:creationId xmlns:a16="http://schemas.microsoft.com/office/drawing/2014/main" id="{BED0AE2C-B230-DEEA-E741-CDBF3ED22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324" y="264344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49" name="Straight Arrow Connector 1048648">
                <a:extLst>
                  <a:ext uri="{FF2B5EF4-FFF2-40B4-BE49-F238E27FC236}">
                    <a16:creationId xmlns:a16="http://schemas.microsoft.com/office/drawing/2014/main" id="{96F638EB-85E6-0DAE-FCDE-6E53796CD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00" y="2771133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50" name="Straight Arrow Connector 1048649">
                <a:extLst>
                  <a:ext uri="{FF2B5EF4-FFF2-40B4-BE49-F238E27FC236}">
                    <a16:creationId xmlns:a16="http://schemas.microsoft.com/office/drawing/2014/main" id="{EDA5CFD8-6269-F02C-E9B3-764B35A4E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949" y="2892582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51" name="Straight Arrow Connector 1048650">
                <a:extLst>
                  <a:ext uri="{FF2B5EF4-FFF2-40B4-BE49-F238E27FC236}">
                    <a16:creationId xmlns:a16="http://schemas.microsoft.com/office/drawing/2014/main" id="{147F0CE2-0A3C-0789-379D-64083EB98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301197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52" name="Straight Arrow Connector 1048651">
                <a:extLst>
                  <a:ext uri="{FF2B5EF4-FFF2-40B4-BE49-F238E27FC236}">
                    <a16:creationId xmlns:a16="http://schemas.microsoft.com/office/drawing/2014/main" id="{FE7E6F69-75C6-E506-9A9C-34B40EADA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2530756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8653" name="Straight Arrow Connector 1048652">
              <a:extLst>
                <a:ext uri="{FF2B5EF4-FFF2-40B4-BE49-F238E27FC236}">
                  <a16:creationId xmlns:a16="http://schemas.microsoft.com/office/drawing/2014/main" id="{600847B3-6BAB-E329-61C0-BAFF5562C4FA}"/>
                </a:ext>
              </a:extLst>
            </p:cNvPr>
            <p:cNvCxnSpPr/>
            <p:nvPr/>
          </p:nvCxnSpPr>
          <p:spPr>
            <a:xfrm flipV="1">
              <a:off x="8132877" y="2760590"/>
              <a:ext cx="5809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4" name="TextBox 1048653">
              <a:extLst>
                <a:ext uri="{FF2B5EF4-FFF2-40B4-BE49-F238E27FC236}">
                  <a16:creationId xmlns:a16="http://schemas.microsoft.com/office/drawing/2014/main" id="{256F31DA-F3E0-BF1D-9F7B-EFDFE256A678}"/>
                </a:ext>
              </a:extLst>
            </p:cNvPr>
            <p:cNvSpPr txBox="1"/>
            <p:nvPr/>
          </p:nvSpPr>
          <p:spPr>
            <a:xfrm>
              <a:off x="8721724" y="2657135"/>
              <a:ext cx="542515" cy="2030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O/P 1</a:t>
              </a:r>
            </a:p>
          </p:txBody>
        </p:sp>
        <p:grpSp>
          <p:nvGrpSpPr>
            <p:cNvPr id="1048655" name="Group 1048654">
              <a:extLst>
                <a:ext uri="{FF2B5EF4-FFF2-40B4-BE49-F238E27FC236}">
                  <a16:creationId xmlns:a16="http://schemas.microsoft.com/office/drawing/2014/main" id="{7A2F2BCC-43D5-FCA4-1ACC-78A140544F74}"/>
                </a:ext>
              </a:extLst>
            </p:cNvPr>
            <p:cNvGrpSpPr/>
            <p:nvPr/>
          </p:nvGrpSpPr>
          <p:grpSpPr>
            <a:xfrm>
              <a:off x="7137182" y="3916045"/>
              <a:ext cx="1202661" cy="457101"/>
              <a:chOff x="6081700" y="2478110"/>
              <a:chExt cx="2032452" cy="586047"/>
            </a:xfrm>
          </p:grpSpPr>
          <p:sp>
            <p:nvSpPr>
              <p:cNvPr id="1048656" name="Oval 1048655">
                <a:extLst>
                  <a:ext uri="{FF2B5EF4-FFF2-40B4-BE49-F238E27FC236}">
                    <a16:creationId xmlns:a16="http://schemas.microsoft.com/office/drawing/2014/main" id="{0B6228F2-9CB1-8377-2589-5DF3AF4CC47F}"/>
                  </a:ext>
                </a:extLst>
              </p:cNvPr>
              <p:cNvSpPr/>
              <p:nvPr/>
            </p:nvSpPr>
            <p:spPr>
              <a:xfrm>
                <a:off x="7432508" y="2478110"/>
                <a:ext cx="681644" cy="586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8657" name="Straight Arrow Connector 1048656">
                <a:extLst>
                  <a:ext uri="{FF2B5EF4-FFF2-40B4-BE49-F238E27FC236}">
                    <a16:creationId xmlns:a16="http://schemas.microsoft.com/office/drawing/2014/main" id="{89CBA7BF-E5C1-B141-D1ED-878A4372F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324" y="264344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58" name="Straight Arrow Connector 1048657">
                <a:extLst>
                  <a:ext uri="{FF2B5EF4-FFF2-40B4-BE49-F238E27FC236}">
                    <a16:creationId xmlns:a16="http://schemas.microsoft.com/office/drawing/2014/main" id="{25BDB146-35CA-220B-51E9-71AD25D3F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00" y="2771133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59" name="Straight Arrow Connector 1048658">
                <a:extLst>
                  <a:ext uri="{FF2B5EF4-FFF2-40B4-BE49-F238E27FC236}">
                    <a16:creationId xmlns:a16="http://schemas.microsoft.com/office/drawing/2014/main" id="{D5875C9E-A0B6-BD3A-DE3D-7803163E1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949" y="2892582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60" name="Straight Arrow Connector 1048659">
                <a:extLst>
                  <a:ext uri="{FF2B5EF4-FFF2-40B4-BE49-F238E27FC236}">
                    <a16:creationId xmlns:a16="http://schemas.microsoft.com/office/drawing/2014/main" id="{832ED89F-D0E2-E455-306E-797CF16B0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3011977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61" name="Straight Arrow Connector 1048660">
                <a:extLst>
                  <a:ext uri="{FF2B5EF4-FFF2-40B4-BE49-F238E27FC236}">
                    <a16:creationId xmlns:a16="http://schemas.microsoft.com/office/drawing/2014/main" id="{100948EF-3619-5DFF-02C1-C59BE018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2530756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8662" name="Straight Arrow Connector 1048661">
              <a:extLst>
                <a:ext uri="{FF2B5EF4-FFF2-40B4-BE49-F238E27FC236}">
                  <a16:creationId xmlns:a16="http://schemas.microsoft.com/office/drawing/2014/main" id="{8CF08E7F-2B35-B3D2-82A1-60BE3295B60C}"/>
                </a:ext>
              </a:extLst>
            </p:cNvPr>
            <p:cNvCxnSpPr/>
            <p:nvPr/>
          </p:nvCxnSpPr>
          <p:spPr>
            <a:xfrm flipV="1">
              <a:off x="8132877" y="4141715"/>
              <a:ext cx="5809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3" name="TextBox 1048662">
              <a:extLst>
                <a:ext uri="{FF2B5EF4-FFF2-40B4-BE49-F238E27FC236}">
                  <a16:creationId xmlns:a16="http://schemas.microsoft.com/office/drawing/2014/main" id="{2E8AAE8D-5D52-C12A-DC97-D25BA9772DBD}"/>
                </a:ext>
              </a:extLst>
            </p:cNvPr>
            <p:cNvSpPr txBox="1"/>
            <p:nvPr/>
          </p:nvSpPr>
          <p:spPr>
            <a:xfrm>
              <a:off x="8721724" y="4036763"/>
              <a:ext cx="542515" cy="2030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O/P 3</a:t>
              </a:r>
            </a:p>
          </p:txBody>
        </p:sp>
        <p:grpSp>
          <p:nvGrpSpPr>
            <p:cNvPr id="1048664" name="Group 1048663">
              <a:extLst>
                <a:ext uri="{FF2B5EF4-FFF2-40B4-BE49-F238E27FC236}">
                  <a16:creationId xmlns:a16="http://schemas.microsoft.com/office/drawing/2014/main" id="{034C37B2-F123-23DE-9915-F319439BE477}"/>
                </a:ext>
              </a:extLst>
            </p:cNvPr>
            <p:cNvGrpSpPr/>
            <p:nvPr/>
          </p:nvGrpSpPr>
          <p:grpSpPr>
            <a:xfrm>
              <a:off x="7137182" y="4595467"/>
              <a:ext cx="1202661" cy="457101"/>
              <a:chOff x="6081700" y="2485400"/>
              <a:chExt cx="2032452" cy="586047"/>
            </a:xfrm>
          </p:grpSpPr>
          <p:sp>
            <p:nvSpPr>
              <p:cNvPr id="1048665" name="Oval 1048664">
                <a:extLst>
                  <a:ext uri="{FF2B5EF4-FFF2-40B4-BE49-F238E27FC236}">
                    <a16:creationId xmlns:a16="http://schemas.microsoft.com/office/drawing/2014/main" id="{E6F46B44-FDC8-2E6A-DD5F-FD2137DA4783}"/>
                  </a:ext>
                </a:extLst>
              </p:cNvPr>
              <p:cNvSpPr/>
              <p:nvPr/>
            </p:nvSpPr>
            <p:spPr>
              <a:xfrm>
                <a:off x="7432508" y="2485400"/>
                <a:ext cx="681644" cy="586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8666" name="Straight Arrow Connector 1048665">
                <a:extLst>
                  <a:ext uri="{FF2B5EF4-FFF2-40B4-BE49-F238E27FC236}">
                    <a16:creationId xmlns:a16="http://schemas.microsoft.com/office/drawing/2014/main" id="{B357508B-EFD3-20AA-5443-E70ABC523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324" y="2650738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67" name="Straight Arrow Connector 1048666">
                <a:extLst>
                  <a:ext uri="{FF2B5EF4-FFF2-40B4-BE49-F238E27FC236}">
                    <a16:creationId xmlns:a16="http://schemas.microsoft.com/office/drawing/2014/main" id="{8594BD4E-DD5E-691F-8358-21049B73F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00" y="2778424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68" name="Straight Arrow Connector 1048667">
                <a:extLst>
                  <a:ext uri="{FF2B5EF4-FFF2-40B4-BE49-F238E27FC236}">
                    <a16:creationId xmlns:a16="http://schemas.microsoft.com/office/drawing/2014/main" id="{BAAE72A0-E0A2-089A-1293-AF0C06B6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949" y="2899873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69" name="Straight Arrow Connector 1048668">
                <a:extLst>
                  <a:ext uri="{FF2B5EF4-FFF2-40B4-BE49-F238E27FC236}">
                    <a16:creationId xmlns:a16="http://schemas.microsoft.com/office/drawing/2014/main" id="{BDF4D66F-BBC5-B7D5-7D65-F02765EA2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3019268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670" name="Straight Arrow Connector 1048669">
                <a:extLst>
                  <a:ext uri="{FF2B5EF4-FFF2-40B4-BE49-F238E27FC236}">
                    <a16:creationId xmlns:a16="http://schemas.microsoft.com/office/drawing/2014/main" id="{38054267-E9AA-9969-E5C1-EEC731BF0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474" y="2538044"/>
                <a:ext cx="13241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71" name="TextBox 1048670">
              <a:extLst>
                <a:ext uri="{FF2B5EF4-FFF2-40B4-BE49-F238E27FC236}">
                  <a16:creationId xmlns:a16="http://schemas.microsoft.com/office/drawing/2014/main" id="{3E5022BE-DAA1-E20F-DE83-739440497C30}"/>
                </a:ext>
              </a:extLst>
            </p:cNvPr>
            <p:cNvSpPr txBox="1"/>
            <p:nvPr/>
          </p:nvSpPr>
          <p:spPr>
            <a:xfrm>
              <a:off x="8721724" y="4727265"/>
              <a:ext cx="542515" cy="2030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O/P 4 </a:t>
              </a:r>
            </a:p>
          </p:txBody>
        </p:sp>
        <p:cxnSp>
          <p:nvCxnSpPr>
            <p:cNvPr id="1048672" name="Straight Arrow Connector 1048671">
              <a:extLst>
                <a:ext uri="{FF2B5EF4-FFF2-40B4-BE49-F238E27FC236}">
                  <a16:creationId xmlns:a16="http://schemas.microsoft.com/office/drawing/2014/main" id="{FE562E3E-7745-0642-3BB9-603B56E4805B}"/>
                </a:ext>
              </a:extLst>
            </p:cNvPr>
            <p:cNvCxnSpPr/>
            <p:nvPr/>
          </p:nvCxnSpPr>
          <p:spPr>
            <a:xfrm flipV="1">
              <a:off x="8136687" y="4824947"/>
              <a:ext cx="5809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73" name="Connector: Elbow 1048672">
              <a:extLst>
                <a:ext uri="{FF2B5EF4-FFF2-40B4-BE49-F238E27FC236}">
                  <a16:creationId xmlns:a16="http://schemas.microsoft.com/office/drawing/2014/main" id="{6CC22C3D-471F-1FC1-F872-E9BC7B58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501" y="4145925"/>
              <a:ext cx="217108" cy="66538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78" name="Straight Connector 1048677">
              <a:extLst>
                <a:ext uri="{FF2B5EF4-FFF2-40B4-BE49-F238E27FC236}">
                  <a16:creationId xmlns:a16="http://schemas.microsoft.com/office/drawing/2014/main" id="{A4627380-34CF-F73F-3189-AAB532ADC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501" y="3473839"/>
              <a:ext cx="217108" cy="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7" name="TextBox 1048686">
            <a:extLst>
              <a:ext uri="{FF2B5EF4-FFF2-40B4-BE49-F238E27FC236}">
                <a16:creationId xmlns:a16="http://schemas.microsoft.com/office/drawing/2014/main" id="{43AFEB49-28E4-7CB8-331B-2A4971A2EF1F}"/>
              </a:ext>
            </a:extLst>
          </p:cNvPr>
          <p:cNvSpPr txBox="1"/>
          <p:nvPr/>
        </p:nvSpPr>
        <p:spPr>
          <a:xfrm>
            <a:off x="4949436" y="6017817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How our model works</a:t>
            </a:r>
          </a:p>
        </p:txBody>
      </p:sp>
    </p:spTree>
    <p:extLst>
      <p:ext uri="{BB962C8B-B14F-4D97-AF65-F5344CB8AC3E}">
        <p14:creationId xmlns:p14="http://schemas.microsoft.com/office/powerpoint/2010/main" val="378635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State of Art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77791" cy="4796240"/>
          </a:xfrm>
        </p:spPr>
        <p:txBody>
          <a:bodyPr>
            <a:normAutofit/>
          </a:bodyPr>
          <a:lstStyle/>
          <a:p>
            <a:pPr lvl="1" algn="just">
              <a:buClr>
                <a:srgbClr val="0070C0"/>
              </a:buClr>
              <a:defRPr/>
            </a:pP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He, Z., Liu, H.,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Moch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et al. </a:t>
            </a: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with autophagy-related proteins for discriminating renal cell carcinoma subtypes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Sci Rep 10, 720 (2020). 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https://doi.org/10.1038/s41598-020-57670-y</a:t>
            </a:r>
            <a:endParaRPr lang="en-US" sz="20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</p:txBody>
      </p:sp>
      <p:sp>
        <p:nvSpPr>
          <p:cNvPr id="1048655" name="Rectangle 3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6" name="TextBox 5"/>
          <p:cNvSpPr txBox="1"/>
          <p:nvPr/>
        </p:nvSpPr>
        <p:spPr>
          <a:xfrm>
            <a:off x="11675165" y="6519444"/>
            <a:ext cx="4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43A75A-D736-23D1-4BCA-C48C81416697}"/>
              </a:ext>
            </a:extLst>
          </p:cNvPr>
          <p:cNvGraphicFramePr>
            <a:graphicFrameLocks noGrp="1"/>
          </p:cNvGraphicFramePr>
          <p:nvPr/>
        </p:nvGraphicFramePr>
        <p:xfrm>
          <a:off x="1654629" y="3031668"/>
          <a:ext cx="9448799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250">
                  <a:extLst>
                    <a:ext uri="{9D8B030D-6E8A-4147-A177-3AD203B41FA5}">
                      <a16:colId xmlns:a16="http://schemas.microsoft.com/office/drawing/2014/main" val="1040754276"/>
                    </a:ext>
                  </a:extLst>
                </a:gridCol>
                <a:gridCol w="447059">
                  <a:extLst>
                    <a:ext uri="{9D8B030D-6E8A-4147-A177-3AD203B41FA5}">
                      <a16:colId xmlns:a16="http://schemas.microsoft.com/office/drawing/2014/main" val="696608170"/>
                    </a:ext>
                  </a:extLst>
                </a:gridCol>
                <a:gridCol w="2891564">
                  <a:extLst>
                    <a:ext uri="{9D8B030D-6E8A-4147-A177-3AD203B41FA5}">
                      <a16:colId xmlns:a16="http://schemas.microsoft.com/office/drawing/2014/main" val="3623442122"/>
                    </a:ext>
                  </a:extLst>
                </a:gridCol>
                <a:gridCol w="400288">
                  <a:extLst>
                    <a:ext uri="{9D8B030D-6E8A-4147-A177-3AD203B41FA5}">
                      <a16:colId xmlns:a16="http://schemas.microsoft.com/office/drawing/2014/main" val="3164744030"/>
                    </a:ext>
                  </a:extLst>
                </a:gridCol>
                <a:gridCol w="2962638">
                  <a:extLst>
                    <a:ext uri="{9D8B030D-6E8A-4147-A177-3AD203B41FA5}">
                      <a16:colId xmlns:a16="http://schemas.microsoft.com/office/drawing/2014/main" val="2981548383"/>
                    </a:ext>
                  </a:extLst>
                </a:gridCol>
              </a:tblGrid>
              <a:tr h="36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/>
                        <a:t>What they have done?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/>
                        <a:t>Methods used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/>
                        <a:t>Gap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8027"/>
                  </a:ext>
                </a:extLst>
              </a:tr>
              <a:tr h="1667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</a:rPr>
                        <a:t>They tested the possibility of using autophagy proteins (ATGs), for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</a:rPr>
                        <a:t> of renal cell carcinomas (RCC). </a:t>
                      </a:r>
                      <a:endParaRPr lang="en-US" sz="20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Analyzed data using different data cleaning and a machine learning technique (KNN) to classify the subtypes of RCCs.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Single </a:t>
                      </a:r>
                      <a:r>
                        <a:rPr lang="en-US" sz="2000" dirty="0" err="1"/>
                        <a:t>omic</a:t>
                      </a:r>
                      <a:r>
                        <a:rPr lang="en-US" sz="2000" dirty="0"/>
                        <a:t> data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 comparison between machine learning methods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Prediction accuracy very low (especially for biological problem) with protein data.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8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06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Workplan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4ED19C-037A-CB9F-DA96-295857CD0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051510"/>
              </p:ext>
            </p:extLst>
          </p:nvPr>
        </p:nvGraphicFramePr>
        <p:xfrm>
          <a:off x="838201" y="1670249"/>
          <a:ext cx="10515598" cy="4160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9992">
                  <a:extLst>
                    <a:ext uri="{9D8B030D-6E8A-4147-A177-3AD203B41FA5}">
                      <a16:colId xmlns:a16="http://schemas.microsoft.com/office/drawing/2014/main" val="4217178479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1378091050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1169867722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4066325855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3423514613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3288511773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3734129236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1078731201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146828440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825760941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4144034541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603172254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3646918712"/>
                    </a:ext>
                  </a:extLst>
                </a:gridCol>
                <a:gridCol w="609662">
                  <a:extLst>
                    <a:ext uri="{9D8B030D-6E8A-4147-A177-3AD203B41FA5}">
                      <a16:colId xmlns:a16="http://schemas.microsoft.com/office/drawing/2014/main" val="73921105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800" baseline="30000" dirty="0"/>
                        <a:t>Semester 06</a:t>
                      </a:r>
                    </a:p>
                  </a:txBody>
                  <a:tcPr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30000" dirty="0"/>
                        <a:t>Semester 07</a:t>
                      </a:r>
                    </a:p>
                  </a:txBody>
                  <a:tcPr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30000" dirty="0"/>
                        <a:t>Semester 08</a:t>
                      </a:r>
                    </a:p>
                  </a:txBody>
                  <a:tcPr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63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w08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Bibliography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3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Research Proposal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1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2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Model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2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Finalize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Research 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1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Research paper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0853"/>
                  </a:ext>
                </a:extLst>
              </a:tr>
            </a:tbl>
          </a:graphicData>
        </a:graphic>
      </p:graphicFrame>
      <p:sp>
        <p:nvSpPr>
          <p:cNvPr id="7" name="Arrow: Chevron 6">
            <a:extLst>
              <a:ext uri="{FF2B5EF4-FFF2-40B4-BE49-F238E27FC236}">
                <a16:creationId xmlns:a16="http://schemas.microsoft.com/office/drawing/2014/main" id="{41CE0725-4A4F-151F-21D5-02E89E0E81F7}"/>
              </a:ext>
            </a:extLst>
          </p:cNvPr>
          <p:cNvSpPr/>
          <p:nvPr/>
        </p:nvSpPr>
        <p:spPr>
          <a:xfrm>
            <a:off x="4155440" y="2939325"/>
            <a:ext cx="156464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17C7A35-1487-17CC-8646-61AFF4D7B560}"/>
              </a:ext>
            </a:extLst>
          </p:cNvPr>
          <p:cNvSpPr/>
          <p:nvPr/>
        </p:nvSpPr>
        <p:spPr>
          <a:xfrm>
            <a:off x="4789170" y="3317121"/>
            <a:ext cx="93091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87A2BA9-5159-205F-00A6-CEF9E457AE6C}"/>
              </a:ext>
            </a:extLst>
          </p:cNvPr>
          <p:cNvSpPr/>
          <p:nvPr/>
        </p:nvSpPr>
        <p:spPr>
          <a:xfrm>
            <a:off x="6021705" y="3680659"/>
            <a:ext cx="93091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6B86DCD-CDF6-248F-EA8C-82B2BC2B193F}"/>
              </a:ext>
            </a:extLst>
          </p:cNvPr>
          <p:cNvSpPr/>
          <p:nvPr/>
        </p:nvSpPr>
        <p:spPr>
          <a:xfrm>
            <a:off x="7228205" y="4057351"/>
            <a:ext cx="93091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4620AD7-106E-D3F6-7838-C7F6E9332FB4}"/>
              </a:ext>
            </a:extLst>
          </p:cNvPr>
          <p:cNvSpPr/>
          <p:nvPr/>
        </p:nvSpPr>
        <p:spPr>
          <a:xfrm>
            <a:off x="7842885" y="4427527"/>
            <a:ext cx="930910" cy="223520"/>
          </a:xfrm>
          <a:prstGeom prst="chevron">
            <a:avLst>
              <a:gd name="adj" fmla="val 4090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BE8E5CE7-E4C8-2B76-4A85-0F3CF5B42321}"/>
              </a:ext>
            </a:extLst>
          </p:cNvPr>
          <p:cNvSpPr/>
          <p:nvPr/>
        </p:nvSpPr>
        <p:spPr>
          <a:xfrm>
            <a:off x="8456295" y="4790083"/>
            <a:ext cx="93091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C4705F4-4B6F-28E0-6344-363562AAFFE1}"/>
              </a:ext>
            </a:extLst>
          </p:cNvPr>
          <p:cNvSpPr/>
          <p:nvPr/>
        </p:nvSpPr>
        <p:spPr>
          <a:xfrm>
            <a:off x="7842885" y="5167713"/>
            <a:ext cx="3353435" cy="223520"/>
          </a:xfrm>
          <a:prstGeom prst="chevron">
            <a:avLst>
              <a:gd name="adj" fmla="val 4090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752F92B-66DC-16DE-D646-3F73171E69D3}"/>
              </a:ext>
            </a:extLst>
          </p:cNvPr>
          <p:cNvSpPr/>
          <p:nvPr/>
        </p:nvSpPr>
        <p:spPr>
          <a:xfrm>
            <a:off x="10265410" y="5535183"/>
            <a:ext cx="93091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9C969C-36E9-16C9-4FD5-D27DA809A5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42" y="5391233"/>
            <a:ext cx="964978" cy="1365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8600" name="TextBox 5"/>
          <p:cNvSpPr txBox="1"/>
          <p:nvPr/>
        </p:nvSpPr>
        <p:spPr>
          <a:xfrm>
            <a:off x="11620982" y="6519444"/>
            <a:ext cx="4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E6AAB72-75D8-738F-C5E5-25633C983889}"/>
              </a:ext>
            </a:extLst>
          </p:cNvPr>
          <p:cNvSpPr/>
          <p:nvPr/>
        </p:nvSpPr>
        <p:spPr>
          <a:xfrm>
            <a:off x="4163060" y="2573565"/>
            <a:ext cx="7033260" cy="223520"/>
          </a:xfrm>
          <a:prstGeom prst="chevron">
            <a:avLst>
              <a:gd name="adj" fmla="val 40909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9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References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838200" y="1608882"/>
            <a:ext cx="10515600" cy="500592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Muhamed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Ali, Ali,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Hanqi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Zhuang, Ali Ibrahim,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Oneeb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Rehman, Michelle Huang, and Andrew Wu. 2018. "A Machine Learning Approach for the Classification of Kidney Cancer Subtypes Using miRNA Genome Data" Applied Sciences 8, no. 12: 2422.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https://doi.org/10.3390/app8122422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Marquardt, André et al. “Subgroup-Independent Mapping of Renal Cell Carcinoma-Machine Learning Reveals Prognostic Mitochondrial Gene Signature Beyond Histopathologic Boundaries.” Frontiers in oncology vol. 11 621278. 15 Mar. 2021, doi:10.3389/fonc.2021.621278</a:t>
            </a:r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1600" dirty="0"/>
              <a:t>Eloise </a:t>
            </a:r>
            <a:r>
              <a:rPr lang="en-US" sz="1600" dirty="0" err="1"/>
              <a:t>Withnell</a:t>
            </a:r>
            <a:r>
              <a:rPr lang="en-US" sz="1600" dirty="0"/>
              <a:t>, </a:t>
            </a:r>
            <a:r>
              <a:rPr lang="en-US" sz="1600" dirty="0" err="1"/>
              <a:t>Xiaoyu</a:t>
            </a:r>
            <a:r>
              <a:rPr lang="en-US" sz="1600" dirty="0"/>
              <a:t> Zhang, Kai Sun, Yike Guo, </a:t>
            </a:r>
            <a:r>
              <a:rPr lang="en-US" sz="1600" dirty="0" err="1"/>
              <a:t>XOmiVAE</a:t>
            </a:r>
            <a:r>
              <a:rPr lang="en-US" sz="1600" dirty="0"/>
              <a:t>: an interpretable deep learning model for cancer classification using high-dimensional omics data, Briefings in Bioinformatics, Volume 22, Issue 6, November 2021, bbab315,</a:t>
            </a:r>
            <a:r>
              <a:rPr lang="en-US" sz="1600" dirty="0">
                <a:hlinkClick r:id="rId3"/>
              </a:rPr>
              <a:t> https://doi.org/10.1093/bib/bbab315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1600" dirty="0" err="1"/>
              <a:t>Lovino</a:t>
            </a:r>
            <a:r>
              <a:rPr lang="en-US" sz="1600" dirty="0"/>
              <a:t>, M., </a:t>
            </a:r>
            <a:r>
              <a:rPr lang="en-US" sz="1600" dirty="0" err="1"/>
              <a:t>Bontempo</a:t>
            </a:r>
            <a:r>
              <a:rPr lang="en-US" sz="1600" dirty="0"/>
              <a:t>, G., </a:t>
            </a:r>
            <a:r>
              <a:rPr lang="en-US" sz="1600" dirty="0" err="1"/>
              <a:t>Cirrincione</a:t>
            </a:r>
            <a:r>
              <a:rPr lang="en-US" sz="1600" dirty="0"/>
              <a:t>, G., Ficarra, E. (2020). “Multi-omics Classification on Kidney Samples Exploiting Uncertainty-Aware Models”. In: Huang, DS., Jo, KH. (eds) Intelligent Computing Theories and Application. ICIC 2020. Lecture Notes in Computer Science (), vol 12464. Springer, Cham. </a:t>
            </a:r>
            <a:r>
              <a:rPr lang="en-US" sz="1600" dirty="0">
                <a:hlinkClick r:id="rId4"/>
              </a:rPr>
              <a:t>https://doi.org/10.1007/978-3-030-60802-6_4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1600" dirty="0"/>
              <a:t>Hu F, Zeng W, Liu X. A Gene Signature of Survival Prediction for Kidney Renal Cell Carcinoma by Multi-</a:t>
            </a:r>
            <a:r>
              <a:rPr lang="en-US" sz="1600" dirty="0" err="1"/>
              <a:t>Omic</a:t>
            </a:r>
            <a:r>
              <a:rPr lang="en-US" sz="1600" dirty="0"/>
              <a:t> Data Analysis. International Journal of Molecular Sciences. 2019; 20(22):5720. </a:t>
            </a:r>
            <a:r>
              <a:rPr lang="en-US" sz="1600" dirty="0">
                <a:hlinkClick r:id="rId5"/>
              </a:rPr>
              <a:t>https://doi.org/10.3390/ijms20225720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048669" name="Rectangle 3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70" name="TextBox 5"/>
          <p:cNvSpPr txBox="1"/>
          <p:nvPr/>
        </p:nvSpPr>
        <p:spPr>
          <a:xfrm>
            <a:off x="11675165" y="6519444"/>
            <a:ext cx="4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References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838200" y="1608882"/>
            <a:ext cx="10515600" cy="456808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6"/>
            </a:pPr>
            <a:r>
              <a:rPr lang="en-US" sz="1600" dirty="0"/>
              <a:t>He, Z., Liu, H., </a:t>
            </a:r>
            <a:r>
              <a:rPr lang="en-US" sz="1600" dirty="0" err="1"/>
              <a:t>Moch</a:t>
            </a:r>
            <a:r>
              <a:rPr lang="en-US" sz="1600" dirty="0"/>
              <a:t>, H. et al. Machine learning with autophagy-related proteins for discriminating renal cell carcinoma subtypes. Sci Rep 10, 720 (2020). </a:t>
            </a:r>
            <a:r>
              <a:rPr lang="en-US" sz="1600" dirty="0">
                <a:hlinkClick r:id="rId2"/>
              </a:rPr>
              <a:t>https://doi.org/10.1038/s41598-020-57670-y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6"/>
            </a:pPr>
            <a:r>
              <a:rPr lang="en-US" sz="1600" dirty="0"/>
              <a:t>Eliana Marostica, Rebecca Barber, Thomas </a:t>
            </a:r>
            <a:r>
              <a:rPr lang="en-US" sz="1600" dirty="0" err="1"/>
              <a:t>Denize</a:t>
            </a:r>
            <a:r>
              <a:rPr lang="en-US" sz="1600" dirty="0"/>
              <a:t>, Isaac S. </a:t>
            </a:r>
            <a:r>
              <a:rPr lang="en-US" sz="1600" dirty="0" err="1"/>
              <a:t>Kohane</a:t>
            </a:r>
            <a:r>
              <a:rPr lang="en-US" sz="1600" dirty="0"/>
              <a:t>, Sabina Signoretti, Jeffrey A. Golden, </a:t>
            </a:r>
            <a:r>
              <a:rPr lang="en-US" sz="1600" dirty="0" err="1"/>
              <a:t>Kun-Hsing</a:t>
            </a:r>
            <a:r>
              <a:rPr lang="en-US" sz="1600" dirty="0"/>
              <a:t> Yu; Development of a Histopathology Informatics Pipeline for Classification and Prediction of Clinical Outcomes in Subtypes of Renal Cell Carcinoma. Clin Cancer Res 15 May 2021; 27 (10): 2868–2878. </a:t>
            </a:r>
            <a:r>
              <a:rPr lang="en-US" sz="1600" dirty="0">
                <a:hlinkClick r:id="rId3"/>
              </a:rPr>
              <a:t>https://doi.org/10.1158/1078-0432.CCR-20-4119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6"/>
            </a:pPr>
            <a:r>
              <a:rPr lang="en-US" sz="1600" dirty="0"/>
              <a:t>Wu J, </a:t>
            </a:r>
            <a:r>
              <a:rPr lang="en-US" sz="1600" dirty="0" err="1"/>
              <a:t>Jin</a:t>
            </a:r>
            <a:r>
              <a:rPr lang="en-US" sz="1600" dirty="0"/>
              <a:t> S, Gu W, Wan F, Zhang H, Shi G, Qu Y and Ye D (2019) Construction and Validation of a 9-Gene Signature for Predicting Prognosis in Stage III Clear Cell Renal Cell Carcinoma. Front. Oncol. 9:152. </a:t>
            </a:r>
            <a:r>
              <a:rPr lang="en-US" sz="1600" dirty="0" err="1"/>
              <a:t>doi</a:t>
            </a:r>
            <a:r>
              <a:rPr lang="en-US" sz="1600" dirty="0"/>
              <a:t>: 10.3389/fonc.2019.00152</a:t>
            </a:r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6"/>
            </a:pPr>
            <a:r>
              <a:rPr lang="en-US" sz="1600" dirty="0" err="1"/>
              <a:t>Terrematte</a:t>
            </a:r>
            <a:r>
              <a:rPr lang="en-US" sz="1600" dirty="0"/>
              <a:t>, P.; Andrade, D.S.; Justino, J.; </a:t>
            </a:r>
            <a:r>
              <a:rPr lang="en-US" sz="1600" dirty="0" err="1"/>
              <a:t>Stransky</a:t>
            </a:r>
            <a:r>
              <a:rPr lang="en-US" sz="1600" dirty="0"/>
              <a:t>, B.; de Araújo, D.S.A.; </a:t>
            </a:r>
            <a:r>
              <a:rPr lang="en-US" sz="1600" dirty="0" err="1"/>
              <a:t>Dória</a:t>
            </a:r>
            <a:r>
              <a:rPr lang="en-US" sz="1600" dirty="0"/>
              <a:t> Neto, A.D. A Novel Machine Learning 13-Gene Signature: Improving Risk Analysis and Survival Prediction for Clear Cell Renal Cell Carcinoma Patients. Cancers 2022, 14, 2111. </a:t>
            </a:r>
            <a:r>
              <a:rPr lang="en-US" sz="1600" dirty="0">
                <a:hlinkClick r:id="rId4"/>
              </a:rPr>
              <a:t>https://doi.org/10.3390/cancers14092111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6"/>
            </a:pPr>
            <a:r>
              <a:rPr lang="en-US" sz="1600" dirty="0"/>
              <a:t>Huang, Jennifer J, and James J Hsieh. “The Pan-Omics Landscape of Renal Cell Carcinoma and Its Implication on Future Clinical Practice.” Kidney cancer (Clifton, Va.) vol. 4,3 121-129. 16 Sep. 2020, doi:10.3233/KCA-200085</a:t>
            </a:r>
          </a:p>
        </p:txBody>
      </p:sp>
      <p:sp>
        <p:nvSpPr>
          <p:cNvPr id="1048669" name="Rectangle 3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70" name="TextBox 5"/>
          <p:cNvSpPr txBox="1"/>
          <p:nvPr/>
        </p:nvSpPr>
        <p:spPr>
          <a:xfrm>
            <a:off x="11675165" y="6519444"/>
            <a:ext cx="4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35998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References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57965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11"/>
            </a:pPr>
            <a:r>
              <a:rPr lang="en-US" sz="1600" dirty="0">
                <a:hlinkClick r:id="rId2"/>
              </a:rPr>
              <a:t>https://www.javatpoint.com/feature-selection-techniques-in-machine-learning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11"/>
            </a:pPr>
            <a:r>
              <a:rPr lang="en-US" sz="1600" dirty="0">
                <a:hlinkClick r:id="rId3"/>
              </a:rPr>
              <a:t>https://www.javatpoint.com/classification-algorithm-in-machine-learning</a:t>
            </a:r>
            <a:endParaRPr lang="en-US" sz="1600" dirty="0"/>
          </a:p>
          <a:p>
            <a:pPr marL="514350" indent="-514350" algn="just">
              <a:lnSpc>
                <a:spcPct val="120000"/>
              </a:lnSpc>
              <a:buClr>
                <a:srgbClr val="0070C0"/>
              </a:buClr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1048669" name="Rectangle 3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70" name="TextBox 5"/>
          <p:cNvSpPr txBox="1"/>
          <p:nvPr/>
        </p:nvSpPr>
        <p:spPr>
          <a:xfrm>
            <a:off x="11675165" y="6519444"/>
            <a:ext cx="4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6514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1628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Nunito Black" pitchFamily="2" charset="0"/>
                <a:ea typeface="Roboto Black" panose="02000000000000000000" pitchFamily="2" charset="0"/>
              </a:rPr>
              <a:t>Thank</a:t>
            </a:r>
            <a:br>
              <a:rPr lang="en-US" dirty="0">
                <a:solidFill>
                  <a:srgbClr val="0070C0"/>
                </a:solidFill>
                <a:latin typeface="Nunito Black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rgbClr val="0070C0"/>
                </a:solidFill>
                <a:latin typeface="Nunito Black" pitchFamily="2" charset="0"/>
                <a:ea typeface="Roboto Black" panose="02000000000000000000" pitchFamily="2" charset="0"/>
              </a:rPr>
              <a:t>       </a:t>
            </a:r>
            <a:r>
              <a:rPr lang="en-US" sz="4000" dirty="0">
                <a:solidFill>
                  <a:srgbClr val="0070C0"/>
                </a:solidFill>
                <a:latin typeface="Nunito Black" pitchFamily="2" charset="0"/>
                <a:ea typeface="Roboto Black" panose="02000000000000000000" pitchFamily="2" charset="0"/>
              </a:rPr>
              <a:t>You</a:t>
            </a:r>
            <a:r>
              <a:rPr lang="en-US" sz="4000" dirty="0">
                <a:solidFill>
                  <a:srgbClr val="CC0099"/>
                </a:solidFill>
                <a:latin typeface="Nunito Black" pitchFamily="2" charset="0"/>
                <a:ea typeface="Roboto Black" panose="02000000000000000000" pitchFamily="2" charset="0"/>
              </a:rPr>
              <a:t>!</a:t>
            </a:r>
            <a:endParaRPr lang="en-US" dirty="0">
              <a:solidFill>
                <a:srgbClr val="CC0099"/>
              </a:solidFill>
              <a:latin typeface="Nunito Black" pitchFamily="2" charset="0"/>
              <a:ea typeface="Roboto Black" panose="02000000000000000000" pitchFamily="2" charset="0"/>
            </a:endParaRPr>
          </a:p>
        </p:txBody>
      </p:sp>
      <p:grpSp>
        <p:nvGrpSpPr>
          <p:cNvPr id="26" name="Google Shape;8050;p73">
            <a:extLst>
              <a:ext uri="{FF2B5EF4-FFF2-40B4-BE49-F238E27FC236}">
                <a16:creationId xmlns:a16="http://schemas.microsoft.com/office/drawing/2014/main" id="{78F94792-893D-6101-FC6C-8C24D526C104}"/>
              </a:ext>
            </a:extLst>
          </p:cNvPr>
          <p:cNvGrpSpPr/>
          <p:nvPr/>
        </p:nvGrpSpPr>
        <p:grpSpPr>
          <a:xfrm>
            <a:off x="5265420" y="3429000"/>
            <a:ext cx="624840" cy="617068"/>
            <a:chOff x="-18647525" y="4082625"/>
            <a:chExt cx="309550" cy="305700"/>
          </a:xfrm>
          <a:solidFill>
            <a:srgbClr val="CC0099"/>
          </a:solidFill>
        </p:grpSpPr>
        <p:sp>
          <p:nvSpPr>
            <p:cNvPr id="27" name="Google Shape;8051;p73">
              <a:extLst>
                <a:ext uri="{FF2B5EF4-FFF2-40B4-BE49-F238E27FC236}">
                  <a16:creationId xmlns:a16="http://schemas.microsoft.com/office/drawing/2014/main" id="{CAE5DBE1-CFF7-D845-F9AC-E04999F86DAE}"/>
                </a:ext>
              </a:extLst>
            </p:cNvPr>
            <p:cNvSpPr/>
            <p:nvPr/>
          </p:nvSpPr>
          <p:spPr>
            <a:xfrm>
              <a:off x="-18609725" y="4082625"/>
              <a:ext cx="123675" cy="61475"/>
            </a:xfrm>
            <a:custGeom>
              <a:avLst/>
              <a:gdLst/>
              <a:ahLst/>
              <a:cxnLst/>
              <a:rect l="l" t="t" r="r" b="b"/>
              <a:pathLst>
                <a:path w="4947" h="2459" extrusionOk="0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52;p73">
              <a:extLst>
                <a:ext uri="{FF2B5EF4-FFF2-40B4-BE49-F238E27FC236}">
                  <a16:creationId xmlns:a16="http://schemas.microsoft.com/office/drawing/2014/main" id="{F5B6C484-2875-9B78-8CD2-1DB2B67D9898}"/>
                </a:ext>
              </a:extLst>
            </p:cNvPr>
            <p:cNvSpPr/>
            <p:nvPr/>
          </p:nvSpPr>
          <p:spPr>
            <a:xfrm>
              <a:off x="-18647525" y="4155875"/>
              <a:ext cx="148075" cy="195350"/>
            </a:xfrm>
            <a:custGeom>
              <a:avLst/>
              <a:gdLst/>
              <a:ahLst/>
              <a:cxnLst/>
              <a:rect l="l" t="t" r="r" b="b"/>
              <a:pathLst>
                <a:path w="5923" h="7814" extrusionOk="0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53;p73">
              <a:extLst>
                <a:ext uri="{FF2B5EF4-FFF2-40B4-BE49-F238E27FC236}">
                  <a16:creationId xmlns:a16="http://schemas.microsoft.com/office/drawing/2014/main" id="{2656FEAD-2951-40A5-A2C3-2E15C4D9D42E}"/>
                </a:ext>
              </a:extLst>
            </p:cNvPr>
            <p:cNvSpPr/>
            <p:nvPr/>
          </p:nvSpPr>
          <p:spPr>
            <a:xfrm>
              <a:off x="-18442750" y="4150575"/>
              <a:ext cx="102400" cy="100625"/>
            </a:xfrm>
            <a:custGeom>
              <a:avLst/>
              <a:gdLst/>
              <a:ahLst/>
              <a:cxnLst/>
              <a:rect l="l" t="t" r="r" b="b"/>
              <a:pathLst>
                <a:path w="4096" h="4025" extrusionOk="0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54;p73">
              <a:extLst>
                <a:ext uri="{FF2B5EF4-FFF2-40B4-BE49-F238E27FC236}">
                  <a16:creationId xmlns:a16="http://schemas.microsoft.com/office/drawing/2014/main" id="{01DE2C44-5263-7762-F173-79F71D830052}"/>
                </a:ext>
              </a:extLst>
            </p:cNvPr>
            <p:cNvSpPr/>
            <p:nvPr/>
          </p:nvSpPr>
          <p:spPr>
            <a:xfrm>
              <a:off x="-18581375" y="4176775"/>
              <a:ext cx="243400" cy="211550"/>
            </a:xfrm>
            <a:custGeom>
              <a:avLst/>
              <a:gdLst/>
              <a:ahLst/>
              <a:cxnLst/>
              <a:rect l="l" t="t" r="r" b="b"/>
              <a:pathLst>
                <a:path w="9736" h="8462" extrusionOk="0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46959E4-CAD2-1114-5FDC-A241E20A5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63" y="1636276"/>
            <a:ext cx="3873310" cy="423611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Methodology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353800" y="6519444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9AB91AB-9AB9-E9AB-F87D-C7F596905E6C}"/>
              </a:ext>
            </a:extLst>
          </p:cNvPr>
          <p:cNvSpPr/>
          <p:nvPr/>
        </p:nvSpPr>
        <p:spPr>
          <a:xfrm>
            <a:off x="7021974" y="2063188"/>
            <a:ext cx="1908048" cy="363257"/>
          </a:xfrm>
          <a:prstGeom prst="snip2DiagRect">
            <a:avLst/>
          </a:prstGeom>
          <a:solidFill>
            <a:srgbClr val="187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Dataset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6F63412C-DCE2-ECD1-CD7B-5F8ADCF44930}"/>
              </a:ext>
            </a:extLst>
          </p:cNvPr>
          <p:cNvSpPr/>
          <p:nvPr/>
        </p:nvSpPr>
        <p:spPr>
          <a:xfrm flipH="1">
            <a:off x="3096150" y="2681607"/>
            <a:ext cx="2097024" cy="363257"/>
          </a:xfrm>
          <a:prstGeom prst="snip2DiagRect">
            <a:avLst/>
          </a:prstGeom>
          <a:solidFill>
            <a:srgbClr val="17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B747296A-BD32-6D75-B2CF-F7798E1AEC2E}"/>
              </a:ext>
            </a:extLst>
          </p:cNvPr>
          <p:cNvSpPr/>
          <p:nvPr/>
        </p:nvSpPr>
        <p:spPr>
          <a:xfrm flipH="1">
            <a:off x="3008774" y="3895465"/>
            <a:ext cx="2184400" cy="363257"/>
          </a:xfrm>
          <a:prstGeom prst="snip2DiagRect">
            <a:avLst/>
          </a:prstGeom>
          <a:solidFill>
            <a:srgbClr val="EE4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Prediction Methods 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6E8CAFB6-394E-6060-97E7-3D2B07455676}"/>
              </a:ext>
            </a:extLst>
          </p:cNvPr>
          <p:cNvSpPr/>
          <p:nvPr/>
        </p:nvSpPr>
        <p:spPr>
          <a:xfrm>
            <a:off x="7021974" y="4509883"/>
            <a:ext cx="3153992" cy="363257"/>
          </a:xfrm>
          <a:prstGeom prst="snip2DiagRect">
            <a:avLst/>
          </a:prstGeom>
          <a:solidFill>
            <a:srgbClr val="F1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Comparing the Performance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933FD5A1-303F-F66E-B963-F26A9120448E}"/>
              </a:ext>
            </a:extLst>
          </p:cNvPr>
          <p:cNvSpPr/>
          <p:nvPr/>
        </p:nvSpPr>
        <p:spPr>
          <a:xfrm flipH="1">
            <a:off x="3191652" y="5101768"/>
            <a:ext cx="2001521" cy="363257"/>
          </a:xfrm>
          <a:prstGeom prst="snip2DiagRect">
            <a:avLst/>
          </a:prstGeom>
          <a:solidFill>
            <a:srgbClr val="1A6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Finalize the model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24075D51-C95F-405A-9BEF-B493ABB92566}"/>
              </a:ext>
            </a:extLst>
          </p:cNvPr>
          <p:cNvSpPr/>
          <p:nvPr/>
        </p:nvSpPr>
        <p:spPr>
          <a:xfrm>
            <a:off x="7021974" y="3275148"/>
            <a:ext cx="1908048" cy="363257"/>
          </a:xfrm>
          <a:prstGeom prst="snip2DiagRect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79628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A0DD45E-0EA9-C7EC-D621-8B1C69155309}"/>
              </a:ext>
            </a:extLst>
          </p:cNvPr>
          <p:cNvGrpSpPr/>
          <p:nvPr/>
        </p:nvGrpSpPr>
        <p:grpSpPr>
          <a:xfrm>
            <a:off x="3202714" y="2766218"/>
            <a:ext cx="5786572" cy="1325563"/>
            <a:chOff x="2848143" y="2766218"/>
            <a:chExt cx="5786572" cy="1325563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AA22F9C-42C4-47AE-59C8-290FD8BE3479}"/>
                </a:ext>
              </a:extLst>
            </p:cNvPr>
            <p:cNvSpPr txBox="1">
              <a:spLocks/>
            </p:cNvSpPr>
            <p:nvPr/>
          </p:nvSpPr>
          <p:spPr>
            <a:xfrm>
              <a:off x="4111945" y="2766218"/>
              <a:ext cx="452277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400" b="1" dirty="0">
                  <a:solidFill>
                    <a:srgbClr val="0070C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Progress to date</a:t>
              </a:r>
              <a:endParaRPr lang="en-US" sz="4400" dirty="0">
                <a:solidFill>
                  <a:srgbClr val="0070C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4D7984-6B11-C634-6A7F-8614BFDB5C4F}"/>
                </a:ext>
              </a:extLst>
            </p:cNvPr>
            <p:cNvGrpSpPr/>
            <p:nvPr/>
          </p:nvGrpSpPr>
          <p:grpSpPr>
            <a:xfrm>
              <a:off x="2848143" y="2935228"/>
              <a:ext cx="1087250" cy="987542"/>
              <a:chOff x="9781378" y="4607046"/>
              <a:chExt cx="2272017" cy="2063658"/>
            </a:xfrm>
          </p:grpSpPr>
          <p:sp>
            <p:nvSpPr>
              <p:cNvPr id="11" name="Google Shape;459;p32">
                <a:extLst>
                  <a:ext uri="{FF2B5EF4-FFF2-40B4-BE49-F238E27FC236}">
                    <a16:creationId xmlns:a16="http://schemas.microsoft.com/office/drawing/2014/main" id="{40D1EBEF-3C78-BDFC-A009-79BC3CB2EBF1}"/>
                  </a:ext>
                </a:extLst>
              </p:cNvPr>
              <p:cNvSpPr/>
              <p:nvPr/>
            </p:nvSpPr>
            <p:spPr>
              <a:xfrm flipH="1">
                <a:off x="9781378" y="4607046"/>
                <a:ext cx="2272017" cy="2063658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260" extrusionOk="0">
                    <a:moveTo>
                      <a:pt x="3647" y="0"/>
                    </a:moveTo>
                    <a:cubicBezTo>
                      <a:pt x="2241" y="0"/>
                      <a:pt x="889" y="792"/>
                      <a:pt x="397" y="2312"/>
                    </a:cubicBezTo>
                    <a:cubicBezTo>
                      <a:pt x="1" y="3542"/>
                      <a:pt x="381" y="4774"/>
                      <a:pt x="1186" y="5724"/>
                    </a:cubicBezTo>
                    <a:cubicBezTo>
                      <a:pt x="1445" y="6028"/>
                      <a:pt x="1750" y="6299"/>
                      <a:pt x="2083" y="6535"/>
                    </a:cubicBezTo>
                    <a:cubicBezTo>
                      <a:pt x="2737" y="6998"/>
                      <a:pt x="3541" y="7259"/>
                      <a:pt x="4337" y="7259"/>
                    </a:cubicBezTo>
                    <a:cubicBezTo>
                      <a:pt x="4817" y="7259"/>
                      <a:pt x="5294" y="7164"/>
                      <a:pt x="5732" y="6960"/>
                    </a:cubicBezTo>
                    <a:cubicBezTo>
                      <a:pt x="7992" y="5902"/>
                      <a:pt x="7866" y="2507"/>
                      <a:pt x="6197" y="988"/>
                    </a:cubicBezTo>
                    <a:cubicBezTo>
                      <a:pt x="5466" y="324"/>
                      <a:pt x="4545" y="0"/>
                      <a:pt x="3647" y="0"/>
                    </a:cubicBezTo>
                    <a:close/>
                  </a:path>
                </a:pathLst>
              </a:custGeom>
              <a:solidFill>
                <a:srgbClr val="CC0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483;p32">
                <a:extLst>
                  <a:ext uri="{FF2B5EF4-FFF2-40B4-BE49-F238E27FC236}">
                    <a16:creationId xmlns:a16="http://schemas.microsoft.com/office/drawing/2014/main" id="{08FC0140-B2B1-EC6B-9681-803BA48021F7}"/>
                  </a:ext>
                </a:extLst>
              </p:cNvPr>
              <p:cNvGrpSpPr/>
              <p:nvPr/>
            </p:nvGrpSpPr>
            <p:grpSpPr>
              <a:xfrm>
                <a:off x="10399211" y="5008346"/>
                <a:ext cx="1036350" cy="1261057"/>
                <a:chOff x="-24709100" y="3888875"/>
                <a:chExt cx="243400" cy="296175"/>
              </a:xfrm>
              <a:solidFill>
                <a:schemeClr val="bg1"/>
              </a:solidFill>
            </p:grpSpPr>
            <p:sp>
              <p:nvSpPr>
                <p:cNvPr id="13" name="Google Shape;484;p32">
                  <a:extLst>
                    <a:ext uri="{FF2B5EF4-FFF2-40B4-BE49-F238E27FC236}">
                      <a16:creationId xmlns:a16="http://schemas.microsoft.com/office/drawing/2014/main" id="{BB8F12BE-AADB-AAAF-0D0D-B63D34E0BF9D}"/>
                    </a:ext>
                  </a:extLst>
                </p:cNvPr>
                <p:cNvSpPr/>
                <p:nvPr/>
              </p:nvSpPr>
              <p:spPr>
                <a:xfrm>
                  <a:off x="-24587800" y="3888875"/>
                  <a:ext cx="105575" cy="2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9106" extrusionOk="0">
                      <a:moveTo>
                        <a:pt x="2836" y="662"/>
                      </a:moveTo>
                      <a:lnTo>
                        <a:pt x="2836" y="1387"/>
                      </a:lnTo>
                      <a:lnTo>
                        <a:pt x="2143" y="1387"/>
                      </a:lnTo>
                      <a:lnTo>
                        <a:pt x="2143" y="662"/>
                      </a:lnTo>
                      <a:close/>
                      <a:moveTo>
                        <a:pt x="1072" y="4884"/>
                      </a:moveTo>
                      <a:cubicBezTo>
                        <a:pt x="1261" y="4884"/>
                        <a:pt x="1418" y="5041"/>
                        <a:pt x="1418" y="5230"/>
                      </a:cubicBezTo>
                      <a:cubicBezTo>
                        <a:pt x="1418" y="5451"/>
                        <a:pt x="1261" y="5608"/>
                        <a:pt x="1072" y="5608"/>
                      </a:cubicBezTo>
                      <a:cubicBezTo>
                        <a:pt x="851" y="5608"/>
                        <a:pt x="694" y="5451"/>
                        <a:pt x="694" y="5230"/>
                      </a:cubicBezTo>
                      <a:cubicBezTo>
                        <a:pt x="694" y="5041"/>
                        <a:pt x="851" y="4884"/>
                        <a:pt x="1072" y="4884"/>
                      </a:cubicBezTo>
                      <a:close/>
                      <a:moveTo>
                        <a:pt x="3498" y="6302"/>
                      </a:moveTo>
                      <a:lnTo>
                        <a:pt x="3498" y="6648"/>
                      </a:lnTo>
                      <a:cubicBezTo>
                        <a:pt x="3498" y="6869"/>
                        <a:pt x="3340" y="6995"/>
                        <a:pt x="3151" y="6995"/>
                      </a:cubicBezTo>
                      <a:lnTo>
                        <a:pt x="1765" y="6995"/>
                      </a:lnTo>
                      <a:cubicBezTo>
                        <a:pt x="1576" y="6995"/>
                        <a:pt x="1418" y="6869"/>
                        <a:pt x="1418" y="6648"/>
                      </a:cubicBezTo>
                      <a:lnTo>
                        <a:pt x="1418" y="6302"/>
                      </a:lnTo>
                      <a:close/>
                      <a:moveTo>
                        <a:pt x="1072" y="1"/>
                      </a:moveTo>
                      <a:cubicBezTo>
                        <a:pt x="851" y="1"/>
                        <a:pt x="694" y="158"/>
                        <a:pt x="694" y="347"/>
                      </a:cubicBezTo>
                      <a:cubicBezTo>
                        <a:pt x="694" y="568"/>
                        <a:pt x="851" y="725"/>
                        <a:pt x="1072" y="725"/>
                      </a:cubicBezTo>
                      <a:lnTo>
                        <a:pt x="1418" y="725"/>
                      </a:lnTo>
                      <a:lnTo>
                        <a:pt x="1418" y="1450"/>
                      </a:lnTo>
                      <a:cubicBezTo>
                        <a:pt x="1009" y="1576"/>
                        <a:pt x="694" y="1985"/>
                        <a:pt x="694" y="2458"/>
                      </a:cubicBezTo>
                      <a:lnTo>
                        <a:pt x="694" y="4285"/>
                      </a:lnTo>
                      <a:cubicBezTo>
                        <a:pt x="316" y="4443"/>
                        <a:pt x="1" y="4821"/>
                        <a:pt x="1" y="5293"/>
                      </a:cubicBezTo>
                      <a:cubicBezTo>
                        <a:pt x="1" y="5703"/>
                        <a:pt x="284" y="6112"/>
                        <a:pt x="694" y="6270"/>
                      </a:cubicBezTo>
                      <a:lnTo>
                        <a:pt x="694" y="6648"/>
                      </a:lnTo>
                      <a:cubicBezTo>
                        <a:pt x="694" y="7089"/>
                        <a:pt x="977" y="7499"/>
                        <a:pt x="1418" y="7656"/>
                      </a:cubicBezTo>
                      <a:lnTo>
                        <a:pt x="1418" y="8759"/>
                      </a:lnTo>
                      <a:cubicBezTo>
                        <a:pt x="1418" y="8948"/>
                        <a:pt x="1576" y="9105"/>
                        <a:pt x="1765" y="9105"/>
                      </a:cubicBezTo>
                      <a:lnTo>
                        <a:pt x="3151" y="9105"/>
                      </a:lnTo>
                      <a:cubicBezTo>
                        <a:pt x="3340" y="9105"/>
                        <a:pt x="3498" y="8948"/>
                        <a:pt x="3498" y="8759"/>
                      </a:cubicBezTo>
                      <a:lnTo>
                        <a:pt x="3498" y="7656"/>
                      </a:lnTo>
                      <a:cubicBezTo>
                        <a:pt x="3907" y="7499"/>
                        <a:pt x="4222" y="7121"/>
                        <a:pt x="4222" y="6648"/>
                      </a:cubicBezTo>
                      <a:lnTo>
                        <a:pt x="4222" y="5955"/>
                      </a:lnTo>
                      <a:lnTo>
                        <a:pt x="4222" y="2458"/>
                      </a:lnTo>
                      <a:cubicBezTo>
                        <a:pt x="4222" y="2017"/>
                        <a:pt x="3939" y="1607"/>
                        <a:pt x="3498" y="1450"/>
                      </a:cubicBezTo>
                      <a:lnTo>
                        <a:pt x="3498" y="725"/>
                      </a:lnTo>
                      <a:lnTo>
                        <a:pt x="3876" y="725"/>
                      </a:lnTo>
                      <a:cubicBezTo>
                        <a:pt x="4065" y="725"/>
                        <a:pt x="4222" y="568"/>
                        <a:pt x="4222" y="347"/>
                      </a:cubicBezTo>
                      <a:cubicBezTo>
                        <a:pt x="4222" y="158"/>
                        <a:pt x="4065" y="1"/>
                        <a:pt x="38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485;p32">
                  <a:extLst>
                    <a:ext uri="{FF2B5EF4-FFF2-40B4-BE49-F238E27FC236}">
                      <a16:creationId xmlns:a16="http://schemas.microsoft.com/office/drawing/2014/main" id="{D78F9322-3078-1F11-9E15-48CD7BEBB499}"/>
                    </a:ext>
                  </a:extLst>
                </p:cNvPr>
                <p:cNvSpPr/>
                <p:nvPr/>
              </p:nvSpPr>
              <p:spPr>
                <a:xfrm>
                  <a:off x="-24536600" y="4132250"/>
                  <a:ext cx="70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694" extrusionOk="0">
                      <a:moveTo>
                        <a:pt x="0" y="1"/>
                      </a:moveTo>
                      <a:lnTo>
                        <a:pt x="347" y="694"/>
                      </a:lnTo>
                      <a:lnTo>
                        <a:pt x="2489" y="694"/>
                      </a:lnTo>
                      <a:cubicBezTo>
                        <a:pt x="2678" y="694"/>
                        <a:pt x="2836" y="536"/>
                        <a:pt x="2836" y="347"/>
                      </a:cubicBezTo>
                      <a:cubicBezTo>
                        <a:pt x="2836" y="158"/>
                        <a:pt x="2678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486;p32">
                  <a:extLst>
                    <a:ext uri="{FF2B5EF4-FFF2-40B4-BE49-F238E27FC236}">
                      <a16:creationId xmlns:a16="http://schemas.microsoft.com/office/drawing/2014/main" id="{89C979A9-3067-4572-A5B1-1DBDE0438C40}"/>
                    </a:ext>
                  </a:extLst>
                </p:cNvPr>
                <p:cNvSpPr/>
                <p:nvPr/>
              </p:nvSpPr>
              <p:spPr>
                <a:xfrm>
                  <a:off x="-24709100" y="3963700"/>
                  <a:ext cx="208750" cy="2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854" extrusionOk="0">
                      <a:moveTo>
                        <a:pt x="4884" y="1"/>
                      </a:moveTo>
                      <a:cubicBezTo>
                        <a:pt x="2931" y="473"/>
                        <a:pt x="1419" y="2237"/>
                        <a:pt x="1419" y="4380"/>
                      </a:cubicBezTo>
                      <a:lnTo>
                        <a:pt x="1419" y="8192"/>
                      </a:lnTo>
                      <a:lnTo>
                        <a:pt x="410" y="8192"/>
                      </a:lnTo>
                      <a:cubicBezTo>
                        <a:pt x="389" y="8189"/>
                        <a:pt x="368" y="8188"/>
                        <a:pt x="347" y="8188"/>
                      </a:cubicBezTo>
                      <a:cubicBezTo>
                        <a:pt x="132" y="8188"/>
                        <a:pt x="1" y="8334"/>
                        <a:pt x="1" y="8507"/>
                      </a:cubicBezTo>
                      <a:cubicBezTo>
                        <a:pt x="1" y="8696"/>
                        <a:pt x="158" y="8853"/>
                        <a:pt x="347" y="8853"/>
                      </a:cubicBezTo>
                      <a:lnTo>
                        <a:pt x="8003" y="8853"/>
                      </a:lnTo>
                      <a:cubicBezTo>
                        <a:pt x="8192" y="8853"/>
                        <a:pt x="8350" y="8696"/>
                        <a:pt x="8350" y="8507"/>
                      </a:cubicBezTo>
                      <a:cubicBezTo>
                        <a:pt x="8350" y="8318"/>
                        <a:pt x="8192" y="8160"/>
                        <a:pt x="8003" y="8160"/>
                      </a:cubicBezTo>
                      <a:lnTo>
                        <a:pt x="6806" y="8160"/>
                      </a:lnTo>
                      <a:lnTo>
                        <a:pt x="6239" y="6963"/>
                      </a:lnTo>
                      <a:cubicBezTo>
                        <a:pt x="6207" y="6869"/>
                        <a:pt x="6018" y="6774"/>
                        <a:pt x="5924" y="6774"/>
                      </a:cubicBezTo>
                      <a:lnTo>
                        <a:pt x="4191" y="6774"/>
                      </a:lnTo>
                      <a:lnTo>
                        <a:pt x="4191" y="3655"/>
                      </a:lnTo>
                      <a:cubicBezTo>
                        <a:pt x="4191" y="3435"/>
                        <a:pt x="4254" y="3245"/>
                        <a:pt x="4380" y="3088"/>
                      </a:cubicBezTo>
                      <a:cubicBezTo>
                        <a:pt x="4254" y="2836"/>
                        <a:pt x="4191" y="2552"/>
                        <a:pt x="4191" y="2300"/>
                      </a:cubicBezTo>
                      <a:cubicBezTo>
                        <a:pt x="4191" y="1733"/>
                        <a:pt x="4443" y="1229"/>
                        <a:pt x="4884" y="914"/>
                      </a:cubicBezTo>
                      <a:lnTo>
                        <a:pt x="48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980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4DB063-4C71-5BA1-93C9-1C81CA7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Dataset Selection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BD3EAB-D02A-8A44-38BD-52E614541731}"/>
              </a:ext>
            </a:extLst>
          </p:cNvPr>
          <p:cNvSpPr txBox="1">
            <a:spLocks/>
          </p:cNvSpPr>
          <p:nvPr/>
        </p:nvSpPr>
        <p:spPr>
          <a:xfrm>
            <a:off x="1414021" y="1752600"/>
            <a:ext cx="9939779" cy="486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0070C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downloaded the datasets from The Cancer Genome Atlas (TCGA) Data Repository</a:t>
            </a:r>
          </a:p>
          <a:p>
            <a:pPr marL="457200" lvl="1" indent="0">
              <a:lnSpc>
                <a:spcPct val="100000"/>
              </a:lnSpc>
              <a:buClr>
                <a:srgbClr val="0070C0"/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TCGA, we got following datasets for each subtype:</a:t>
            </a:r>
          </a:p>
          <a:p>
            <a:pPr lvl="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DNA methylation (Methylation450k)</a:t>
            </a:r>
          </a:p>
          <a:p>
            <a:pPr lvl="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expression (RNAseq) </a:t>
            </a:r>
          </a:p>
          <a:p>
            <a:pPr lvl="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 expression (reverse phase protein array (RPPA))</a:t>
            </a:r>
          </a:p>
          <a:p>
            <a:pPr lvl="2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miRNA (IlluminaHiseq)</a:t>
            </a:r>
          </a:p>
        </p:txBody>
      </p:sp>
      <p:sp>
        <p:nvSpPr>
          <p:cNvPr id="24" name="Google Shape;490;p32">
            <a:extLst>
              <a:ext uri="{FF2B5EF4-FFF2-40B4-BE49-F238E27FC236}">
                <a16:creationId xmlns:a16="http://schemas.microsoft.com/office/drawing/2014/main" id="{5926FB02-3F55-FD9C-352D-7E397A12271E}"/>
              </a:ext>
            </a:extLst>
          </p:cNvPr>
          <p:cNvSpPr/>
          <p:nvPr/>
        </p:nvSpPr>
        <p:spPr>
          <a:xfrm>
            <a:off x="10837578" y="5274622"/>
            <a:ext cx="1118807" cy="1026661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2000">
                <a:srgbClr val="FFB9E3"/>
              </a:gs>
              <a:gs pos="100000">
                <a:srgbClr val="FF73C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5"/>
          <p:cNvSpPr txBox="1"/>
          <p:nvPr/>
        </p:nvSpPr>
        <p:spPr>
          <a:xfrm>
            <a:off x="11655706" y="6519444"/>
            <a:ext cx="45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4DB063-4C71-5BA1-93C9-1C81CA7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7"/>
            <a:ext cx="10515600" cy="5904730"/>
          </a:xfrm>
        </p:spPr>
        <p:txBody>
          <a:bodyPr>
            <a:normAutofit fontScale="95227"/>
          </a:bodyPr>
          <a:lstStyle/>
          <a:p>
            <a:pPr marL="457200" lvl="1" indent="0">
              <a:buClr>
                <a:srgbClr val="0070C0"/>
              </a:buClr>
              <a:buNone/>
            </a:pPr>
            <a:r>
              <a:rPr lang="en-US" sz="2800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Dataset Selection &amp; Preparation</a:t>
            </a:r>
          </a:p>
          <a:p>
            <a:pPr marL="457200" lvl="1" indent="0" algn="just">
              <a:buClr>
                <a:srgbClr val="0070C0"/>
              </a:buClr>
              <a:buNone/>
            </a:pPr>
            <a:r>
              <a:rPr lang="en-US" sz="2100" dirty="0">
                <a:solidFill>
                  <a:srgbClr val="0070C0"/>
                </a:solidFill>
                <a:ea typeface="Roboto Black" panose="02000000000000000000" pitchFamily="2" charset="0"/>
              </a:rPr>
              <a:t>	</a:t>
            </a:r>
          </a:p>
          <a:p>
            <a:pPr marL="457200" lvl="1" indent="0" algn="just">
              <a:buClr>
                <a:srgbClr val="0070C0"/>
              </a:buClr>
              <a:buNone/>
            </a:pPr>
            <a:endParaRPr lang="en-US" sz="2100" dirty="0">
              <a:solidFill>
                <a:srgbClr val="0070C0"/>
              </a:solidFill>
              <a:ea typeface="Roboto Black" panose="02000000000000000000" pitchFamily="2" charset="0"/>
            </a:endParaRPr>
          </a:p>
        </p:txBody>
      </p:sp>
      <p:sp>
        <p:nvSpPr>
          <p:cNvPr id="24" name="Google Shape;490;p32">
            <a:extLst>
              <a:ext uri="{FF2B5EF4-FFF2-40B4-BE49-F238E27FC236}">
                <a16:creationId xmlns:a16="http://schemas.microsoft.com/office/drawing/2014/main" id="{5926FB02-3F55-FD9C-352D-7E397A12271E}"/>
              </a:ext>
            </a:extLst>
          </p:cNvPr>
          <p:cNvSpPr/>
          <p:nvPr/>
        </p:nvSpPr>
        <p:spPr>
          <a:xfrm>
            <a:off x="10837578" y="5274622"/>
            <a:ext cx="1118807" cy="1026661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2000">
                <a:srgbClr val="FFB9E3"/>
              </a:gs>
              <a:gs pos="100000">
                <a:srgbClr val="FF73C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0780B2E-E96E-DB6F-CDB2-6CB4E2AF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2098"/>
              </p:ext>
            </p:extLst>
          </p:nvPr>
        </p:nvGraphicFramePr>
        <p:xfrm>
          <a:off x="1648217" y="1593427"/>
          <a:ext cx="8895565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245">
                  <a:extLst>
                    <a:ext uri="{9D8B030D-6E8A-4147-A177-3AD203B41FA5}">
                      <a16:colId xmlns:a16="http://schemas.microsoft.com/office/drawing/2014/main" val="40845829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672191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9649290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74996572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11544847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0701813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51673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Omics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Patients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74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KICH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KIRC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KICH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31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Proteomic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539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Methylation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485,577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485,577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485,577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304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MicroRNA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53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923033-DF65-D2BF-B623-03D60CEAA64E}"/>
              </a:ext>
            </a:extLst>
          </p:cNvPr>
          <p:cNvSpPr txBox="1"/>
          <p:nvPr/>
        </p:nvSpPr>
        <p:spPr>
          <a:xfrm>
            <a:off x="1975420" y="4444957"/>
            <a:ext cx="777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Have added another row(Subtype)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Assigned a value for Subtype row considering the subtype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KIRC : 0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KIRP : 1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KICH 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38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A22F9C-42C4-47AE-59C8-290FD8BE3479}"/>
              </a:ext>
            </a:extLst>
          </p:cNvPr>
          <p:cNvSpPr txBox="1">
            <a:spLocks/>
          </p:cNvSpPr>
          <p:nvPr/>
        </p:nvSpPr>
        <p:spPr>
          <a:xfrm>
            <a:off x="3834615" y="2766218"/>
            <a:ext cx="45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Genomic data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7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B09A85-8C32-EBDE-DD6F-2C827F128A3B}"/>
              </a:ext>
            </a:extLst>
          </p:cNvPr>
          <p:cNvSpPr txBox="1">
            <a:spLocks/>
          </p:cNvSpPr>
          <p:nvPr/>
        </p:nvSpPr>
        <p:spPr>
          <a:xfrm>
            <a:off x="3082719" y="2766218"/>
            <a:ext cx="60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 Preprocessing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3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244C879058C43B581EF7109661473" ma:contentTypeVersion="2" ma:contentTypeDescription="Create a new document." ma:contentTypeScope="" ma:versionID="e5b72e242aa56c0a1ca319b68b7435d9">
  <xsd:schema xmlns:xsd="http://www.w3.org/2001/XMLSchema" xmlns:xs="http://www.w3.org/2001/XMLSchema" xmlns:p="http://schemas.microsoft.com/office/2006/metadata/properties" xmlns:ns2="b79c5997-9076-41c5-9eef-de69d263befc" targetNamespace="http://schemas.microsoft.com/office/2006/metadata/properties" ma:root="true" ma:fieldsID="4a3c51134a4e28a03845ebee2c50477d" ns2:_="">
    <xsd:import namespace="b79c5997-9076-41c5-9eef-de69d263be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c5997-9076-41c5-9eef-de69d263be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8D3A6-F347-4C25-8AAA-57212DC23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D4860-47D5-4324-8CED-D6EAA58073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c5997-9076-41c5-9eef-de69d263be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1896</Words>
  <Application>Microsoft Office PowerPoint</Application>
  <PresentationFormat>Widescreen</PresentationFormat>
  <Paragraphs>439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(Body)</vt:lpstr>
      <vt:lpstr>Calibri Light</vt:lpstr>
      <vt:lpstr>Nunito Black</vt:lpstr>
      <vt:lpstr>Roboto Black</vt:lpstr>
      <vt:lpstr>Verdana</vt:lpstr>
      <vt:lpstr>Wingdings</vt:lpstr>
      <vt:lpstr>Office Theme</vt:lpstr>
      <vt:lpstr>Multi-omics Data In The Identification Of Kidney Cancer Subgroups</vt:lpstr>
      <vt:lpstr>Introduction</vt:lpstr>
      <vt:lpstr>State of Art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Workplan</vt:lpstr>
      <vt:lpstr>References</vt:lpstr>
      <vt:lpstr>References</vt:lpstr>
      <vt:lpstr>References</vt:lpstr>
      <vt:lpstr>Thank      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research</dc:title>
  <dc:creator>Pratheeba Jeyananthan</dc:creator>
  <cp:lastModifiedBy>RODRIGO SM</cp:lastModifiedBy>
  <cp:revision>64</cp:revision>
  <dcterms:created xsi:type="dcterms:W3CDTF">2021-01-06T09:22:22Z</dcterms:created>
  <dcterms:modified xsi:type="dcterms:W3CDTF">2022-11-21T21:45:25Z</dcterms:modified>
</cp:coreProperties>
</file>