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10287000" cx="18288000"/>
  <p:notesSz cx="6858000" cy="9144000"/>
  <p:embeddedFontLst>
    <p:embeddedFont>
      <p:font typeface="Sansita"/>
      <p:regular r:id="rId34"/>
      <p:bold r:id="rId35"/>
      <p:italic r:id="rId36"/>
      <p:boldItalic r:id="rId37"/>
    </p:embeddedFont>
    <p:embeddedFont>
      <p:font typeface="DM Sans"/>
      <p:bold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0" roundtripDataSignature="AMtx7mif+52lkyeSCJAK7FeLKklXxzUX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068270-AB64-49DC-8E71-9B6A319DBDE5}">
  <a:tblStyle styleId="{01068270-AB64-49DC-8E71-9B6A319DBDE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Sansita-bold.fntdata"/><Relationship Id="rId12" Type="http://schemas.openxmlformats.org/officeDocument/2006/relationships/slide" Target="slides/slide6.xml"/><Relationship Id="rId34" Type="http://schemas.openxmlformats.org/officeDocument/2006/relationships/font" Target="fonts/Sansita-regular.fntdata"/><Relationship Id="rId15" Type="http://schemas.openxmlformats.org/officeDocument/2006/relationships/slide" Target="slides/slide9.xml"/><Relationship Id="rId37" Type="http://schemas.openxmlformats.org/officeDocument/2006/relationships/font" Target="fonts/Sansita-boldItalic.fntdata"/><Relationship Id="rId14" Type="http://schemas.openxmlformats.org/officeDocument/2006/relationships/slide" Target="slides/slide8.xml"/><Relationship Id="rId36" Type="http://schemas.openxmlformats.org/officeDocument/2006/relationships/font" Target="fonts/Sansita-italic.fntdata"/><Relationship Id="rId17" Type="http://schemas.openxmlformats.org/officeDocument/2006/relationships/slide" Target="slides/slide11.xml"/><Relationship Id="rId39" Type="http://schemas.openxmlformats.org/officeDocument/2006/relationships/font" Target="fonts/DMSans-boldItalic.fntdata"/><Relationship Id="rId16" Type="http://schemas.openxmlformats.org/officeDocument/2006/relationships/slide" Target="slides/slide10.xml"/><Relationship Id="rId38" Type="http://schemas.openxmlformats.org/officeDocument/2006/relationships/font" Target="fonts/DMSans-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43" name="Google Shape;243;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44" name="Google Shape;244;p1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Fin 2018 über eats était présent dans plus de 300 villes et 35 pays</a:t>
            </a:r>
            <a:endParaRPr sz="1500"/>
          </a:p>
          <a:p>
            <a:pPr indent="0" lvl="0" marL="0" rtl="0" algn="l">
              <a:spcBef>
                <a:spcPts val="0"/>
              </a:spcBef>
              <a:spcAft>
                <a:spcPts val="0"/>
              </a:spcAft>
              <a:buNone/>
            </a:pPr>
            <a:r>
              <a:rPr lang="en-US" sz="1500"/>
              <a:t>De janvier 2017 à janvier 2018 , Les deux plateformes ont des chiffres d'affaires relativement similaires et stables, avec une légère croissance.</a:t>
            </a:r>
            <a:endParaRPr sz="1500"/>
          </a:p>
          <a:p>
            <a:pPr indent="0" lvl="0" marL="0" rtl="0" algn="l">
              <a:spcBef>
                <a:spcPts val="0"/>
              </a:spcBef>
              <a:spcAft>
                <a:spcPts val="0"/>
              </a:spcAft>
              <a:buNone/>
            </a:pPr>
            <a:r>
              <a:rPr lang="en-US" sz="1500"/>
              <a:t>À partir de janvier 2018, on observe une divergence. Uber Eats commence à surpasser Deliveroo en termes de chiffre d'affaires.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Le pic en janvier 2020 est particulièrement notable  : Uber Eats pourrait avoir signé des partenariats majeurs (comme avec McDonald's) qui ont boosté leur chiffre d'affaires.</a:t>
            </a:r>
            <a:endParaRPr sz="1500"/>
          </a:p>
        </p:txBody>
      </p:sp>
      <p:sp>
        <p:nvSpPr>
          <p:cNvPr id="246" name="Google Shape;246;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47" name="Google Shape;247;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60" name="Google Shape;260;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61" name="Google Shape;261;p1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Uber etas génère systématiquement plus de CA que Deliveroo tous les jours de la semaine.</a:t>
            </a:r>
            <a:endParaRPr sz="1500"/>
          </a:p>
          <a:p>
            <a:pPr indent="0" lvl="0" marL="0" rtl="0" algn="l">
              <a:spcBef>
                <a:spcPts val="0"/>
              </a:spcBef>
              <a:spcAft>
                <a:spcPts val="0"/>
              </a:spcAft>
              <a:buNone/>
            </a:pPr>
            <a:r>
              <a:rPr lang="en-US" sz="1500"/>
              <a:t>Lundi à vendredi CA assez stable </a:t>
            </a:r>
            <a:endParaRPr sz="1500"/>
          </a:p>
          <a:p>
            <a:pPr indent="0" lvl="0" marL="0" rtl="0" algn="l">
              <a:spcBef>
                <a:spcPts val="0"/>
              </a:spcBef>
              <a:spcAft>
                <a:spcPts val="0"/>
              </a:spcAft>
              <a:buNone/>
            </a:pPr>
            <a:r>
              <a:rPr lang="en-US" sz="1500"/>
              <a:t>Le dimanche est le jour avec le CA le plus élevé, atteignant près de 2 millions d'euros.</a:t>
            </a:r>
            <a:endParaRPr sz="1500"/>
          </a:p>
          <a:p>
            <a:pPr indent="0" lvl="0" marL="0" rtl="0" algn="l">
              <a:spcBef>
                <a:spcPts val="0"/>
              </a:spcBef>
              <a:spcAft>
                <a:spcPts val="0"/>
              </a:spcAft>
              <a:buNone/>
            </a:pPr>
            <a:r>
              <a:rPr lang="en-US" sz="1500"/>
              <a:t>Les vendredis et samedis montrent également des pics importants, indiquant une forte demande en fin de semaine.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La plage horaire du dîner génère le plus de CA pour les deux plateformes.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En fin de semaine, on a  tendance à vouloir se détendre en particulier dans la soirée </a:t>
            </a:r>
            <a:endParaRPr sz="1500"/>
          </a:p>
        </p:txBody>
      </p:sp>
      <p:sp>
        <p:nvSpPr>
          <p:cNvPr id="263" name="Google Shape;263;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64" name="Google Shape;264;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81" name="Google Shape;281;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82" name="Google Shape;282;p1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50 % du CA est réalisé en ile de france</a:t>
            </a:r>
            <a:endParaRPr sz="1500"/>
          </a:p>
          <a:p>
            <a:pPr indent="0" lvl="0" marL="0" rtl="0" algn="l">
              <a:spcBef>
                <a:spcPts val="0"/>
              </a:spcBef>
              <a:spcAft>
                <a:spcPts val="0"/>
              </a:spcAft>
              <a:buNone/>
            </a:pPr>
            <a:r>
              <a:rPr lang="en-US" sz="1500"/>
              <a:t>3 pôles urbains se détache CA conséquent en région lyonnaise, nouvelle aquitaine et PACA</a:t>
            </a:r>
            <a:endParaRPr sz="1500"/>
          </a:p>
        </p:txBody>
      </p:sp>
      <p:sp>
        <p:nvSpPr>
          <p:cNvPr id="284" name="Google Shape;284;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85" name="Google Shape;285;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8" name="Google Shape;298;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99" name="Google Shape;299;p1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0" name="Google Shape;300;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Concernant le nb de commandes c'est aussi en ile de france (49 %) qu'elles ont lieu puis ensuite en auvergne rhône alpes et ensuite l’occitanie</a:t>
            </a:r>
            <a:endParaRPr sz="1500"/>
          </a:p>
          <a:p>
            <a:pPr indent="0" lvl="0" marL="0" rtl="0" algn="l">
              <a:spcBef>
                <a:spcPts val="0"/>
              </a:spcBef>
              <a:spcAft>
                <a:spcPts val="0"/>
              </a:spcAft>
              <a:buNone/>
            </a:pPr>
            <a:r>
              <a:rPr lang="en-US" sz="1500"/>
              <a:t>c'est équilibré sur le reste des régions</a:t>
            </a:r>
            <a:endParaRPr sz="1500"/>
          </a:p>
          <a:p>
            <a:pPr indent="0" lvl="0" marL="0" rtl="0" algn="l">
              <a:spcBef>
                <a:spcPts val="0"/>
              </a:spcBef>
              <a:spcAft>
                <a:spcPts val="0"/>
              </a:spcAft>
              <a:buNone/>
            </a:pPr>
            <a:r>
              <a:rPr lang="en-US" sz="1500"/>
              <a:t>On constate que la répartition entre les 2 plateformes par région est conforme à la répartition des commandes selon les plateformes</a:t>
            </a:r>
            <a:endParaRPr sz="1500"/>
          </a:p>
          <a:p>
            <a:pPr indent="0" lvl="0" marL="0" rtl="0" algn="l">
              <a:spcBef>
                <a:spcPts val="0"/>
              </a:spcBef>
              <a:spcAft>
                <a:spcPts val="0"/>
              </a:spcAft>
              <a:buNone/>
            </a:pPr>
            <a:r>
              <a:rPr lang="en-US" sz="1500"/>
              <a:t>CA proportionnel au nombre de commandes, pas de différence notable entre le volume et le CA</a:t>
            </a:r>
            <a:endParaRPr sz="1500"/>
          </a:p>
        </p:txBody>
      </p:sp>
      <p:sp>
        <p:nvSpPr>
          <p:cNvPr id="301" name="Google Shape;301;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02" name="Google Shape;302;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15" name="Google Shape;315;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16" name="Google Shape;316;p1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67 % des commandes ont été passées par des hommes. </a:t>
            </a:r>
            <a:endParaRPr sz="1500"/>
          </a:p>
          <a:p>
            <a:pPr indent="0" lvl="0" marL="0" rtl="0" algn="l">
              <a:spcBef>
                <a:spcPts val="0"/>
              </a:spcBef>
              <a:spcAft>
                <a:spcPts val="0"/>
              </a:spcAft>
              <a:buNone/>
            </a:pPr>
            <a:r>
              <a:rPr lang="en-US" sz="1500"/>
              <a:t>Panier moyen des femmes </a:t>
            </a:r>
            <a:r>
              <a:rPr lang="en-US" sz="1500"/>
              <a:t>légèrement</a:t>
            </a:r>
            <a:r>
              <a:rPr lang="en-US" sz="1500"/>
              <a:t> supérieur à celui des hommes</a:t>
            </a:r>
            <a:endParaRPr sz="1500"/>
          </a:p>
          <a:p>
            <a:pPr indent="0" lvl="0" marL="0" rtl="0" algn="l">
              <a:spcBef>
                <a:spcPts val="0"/>
              </a:spcBef>
              <a:spcAft>
                <a:spcPts val="0"/>
              </a:spcAft>
              <a:buNone/>
            </a:pPr>
            <a:r>
              <a:rPr lang="en-US" sz="1500"/>
              <a:t>Panier moyen hommes = 23,29</a:t>
            </a:r>
            <a:endParaRPr sz="1500"/>
          </a:p>
          <a:p>
            <a:pPr indent="0" lvl="0" marL="0" rtl="0" algn="l">
              <a:spcBef>
                <a:spcPts val="0"/>
              </a:spcBef>
              <a:spcAft>
                <a:spcPts val="0"/>
              </a:spcAft>
              <a:buNone/>
            </a:pPr>
            <a:r>
              <a:rPr lang="en-US" sz="1500"/>
              <a:t>Panier moyen femmes = 24,20</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Pas de différence statistiquement significative entre les femmes et les hommes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Le panier moyen qui était aux alentours de 25 euros en janvier 2017 a baissé jusqu’à 22 euros en novembre 2018 avant de remonter progressivement avec toujours un panier moyen supérieur pour les femmes que pour les hommes. Ensuite on peut voir qu’il y a une chute du panier moyen en mars 2020, au moment du 1er confinement (homme 21 femme 23) et une hausse soudaine en avril 2020 (femme=29 homme=25) et ensuite une baisse s’est amorcée. </a:t>
            </a:r>
            <a:endParaRPr sz="1500"/>
          </a:p>
        </p:txBody>
      </p:sp>
      <p:sp>
        <p:nvSpPr>
          <p:cNvPr id="318" name="Google Shape;318;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19" name="Google Shape;319;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38" name="Google Shape;338;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39" name="Google Shape;339;p1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Plus de 338 000 commandes soit 48 % des commandes sont passées par des personnes issus de la génération Y (1980-1994) et ensuite nous avons la génération Z (1995-2010) pour 42 % à savoir 299 000 commandes</a:t>
            </a:r>
            <a:endParaRPr sz="1500"/>
          </a:p>
          <a:p>
            <a:pPr indent="0" lvl="0" marL="0" rtl="0" algn="l">
              <a:spcBef>
                <a:spcPts val="0"/>
              </a:spcBef>
              <a:spcAft>
                <a:spcPts val="0"/>
              </a:spcAft>
              <a:buNone/>
            </a:pPr>
            <a:r>
              <a:rPr lang="en-US" sz="1500"/>
              <a:t>les autres générations sont à la marge.</a:t>
            </a:r>
            <a:endParaRPr sz="1500"/>
          </a:p>
          <a:p>
            <a:pPr indent="0" lvl="0" marL="0" rtl="0" algn="l">
              <a:spcBef>
                <a:spcPts val="0"/>
              </a:spcBef>
              <a:spcAft>
                <a:spcPts val="0"/>
              </a:spcAft>
              <a:buNone/>
            </a:pPr>
            <a:r>
              <a:rPr lang="en-US" sz="1500"/>
              <a:t>le panier moyen de la génération X (quasiment 30 euros) est supérieur au panier moyen de la génération Y qui lui est à presque 25 euros et c’est encore plus important par rapport à la génération Z (panier moyen à 21 euros) ce qui est assez logique en fonction des moyens financiers des personnes. </a:t>
            </a:r>
            <a:endParaRPr sz="1500"/>
          </a:p>
        </p:txBody>
      </p:sp>
      <p:sp>
        <p:nvSpPr>
          <p:cNvPr id="341" name="Google Shape;341;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42" name="Google Shape;342;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65" name="Google Shape;365;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66" name="Google Shape;366;p1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les fast food domine le marché avec + de 317 000 commandes sur la période</a:t>
            </a:r>
            <a:endParaRPr sz="1500"/>
          </a:p>
          <a:p>
            <a:pPr indent="0" lvl="0" marL="0" rtl="0" algn="l">
              <a:spcBef>
                <a:spcPts val="0"/>
              </a:spcBef>
              <a:spcAft>
                <a:spcPts val="0"/>
              </a:spcAft>
              <a:buNone/>
            </a:pPr>
            <a:r>
              <a:rPr lang="en-US" sz="1500"/>
              <a:t>on retrouve ensuite la cuisine asiatique avec en majorité la cuisine japonaise et en 3eme la cuisine européenne avec en majorité la cuisine italienne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Concernant le panier moyen il est plus important pour la cuisine asiatique 27,3 euros</a:t>
            </a:r>
            <a:endParaRPr sz="1500"/>
          </a:p>
          <a:p>
            <a:pPr indent="0" lvl="0" marL="0" rtl="0" algn="l">
              <a:spcBef>
                <a:spcPts val="0"/>
              </a:spcBef>
              <a:spcAft>
                <a:spcPts val="0"/>
              </a:spcAft>
              <a:buNone/>
            </a:pPr>
            <a:r>
              <a:rPr lang="en-US" sz="1500"/>
              <a:t>ensuite on retrouve la cuisine africaine, européenne et nord américaine à 23 euros et le + faible pour la cuisine américano latine à 19 euros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Nombre moyen de produits commandés par commande =2,28</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Nombre moyen de produits commandés par commande via Deliveroo = 2,24</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Nombre moyen de produits commandés par commande via Uber eats = 2,30</a:t>
            </a:r>
            <a:endParaRPr sz="1500"/>
          </a:p>
        </p:txBody>
      </p:sp>
      <p:sp>
        <p:nvSpPr>
          <p:cNvPr id="368" name="Google Shape;368;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69" name="Google Shape;369;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83" name="Google Shape;383;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84" name="Google Shape;384;p1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top 10 que du fast food.</a:t>
            </a:r>
            <a:endParaRPr sz="1500"/>
          </a:p>
          <a:p>
            <a:pPr indent="0" lvl="0" marL="0" rtl="0" algn="l">
              <a:spcBef>
                <a:spcPts val="0"/>
              </a:spcBef>
              <a:spcAft>
                <a:spcPts val="0"/>
              </a:spcAft>
              <a:buNone/>
            </a:pPr>
            <a:r>
              <a:rPr lang="en-US" sz="1500"/>
              <a:t>Comme vous pouvez le constater les 10 1ers produits sont vendus par McDonald's, que de la fast food</a:t>
            </a:r>
            <a:endParaRPr sz="1500"/>
          </a:p>
          <a:p>
            <a:pPr indent="0" lvl="0" marL="0" rtl="0" algn="l">
              <a:spcBef>
                <a:spcPts val="0"/>
              </a:spcBef>
              <a:spcAft>
                <a:spcPts val="0"/>
              </a:spcAft>
              <a:buNone/>
            </a:pPr>
            <a:r>
              <a:rPr lang="en-US" sz="1500"/>
              <a:t>on retrouve les big mac, les cheeseburger, le menu chicken, et le croque macdo</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Le top 10 chez Deliveroo est plus variés au niveau des enseignes puisqu'on a Big Fernand, Burger King et Mc Donald's meme si on retrouve que des produits de fastfood</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A savoir que les 20 restaurants qui rapportent le plus de chiffres d'affaires chez Deliveroo et Uber eats ne sont pas différents</a:t>
            </a:r>
            <a:endParaRPr sz="1500"/>
          </a:p>
        </p:txBody>
      </p:sp>
      <p:sp>
        <p:nvSpPr>
          <p:cNvPr id="386" name="Google Shape;386;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87" name="Google Shape;387;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98" name="Google Shape;398;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99" name="Google Shape;399;p1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Peu importe la plateforme, la fast food est très largement en tête du nombre de commande avec plus de 300k de commandes cumulées sur la période. il n'y a pas de différence particulière entre les plateformes.</a:t>
            </a:r>
            <a:endParaRPr sz="1500"/>
          </a:p>
          <a:p>
            <a:pPr indent="0" lvl="0" marL="0" rtl="0" algn="l">
              <a:spcBef>
                <a:spcPts val="0"/>
              </a:spcBef>
              <a:spcAft>
                <a:spcPts val="0"/>
              </a:spcAft>
              <a:buNone/>
            </a:pPr>
            <a:r>
              <a:rPr lang="en-US" sz="1500"/>
              <a:t>On peut observer un large prédominance d'Uber Eats sur la fast food, qui représente plus du double de son concurrent</a:t>
            </a:r>
            <a:endParaRPr sz="1500"/>
          </a:p>
        </p:txBody>
      </p:sp>
      <p:sp>
        <p:nvSpPr>
          <p:cNvPr id="401" name="Google Shape;401;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02" name="Google Shape;402;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24" name="Google Shape;424;p1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25" name="Google Shape;425;p1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1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Cette observation se retrouve aussi bien dans le volume de commande que dans le CA généré par les plateforme avec + de 7 millions d'euros au total. </a:t>
            </a:r>
            <a:endParaRPr sz="1500"/>
          </a:p>
          <a:p>
            <a:pPr indent="0" lvl="0" marL="0" rtl="0" algn="l">
              <a:spcBef>
                <a:spcPts val="0"/>
              </a:spcBef>
              <a:spcAft>
                <a:spcPts val="0"/>
              </a:spcAft>
              <a:buNone/>
            </a:pPr>
            <a:r>
              <a:rPr lang="en-US" sz="1500"/>
              <a:t>les tendances sont les mêmes selon les plateformes, mais la CA de Deliveroo reste plus varié et équilibré que chez Uber Eats qui fait plus de la moitié de son CA sur la fast food.</a:t>
            </a:r>
            <a:endParaRPr sz="1500"/>
          </a:p>
        </p:txBody>
      </p:sp>
      <p:sp>
        <p:nvSpPr>
          <p:cNvPr id="427" name="Google Shape;427;p1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28" name="Google Shape;428;p1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50" name="Google Shape;450;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51" name="Google Shape;451;p2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enfin, nous avons fait une étude des promotions et des frais qui s'appliquent sur les commandes. </a:t>
            </a:r>
            <a:endParaRPr sz="1500"/>
          </a:p>
          <a:p>
            <a:pPr indent="0" lvl="0" marL="0" rtl="0" algn="l">
              <a:spcBef>
                <a:spcPts val="0"/>
              </a:spcBef>
              <a:spcAft>
                <a:spcPts val="0"/>
              </a:spcAft>
              <a:buNone/>
            </a:pPr>
            <a:r>
              <a:rPr lang="en-US" sz="1500"/>
              <a:t>On peut remarquer que les promos n'ont pas eu un impact positif sur le montant du panier moyen des clients. </a:t>
            </a:r>
            <a:endParaRPr sz="1500"/>
          </a:p>
          <a:p>
            <a:pPr indent="0" lvl="0" marL="0" rtl="0" algn="l">
              <a:spcBef>
                <a:spcPts val="0"/>
              </a:spcBef>
              <a:spcAft>
                <a:spcPts val="0"/>
              </a:spcAft>
              <a:buNone/>
            </a:pPr>
            <a:r>
              <a:rPr lang="en-US" sz="1500"/>
              <a:t>Ces promos ne font qu'abaisser la facture finale. </a:t>
            </a:r>
            <a:endParaRPr sz="1500"/>
          </a:p>
          <a:p>
            <a:pPr indent="0" lvl="0" marL="0" rtl="0" algn="l">
              <a:spcBef>
                <a:spcPts val="0"/>
              </a:spcBef>
              <a:spcAft>
                <a:spcPts val="0"/>
              </a:spcAft>
              <a:buNone/>
            </a:pPr>
            <a:r>
              <a:rPr lang="en-US" sz="1500"/>
              <a:t>On peut en déduire que les promotions n'ont pas pour but de faire acheter un produit supplémentaire au client, mais fonctionne plutôt comme une méthode de captation de nouveau client qu'on cherchera a fidéliser par la suite.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concernant les Frais de gestion, on remarque qu'uber a beau avoir des frais 2 fois plus élevés que deliveroo, Uber reste leader et le panier moyen reste globalement équlibré.</a:t>
            </a:r>
            <a:endParaRPr sz="1500"/>
          </a:p>
          <a:p>
            <a:pPr indent="0" lvl="0" marL="0" rtl="0" algn="l">
              <a:spcBef>
                <a:spcPts val="0"/>
              </a:spcBef>
              <a:spcAft>
                <a:spcPts val="0"/>
              </a:spcAft>
              <a:buNone/>
            </a:pPr>
            <a:r>
              <a:rPr lang="en-US" sz="1500"/>
              <a:t>Ce qui pourrait etre interessant, ce serait de connaitre la marge prise par les plateformes sur chaque produit. Ces commissions doivent être supérieures chez Deliveroo, ce qui doit venir compenser l'écart sur les frais.</a:t>
            </a:r>
            <a:endParaRPr sz="1500"/>
          </a:p>
        </p:txBody>
      </p:sp>
      <p:sp>
        <p:nvSpPr>
          <p:cNvPr id="453" name="Google Shape;453;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54" name="Google Shape;454;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69" name="Google Shape;469;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70" name="Google Shape;470;p2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Enfin, on peut considérer après ces analyses, que le client idéal de Bolt food sera un homme, de la génération Y ou Z, qui apprécie la fast food, la cuisine américaine ou italienne.</a:t>
            </a:r>
            <a:endParaRPr sz="1500"/>
          </a:p>
        </p:txBody>
      </p:sp>
      <p:sp>
        <p:nvSpPr>
          <p:cNvPr id="472" name="Google Shape;472;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73" name="Google Shape;473;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86" name="Google Shape;486;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87" name="Google Shape;487;p2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Nous avons voulu évaluer la fidélité des clients </a:t>
            </a:r>
            <a:endParaRPr sz="1500"/>
          </a:p>
          <a:p>
            <a:pPr indent="0" lvl="0" marL="0" rtl="0" algn="l">
              <a:spcBef>
                <a:spcPts val="0"/>
              </a:spcBef>
              <a:spcAft>
                <a:spcPts val="0"/>
              </a:spcAft>
              <a:buNone/>
            </a:pPr>
            <a:r>
              <a:rPr lang="en-US" sz="1500"/>
              <a:t>et notre analyse a permis de conclure que moins de 20%des clients commandaient au moins une fois sur deliveero et ubereats dans le mois. ce qui  dénote un certain attachement des clients à leurs habitudes et à l'application déjà utilisée</a:t>
            </a:r>
            <a:endParaRPr sz="1500"/>
          </a:p>
        </p:txBody>
      </p:sp>
      <p:sp>
        <p:nvSpPr>
          <p:cNvPr id="489" name="Google Shape;489;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90" name="Google Shape;490;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15" name="Google Shape;515;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516" name="Google Shape;516;p2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optimiser l'app avec une extension de l'application afin de faciliter le chemin d'achat du client, il n'aurait donc pas besoin de renseigner à nouveau ses données personnelles notamment financière dès lors qu'il a déjà l'application Bolt vtc à l'instar du concurrent Uber </a:t>
            </a:r>
            <a:endParaRPr sz="1500"/>
          </a:p>
        </p:txBody>
      </p:sp>
      <p:sp>
        <p:nvSpPr>
          <p:cNvPr id="518" name="Google Shape;518;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19" name="Google Shape;519;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46" name="Google Shape;546;p2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547" name="Google Shape;547;p2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2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restaus moins populaires ou moins reconnus comme africain comme nous l'avons vu précédemment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fidélisation avec un système de points par exemple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partenariat avec entreprise pour les commandes de groupe</a:t>
            </a:r>
            <a:endParaRPr sz="1500"/>
          </a:p>
        </p:txBody>
      </p:sp>
      <p:sp>
        <p:nvSpPr>
          <p:cNvPr id="549" name="Google Shape;549;p2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50" name="Google Shape;550;p2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77" name="Google Shape;577;p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578" name="Google Shape;578;p2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9" name="Google Shape;579;p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en ce qui concerne les limites de notre analyse, nous n'avions pas d'information sur les délais de livraison.</a:t>
            </a:r>
            <a:endParaRPr sz="1500"/>
          </a:p>
          <a:p>
            <a:pPr indent="0" lvl="0" marL="0" rtl="0" algn="l">
              <a:spcBef>
                <a:spcPts val="0"/>
              </a:spcBef>
              <a:spcAft>
                <a:spcPts val="0"/>
              </a:spcAft>
              <a:buNone/>
            </a:pPr>
            <a:r>
              <a:rPr lang="en-US" sz="1500"/>
              <a:t>il n'y a rien de plus désagréable que d'attendre une commande qui n'arrive pas.</a:t>
            </a:r>
            <a:endParaRPr sz="1500"/>
          </a:p>
          <a:p>
            <a:pPr indent="0" lvl="0" marL="0" rtl="0" algn="l">
              <a:spcBef>
                <a:spcPts val="0"/>
              </a:spcBef>
              <a:spcAft>
                <a:spcPts val="0"/>
              </a:spcAft>
              <a:buNone/>
            </a:pPr>
            <a:r>
              <a:rPr lang="en-US" sz="1500"/>
              <a:t> ces délais sont un bon indicateur d'analyse de la performance de ces plateforme et expliquer le succès d'une plateforme sur une autre</a:t>
            </a:r>
            <a:endParaRPr sz="1500"/>
          </a:p>
          <a:p>
            <a:pPr indent="0" lvl="0" marL="0" rtl="0" algn="l">
              <a:spcBef>
                <a:spcPts val="0"/>
              </a:spcBef>
              <a:spcAft>
                <a:spcPts val="0"/>
              </a:spcAft>
              <a:buNone/>
            </a:pPr>
            <a:r>
              <a:rPr lang="en-US" sz="1500"/>
              <a:t>ensuite, nous avions globalement peu de détail sur le contenu des commandes, les profils des clients ou même sur les marges des plateformes, ce qui aurait pu permettre de pousser l'analyse plus loin sur les ajustements qu'une plateforme peut appliquer pour gagner des parts de marché </a:t>
            </a:r>
            <a:endParaRPr sz="1500"/>
          </a:p>
        </p:txBody>
      </p:sp>
      <p:sp>
        <p:nvSpPr>
          <p:cNvPr id="580" name="Google Shape;580;p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81" name="Google Shape;581;p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604" name="Google Shape;604;p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605" name="Google Shape;605;p2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6" name="Google Shape;606;p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et comme évoqué précédemment, les données de Just Eat étaient incomplètes et aurait pu être un élément de plus pour consolider nos conclusions sur le profil des clients et leur comportement d'achat</a:t>
            </a:r>
            <a:endParaRPr sz="1500"/>
          </a:p>
        </p:txBody>
      </p:sp>
      <p:sp>
        <p:nvSpPr>
          <p:cNvPr id="607" name="Google Shape;607;p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608" name="Google Shape;608;p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27: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27: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914400" y="3251200"/>
            <a:ext cx="7315200" cy="3081338"/>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33" name="Google Shape;133;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34" name="Google Shape;134;p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37" name="Google Shape;137;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50" name="Google Shape;150;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51" name="Google Shape;151;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dans products nom_produit que de nan pour just 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dans Transactions données de Just eat non prises en compte pour l'analyse financière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montant commande à 0 et promo à 0 lignes non prises en compte dans l'analyse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montant de 943,60 euros non pris en compte pour les visualisations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a:t>
            </a:r>
            <a:endParaRPr/>
          </a:p>
        </p:txBody>
      </p:sp>
      <p:sp>
        <p:nvSpPr>
          <p:cNvPr id="153" name="Google Shape;153;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54" name="Google Shape;154;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67" name="Google Shape;167;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8" name="Google Shape;168;p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71" name="Google Shape;171;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2" name="Google Shape;202;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03" name="Google Shape;203;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400"/>
              <a:t>la livraison à domicile est entrée dans les habitudes des français....;</a:t>
            </a:r>
            <a:endParaRPr sz="1400"/>
          </a:p>
        </p:txBody>
      </p:sp>
      <p:sp>
        <p:nvSpPr>
          <p:cNvPr id="205" name="Google Shape;205;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06" name="Google Shape;206;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24" name="Google Shape;224;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25" name="Google Shape;225;p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500"/>
              <a:t>Une croissance exponentielle pour Uber Eats, surtout après juillet 2018.</a:t>
            </a:r>
            <a:endParaRPr sz="1500"/>
          </a:p>
          <a:p>
            <a:pPr indent="0" lvl="0" marL="0" rtl="0" algn="l">
              <a:spcBef>
                <a:spcPts val="0"/>
              </a:spcBef>
              <a:spcAft>
                <a:spcPts val="0"/>
              </a:spcAft>
              <a:buNone/>
            </a:pPr>
            <a:r>
              <a:rPr lang="en-US" sz="1500"/>
              <a:t>En termes de nombre de clients, Uber Eats est clairement le leader parmi les trois plateformes avec plus de 10K en 2020.</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US" sz="1500"/>
              <a:t>Just Eat a le plus faible nombre de clients parmi les trois plateformes et montre une croissance quasi inexistante tout au long de la période.</a:t>
            </a:r>
            <a:endParaRPr sz="1500"/>
          </a:p>
        </p:txBody>
      </p:sp>
      <p:sp>
        <p:nvSpPr>
          <p:cNvPr id="227" name="Google Shape;227;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28" name="Google Shape;228;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7"/>
          <p:cNvSpPr/>
          <p:nvPr>
            <p:ph idx="2" type="pic"/>
          </p:nvPr>
        </p:nvSpPr>
        <p:spPr>
          <a:xfrm>
            <a:off x="1792288" y="612775"/>
            <a:ext cx="5486400" cy="4114800"/>
          </a:xfrm>
          <a:prstGeom prst="rect">
            <a:avLst/>
          </a:prstGeom>
          <a:noFill/>
          <a:ln>
            <a:noFill/>
          </a:ln>
        </p:spPr>
      </p:sp>
      <p:sp>
        <p:nvSpPr>
          <p:cNvPr id="68" name="Google Shape;68;p3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8.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9.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4.png"/><Relationship Id="rId4" Type="http://schemas.openxmlformats.org/officeDocument/2006/relationships/image" Target="../media/image40.png"/><Relationship Id="rId5" Type="http://schemas.openxmlformats.org/officeDocument/2006/relationships/image" Target="../media/image37.png"/><Relationship Id="rId6"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43.png"/><Relationship Id="rId5" Type="http://schemas.openxmlformats.org/officeDocument/2006/relationships/image" Target="../media/image30.png"/><Relationship Id="rId6" Type="http://schemas.openxmlformats.org/officeDocument/2006/relationships/image" Target="../media/image4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8.png"/><Relationship Id="rId7"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26.png"/><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5.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349"/>
        </a:solidFill>
      </p:bgPr>
    </p:bg>
    <p:spTree>
      <p:nvGrpSpPr>
        <p:cNvPr id="87" name="Shape 87"/>
        <p:cNvGrpSpPr/>
        <p:nvPr/>
      </p:nvGrpSpPr>
      <p:grpSpPr>
        <a:xfrm>
          <a:off x="0" y="0"/>
          <a:ext cx="0" cy="0"/>
          <a:chOff x="0" y="0"/>
          <a:chExt cx="0" cy="0"/>
        </a:xfrm>
      </p:grpSpPr>
      <p:sp>
        <p:nvSpPr>
          <p:cNvPr id="88" name="Google Shape;88;p1"/>
          <p:cNvSpPr/>
          <p:nvPr/>
        </p:nvSpPr>
        <p:spPr>
          <a:xfrm>
            <a:off x="13335209" y="7553014"/>
            <a:ext cx="4792317" cy="2495004"/>
          </a:xfrm>
          <a:custGeom>
            <a:rect b="b" l="l" r="r" t="t"/>
            <a:pathLst>
              <a:path extrusionOk="0" h="2495004" w="4792317">
                <a:moveTo>
                  <a:pt x="0" y="0"/>
                </a:moveTo>
                <a:lnTo>
                  <a:pt x="4792316" y="0"/>
                </a:lnTo>
                <a:lnTo>
                  <a:pt x="4792316" y="2495004"/>
                </a:lnTo>
                <a:lnTo>
                  <a:pt x="0" y="2495004"/>
                </a:lnTo>
                <a:lnTo>
                  <a:pt x="0" y="0"/>
                </a:lnTo>
                <a:close/>
              </a:path>
            </a:pathLst>
          </a:custGeom>
          <a:blipFill rotWithShape="1">
            <a:blip r:embed="rId3">
              <a:alphaModFix/>
            </a:blip>
            <a:stretch>
              <a:fillRect b="0" l="-1135" r="-1136" t="-15318"/>
            </a:stretch>
          </a:blipFill>
          <a:ln>
            <a:noFill/>
          </a:ln>
        </p:spPr>
      </p:sp>
      <p:sp>
        <p:nvSpPr>
          <p:cNvPr id="89" name="Google Shape;89;p1"/>
          <p:cNvSpPr txBox="1"/>
          <p:nvPr/>
        </p:nvSpPr>
        <p:spPr>
          <a:xfrm>
            <a:off x="1607793" y="2906925"/>
            <a:ext cx="14556480" cy="1955804"/>
          </a:xfrm>
          <a:prstGeom prst="rect">
            <a:avLst/>
          </a:prstGeom>
          <a:noFill/>
          <a:ln>
            <a:noFill/>
          </a:ln>
        </p:spPr>
        <p:txBody>
          <a:bodyPr anchorCtr="0" anchor="t" bIns="0" lIns="0" spcFirstLastPara="1" rIns="0" wrap="square" tIns="0">
            <a:spAutoFit/>
          </a:bodyPr>
          <a:lstStyle/>
          <a:p>
            <a:pPr indent="0" lvl="0" marL="0" marR="0" rtl="0" algn="ctr">
              <a:lnSpc>
                <a:spcPct val="160012"/>
              </a:lnSpc>
              <a:spcBef>
                <a:spcPts val="0"/>
              </a:spcBef>
              <a:spcAft>
                <a:spcPts val="0"/>
              </a:spcAft>
              <a:buNone/>
            </a:pPr>
            <a:r>
              <a:rPr b="1" i="0" lang="en-US" sz="4999" u="none" cap="none" strike="noStrike">
                <a:solidFill>
                  <a:srgbClr val="FFFFFF"/>
                </a:solidFill>
                <a:latin typeface="DM Sans"/>
                <a:ea typeface="DM Sans"/>
                <a:cs typeface="DM Sans"/>
                <a:sym typeface="DM Sans"/>
              </a:rPr>
              <a:t>Analyse concurrentielle et stratégie d’implantation</a:t>
            </a:r>
            <a:endParaRPr/>
          </a:p>
        </p:txBody>
      </p:sp>
      <p:sp>
        <p:nvSpPr>
          <p:cNvPr id="90" name="Google Shape;90;p1"/>
          <p:cNvSpPr txBox="1"/>
          <p:nvPr/>
        </p:nvSpPr>
        <p:spPr>
          <a:xfrm>
            <a:off x="456278" y="7289517"/>
            <a:ext cx="4001100" cy="2758500"/>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3090" u="none" cap="none" strike="noStrike">
                <a:solidFill>
                  <a:srgbClr val="FFFFFF"/>
                </a:solidFill>
                <a:latin typeface="DM Sans"/>
                <a:ea typeface="DM Sans"/>
                <a:cs typeface="DM Sans"/>
                <a:sym typeface="DM Sans"/>
              </a:rPr>
              <a:t>Yassine Tajni</a:t>
            </a:r>
            <a:endParaRPr/>
          </a:p>
          <a:p>
            <a:pPr indent="0" lvl="0" marL="0" marR="0" rtl="0" algn="l">
              <a:lnSpc>
                <a:spcPct val="160000"/>
              </a:lnSpc>
              <a:spcBef>
                <a:spcPts val="0"/>
              </a:spcBef>
              <a:spcAft>
                <a:spcPts val="0"/>
              </a:spcAft>
              <a:buNone/>
            </a:pPr>
            <a:r>
              <a:rPr b="0" i="0" lang="en-US" sz="3090" u="none" cap="none" strike="noStrike">
                <a:solidFill>
                  <a:srgbClr val="FFFFFF"/>
                </a:solidFill>
                <a:latin typeface="DM Sans"/>
                <a:ea typeface="DM Sans"/>
                <a:cs typeface="DM Sans"/>
                <a:sym typeface="DM Sans"/>
              </a:rPr>
              <a:t>Nadège Thierry</a:t>
            </a:r>
            <a:endParaRPr/>
          </a:p>
          <a:p>
            <a:pPr indent="0" lvl="0" marL="0" marR="0" rtl="0" algn="l">
              <a:lnSpc>
                <a:spcPct val="160000"/>
              </a:lnSpc>
              <a:spcBef>
                <a:spcPts val="0"/>
              </a:spcBef>
              <a:spcAft>
                <a:spcPts val="0"/>
              </a:spcAft>
              <a:buNone/>
            </a:pPr>
            <a:r>
              <a:rPr b="0" i="0" lang="en-US" sz="3090" u="none" cap="none" strike="noStrike">
                <a:solidFill>
                  <a:srgbClr val="FFFFFF"/>
                </a:solidFill>
                <a:latin typeface="DM Sans"/>
                <a:ea typeface="DM Sans"/>
                <a:cs typeface="DM Sans"/>
                <a:sym typeface="DM Sans"/>
              </a:rPr>
              <a:t>Yasmine Ziani</a:t>
            </a:r>
            <a:endParaRPr/>
          </a:p>
          <a:p>
            <a:pPr indent="0" lvl="0" marL="0" marR="0" rtl="0" algn="l">
              <a:lnSpc>
                <a:spcPct val="160000"/>
              </a:lnSpc>
              <a:spcBef>
                <a:spcPts val="0"/>
              </a:spcBef>
              <a:spcAft>
                <a:spcPts val="0"/>
              </a:spcAft>
              <a:buNone/>
            </a:pPr>
            <a:r>
              <a:rPr b="0" i="0" lang="en-US" sz="3090" u="none" cap="none" strike="noStrike">
                <a:solidFill>
                  <a:srgbClr val="FFFFFF"/>
                </a:solidFill>
                <a:latin typeface="DM Sans"/>
                <a:ea typeface="DM Sans"/>
                <a:cs typeface="DM Sans"/>
                <a:sym typeface="DM Sans"/>
              </a:rPr>
              <a:t>Bertrand Dupuis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0"/>
          <p:cNvSpPr txBox="1"/>
          <p:nvPr/>
        </p:nvSpPr>
        <p:spPr>
          <a:xfrm>
            <a:off x="2632213" y="532703"/>
            <a:ext cx="12495900" cy="11082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7200" u="none" cap="none" strike="noStrike">
                <a:solidFill>
                  <a:srgbClr val="010349"/>
                </a:solidFill>
                <a:latin typeface="DM Sans"/>
                <a:ea typeface="DM Sans"/>
                <a:cs typeface="DM Sans"/>
                <a:sym typeface="DM Sans"/>
              </a:rPr>
              <a:t>Un secteur en croissance</a:t>
            </a:r>
            <a:endParaRPr/>
          </a:p>
        </p:txBody>
      </p:sp>
      <p:grpSp>
        <p:nvGrpSpPr>
          <p:cNvPr id="250" name="Google Shape;250;p10"/>
          <p:cNvGrpSpPr/>
          <p:nvPr/>
        </p:nvGrpSpPr>
        <p:grpSpPr>
          <a:xfrm>
            <a:off x="533502" y="-361651"/>
            <a:ext cx="17754498" cy="1031915"/>
            <a:chOff x="0" y="-95250"/>
            <a:chExt cx="4676082" cy="271781"/>
          </a:xfrm>
        </p:grpSpPr>
        <p:sp>
          <p:nvSpPr>
            <p:cNvPr id="251" name="Google Shape;251;p10"/>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252" name="Google Shape;252;p10"/>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3" name="Google Shape;253;p10"/>
          <p:cNvGrpSpPr/>
          <p:nvPr/>
        </p:nvGrpSpPr>
        <p:grpSpPr>
          <a:xfrm>
            <a:off x="0" y="-361652"/>
            <a:ext cx="689989" cy="10648652"/>
            <a:chOff x="0" y="-95250"/>
            <a:chExt cx="181726" cy="2804583"/>
          </a:xfrm>
        </p:grpSpPr>
        <p:sp>
          <p:nvSpPr>
            <p:cNvPr id="254" name="Google Shape;254;p10"/>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255" name="Google Shape;255;p10"/>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6" name="Google Shape;256;p10"/>
          <p:cNvSpPr/>
          <p:nvPr/>
        </p:nvSpPr>
        <p:spPr>
          <a:xfrm>
            <a:off x="3345342" y="4174171"/>
            <a:ext cx="11069644" cy="4841042"/>
          </a:xfrm>
          <a:custGeom>
            <a:rect b="b" l="l" r="r" t="t"/>
            <a:pathLst>
              <a:path extrusionOk="0" h="4841042" w="11069644">
                <a:moveTo>
                  <a:pt x="0" y="0"/>
                </a:moveTo>
                <a:lnTo>
                  <a:pt x="11069644" y="0"/>
                </a:lnTo>
                <a:lnTo>
                  <a:pt x="11069644" y="4841042"/>
                </a:lnTo>
                <a:lnTo>
                  <a:pt x="0" y="4841042"/>
                </a:lnTo>
                <a:lnTo>
                  <a:pt x="0" y="0"/>
                </a:lnTo>
                <a:close/>
              </a:path>
            </a:pathLst>
          </a:custGeom>
          <a:blipFill rotWithShape="1">
            <a:blip r:embed="rId3">
              <a:alphaModFix/>
            </a:blip>
            <a:stretch>
              <a:fillRect b="0" l="0" r="0" t="0"/>
            </a:stretch>
          </a:blipFill>
          <a:ln>
            <a:noFill/>
          </a:ln>
        </p:spPr>
      </p:sp>
      <p:sp>
        <p:nvSpPr>
          <p:cNvPr id="257" name="Google Shape;257;p10"/>
          <p:cNvSpPr txBox="1"/>
          <p:nvPr/>
        </p:nvSpPr>
        <p:spPr>
          <a:xfrm>
            <a:off x="1028700" y="2345742"/>
            <a:ext cx="16447394" cy="1123579"/>
          </a:xfrm>
          <a:prstGeom prst="rect">
            <a:avLst/>
          </a:prstGeom>
          <a:noFill/>
          <a:ln>
            <a:noFill/>
          </a:ln>
        </p:spPr>
        <p:txBody>
          <a:bodyPr anchorCtr="0" anchor="t" bIns="0" lIns="0" spcFirstLastPara="1" rIns="0" wrap="square" tIns="0">
            <a:spAutoFit/>
          </a:bodyPr>
          <a:lstStyle/>
          <a:p>
            <a:pPr indent="0" lvl="0" marL="0" marR="0" rtl="0" algn="l">
              <a:lnSpc>
                <a:spcPct val="27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74152" lvl="1" marL="548304" marR="0" rtl="0" algn="l">
              <a:lnSpc>
                <a:spcPct val="160023"/>
              </a:lnSpc>
              <a:spcBef>
                <a:spcPts val="0"/>
              </a:spcBef>
              <a:spcAft>
                <a:spcPts val="0"/>
              </a:spcAft>
              <a:buClr>
                <a:srgbClr val="010349"/>
              </a:buClr>
              <a:buSzPts val="2539"/>
              <a:buFont typeface="Arial"/>
              <a:buChar char="•"/>
            </a:pPr>
            <a:r>
              <a:rPr b="0" i="0" lang="en-US" sz="2539" u="none" cap="none" strike="noStrike">
                <a:solidFill>
                  <a:srgbClr val="010349"/>
                </a:solidFill>
                <a:latin typeface="DM Sans"/>
                <a:ea typeface="DM Sans"/>
                <a:cs typeface="DM Sans"/>
                <a:sym typeface="DM Sans"/>
              </a:rPr>
              <a:t>Uber Eats a pris le dessus et se détache depuis 2018, grâce à l’élargissement de sa couverture du territoire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1"/>
          <p:cNvSpPr/>
          <p:nvPr/>
        </p:nvSpPr>
        <p:spPr>
          <a:xfrm>
            <a:off x="689989" y="1769025"/>
            <a:ext cx="8454011" cy="3849571"/>
          </a:xfrm>
          <a:custGeom>
            <a:rect b="b" l="l" r="r" t="t"/>
            <a:pathLst>
              <a:path extrusionOk="0" h="3849571" w="8454011">
                <a:moveTo>
                  <a:pt x="0" y="0"/>
                </a:moveTo>
                <a:lnTo>
                  <a:pt x="8454011" y="0"/>
                </a:lnTo>
                <a:lnTo>
                  <a:pt x="8454011" y="3849571"/>
                </a:lnTo>
                <a:lnTo>
                  <a:pt x="0" y="3849571"/>
                </a:lnTo>
                <a:lnTo>
                  <a:pt x="0" y="0"/>
                </a:lnTo>
                <a:close/>
              </a:path>
            </a:pathLst>
          </a:custGeom>
          <a:blipFill rotWithShape="1">
            <a:blip r:embed="rId3">
              <a:alphaModFix/>
            </a:blip>
            <a:stretch>
              <a:fillRect b="-7605" l="0" r="0" t="-15673"/>
            </a:stretch>
          </a:blipFill>
          <a:ln>
            <a:noFill/>
          </a:ln>
        </p:spPr>
      </p:sp>
      <p:grpSp>
        <p:nvGrpSpPr>
          <p:cNvPr id="267" name="Google Shape;267;p11"/>
          <p:cNvGrpSpPr/>
          <p:nvPr/>
        </p:nvGrpSpPr>
        <p:grpSpPr>
          <a:xfrm>
            <a:off x="0" y="-361652"/>
            <a:ext cx="689989" cy="10648652"/>
            <a:chOff x="0" y="-95250"/>
            <a:chExt cx="181726" cy="2804583"/>
          </a:xfrm>
        </p:grpSpPr>
        <p:sp>
          <p:nvSpPr>
            <p:cNvPr id="268" name="Google Shape;268;p11"/>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269" name="Google Shape;269;p11"/>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70" name="Google Shape;270;p11"/>
          <p:cNvGrpSpPr/>
          <p:nvPr/>
        </p:nvGrpSpPr>
        <p:grpSpPr>
          <a:xfrm>
            <a:off x="533502" y="-361651"/>
            <a:ext cx="17754498" cy="1031915"/>
            <a:chOff x="0" y="-95250"/>
            <a:chExt cx="4676082" cy="271781"/>
          </a:xfrm>
        </p:grpSpPr>
        <p:sp>
          <p:nvSpPr>
            <p:cNvPr id="271" name="Google Shape;271;p11"/>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272" name="Google Shape;272;p11"/>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3" name="Google Shape;273;p11"/>
          <p:cNvSpPr/>
          <p:nvPr/>
        </p:nvSpPr>
        <p:spPr>
          <a:xfrm>
            <a:off x="1031113" y="6079700"/>
            <a:ext cx="7771769" cy="4121551"/>
          </a:xfrm>
          <a:custGeom>
            <a:rect b="b" l="l" r="r" t="t"/>
            <a:pathLst>
              <a:path extrusionOk="0" h="4090869" w="7771769">
                <a:moveTo>
                  <a:pt x="0" y="0"/>
                </a:moveTo>
                <a:lnTo>
                  <a:pt x="7771769" y="0"/>
                </a:lnTo>
                <a:lnTo>
                  <a:pt x="7771769" y="4090869"/>
                </a:lnTo>
                <a:lnTo>
                  <a:pt x="0" y="4090869"/>
                </a:lnTo>
                <a:lnTo>
                  <a:pt x="0" y="0"/>
                </a:lnTo>
                <a:close/>
              </a:path>
            </a:pathLst>
          </a:custGeom>
          <a:blipFill rotWithShape="1">
            <a:blip r:embed="rId4">
              <a:alphaModFix/>
            </a:blip>
            <a:stretch>
              <a:fillRect b="0" l="0" r="0" t="-5804"/>
            </a:stretch>
          </a:blipFill>
          <a:ln>
            <a:noFill/>
          </a:ln>
        </p:spPr>
      </p:sp>
      <p:sp>
        <p:nvSpPr>
          <p:cNvPr id="274" name="Google Shape;274;p11"/>
          <p:cNvSpPr txBox="1"/>
          <p:nvPr/>
        </p:nvSpPr>
        <p:spPr>
          <a:xfrm>
            <a:off x="4332054" y="670264"/>
            <a:ext cx="10157400" cy="9543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6200" u="none" cap="none" strike="noStrike">
                <a:solidFill>
                  <a:srgbClr val="010349"/>
                </a:solidFill>
                <a:latin typeface="DM Sans"/>
                <a:ea typeface="DM Sans"/>
                <a:cs typeface="DM Sans"/>
                <a:sym typeface="DM Sans"/>
              </a:rPr>
              <a:t>Uber Eats toujours en tête </a:t>
            </a:r>
            <a:endParaRPr/>
          </a:p>
        </p:txBody>
      </p:sp>
      <p:sp>
        <p:nvSpPr>
          <p:cNvPr id="275" name="Google Shape;275;p11"/>
          <p:cNvSpPr txBox="1"/>
          <p:nvPr/>
        </p:nvSpPr>
        <p:spPr>
          <a:xfrm>
            <a:off x="9567238" y="7074469"/>
            <a:ext cx="8044790" cy="1753803"/>
          </a:xfrm>
          <a:prstGeom prst="rect">
            <a:avLst/>
          </a:prstGeom>
          <a:noFill/>
          <a:ln>
            <a:noFill/>
          </a:ln>
        </p:spPr>
        <p:txBody>
          <a:bodyPr anchorCtr="0" anchor="t" bIns="0" lIns="0" spcFirstLastPara="1" rIns="0" wrap="square" tIns="0">
            <a:spAutoFit/>
          </a:bodyPr>
          <a:lstStyle/>
          <a:p>
            <a:pPr indent="0" lvl="0" marL="0" marR="0" rtl="0" algn="l">
              <a:lnSpc>
                <a:spcPct val="159990"/>
              </a:lnSpc>
              <a:spcBef>
                <a:spcPts val="0"/>
              </a:spcBef>
              <a:spcAft>
                <a:spcPts val="0"/>
              </a:spcAft>
              <a:buNone/>
            </a:pPr>
            <a:r>
              <a:rPr b="0" i="0" lang="en-US" sz="2202" u="none" cap="none" strike="noStrike">
                <a:solidFill>
                  <a:srgbClr val="012B1B"/>
                </a:solidFill>
                <a:latin typeface="DM Sans"/>
                <a:ea typeface="DM Sans"/>
                <a:cs typeface="DM Sans"/>
                <a:sym typeface="DM Sans"/>
              </a:rPr>
              <a:t>Le dîner est le moment le plus propice à la commande des repas.</a:t>
            </a:r>
            <a:endParaRPr/>
          </a:p>
          <a:p>
            <a:pPr indent="0" lvl="0" marL="0" marR="0" rtl="0" algn="l">
              <a:lnSpc>
                <a:spcPct val="159990"/>
              </a:lnSpc>
              <a:spcBef>
                <a:spcPts val="0"/>
              </a:spcBef>
              <a:spcAft>
                <a:spcPts val="0"/>
              </a:spcAft>
              <a:buNone/>
            </a:pPr>
            <a:r>
              <a:rPr b="0" i="0" lang="en-US" sz="2202" u="none" cap="none" strike="noStrike">
                <a:solidFill>
                  <a:srgbClr val="012B1B"/>
                </a:solidFill>
                <a:latin typeface="DM Sans"/>
                <a:ea typeface="DM Sans"/>
                <a:cs typeface="DM Sans"/>
                <a:sym typeface="DM Sans"/>
              </a:rPr>
              <a:t>Uber Eats est particulièrement préféré pendant cette période.</a:t>
            </a:r>
            <a:endParaRPr/>
          </a:p>
          <a:p>
            <a:pPr indent="0" lvl="0" marL="0" marR="0" rtl="0" algn="l">
              <a:lnSpc>
                <a:spcPct val="159990"/>
              </a:lnSpc>
              <a:spcBef>
                <a:spcPts val="0"/>
              </a:spcBef>
              <a:spcAft>
                <a:spcPts val="0"/>
              </a:spcAft>
              <a:buNone/>
            </a:pPr>
            <a:r>
              <a:rPr b="0" i="0" lang="en-US" sz="2202" u="none" cap="none" strike="noStrike">
                <a:solidFill>
                  <a:srgbClr val="012B1B"/>
                </a:solidFill>
                <a:latin typeface="DM Sans"/>
                <a:ea typeface="DM Sans"/>
                <a:cs typeface="DM Sans"/>
                <a:sym typeface="DM Sans"/>
              </a:rPr>
              <a:t>10 Millions d’euros de CA le soir.</a:t>
            </a:r>
            <a:endParaRPr/>
          </a:p>
        </p:txBody>
      </p:sp>
      <p:sp>
        <p:nvSpPr>
          <p:cNvPr id="276" name="Google Shape;276;p11"/>
          <p:cNvSpPr txBox="1"/>
          <p:nvPr/>
        </p:nvSpPr>
        <p:spPr>
          <a:xfrm>
            <a:off x="9567238" y="3023235"/>
            <a:ext cx="7692062" cy="1727581"/>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180" u="none" cap="none" strike="noStrike">
                <a:solidFill>
                  <a:srgbClr val="012B1B"/>
                </a:solidFill>
                <a:latin typeface="DM Sans"/>
                <a:ea typeface="DM Sans"/>
                <a:cs typeface="DM Sans"/>
                <a:sym typeface="DM Sans"/>
              </a:rPr>
              <a:t>Dimanche est le jour avec le plus haut chiffre d'affaires pour chaque plateforme.</a:t>
            </a:r>
            <a:endParaRPr/>
          </a:p>
          <a:p>
            <a:pPr indent="0" lvl="0" marL="0" marR="0" rtl="0" algn="l">
              <a:lnSpc>
                <a:spcPct val="160000"/>
              </a:lnSpc>
              <a:spcBef>
                <a:spcPts val="0"/>
              </a:spcBef>
              <a:spcAft>
                <a:spcPts val="0"/>
              </a:spcAft>
              <a:buNone/>
            </a:pPr>
            <a:r>
              <a:rPr b="0" i="0" lang="en-US" sz="2180" u="none" cap="none" strike="noStrike">
                <a:solidFill>
                  <a:srgbClr val="012B1B"/>
                </a:solidFill>
                <a:latin typeface="DM Sans"/>
                <a:ea typeface="DM Sans"/>
                <a:cs typeface="DM Sans"/>
                <a:sym typeface="DM Sans"/>
              </a:rPr>
              <a:t>1 Million € de CA le dimanche pour Deliveroo quand Uber Eats fait le double ce même jour.</a:t>
            </a:r>
            <a:endParaRPr/>
          </a:p>
        </p:txBody>
      </p:sp>
      <p:sp>
        <p:nvSpPr>
          <p:cNvPr id="277" name="Google Shape;277;p11"/>
          <p:cNvSpPr txBox="1"/>
          <p:nvPr/>
        </p:nvSpPr>
        <p:spPr>
          <a:xfrm>
            <a:off x="3494700" y="5763050"/>
            <a:ext cx="2916600" cy="2463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600" u="none" cap="none" strike="noStrike">
                <a:solidFill>
                  <a:srgbClr val="010349"/>
                </a:solidFill>
                <a:latin typeface="DM Sans"/>
                <a:ea typeface="DM Sans"/>
                <a:cs typeface="DM Sans"/>
                <a:sym typeface="DM Sans"/>
              </a:rPr>
              <a:t>CA par plage horaire</a:t>
            </a:r>
            <a:endParaRPr/>
          </a:p>
        </p:txBody>
      </p:sp>
      <p:sp>
        <p:nvSpPr>
          <p:cNvPr id="278" name="Google Shape;278;p11"/>
          <p:cNvSpPr txBox="1"/>
          <p:nvPr/>
        </p:nvSpPr>
        <p:spPr>
          <a:xfrm>
            <a:off x="3530400" y="1624575"/>
            <a:ext cx="3232800" cy="2463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600" u="none" cap="none" strike="noStrike">
                <a:solidFill>
                  <a:srgbClr val="010349"/>
                </a:solidFill>
                <a:latin typeface="DM Sans"/>
                <a:ea typeface="DM Sans"/>
                <a:cs typeface="DM Sans"/>
                <a:sym typeface="DM Sans"/>
              </a:rPr>
              <a:t>CA par jour de la semaine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2"/>
          <p:cNvSpPr/>
          <p:nvPr/>
        </p:nvSpPr>
        <p:spPr>
          <a:xfrm>
            <a:off x="5327885" y="2557083"/>
            <a:ext cx="7632230" cy="7438786"/>
          </a:xfrm>
          <a:custGeom>
            <a:rect b="b" l="l" r="r" t="t"/>
            <a:pathLst>
              <a:path extrusionOk="0" h="7438786" w="7632230">
                <a:moveTo>
                  <a:pt x="0" y="0"/>
                </a:moveTo>
                <a:lnTo>
                  <a:pt x="7632230" y="0"/>
                </a:lnTo>
                <a:lnTo>
                  <a:pt x="7632230" y="7438786"/>
                </a:lnTo>
                <a:lnTo>
                  <a:pt x="0" y="7438786"/>
                </a:lnTo>
                <a:lnTo>
                  <a:pt x="0" y="0"/>
                </a:lnTo>
                <a:close/>
              </a:path>
            </a:pathLst>
          </a:custGeom>
          <a:blipFill rotWithShape="1">
            <a:blip r:embed="rId3">
              <a:alphaModFix/>
            </a:blip>
            <a:stretch>
              <a:fillRect b="-5881" l="-53453" r="-50832" t="-11555"/>
            </a:stretch>
          </a:blipFill>
          <a:ln>
            <a:noFill/>
          </a:ln>
        </p:spPr>
      </p:sp>
      <p:grpSp>
        <p:nvGrpSpPr>
          <p:cNvPr id="288" name="Google Shape;288;p12"/>
          <p:cNvGrpSpPr/>
          <p:nvPr/>
        </p:nvGrpSpPr>
        <p:grpSpPr>
          <a:xfrm>
            <a:off x="533502" y="-361651"/>
            <a:ext cx="17754498" cy="1031915"/>
            <a:chOff x="0" y="-95250"/>
            <a:chExt cx="4676082" cy="271781"/>
          </a:xfrm>
        </p:grpSpPr>
        <p:sp>
          <p:nvSpPr>
            <p:cNvPr id="289" name="Google Shape;289;p12"/>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290" name="Google Shape;290;p12"/>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91" name="Google Shape;291;p12"/>
          <p:cNvGrpSpPr/>
          <p:nvPr/>
        </p:nvGrpSpPr>
        <p:grpSpPr>
          <a:xfrm>
            <a:off x="0" y="-361652"/>
            <a:ext cx="689989" cy="10648652"/>
            <a:chOff x="0" y="-95250"/>
            <a:chExt cx="181726" cy="2804583"/>
          </a:xfrm>
        </p:grpSpPr>
        <p:sp>
          <p:nvSpPr>
            <p:cNvPr id="292" name="Google Shape;292;p12"/>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293" name="Google Shape;293;p12"/>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94" name="Google Shape;294;p12"/>
          <p:cNvSpPr txBox="1"/>
          <p:nvPr/>
        </p:nvSpPr>
        <p:spPr>
          <a:xfrm>
            <a:off x="1900221" y="670264"/>
            <a:ext cx="15021300" cy="1077300"/>
          </a:xfrm>
          <a:prstGeom prst="rect">
            <a:avLst/>
          </a:prstGeom>
          <a:noFill/>
          <a:ln>
            <a:noFill/>
          </a:ln>
        </p:spPr>
        <p:txBody>
          <a:bodyPr anchorCtr="0" anchor="t" bIns="0" lIns="0" spcFirstLastPara="1" rIns="0" wrap="square" tIns="0">
            <a:spAutoFit/>
          </a:bodyPr>
          <a:lstStyle/>
          <a:p>
            <a:pPr indent="0" lvl="0" marL="0" marR="0" rtl="0" algn="ctr">
              <a:lnSpc>
                <a:spcPct val="160008"/>
              </a:lnSpc>
              <a:spcBef>
                <a:spcPts val="0"/>
              </a:spcBef>
              <a:spcAft>
                <a:spcPts val="0"/>
              </a:spcAft>
              <a:buNone/>
            </a:pPr>
            <a:r>
              <a:rPr b="1" i="0" lang="en-US" sz="6999" u="none" cap="none" strike="noStrike">
                <a:solidFill>
                  <a:srgbClr val="010349"/>
                </a:solidFill>
                <a:latin typeface="DM Sans"/>
                <a:ea typeface="DM Sans"/>
                <a:cs typeface="DM Sans"/>
                <a:sym typeface="DM Sans"/>
              </a:rPr>
              <a:t>Répartition des clients par région</a:t>
            </a:r>
            <a:endParaRPr/>
          </a:p>
        </p:txBody>
      </p:sp>
      <p:sp>
        <p:nvSpPr>
          <p:cNvPr id="295" name="Google Shape;295;p12"/>
          <p:cNvSpPr txBox="1"/>
          <p:nvPr/>
        </p:nvSpPr>
        <p:spPr>
          <a:xfrm>
            <a:off x="6640276" y="2144975"/>
            <a:ext cx="5623500" cy="323100"/>
          </a:xfrm>
          <a:prstGeom prst="rect">
            <a:avLst/>
          </a:prstGeom>
          <a:noFill/>
          <a:ln>
            <a:noFill/>
          </a:ln>
        </p:spPr>
        <p:txBody>
          <a:bodyPr anchorCtr="0" anchor="t" bIns="0" lIns="0" spcFirstLastPara="1" rIns="0" wrap="square" tIns="0">
            <a:spAutoFit/>
          </a:bodyPr>
          <a:lstStyle/>
          <a:p>
            <a:pPr indent="0" lvl="0" marL="0" marR="0" rtl="0" algn="ctr">
              <a:lnSpc>
                <a:spcPct val="160028"/>
              </a:lnSpc>
              <a:spcBef>
                <a:spcPts val="0"/>
              </a:spcBef>
              <a:spcAft>
                <a:spcPts val="0"/>
              </a:spcAft>
              <a:buNone/>
            </a:pPr>
            <a:r>
              <a:rPr b="1" i="0" lang="en-US" sz="2099" u="none" cap="none" strike="noStrike">
                <a:solidFill>
                  <a:srgbClr val="010349"/>
                </a:solidFill>
                <a:latin typeface="DM Sans"/>
                <a:ea typeface="DM Sans"/>
                <a:cs typeface="DM Sans"/>
                <a:sym typeface="DM Sans"/>
              </a:rPr>
              <a:t>Top 10 des régions en Chiffre d’affaires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grpSp>
        <p:nvGrpSpPr>
          <p:cNvPr id="304" name="Google Shape;304;p13"/>
          <p:cNvGrpSpPr/>
          <p:nvPr/>
        </p:nvGrpSpPr>
        <p:grpSpPr>
          <a:xfrm>
            <a:off x="0" y="-361652"/>
            <a:ext cx="689989" cy="10648652"/>
            <a:chOff x="0" y="-95250"/>
            <a:chExt cx="181726" cy="2804583"/>
          </a:xfrm>
        </p:grpSpPr>
        <p:sp>
          <p:nvSpPr>
            <p:cNvPr id="305" name="Google Shape;305;p13"/>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306" name="Google Shape;306;p13"/>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07" name="Google Shape;307;p13"/>
          <p:cNvGrpSpPr/>
          <p:nvPr/>
        </p:nvGrpSpPr>
        <p:grpSpPr>
          <a:xfrm>
            <a:off x="533502" y="-361651"/>
            <a:ext cx="17754498" cy="1031915"/>
            <a:chOff x="0" y="-95250"/>
            <a:chExt cx="4676082" cy="271781"/>
          </a:xfrm>
        </p:grpSpPr>
        <p:sp>
          <p:nvSpPr>
            <p:cNvPr id="308" name="Google Shape;308;p13"/>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309" name="Google Shape;309;p13"/>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10" name="Google Shape;310;p13"/>
          <p:cNvSpPr/>
          <p:nvPr/>
        </p:nvSpPr>
        <p:spPr>
          <a:xfrm>
            <a:off x="1900159" y="1994324"/>
            <a:ext cx="13660272" cy="4886156"/>
          </a:xfrm>
          <a:custGeom>
            <a:rect b="b" l="l" r="r" t="t"/>
            <a:pathLst>
              <a:path extrusionOk="0" h="4886156" w="13660272">
                <a:moveTo>
                  <a:pt x="0" y="0"/>
                </a:moveTo>
                <a:lnTo>
                  <a:pt x="13660272" y="0"/>
                </a:lnTo>
                <a:lnTo>
                  <a:pt x="13660272" y="4886156"/>
                </a:lnTo>
                <a:lnTo>
                  <a:pt x="0" y="4886156"/>
                </a:lnTo>
                <a:lnTo>
                  <a:pt x="0" y="0"/>
                </a:lnTo>
                <a:close/>
              </a:path>
            </a:pathLst>
          </a:custGeom>
          <a:blipFill rotWithShape="1">
            <a:blip r:embed="rId3">
              <a:alphaModFix/>
            </a:blip>
            <a:stretch>
              <a:fillRect b="-8117" l="0" r="0" t="-11694"/>
            </a:stretch>
          </a:blipFill>
          <a:ln>
            <a:noFill/>
          </a:ln>
        </p:spPr>
      </p:sp>
      <p:sp>
        <p:nvSpPr>
          <p:cNvPr id="311" name="Google Shape;311;p13"/>
          <p:cNvSpPr txBox="1"/>
          <p:nvPr/>
        </p:nvSpPr>
        <p:spPr>
          <a:xfrm>
            <a:off x="1900221" y="670264"/>
            <a:ext cx="15021300" cy="1077300"/>
          </a:xfrm>
          <a:prstGeom prst="rect">
            <a:avLst/>
          </a:prstGeom>
          <a:noFill/>
          <a:ln>
            <a:noFill/>
          </a:ln>
        </p:spPr>
        <p:txBody>
          <a:bodyPr anchorCtr="0" anchor="t" bIns="0" lIns="0" spcFirstLastPara="1" rIns="0" wrap="square" tIns="0">
            <a:spAutoFit/>
          </a:bodyPr>
          <a:lstStyle/>
          <a:p>
            <a:pPr indent="0" lvl="0" marL="0" marR="0" rtl="0" algn="ctr">
              <a:lnSpc>
                <a:spcPct val="160008"/>
              </a:lnSpc>
              <a:spcBef>
                <a:spcPts val="0"/>
              </a:spcBef>
              <a:spcAft>
                <a:spcPts val="0"/>
              </a:spcAft>
              <a:buNone/>
            </a:pPr>
            <a:r>
              <a:rPr b="1" i="0" lang="en-US" sz="6999" u="none" cap="none" strike="noStrike">
                <a:solidFill>
                  <a:srgbClr val="010349"/>
                </a:solidFill>
                <a:latin typeface="DM Sans"/>
                <a:ea typeface="DM Sans"/>
                <a:cs typeface="DM Sans"/>
                <a:sym typeface="DM Sans"/>
              </a:rPr>
              <a:t>Répartition des clients par région</a:t>
            </a:r>
            <a:endParaRPr/>
          </a:p>
        </p:txBody>
      </p:sp>
      <p:sp>
        <p:nvSpPr>
          <p:cNvPr id="312" name="Google Shape;312;p13"/>
          <p:cNvSpPr txBox="1"/>
          <p:nvPr/>
        </p:nvSpPr>
        <p:spPr>
          <a:xfrm>
            <a:off x="1028700" y="7211949"/>
            <a:ext cx="12740100" cy="2449500"/>
          </a:xfrm>
          <a:prstGeom prst="rect">
            <a:avLst/>
          </a:prstGeom>
          <a:noFill/>
          <a:ln>
            <a:noFill/>
          </a:ln>
        </p:spPr>
        <p:txBody>
          <a:bodyPr anchorCtr="0" anchor="t" bIns="0" lIns="0" spcFirstLastPara="1" rIns="0" wrap="square" tIns="0">
            <a:spAutoFit/>
          </a:bodyPr>
          <a:lstStyle/>
          <a:p>
            <a:pPr indent="-235330" lvl="1" marL="470663" marR="0" rtl="0" algn="l">
              <a:lnSpc>
                <a:spcPct val="209999"/>
              </a:lnSpc>
              <a:spcBef>
                <a:spcPts val="0"/>
              </a:spcBef>
              <a:spcAft>
                <a:spcPts val="0"/>
              </a:spcAft>
              <a:buClr>
                <a:srgbClr val="000000"/>
              </a:buClr>
              <a:buSzPts val="2180"/>
              <a:buFont typeface="Arial"/>
              <a:buChar char="•"/>
            </a:pPr>
            <a:r>
              <a:rPr b="0" i="0" lang="en-US" sz="2180" u="none" cap="none" strike="noStrike">
                <a:solidFill>
                  <a:srgbClr val="000000"/>
                </a:solidFill>
                <a:latin typeface="DM Sans"/>
                <a:ea typeface="DM Sans"/>
                <a:cs typeface="DM Sans"/>
                <a:sym typeface="DM Sans"/>
              </a:rPr>
              <a:t>Marché dominé par l’Ile de France en CA et volume</a:t>
            </a:r>
            <a:endParaRPr/>
          </a:p>
          <a:p>
            <a:pPr indent="-235330" lvl="1" marL="470663" marR="0" rtl="0" algn="l">
              <a:lnSpc>
                <a:spcPct val="209999"/>
              </a:lnSpc>
              <a:spcBef>
                <a:spcPts val="0"/>
              </a:spcBef>
              <a:spcAft>
                <a:spcPts val="0"/>
              </a:spcAft>
              <a:buClr>
                <a:srgbClr val="000000"/>
              </a:buClr>
              <a:buSzPts val="2180"/>
              <a:buFont typeface="Arial"/>
              <a:buChar char="•"/>
            </a:pPr>
            <a:r>
              <a:rPr lang="en-US" sz="2180">
                <a:latin typeface="DM Sans"/>
                <a:ea typeface="DM Sans"/>
                <a:cs typeface="DM Sans"/>
                <a:sym typeface="DM Sans"/>
              </a:rPr>
              <a:t>Équilibrée</a:t>
            </a:r>
            <a:r>
              <a:rPr b="0" i="0" lang="en-US" sz="2180" u="none" cap="none" strike="noStrike">
                <a:solidFill>
                  <a:srgbClr val="000000"/>
                </a:solidFill>
                <a:latin typeface="DM Sans"/>
                <a:ea typeface="DM Sans"/>
                <a:cs typeface="DM Sans"/>
                <a:sym typeface="DM Sans"/>
              </a:rPr>
              <a:t> sur le reste des régions</a:t>
            </a:r>
            <a:endParaRPr/>
          </a:p>
          <a:p>
            <a:pPr indent="-235330" lvl="1" marL="470663" marR="0" rtl="0" algn="l">
              <a:lnSpc>
                <a:spcPct val="209999"/>
              </a:lnSpc>
              <a:spcBef>
                <a:spcPts val="0"/>
              </a:spcBef>
              <a:spcAft>
                <a:spcPts val="0"/>
              </a:spcAft>
              <a:buClr>
                <a:srgbClr val="000000"/>
              </a:buClr>
              <a:buSzPts val="2180"/>
              <a:buFont typeface="Arial"/>
              <a:buChar char="•"/>
            </a:pPr>
            <a:r>
              <a:rPr b="0" i="0" lang="en-US" sz="2180" u="none" cap="none" strike="noStrike">
                <a:solidFill>
                  <a:srgbClr val="000000"/>
                </a:solidFill>
                <a:latin typeface="DM Sans"/>
                <a:ea typeface="DM Sans"/>
                <a:cs typeface="DM Sans"/>
                <a:sym typeface="DM Sans"/>
              </a:rPr>
              <a:t>Majoritairement sur des centres urbains (PACA, Nouvelle Aquitaine, région lyonnaise)</a:t>
            </a:r>
            <a:endParaRPr/>
          </a:p>
          <a:p>
            <a:pPr indent="-235330" lvl="1" marL="470663" marR="0" rtl="0" algn="l">
              <a:lnSpc>
                <a:spcPct val="209999"/>
              </a:lnSpc>
              <a:spcBef>
                <a:spcPts val="0"/>
              </a:spcBef>
              <a:spcAft>
                <a:spcPts val="0"/>
              </a:spcAft>
              <a:buClr>
                <a:srgbClr val="000000"/>
              </a:buClr>
              <a:buSzPts val="2180"/>
              <a:buFont typeface="Arial"/>
              <a:buChar char="•"/>
            </a:pPr>
            <a:r>
              <a:rPr b="0" i="0" lang="en-US" sz="2180" u="none" cap="none" strike="noStrike">
                <a:solidFill>
                  <a:srgbClr val="000000"/>
                </a:solidFill>
                <a:latin typeface="DM Sans"/>
                <a:ea typeface="DM Sans"/>
                <a:cs typeface="DM Sans"/>
                <a:sym typeface="DM Sans"/>
              </a:rPr>
              <a:t>Développement de la clientèle hors Ile-de-France depuis 2018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4"/>
          <p:cNvSpPr/>
          <p:nvPr/>
        </p:nvSpPr>
        <p:spPr>
          <a:xfrm>
            <a:off x="1028700" y="6160193"/>
            <a:ext cx="9611097" cy="3860552"/>
          </a:xfrm>
          <a:custGeom>
            <a:rect b="b" l="l" r="r" t="t"/>
            <a:pathLst>
              <a:path extrusionOk="0" h="3860552" w="9611097">
                <a:moveTo>
                  <a:pt x="0" y="0"/>
                </a:moveTo>
                <a:lnTo>
                  <a:pt x="9611097" y="0"/>
                </a:lnTo>
                <a:lnTo>
                  <a:pt x="9611097" y="3860552"/>
                </a:lnTo>
                <a:lnTo>
                  <a:pt x="0" y="3860552"/>
                </a:lnTo>
                <a:lnTo>
                  <a:pt x="0" y="0"/>
                </a:lnTo>
                <a:close/>
              </a:path>
            </a:pathLst>
          </a:custGeom>
          <a:blipFill rotWithShape="1">
            <a:blip r:embed="rId3">
              <a:alphaModFix/>
            </a:blip>
            <a:stretch>
              <a:fillRect b="-7260" l="-2553" r="0" t="-12989"/>
            </a:stretch>
          </a:blipFill>
          <a:ln>
            <a:noFill/>
          </a:ln>
        </p:spPr>
      </p:sp>
      <p:sp>
        <p:nvSpPr>
          <p:cNvPr id="322" name="Google Shape;322;p14"/>
          <p:cNvSpPr txBox="1"/>
          <p:nvPr/>
        </p:nvSpPr>
        <p:spPr>
          <a:xfrm>
            <a:off x="1973752" y="-336460"/>
            <a:ext cx="14709000" cy="2154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t/>
            </a:r>
            <a:endParaRPr/>
          </a:p>
        </p:txBody>
      </p:sp>
      <p:grpSp>
        <p:nvGrpSpPr>
          <p:cNvPr id="323" name="Google Shape;323;p14"/>
          <p:cNvGrpSpPr/>
          <p:nvPr/>
        </p:nvGrpSpPr>
        <p:grpSpPr>
          <a:xfrm>
            <a:off x="436663" y="-412650"/>
            <a:ext cx="17935580" cy="1031925"/>
            <a:chOff x="0" y="-95250"/>
            <a:chExt cx="4676082" cy="271781"/>
          </a:xfrm>
        </p:grpSpPr>
        <p:sp>
          <p:nvSpPr>
            <p:cNvPr id="324" name="Google Shape;324;p14"/>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325" name="Google Shape;325;p14"/>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26" name="Google Shape;326;p14"/>
          <p:cNvGrpSpPr/>
          <p:nvPr/>
        </p:nvGrpSpPr>
        <p:grpSpPr>
          <a:xfrm>
            <a:off x="0" y="-361652"/>
            <a:ext cx="689989" cy="10648652"/>
            <a:chOff x="0" y="-95250"/>
            <a:chExt cx="181726" cy="2804583"/>
          </a:xfrm>
        </p:grpSpPr>
        <p:sp>
          <p:nvSpPr>
            <p:cNvPr id="327" name="Google Shape;327;p14"/>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328" name="Google Shape;328;p14"/>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29" name="Google Shape;329;p14"/>
          <p:cNvSpPr/>
          <p:nvPr/>
        </p:nvSpPr>
        <p:spPr>
          <a:xfrm>
            <a:off x="1188065" y="1929546"/>
            <a:ext cx="6340371" cy="3840121"/>
          </a:xfrm>
          <a:custGeom>
            <a:rect b="b" l="l" r="r" t="t"/>
            <a:pathLst>
              <a:path extrusionOk="0" h="3840121" w="6340371">
                <a:moveTo>
                  <a:pt x="0" y="0"/>
                </a:moveTo>
                <a:lnTo>
                  <a:pt x="6340371" y="0"/>
                </a:lnTo>
                <a:lnTo>
                  <a:pt x="6340371" y="3840121"/>
                </a:lnTo>
                <a:lnTo>
                  <a:pt x="0" y="3840121"/>
                </a:lnTo>
                <a:lnTo>
                  <a:pt x="0" y="0"/>
                </a:lnTo>
                <a:close/>
              </a:path>
            </a:pathLst>
          </a:custGeom>
          <a:blipFill rotWithShape="1">
            <a:blip r:embed="rId4">
              <a:alphaModFix/>
            </a:blip>
            <a:stretch>
              <a:fillRect b="-1398" l="0" r="-2205" t="-7847"/>
            </a:stretch>
          </a:blipFill>
          <a:ln>
            <a:noFill/>
          </a:ln>
        </p:spPr>
      </p:sp>
      <p:sp>
        <p:nvSpPr>
          <p:cNvPr id="330" name="Google Shape;330;p14"/>
          <p:cNvSpPr txBox="1"/>
          <p:nvPr/>
        </p:nvSpPr>
        <p:spPr>
          <a:xfrm>
            <a:off x="10264560" y="3763882"/>
            <a:ext cx="7853427" cy="902334"/>
          </a:xfrm>
          <a:prstGeom prst="rect">
            <a:avLst/>
          </a:prstGeom>
          <a:noFill/>
          <a:ln>
            <a:noFill/>
          </a:ln>
        </p:spPr>
        <p:txBody>
          <a:bodyPr anchorCtr="0" anchor="t" bIns="0" lIns="0" spcFirstLastPara="1" rIns="0" wrap="square" tIns="0">
            <a:spAutoFit/>
          </a:bodyPr>
          <a:lstStyle/>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DM Sans"/>
                <a:ea typeface="DM Sans"/>
                <a:cs typeface="DM Sans"/>
                <a:sym typeface="DM Sans"/>
              </a:rPr>
              <a:t>Panier moyen des femmes légèrement supérieur à celui des hommes</a:t>
            </a:r>
            <a:endParaRPr/>
          </a:p>
        </p:txBody>
      </p:sp>
      <p:sp>
        <p:nvSpPr>
          <p:cNvPr id="331" name="Google Shape;331;p14"/>
          <p:cNvSpPr txBox="1"/>
          <p:nvPr/>
        </p:nvSpPr>
        <p:spPr>
          <a:xfrm>
            <a:off x="10264560" y="2669296"/>
            <a:ext cx="7187872" cy="435609"/>
          </a:xfrm>
          <a:prstGeom prst="rect">
            <a:avLst/>
          </a:prstGeom>
          <a:noFill/>
          <a:ln>
            <a:noFill/>
          </a:ln>
        </p:spPr>
        <p:txBody>
          <a:bodyPr anchorCtr="0" anchor="t" bIns="0" lIns="0" spcFirstLastPara="1" rIns="0" wrap="square" tIns="0">
            <a:spAutoFit/>
          </a:bodyPr>
          <a:lstStyle/>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DM Sans"/>
                <a:ea typeface="DM Sans"/>
                <a:cs typeface="DM Sans"/>
                <a:sym typeface="DM Sans"/>
              </a:rPr>
              <a:t>472 000 commandes réalisés par des hommes</a:t>
            </a:r>
            <a:endParaRPr/>
          </a:p>
        </p:txBody>
      </p:sp>
      <p:sp>
        <p:nvSpPr>
          <p:cNvPr id="332" name="Google Shape;332;p14"/>
          <p:cNvSpPr txBox="1"/>
          <p:nvPr/>
        </p:nvSpPr>
        <p:spPr>
          <a:xfrm>
            <a:off x="11409826" y="4991157"/>
            <a:ext cx="4763990" cy="902336"/>
          </a:xfrm>
          <a:prstGeom prst="rect">
            <a:avLst/>
          </a:prstGeom>
          <a:noFill/>
          <a:ln>
            <a:noFill/>
          </a:ln>
        </p:spPr>
        <p:txBody>
          <a:bodyPr anchorCtr="0" anchor="t" bIns="0" lIns="0" spcFirstLastPara="1" rIns="0" wrap="square" tIns="0">
            <a:spAutoFit/>
          </a:bodyPr>
          <a:lstStyle/>
          <a:p>
            <a:pPr indent="0" lvl="0" marL="0" marR="0" rtl="0" algn="l">
              <a:lnSpc>
                <a:spcPct val="160026"/>
              </a:lnSpc>
              <a:spcBef>
                <a:spcPts val="0"/>
              </a:spcBef>
              <a:spcAft>
                <a:spcPts val="0"/>
              </a:spcAft>
              <a:buNone/>
            </a:pPr>
            <a:r>
              <a:rPr b="0" i="0" lang="en-US" sz="2299" u="none" cap="none" strike="noStrike">
                <a:solidFill>
                  <a:srgbClr val="000000"/>
                </a:solidFill>
                <a:latin typeface="DM Sans"/>
                <a:ea typeface="DM Sans"/>
                <a:cs typeface="DM Sans"/>
                <a:sym typeface="DM Sans"/>
              </a:rPr>
              <a:t>Panier moyen hommes = 23,29 €</a:t>
            </a:r>
            <a:endParaRPr/>
          </a:p>
          <a:p>
            <a:pPr indent="0" lvl="0" marL="0" marR="0" rtl="0" algn="l">
              <a:lnSpc>
                <a:spcPct val="160026"/>
              </a:lnSpc>
              <a:spcBef>
                <a:spcPts val="0"/>
              </a:spcBef>
              <a:spcAft>
                <a:spcPts val="0"/>
              </a:spcAft>
              <a:buNone/>
            </a:pPr>
            <a:r>
              <a:rPr b="0" i="0" lang="en-US" sz="2299" u="none" cap="none" strike="noStrike">
                <a:solidFill>
                  <a:srgbClr val="000000"/>
                </a:solidFill>
                <a:latin typeface="DM Sans"/>
                <a:ea typeface="DM Sans"/>
                <a:cs typeface="DM Sans"/>
                <a:sym typeface="DM Sans"/>
              </a:rPr>
              <a:t>Panier moyen femmes = 24,20 €</a:t>
            </a:r>
            <a:endParaRPr/>
          </a:p>
        </p:txBody>
      </p:sp>
      <p:sp>
        <p:nvSpPr>
          <p:cNvPr id="333" name="Google Shape;333;p14"/>
          <p:cNvSpPr txBox="1"/>
          <p:nvPr/>
        </p:nvSpPr>
        <p:spPr>
          <a:xfrm>
            <a:off x="1302438" y="578419"/>
            <a:ext cx="16665900" cy="960600"/>
          </a:xfrm>
          <a:prstGeom prst="rect">
            <a:avLst/>
          </a:prstGeom>
          <a:noFill/>
          <a:ln>
            <a:noFill/>
          </a:ln>
        </p:spPr>
        <p:txBody>
          <a:bodyPr anchorCtr="0" anchor="t" bIns="0" lIns="0" spcFirstLastPara="1" rIns="0" wrap="square" tIns="0">
            <a:spAutoFit/>
          </a:bodyPr>
          <a:lstStyle/>
          <a:p>
            <a:pPr indent="0" lvl="0" marL="0" marR="0" rtl="0" algn="ctr">
              <a:lnSpc>
                <a:spcPct val="160006"/>
              </a:lnSpc>
              <a:spcBef>
                <a:spcPts val="0"/>
              </a:spcBef>
              <a:spcAft>
                <a:spcPts val="0"/>
              </a:spcAft>
              <a:buNone/>
            </a:pPr>
            <a:r>
              <a:rPr b="1" i="0" lang="en-US" sz="6241" u="none" cap="none" strike="noStrike">
                <a:solidFill>
                  <a:srgbClr val="010349"/>
                </a:solidFill>
                <a:latin typeface="DM Sans"/>
                <a:ea typeface="DM Sans"/>
                <a:cs typeface="DM Sans"/>
                <a:sym typeface="DM Sans"/>
              </a:rPr>
              <a:t>67% des hommes composent la clientèle</a:t>
            </a:r>
            <a:endParaRPr/>
          </a:p>
        </p:txBody>
      </p:sp>
      <p:sp>
        <p:nvSpPr>
          <p:cNvPr id="334" name="Google Shape;334;p14"/>
          <p:cNvSpPr txBox="1"/>
          <p:nvPr/>
        </p:nvSpPr>
        <p:spPr>
          <a:xfrm>
            <a:off x="10348711" y="7188135"/>
            <a:ext cx="7853427" cy="902334"/>
          </a:xfrm>
          <a:prstGeom prst="rect">
            <a:avLst/>
          </a:prstGeom>
          <a:noFill/>
          <a:ln>
            <a:noFill/>
          </a:ln>
        </p:spPr>
        <p:txBody>
          <a:bodyPr anchorCtr="0" anchor="t" bIns="0" lIns="0" spcFirstLastPara="1" rIns="0" wrap="square" tIns="0">
            <a:spAutoFit/>
          </a:bodyPr>
          <a:lstStyle/>
          <a:p>
            <a:pPr indent="-248287" lvl="1" marL="496574" marR="0" rtl="0" algn="l">
              <a:lnSpc>
                <a:spcPct val="160000"/>
              </a:lnSpc>
              <a:spcBef>
                <a:spcPts val="0"/>
              </a:spcBef>
              <a:spcAft>
                <a:spcPts val="0"/>
              </a:spcAft>
              <a:buClr>
                <a:srgbClr val="000000"/>
              </a:buClr>
              <a:buSzPts val="2300"/>
              <a:buFont typeface="Arial"/>
              <a:buChar char="•"/>
            </a:pPr>
            <a:r>
              <a:rPr b="0" i="0" lang="en-US" sz="2300" u="none" cap="none" strike="noStrike">
                <a:solidFill>
                  <a:srgbClr val="000000"/>
                </a:solidFill>
                <a:latin typeface="DM Sans"/>
                <a:ea typeface="DM Sans"/>
                <a:cs typeface="DM Sans"/>
                <a:sym typeface="DM Sans"/>
              </a:rPr>
              <a:t>Evolution en parallèle du panier moyen Homme/Femme</a:t>
            </a:r>
            <a:endParaRPr/>
          </a:p>
        </p:txBody>
      </p:sp>
      <p:sp>
        <p:nvSpPr>
          <p:cNvPr id="335" name="Google Shape;335;p14"/>
          <p:cNvSpPr txBox="1"/>
          <p:nvPr/>
        </p:nvSpPr>
        <p:spPr>
          <a:xfrm>
            <a:off x="3220050" y="5785550"/>
            <a:ext cx="6678000" cy="292200"/>
          </a:xfrm>
          <a:prstGeom prst="rect">
            <a:avLst/>
          </a:prstGeom>
          <a:noFill/>
          <a:ln>
            <a:noFill/>
          </a:ln>
        </p:spPr>
        <p:txBody>
          <a:bodyPr anchorCtr="0" anchor="t" bIns="0" lIns="0" spcFirstLastPara="1" rIns="0" wrap="square" tIns="0">
            <a:spAutoFit/>
          </a:bodyPr>
          <a:lstStyle/>
          <a:p>
            <a:pPr indent="0" lvl="0" marL="0" marR="0" rtl="0" algn="ctr">
              <a:lnSpc>
                <a:spcPct val="160031"/>
              </a:lnSpc>
              <a:spcBef>
                <a:spcPts val="0"/>
              </a:spcBef>
              <a:spcAft>
                <a:spcPts val="0"/>
              </a:spcAft>
              <a:buNone/>
            </a:pPr>
            <a:r>
              <a:rPr b="1" i="0" lang="en-US" sz="1899" u="none" cap="none" strike="noStrike">
                <a:solidFill>
                  <a:srgbClr val="010349"/>
                </a:solidFill>
                <a:latin typeface="DM Sans"/>
                <a:ea typeface="DM Sans"/>
                <a:cs typeface="DM Sans"/>
                <a:sym typeface="DM Sans"/>
              </a:rPr>
              <a:t>Panier moyen des commandes par mois et par sexe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grpSp>
        <p:nvGrpSpPr>
          <p:cNvPr id="344" name="Google Shape;344;p15"/>
          <p:cNvGrpSpPr/>
          <p:nvPr/>
        </p:nvGrpSpPr>
        <p:grpSpPr>
          <a:xfrm>
            <a:off x="0" y="-361652"/>
            <a:ext cx="689989" cy="10648652"/>
            <a:chOff x="0" y="-95250"/>
            <a:chExt cx="181726" cy="2804583"/>
          </a:xfrm>
        </p:grpSpPr>
        <p:sp>
          <p:nvSpPr>
            <p:cNvPr id="345" name="Google Shape;345;p15"/>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346" name="Google Shape;346;p15"/>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47" name="Google Shape;347;p15"/>
          <p:cNvGrpSpPr/>
          <p:nvPr/>
        </p:nvGrpSpPr>
        <p:grpSpPr>
          <a:xfrm>
            <a:off x="344870" y="-361652"/>
            <a:ext cx="17943124" cy="1031925"/>
            <a:chOff x="0" y="-95250"/>
            <a:chExt cx="4725730" cy="271781"/>
          </a:xfrm>
        </p:grpSpPr>
        <p:sp>
          <p:nvSpPr>
            <p:cNvPr id="348" name="Google Shape;348;p15"/>
            <p:cNvSpPr/>
            <p:nvPr/>
          </p:nvSpPr>
          <p:spPr>
            <a:xfrm>
              <a:off x="0" y="0"/>
              <a:ext cx="4725730" cy="176531"/>
            </a:xfrm>
            <a:custGeom>
              <a:rect b="b" l="l" r="r" t="t"/>
              <a:pathLst>
                <a:path extrusionOk="0" h="176531" w="4725730">
                  <a:moveTo>
                    <a:pt x="0" y="0"/>
                  </a:moveTo>
                  <a:lnTo>
                    <a:pt x="4725730" y="0"/>
                  </a:lnTo>
                  <a:lnTo>
                    <a:pt x="4725730" y="176531"/>
                  </a:lnTo>
                  <a:lnTo>
                    <a:pt x="0" y="176531"/>
                  </a:lnTo>
                  <a:close/>
                </a:path>
              </a:pathLst>
            </a:custGeom>
            <a:solidFill>
              <a:srgbClr val="010349"/>
            </a:solidFill>
            <a:ln>
              <a:noFill/>
            </a:ln>
          </p:spPr>
        </p:sp>
        <p:sp>
          <p:nvSpPr>
            <p:cNvPr id="349" name="Google Shape;349;p15"/>
            <p:cNvSpPr txBox="1"/>
            <p:nvPr/>
          </p:nvSpPr>
          <p:spPr>
            <a:xfrm>
              <a:off x="0" y="-95250"/>
              <a:ext cx="4725730"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0" name="Google Shape;350;p15"/>
          <p:cNvSpPr/>
          <p:nvPr/>
        </p:nvSpPr>
        <p:spPr>
          <a:xfrm>
            <a:off x="1028700" y="1964722"/>
            <a:ext cx="8096427" cy="3992767"/>
          </a:xfrm>
          <a:custGeom>
            <a:rect b="b" l="l" r="r" t="t"/>
            <a:pathLst>
              <a:path extrusionOk="0" h="3992767" w="8096427">
                <a:moveTo>
                  <a:pt x="0" y="0"/>
                </a:moveTo>
                <a:lnTo>
                  <a:pt x="8096427" y="0"/>
                </a:lnTo>
                <a:lnTo>
                  <a:pt x="8096427" y="3992768"/>
                </a:lnTo>
                <a:lnTo>
                  <a:pt x="0" y="3992768"/>
                </a:lnTo>
                <a:lnTo>
                  <a:pt x="0" y="0"/>
                </a:lnTo>
                <a:close/>
              </a:path>
            </a:pathLst>
          </a:custGeom>
          <a:blipFill rotWithShape="1">
            <a:blip r:embed="rId3">
              <a:alphaModFix/>
            </a:blip>
            <a:stretch>
              <a:fillRect b="-13328" l="0" r="-6672" t="-6116"/>
            </a:stretch>
          </a:blipFill>
          <a:ln>
            <a:noFill/>
          </a:ln>
        </p:spPr>
      </p:sp>
      <p:sp>
        <p:nvSpPr>
          <p:cNvPr id="351" name="Google Shape;351;p15"/>
          <p:cNvSpPr/>
          <p:nvPr/>
        </p:nvSpPr>
        <p:spPr>
          <a:xfrm>
            <a:off x="8899255" y="5957490"/>
            <a:ext cx="9166355" cy="4195379"/>
          </a:xfrm>
          <a:custGeom>
            <a:rect b="b" l="l" r="r" t="t"/>
            <a:pathLst>
              <a:path extrusionOk="0" h="4195379" w="9166355">
                <a:moveTo>
                  <a:pt x="0" y="0"/>
                </a:moveTo>
                <a:lnTo>
                  <a:pt x="9166356" y="0"/>
                </a:lnTo>
                <a:lnTo>
                  <a:pt x="9166356" y="4195378"/>
                </a:lnTo>
                <a:lnTo>
                  <a:pt x="0" y="4195378"/>
                </a:lnTo>
                <a:lnTo>
                  <a:pt x="0" y="0"/>
                </a:lnTo>
                <a:close/>
              </a:path>
            </a:pathLst>
          </a:custGeom>
          <a:blipFill rotWithShape="1">
            <a:blip r:embed="rId4">
              <a:alphaModFix/>
            </a:blip>
            <a:stretch>
              <a:fillRect b="-4766" l="-1381" r="-732" t="-4090"/>
            </a:stretch>
          </a:blipFill>
          <a:ln>
            <a:noFill/>
          </a:ln>
        </p:spPr>
      </p:sp>
      <p:sp>
        <p:nvSpPr>
          <p:cNvPr id="352" name="Google Shape;352;p15"/>
          <p:cNvSpPr txBox="1"/>
          <p:nvPr/>
        </p:nvSpPr>
        <p:spPr>
          <a:xfrm>
            <a:off x="689989" y="578167"/>
            <a:ext cx="17721300" cy="1077300"/>
          </a:xfrm>
          <a:prstGeom prst="rect">
            <a:avLst/>
          </a:prstGeom>
          <a:noFill/>
          <a:ln>
            <a:noFill/>
          </a:ln>
        </p:spPr>
        <p:txBody>
          <a:bodyPr anchorCtr="0" anchor="t" bIns="0" lIns="0" spcFirstLastPara="1" rIns="0" wrap="square" tIns="0">
            <a:spAutoFit/>
          </a:bodyPr>
          <a:lstStyle/>
          <a:p>
            <a:pPr indent="0" lvl="0" marL="0" marR="0" rtl="0" algn="ctr">
              <a:lnSpc>
                <a:spcPct val="160008"/>
              </a:lnSpc>
              <a:spcBef>
                <a:spcPts val="0"/>
              </a:spcBef>
              <a:spcAft>
                <a:spcPts val="0"/>
              </a:spcAft>
              <a:buNone/>
            </a:pPr>
            <a:r>
              <a:rPr b="1" i="0" lang="en-US" sz="6999" u="none" cap="none" strike="noStrike">
                <a:solidFill>
                  <a:srgbClr val="010349"/>
                </a:solidFill>
                <a:latin typeface="DM Sans"/>
                <a:ea typeface="DM Sans"/>
                <a:cs typeface="DM Sans"/>
                <a:sym typeface="DM Sans"/>
              </a:rPr>
              <a:t>Et appartiennent aux générations Y et Z </a:t>
            </a:r>
            <a:endParaRPr/>
          </a:p>
        </p:txBody>
      </p:sp>
      <p:sp>
        <p:nvSpPr>
          <p:cNvPr id="353" name="Google Shape;353;p15"/>
          <p:cNvSpPr txBox="1"/>
          <p:nvPr/>
        </p:nvSpPr>
        <p:spPr>
          <a:xfrm>
            <a:off x="10422421" y="2946803"/>
            <a:ext cx="6120024" cy="902334"/>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0" i="0" lang="en-US" sz="2300" u="none" cap="none" strike="noStrike">
                <a:solidFill>
                  <a:srgbClr val="000000"/>
                </a:solidFill>
                <a:latin typeface="DM Sans"/>
                <a:ea typeface="DM Sans"/>
                <a:cs typeface="DM Sans"/>
                <a:sym typeface="DM Sans"/>
              </a:rPr>
              <a:t>Commandes majoritairement faites par les générations Y et Z</a:t>
            </a:r>
            <a:endParaRPr/>
          </a:p>
        </p:txBody>
      </p:sp>
      <p:sp>
        <p:nvSpPr>
          <p:cNvPr id="354" name="Google Shape;354;p15"/>
          <p:cNvSpPr txBox="1"/>
          <p:nvPr/>
        </p:nvSpPr>
        <p:spPr>
          <a:xfrm>
            <a:off x="1985552" y="7613998"/>
            <a:ext cx="5326216" cy="906018"/>
          </a:xfrm>
          <a:prstGeom prst="rect">
            <a:avLst/>
          </a:prstGeom>
          <a:noFill/>
          <a:ln>
            <a:noFill/>
          </a:ln>
        </p:spPr>
        <p:txBody>
          <a:bodyPr anchorCtr="0" anchor="t" bIns="0" lIns="0" spcFirstLastPara="1" rIns="0" wrap="square" tIns="0">
            <a:spAutoFit/>
          </a:bodyPr>
          <a:lstStyle/>
          <a:p>
            <a:pPr indent="0" lvl="0" marL="0" marR="0" rtl="0" algn="ctr">
              <a:lnSpc>
                <a:spcPct val="162000"/>
              </a:lnSpc>
              <a:spcBef>
                <a:spcPts val="0"/>
              </a:spcBef>
              <a:spcAft>
                <a:spcPts val="0"/>
              </a:spcAft>
              <a:buNone/>
            </a:pPr>
            <a:r>
              <a:rPr b="0" i="0" lang="en-US" sz="2300" u="none" cap="none" strike="noStrike">
                <a:solidFill>
                  <a:srgbClr val="000000"/>
                </a:solidFill>
                <a:latin typeface="DM Sans"/>
                <a:ea typeface="DM Sans"/>
                <a:cs typeface="DM Sans"/>
                <a:sym typeface="DM Sans"/>
              </a:rPr>
              <a:t>Panier moyen supérieur pour la génération X</a:t>
            </a:r>
            <a:endParaRPr/>
          </a:p>
        </p:txBody>
      </p:sp>
      <p:sp>
        <p:nvSpPr>
          <p:cNvPr id="355" name="Google Shape;355;p15"/>
          <p:cNvSpPr txBox="1"/>
          <p:nvPr/>
        </p:nvSpPr>
        <p:spPr>
          <a:xfrm>
            <a:off x="1966502" y="5954316"/>
            <a:ext cx="1130002" cy="196849"/>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000" u="none" cap="none" strike="noStrike">
                <a:solidFill>
                  <a:srgbClr val="010349"/>
                </a:solidFill>
                <a:latin typeface="DM Sans"/>
                <a:ea typeface="DM Sans"/>
                <a:cs typeface="DM Sans"/>
                <a:sym typeface="DM Sans"/>
              </a:rPr>
              <a:t>Gen Y : 1980-1994 </a:t>
            </a:r>
            <a:endParaRPr/>
          </a:p>
        </p:txBody>
      </p:sp>
      <p:sp>
        <p:nvSpPr>
          <p:cNvPr id="356" name="Google Shape;356;p15"/>
          <p:cNvSpPr txBox="1"/>
          <p:nvPr/>
        </p:nvSpPr>
        <p:spPr>
          <a:xfrm>
            <a:off x="3201280" y="5973365"/>
            <a:ext cx="1121569" cy="177800"/>
          </a:xfrm>
          <a:prstGeom prst="rect">
            <a:avLst/>
          </a:prstGeom>
          <a:noFill/>
          <a:ln>
            <a:noFill/>
          </a:ln>
        </p:spPr>
        <p:txBody>
          <a:bodyPr anchorCtr="0" anchor="t" bIns="0" lIns="0" spcFirstLastPara="1" rIns="0" wrap="square" tIns="0">
            <a:spAutoFit/>
          </a:bodyPr>
          <a:lstStyle/>
          <a:p>
            <a:pPr indent="0" lvl="0" marL="0" marR="0" rtl="0" algn="ctr">
              <a:lnSpc>
                <a:spcPct val="160060"/>
              </a:lnSpc>
              <a:spcBef>
                <a:spcPts val="0"/>
              </a:spcBef>
              <a:spcAft>
                <a:spcPts val="0"/>
              </a:spcAft>
              <a:buNone/>
            </a:pPr>
            <a:r>
              <a:rPr b="1" i="0" lang="en-US" sz="999" u="none" cap="none" strike="noStrike">
                <a:solidFill>
                  <a:srgbClr val="010349"/>
                </a:solidFill>
                <a:latin typeface="DM Sans"/>
                <a:ea typeface="DM Sans"/>
                <a:cs typeface="DM Sans"/>
                <a:sym typeface="DM Sans"/>
              </a:rPr>
              <a:t>Gen Z : 1995-2010 </a:t>
            </a:r>
            <a:endParaRPr/>
          </a:p>
        </p:txBody>
      </p:sp>
      <p:sp>
        <p:nvSpPr>
          <p:cNvPr id="357" name="Google Shape;357;p15"/>
          <p:cNvSpPr txBox="1"/>
          <p:nvPr/>
        </p:nvSpPr>
        <p:spPr>
          <a:xfrm>
            <a:off x="4697249" y="5973375"/>
            <a:ext cx="690000" cy="153900"/>
          </a:xfrm>
          <a:prstGeom prst="rect">
            <a:avLst/>
          </a:prstGeom>
          <a:noFill/>
          <a:ln>
            <a:noFill/>
          </a:ln>
        </p:spPr>
        <p:txBody>
          <a:bodyPr anchorCtr="0" anchor="t" bIns="0" lIns="0" spcFirstLastPara="1" rIns="0" wrap="square" tIns="0">
            <a:spAutoFit/>
          </a:bodyPr>
          <a:lstStyle/>
          <a:p>
            <a:pPr indent="0" lvl="0" marL="0" marR="0" rtl="0" algn="ctr">
              <a:lnSpc>
                <a:spcPct val="160060"/>
              </a:lnSpc>
              <a:spcBef>
                <a:spcPts val="0"/>
              </a:spcBef>
              <a:spcAft>
                <a:spcPts val="0"/>
              </a:spcAft>
              <a:buNone/>
            </a:pPr>
            <a:r>
              <a:rPr b="1" i="0" lang="en-US" sz="999" u="none" cap="none" strike="noStrike">
                <a:solidFill>
                  <a:srgbClr val="010349"/>
                </a:solidFill>
                <a:latin typeface="DM Sans"/>
                <a:ea typeface="DM Sans"/>
                <a:cs typeface="DM Sans"/>
                <a:sym typeface="DM Sans"/>
              </a:rPr>
              <a:t>Unknown</a:t>
            </a:r>
            <a:endParaRPr/>
          </a:p>
        </p:txBody>
      </p:sp>
      <p:sp>
        <p:nvSpPr>
          <p:cNvPr id="358" name="Google Shape;358;p15"/>
          <p:cNvSpPr txBox="1"/>
          <p:nvPr/>
        </p:nvSpPr>
        <p:spPr>
          <a:xfrm>
            <a:off x="5637549" y="5973365"/>
            <a:ext cx="1081139" cy="377825"/>
          </a:xfrm>
          <a:prstGeom prst="rect">
            <a:avLst/>
          </a:prstGeom>
          <a:noFill/>
          <a:ln>
            <a:noFill/>
          </a:ln>
        </p:spPr>
        <p:txBody>
          <a:bodyPr anchorCtr="0" anchor="t" bIns="0" lIns="0" spcFirstLastPara="1" rIns="0" wrap="square" tIns="0">
            <a:spAutoFit/>
          </a:bodyPr>
          <a:lstStyle/>
          <a:p>
            <a:pPr indent="0" lvl="0" marL="0" marR="0" rtl="0" algn="ctr">
              <a:lnSpc>
                <a:spcPct val="160060"/>
              </a:lnSpc>
              <a:spcBef>
                <a:spcPts val="0"/>
              </a:spcBef>
              <a:spcAft>
                <a:spcPts val="0"/>
              </a:spcAft>
              <a:buNone/>
            </a:pPr>
            <a:r>
              <a:rPr b="1" i="0" lang="en-US" sz="999" u="none" cap="none" strike="noStrike">
                <a:solidFill>
                  <a:srgbClr val="010349"/>
                </a:solidFill>
                <a:latin typeface="DM Sans"/>
                <a:ea typeface="DM Sans"/>
                <a:cs typeface="DM Sans"/>
                <a:sym typeface="DM Sans"/>
              </a:rPr>
              <a:t>Gen X : 1960-1979</a:t>
            </a:r>
            <a:endParaRPr/>
          </a:p>
        </p:txBody>
      </p:sp>
      <p:sp>
        <p:nvSpPr>
          <p:cNvPr id="359" name="Google Shape;359;p15"/>
          <p:cNvSpPr txBox="1"/>
          <p:nvPr/>
        </p:nvSpPr>
        <p:spPr>
          <a:xfrm>
            <a:off x="7090163" y="5947965"/>
            <a:ext cx="875605" cy="377825"/>
          </a:xfrm>
          <a:prstGeom prst="rect">
            <a:avLst/>
          </a:prstGeom>
          <a:noFill/>
          <a:ln>
            <a:noFill/>
          </a:ln>
        </p:spPr>
        <p:txBody>
          <a:bodyPr anchorCtr="0" anchor="t" bIns="0" lIns="0" spcFirstLastPara="1" rIns="0" wrap="square" tIns="0">
            <a:spAutoFit/>
          </a:bodyPr>
          <a:lstStyle/>
          <a:p>
            <a:pPr indent="0" lvl="0" marL="0" marR="0" rtl="0" algn="ctr">
              <a:lnSpc>
                <a:spcPct val="160060"/>
              </a:lnSpc>
              <a:spcBef>
                <a:spcPts val="0"/>
              </a:spcBef>
              <a:spcAft>
                <a:spcPts val="0"/>
              </a:spcAft>
              <a:buNone/>
            </a:pPr>
            <a:r>
              <a:rPr b="1" i="0" lang="en-US" sz="999" u="none" cap="none" strike="noStrike">
                <a:solidFill>
                  <a:srgbClr val="010349"/>
                </a:solidFill>
                <a:latin typeface="DM Sans"/>
                <a:ea typeface="DM Sans"/>
                <a:cs typeface="DM Sans"/>
                <a:sym typeface="DM Sans"/>
              </a:rPr>
              <a:t>Boomer : 1940-1959</a:t>
            </a:r>
            <a:endParaRPr/>
          </a:p>
        </p:txBody>
      </p:sp>
      <p:sp>
        <p:nvSpPr>
          <p:cNvPr id="360" name="Google Shape;360;p15"/>
          <p:cNvSpPr txBox="1"/>
          <p:nvPr/>
        </p:nvSpPr>
        <p:spPr>
          <a:xfrm>
            <a:off x="7995038" y="5947965"/>
            <a:ext cx="955118" cy="377825"/>
          </a:xfrm>
          <a:prstGeom prst="rect">
            <a:avLst/>
          </a:prstGeom>
          <a:noFill/>
          <a:ln>
            <a:noFill/>
          </a:ln>
        </p:spPr>
        <p:txBody>
          <a:bodyPr anchorCtr="0" anchor="t" bIns="0" lIns="0" spcFirstLastPara="1" rIns="0" wrap="square" tIns="0">
            <a:spAutoFit/>
          </a:bodyPr>
          <a:lstStyle/>
          <a:p>
            <a:pPr indent="0" lvl="0" marL="0" marR="0" rtl="0" algn="ctr">
              <a:lnSpc>
                <a:spcPct val="160060"/>
              </a:lnSpc>
              <a:spcBef>
                <a:spcPts val="0"/>
              </a:spcBef>
              <a:spcAft>
                <a:spcPts val="0"/>
              </a:spcAft>
              <a:buNone/>
            </a:pPr>
            <a:r>
              <a:rPr b="1" i="0" lang="en-US" sz="999" u="none" cap="none" strike="noStrike">
                <a:solidFill>
                  <a:srgbClr val="010349"/>
                </a:solidFill>
                <a:latin typeface="DM Sans"/>
                <a:ea typeface="DM Sans"/>
                <a:cs typeface="DM Sans"/>
                <a:sym typeface="DM Sans"/>
              </a:rPr>
              <a:t>Pre Boomer : 1920-1939</a:t>
            </a:r>
            <a:endParaRPr/>
          </a:p>
        </p:txBody>
      </p:sp>
      <p:sp>
        <p:nvSpPr>
          <p:cNvPr id="361" name="Google Shape;361;p15"/>
          <p:cNvSpPr txBox="1"/>
          <p:nvPr/>
        </p:nvSpPr>
        <p:spPr>
          <a:xfrm>
            <a:off x="3096499" y="1718426"/>
            <a:ext cx="4671900" cy="2463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600" u="none" cap="none" strike="noStrike">
                <a:solidFill>
                  <a:srgbClr val="010349"/>
                </a:solidFill>
                <a:latin typeface="DM Sans"/>
                <a:ea typeface="DM Sans"/>
                <a:cs typeface="DM Sans"/>
                <a:sym typeface="DM Sans"/>
              </a:rPr>
              <a:t>Nombre de commandes par tranches d’âge</a:t>
            </a:r>
            <a:endParaRPr/>
          </a:p>
        </p:txBody>
      </p:sp>
      <p:sp>
        <p:nvSpPr>
          <p:cNvPr id="362" name="Google Shape;362;p15"/>
          <p:cNvSpPr txBox="1"/>
          <p:nvPr/>
        </p:nvSpPr>
        <p:spPr>
          <a:xfrm>
            <a:off x="10095976" y="5692700"/>
            <a:ext cx="6721500" cy="2463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600" u="none" cap="none" strike="noStrike">
                <a:solidFill>
                  <a:srgbClr val="010349"/>
                </a:solidFill>
                <a:latin typeface="DM Sans"/>
                <a:ea typeface="DM Sans"/>
                <a:cs typeface="DM Sans"/>
                <a:sym typeface="DM Sans"/>
              </a:rPr>
              <a:t>Panier moyen des commandes par mois et par tranches d’âge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6"/>
          <p:cNvSpPr/>
          <p:nvPr/>
        </p:nvSpPr>
        <p:spPr>
          <a:xfrm>
            <a:off x="10407860" y="1883370"/>
            <a:ext cx="6373224" cy="4233400"/>
          </a:xfrm>
          <a:custGeom>
            <a:rect b="b" l="l" r="r" t="t"/>
            <a:pathLst>
              <a:path extrusionOk="0" h="4233400" w="6373224">
                <a:moveTo>
                  <a:pt x="0" y="0"/>
                </a:moveTo>
                <a:lnTo>
                  <a:pt x="6373224" y="0"/>
                </a:lnTo>
                <a:lnTo>
                  <a:pt x="6373224" y="4233400"/>
                </a:lnTo>
                <a:lnTo>
                  <a:pt x="0" y="4233400"/>
                </a:lnTo>
                <a:lnTo>
                  <a:pt x="0" y="0"/>
                </a:lnTo>
                <a:close/>
              </a:path>
            </a:pathLst>
          </a:custGeom>
          <a:blipFill rotWithShape="1">
            <a:blip r:embed="rId3">
              <a:alphaModFix/>
            </a:blip>
            <a:stretch>
              <a:fillRect b="-13134" l="0" r="0" t="-2925"/>
            </a:stretch>
          </a:blipFill>
          <a:ln>
            <a:noFill/>
          </a:ln>
        </p:spPr>
      </p:sp>
      <p:sp>
        <p:nvSpPr>
          <p:cNvPr id="372" name="Google Shape;372;p16"/>
          <p:cNvSpPr/>
          <p:nvPr/>
        </p:nvSpPr>
        <p:spPr>
          <a:xfrm>
            <a:off x="10407860" y="6138154"/>
            <a:ext cx="6373224" cy="4148846"/>
          </a:xfrm>
          <a:custGeom>
            <a:rect b="b" l="l" r="r" t="t"/>
            <a:pathLst>
              <a:path extrusionOk="0" h="4148846" w="6373224">
                <a:moveTo>
                  <a:pt x="0" y="0"/>
                </a:moveTo>
                <a:lnTo>
                  <a:pt x="6373224" y="0"/>
                </a:lnTo>
                <a:lnTo>
                  <a:pt x="6373224" y="4148846"/>
                </a:lnTo>
                <a:lnTo>
                  <a:pt x="0" y="4148846"/>
                </a:lnTo>
                <a:lnTo>
                  <a:pt x="0" y="0"/>
                </a:lnTo>
                <a:close/>
              </a:path>
            </a:pathLst>
          </a:custGeom>
          <a:blipFill rotWithShape="1">
            <a:blip r:embed="rId4">
              <a:alphaModFix/>
            </a:blip>
            <a:stretch>
              <a:fillRect b="-8158" l="-1546" r="-3162" t="0"/>
            </a:stretch>
          </a:blipFill>
          <a:ln>
            <a:noFill/>
          </a:ln>
        </p:spPr>
      </p:sp>
      <p:sp>
        <p:nvSpPr>
          <p:cNvPr id="373" name="Google Shape;373;p16"/>
          <p:cNvSpPr txBox="1"/>
          <p:nvPr/>
        </p:nvSpPr>
        <p:spPr>
          <a:xfrm>
            <a:off x="1904251" y="557700"/>
            <a:ext cx="14479500" cy="1092600"/>
          </a:xfrm>
          <a:prstGeom prst="rect">
            <a:avLst/>
          </a:prstGeom>
          <a:noFill/>
          <a:ln>
            <a:noFill/>
          </a:ln>
        </p:spPr>
        <p:txBody>
          <a:bodyPr anchorCtr="0" anchor="t" bIns="0" lIns="0" spcFirstLastPara="1" rIns="0" wrap="square" tIns="0">
            <a:spAutoFit/>
          </a:bodyPr>
          <a:lstStyle/>
          <a:p>
            <a:pPr indent="0" lvl="0" marL="0" marR="0" rtl="0" algn="ctr">
              <a:lnSpc>
                <a:spcPct val="160008"/>
              </a:lnSpc>
              <a:spcBef>
                <a:spcPts val="0"/>
              </a:spcBef>
              <a:spcAft>
                <a:spcPts val="0"/>
              </a:spcAft>
              <a:buNone/>
            </a:pPr>
            <a:r>
              <a:rPr b="1" i="0" lang="en-US" sz="7099" u="none" cap="none" strike="noStrike">
                <a:solidFill>
                  <a:srgbClr val="010349"/>
                </a:solidFill>
                <a:latin typeface="DM Sans"/>
                <a:ea typeface="DM Sans"/>
                <a:cs typeface="DM Sans"/>
                <a:sym typeface="DM Sans"/>
              </a:rPr>
              <a:t>Typologie de consommation</a:t>
            </a:r>
            <a:endParaRPr/>
          </a:p>
        </p:txBody>
      </p:sp>
      <p:sp>
        <p:nvSpPr>
          <p:cNvPr id="374" name="Google Shape;374;p16"/>
          <p:cNvSpPr txBox="1"/>
          <p:nvPr/>
        </p:nvSpPr>
        <p:spPr>
          <a:xfrm>
            <a:off x="872213" y="3685483"/>
            <a:ext cx="9036260" cy="3824625"/>
          </a:xfrm>
          <a:prstGeom prst="rect">
            <a:avLst/>
          </a:prstGeom>
          <a:noFill/>
          <a:ln>
            <a:noFill/>
          </a:ln>
        </p:spPr>
        <p:txBody>
          <a:bodyPr anchorCtr="0" anchor="t" bIns="0" lIns="0" spcFirstLastPara="1" rIns="0" wrap="square" tIns="0">
            <a:spAutoFit/>
          </a:bodyPr>
          <a:lstStyle/>
          <a:p>
            <a:pPr indent="0" lvl="0" marL="0" marR="0" rtl="0" algn="l">
              <a:lnSpc>
                <a:spcPct val="1822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50153" lvl="1" marL="500306" marR="0" rtl="0" algn="l">
              <a:lnSpc>
                <a:spcPct val="147993"/>
              </a:lnSpc>
              <a:spcBef>
                <a:spcPts val="0"/>
              </a:spcBef>
              <a:spcAft>
                <a:spcPts val="0"/>
              </a:spcAft>
              <a:buClr>
                <a:srgbClr val="000000"/>
              </a:buClr>
              <a:buSzPts val="2317"/>
              <a:buFont typeface="Arial"/>
              <a:buChar char="•"/>
            </a:pPr>
            <a:r>
              <a:rPr b="0" i="0" lang="en-US" sz="2317" u="none" cap="none" strike="noStrike">
                <a:solidFill>
                  <a:srgbClr val="000000"/>
                </a:solidFill>
                <a:latin typeface="DM Sans"/>
                <a:ea typeface="DM Sans"/>
                <a:cs typeface="DM Sans"/>
                <a:sym typeface="DM Sans"/>
              </a:rPr>
              <a:t>Marché dominé par la cuisine Nord-américaine (+300 K commandes sur la période)</a:t>
            </a:r>
            <a:endParaRPr/>
          </a:p>
          <a:p>
            <a:pPr indent="0" lvl="0" marL="0" marR="0" rtl="0" algn="l">
              <a:lnSpc>
                <a:spcPct val="147993"/>
              </a:lnSpc>
              <a:spcBef>
                <a:spcPts val="0"/>
              </a:spcBef>
              <a:spcAft>
                <a:spcPts val="0"/>
              </a:spcAft>
              <a:buNone/>
            </a:pPr>
            <a:r>
              <a:t/>
            </a:r>
            <a:endParaRPr b="0" i="0" sz="2317" u="none" cap="none" strike="noStrike">
              <a:solidFill>
                <a:srgbClr val="000000"/>
              </a:solidFill>
              <a:latin typeface="DM Sans"/>
              <a:ea typeface="DM Sans"/>
              <a:cs typeface="DM Sans"/>
              <a:sym typeface="DM Sans"/>
            </a:endParaRPr>
          </a:p>
          <a:p>
            <a:pPr indent="-250153" lvl="1" marL="500306" marR="0" rtl="0" algn="l">
              <a:lnSpc>
                <a:spcPct val="147993"/>
              </a:lnSpc>
              <a:spcBef>
                <a:spcPts val="0"/>
              </a:spcBef>
              <a:spcAft>
                <a:spcPts val="0"/>
              </a:spcAft>
              <a:buClr>
                <a:srgbClr val="000000"/>
              </a:buClr>
              <a:buSzPts val="2317"/>
              <a:buFont typeface="Arial"/>
              <a:buChar char="•"/>
            </a:pPr>
            <a:r>
              <a:rPr b="0" i="0" lang="en-US" sz="2317" u="none" cap="none" strike="noStrike">
                <a:solidFill>
                  <a:srgbClr val="000000"/>
                </a:solidFill>
                <a:latin typeface="DM Sans"/>
                <a:ea typeface="DM Sans"/>
                <a:cs typeface="DM Sans"/>
                <a:sym typeface="DM Sans"/>
              </a:rPr>
              <a:t>Produits rapides à préparer et faciles à manger (sans couvert, à emmener partout)</a:t>
            </a:r>
            <a:endParaRPr/>
          </a:p>
          <a:p>
            <a:pPr indent="0" lvl="0" marL="0" marR="0" rtl="0" algn="l">
              <a:lnSpc>
                <a:spcPct val="147993"/>
              </a:lnSpc>
              <a:spcBef>
                <a:spcPts val="0"/>
              </a:spcBef>
              <a:spcAft>
                <a:spcPts val="0"/>
              </a:spcAft>
              <a:buNone/>
            </a:pPr>
            <a:r>
              <a:t/>
            </a:r>
            <a:endParaRPr b="0" i="0" sz="2317" u="none" cap="none" strike="noStrike">
              <a:solidFill>
                <a:srgbClr val="000000"/>
              </a:solidFill>
              <a:latin typeface="DM Sans"/>
              <a:ea typeface="DM Sans"/>
              <a:cs typeface="DM Sans"/>
              <a:sym typeface="DM Sans"/>
            </a:endParaRPr>
          </a:p>
          <a:p>
            <a:pPr indent="-250153" lvl="1" marL="500306" marR="0" rtl="0" algn="just">
              <a:lnSpc>
                <a:spcPct val="147993"/>
              </a:lnSpc>
              <a:spcBef>
                <a:spcPts val="0"/>
              </a:spcBef>
              <a:spcAft>
                <a:spcPts val="0"/>
              </a:spcAft>
              <a:buClr>
                <a:srgbClr val="000000"/>
              </a:buClr>
              <a:buSzPts val="2317"/>
              <a:buFont typeface="Arial"/>
              <a:buChar char="•"/>
            </a:pPr>
            <a:r>
              <a:rPr b="0" i="0" lang="en-US" sz="2317" u="none" cap="none" strike="noStrike">
                <a:solidFill>
                  <a:srgbClr val="000000"/>
                </a:solidFill>
                <a:latin typeface="DM Sans"/>
                <a:ea typeface="DM Sans"/>
                <a:cs typeface="DM Sans"/>
                <a:sym typeface="DM Sans"/>
              </a:rPr>
              <a:t>Moyenne de 2 articles par commande.</a:t>
            </a:r>
            <a:endParaRPr/>
          </a:p>
          <a:p>
            <a:pPr indent="0" lvl="0" marL="0" marR="0" rtl="0" algn="just">
              <a:lnSpc>
                <a:spcPct val="147993"/>
              </a:lnSpc>
              <a:spcBef>
                <a:spcPts val="0"/>
              </a:spcBef>
              <a:spcAft>
                <a:spcPts val="0"/>
              </a:spcAft>
              <a:buNone/>
            </a:pPr>
            <a:r>
              <a:t/>
            </a:r>
            <a:endParaRPr b="0" i="0" sz="2317" u="none" cap="none" strike="noStrike">
              <a:solidFill>
                <a:srgbClr val="000000"/>
              </a:solidFill>
              <a:latin typeface="DM Sans"/>
              <a:ea typeface="DM Sans"/>
              <a:cs typeface="DM Sans"/>
              <a:sym typeface="DM Sans"/>
            </a:endParaRPr>
          </a:p>
        </p:txBody>
      </p:sp>
      <p:grpSp>
        <p:nvGrpSpPr>
          <p:cNvPr id="375" name="Google Shape;375;p16"/>
          <p:cNvGrpSpPr/>
          <p:nvPr/>
        </p:nvGrpSpPr>
        <p:grpSpPr>
          <a:xfrm>
            <a:off x="0" y="-361652"/>
            <a:ext cx="689989" cy="10648652"/>
            <a:chOff x="0" y="-95250"/>
            <a:chExt cx="181726" cy="2804583"/>
          </a:xfrm>
        </p:grpSpPr>
        <p:sp>
          <p:nvSpPr>
            <p:cNvPr id="376" name="Google Shape;376;p16"/>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377" name="Google Shape;377;p16"/>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378" name="Google Shape;378;p16"/>
          <p:cNvGrpSpPr/>
          <p:nvPr/>
        </p:nvGrpSpPr>
        <p:grpSpPr>
          <a:xfrm>
            <a:off x="344995" y="-361640"/>
            <a:ext cx="18099610" cy="1031925"/>
            <a:chOff x="0" y="-95250"/>
            <a:chExt cx="4766944" cy="271781"/>
          </a:xfrm>
        </p:grpSpPr>
        <p:sp>
          <p:nvSpPr>
            <p:cNvPr id="379" name="Google Shape;379;p16"/>
            <p:cNvSpPr/>
            <p:nvPr/>
          </p:nvSpPr>
          <p:spPr>
            <a:xfrm>
              <a:off x="0" y="0"/>
              <a:ext cx="4766944" cy="176531"/>
            </a:xfrm>
            <a:custGeom>
              <a:rect b="b" l="l" r="r" t="t"/>
              <a:pathLst>
                <a:path extrusionOk="0" h="176531" w="4766944">
                  <a:moveTo>
                    <a:pt x="0" y="0"/>
                  </a:moveTo>
                  <a:lnTo>
                    <a:pt x="4766944" y="0"/>
                  </a:lnTo>
                  <a:lnTo>
                    <a:pt x="4766944" y="176531"/>
                  </a:lnTo>
                  <a:lnTo>
                    <a:pt x="0" y="176531"/>
                  </a:lnTo>
                  <a:close/>
                </a:path>
              </a:pathLst>
            </a:custGeom>
            <a:solidFill>
              <a:srgbClr val="010349"/>
            </a:solidFill>
            <a:ln>
              <a:noFill/>
            </a:ln>
          </p:spPr>
        </p:sp>
        <p:sp>
          <p:nvSpPr>
            <p:cNvPr id="380" name="Google Shape;380;p16"/>
            <p:cNvSpPr txBox="1"/>
            <p:nvPr/>
          </p:nvSpPr>
          <p:spPr>
            <a:xfrm>
              <a:off x="0" y="-95250"/>
              <a:ext cx="4766944"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17"/>
          <p:cNvSpPr/>
          <p:nvPr/>
        </p:nvSpPr>
        <p:spPr>
          <a:xfrm>
            <a:off x="517492" y="1541525"/>
            <a:ext cx="8877249" cy="8941212"/>
          </a:xfrm>
          <a:custGeom>
            <a:rect b="b" l="l" r="r" t="t"/>
            <a:pathLst>
              <a:path extrusionOk="0" h="8941212" w="8877249">
                <a:moveTo>
                  <a:pt x="0" y="0"/>
                </a:moveTo>
                <a:lnTo>
                  <a:pt x="8877249" y="0"/>
                </a:lnTo>
                <a:lnTo>
                  <a:pt x="8877249" y="8941212"/>
                </a:lnTo>
                <a:lnTo>
                  <a:pt x="0" y="8941212"/>
                </a:lnTo>
                <a:lnTo>
                  <a:pt x="0" y="0"/>
                </a:lnTo>
                <a:close/>
              </a:path>
            </a:pathLst>
          </a:custGeom>
          <a:blipFill rotWithShape="1">
            <a:blip r:embed="rId3">
              <a:alphaModFix/>
            </a:blip>
            <a:stretch>
              <a:fillRect b="0" l="0" r="0" t="-6014"/>
            </a:stretch>
          </a:blipFill>
          <a:ln>
            <a:noFill/>
          </a:ln>
        </p:spPr>
      </p:sp>
      <p:sp>
        <p:nvSpPr>
          <p:cNvPr id="390" name="Google Shape;390;p17"/>
          <p:cNvSpPr txBox="1"/>
          <p:nvPr/>
        </p:nvSpPr>
        <p:spPr>
          <a:xfrm>
            <a:off x="9567238" y="2120272"/>
            <a:ext cx="8316430" cy="6190299"/>
          </a:xfrm>
          <a:prstGeom prst="rect">
            <a:avLst/>
          </a:prstGeom>
          <a:noFill/>
          <a:ln>
            <a:noFill/>
          </a:ln>
        </p:spPr>
        <p:txBody>
          <a:bodyPr anchorCtr="0" anchor="t" bIns="0" lIns="0" spcFirstLastPara="1" rIns="0" wrap="square" tIns="0">
            <a:spAutoFit/>
          </a:bodyPr>
          <a:lstStyle/>
          <a:p>
            <a:pPr indent="-303213" lvl="1" marL="606427" marR="0" rtl="0" algn="l">
              <a:lnSpc>
                <a:spcPct val="147008"/>
              </a:lnSpc>
              <a:spcBef>
                <a:spcPts val="0"/>
              </a:spcBef>
              <a:spcAft>
                <a:spcPts val="0"/>
              </a:spcAft>
              <a:buClr>
                <a:srgbClr val="000000"/>
              </a:buClr>
              <a:buSzPts val="2808"/>
              <a:buFont typeface="Arial"/>
              <a:buChar char="•"/>
            </a:pPr>
            <a:r>
              <a:rPr b="0" i="0" lang="en-US" sz="2808" u="none" cap="none" strike="noStrike">
                <a:solidFill>
                  <a:srgbClr val="000000"/>
                </a:solidFill>
                <a:latin typeface="DM Sans"/>
                <a:ea typeface="DM Sans"/>
                <a:cs typeface="DM Sans"/>
                <a:sym typeface="DM Sans"/>
              </a:rPr>
              <a:t>Cohérence avec le type de produits les plus commandés</a:t>
            </a:r>
            <a:endParaRPr/>
          </a:p>
          <a:p>
            <a:pPr indent="0" lvl="0" marL="0" marR="0" rtl="0" algn="l">
              <a:lnSpc>
                <a:spcPct val="147008"/>
              </a:lnSpc>
              <a:spcBef>
                <a:spcPts val="0"/>
              </a:spcBef>
              <a:spcAft>
                <a:spcPts val="0"/>
              </a:spcAft>
              <a:buNone/>
            </a:pPr>
            <a:r>
              <a:t/>
            </a:r>
            <a:endParaRPr b="0" i="0" sz="2808" u="none" cap="none" strike="noStrike">
              <a:solidFill>
                <a:srgbClr val="000000"/>
              </a:solidFill>
              <a:latin typeface="DM Sans"/>
              <a:ea typeface="DM Sans"/>
              <a:cs typeface="DM Sans"/>
              <a:sym typeface="DM Sans"/>
            </a:endParaRPr>
          </a:p>
          <a:p>
            <a:pPr indent="-303213" lvl="1" marL="606427" marR="0" rtl="0" algn="l">
              <a:lnSpc>
                <a:spcPct val="147008"/>
              </a:lnSpc>
              <a:spcBef>
                <a:spcPts val="0"/>
              </a:spcBef>
              <a:spcAft>
                <a:spcPts val="0"/>
              </a:spcAft>
              <a:buClr>
                <a:srgbClr val="000000"/>
              </a:buClr>
              <a:buSzPts val="2808"/>
              <a:buFont typeface="Arial"/>
              <a:buChar char="•"/>
            </a:pPr>
            <a:r>
              <a:rPr b="0" i="0" lang="en-US" sz="2808" u="none" cap="none" strike="noStrike">
                <a:solidFill>
                  <a:srgbClr val="000000"/>
                </a:solidFill>
                <a:latin typeface="DM Sans"/>
                <a:ea typeface="DM Sans"/>
                <a:cs typeface="DM Sans"/>
                <a:sym typeface="DM Sans"/>
              </a:rPr>
              <a:t>Les burgers 5M € de CA sur la période</a:t>
            </a:r>
            <a:endParaRPr/>
          </a:p>
          <a:p>
            <a:pPr indent="0" lvl="0" marL="0" marR="0" rtl="0" algn="l">
              <a:lnSpc>
                <a:spcPct val="147008"/>
              </a:lnSpc>
              <a:spcBef>
                <a:spcPts val="0"/>
              </a:spcBef>
              <a:spcAft>
                <a:spcPts val="0"/>
              </a:spcAft>
              <a:buNone/>
            </a:pPr>
            <a:r>
              <a:t/>
            </a:r>
            <a:endParaRPr b="0" i="0" sz="2808" u="none" cap="none" strike="noStrike">
              <a:solidFill>
                <a:srgbClr val="000000"/>
              </a:solidFill>
              <a:latin typeface="DM Sans"/>
              <a:ea typeface="DM Sans"/>
              <a:cs typeface="DM Sans"/>
              <a:sym typeface="DM Sans"/>
            </a:endParaRPr>
          </a:p>
          <a:p>
            <a:pPr indent="-303213" lvl="1" marL="606427" marR="0" rtl="0" algn="l">
              <a:lnSpc>
                <a:spcPct val="147008"/>
              </a:lnSpc>
              <a:spcBef>
                <a:spcPts val="0"/>
              </a:spcBef>
              <a:spcAft>
                <a:spcPts val="0"/>
              </a:spcAft>
              <a:buClr>
                <a:srgbClr val="000000"/>
              </a:buClr>
              <a:buSzPts val="2808"/>
              <a:buFont typeface="Arial"/>
              <a:buChar char="•"/>
            </a:pPr>
            <a:r>
              <a:rPr b="0" i="0" lang="en-US" sz="2808" u="none" cap="none" strike="noStrike">
                <a:solidFill>
                  <a:srgbClr val="000000"/>
                </a:solidFill>
                <a:latin typeface="DM Sans"/>
                <a:ea typeface="DM Sans"/>
                <a:cs typeface="DM Sans"/>
                <a:sym typeface="DM Sans"/>
              </a:rPr>
              <a:t>Uniquement des produits de l’enseigne McDonald’s</a:t>
            </a:r>
            <a:endParaRPr/>
          </a:p>
          <a:p>
            <a:pPr indent="0" lvl="0" marL="0" marR="0" rtl="0" algn="l">
              <a:lnSpc>
                <a:spcPct val="147008"/>
              </a:lnSpc>
              <a:spcBef>
                <a:spcPts val="0"/>
              </a:spcBef>
              <a:spcAft>
                <a:spcPts val="0"/>
              </a:spcAft>
              <a:buNone/>
            </a:pPr>
            <a:r>
              <a:t/>
            </a:r>
            <a:endParaRPr b="0" i="0" sz="2808" u="none" cap="none" strike="noStrike">
              <a:solidFill>
                <a:srgbClr val="000000"/>
              </a:solidFill>
              <a:latin typeface="DM Sans"/>
              <a:ea typeface="DM Sans"/>
              <a:cs typeface="DM Sans"/>
              <a:sym typeface="DM Sans"/>
            </a:endParaRPr>
          </a:p>
          <a:p>
            <a:pPr indent="-303213" lvl="1" marL="606427" marR="0" rtl="0" algn="l">
              <a:lnSpc>
                <a:spcPct val="147008"/>
              </a:lnSpc>
              <a:spcBef>
                <a:spcPts val="0"/>
              </a:spcBef>
              <a:spcAft>
                <a:spcPts val="0"/>
              </a:spcAft>
              <a:buClr>
                <a:srgbClr val="000000"/>
              </a:buClr>
              <a:buSzPts val="2808"/>
              <a:buFont typeface="Arial"/>
              <a:buChar char="•"/>
            </a:pPr>
            <a:r>
              <a:rPr b="0" i="0" lang="en-US" sz="2808" u="none" cap="none" strike="noStrike">
                <a:solidFill>
                  <a:srgbClr val="000000"/>
                </a:solidFill>
                <a:latin typeface="DM Sans"/>
                <a:ea typeface="DM Sans"/>
                <a:cs typeface="DM Sans"/>
                <a:sym typeface="DM Sans"/>
              </a:rPr>
              <a:t>Top 10 Deliveroo plus variés au niveau des enseignes (Big Fernand, Burger King, McDonald’s)</a:t>
            </a:r>
            <a:endParaRPr/>
          </a:p>
          <a:p>
            <a:pPr indent="0" lvl="0" marL="0" marR="0" rtl="0" algn="just">
              <a:lnSpc>
                <a:spcPct val="129131"/>
              </a:lnSpc>
              <a:spcBef>
                <a:spcPts val="0"/>
              </a:spcBef>
              <a:spcAft>
                <a:spcPts val="0"/>
              </a:spcAft>
              <a:buNone/>
            </a:pPr>
            <a:r>
              <a:t/>
            </a:r>
            <a:endParaRPr b="0" i="0" sz="2808" u="none" cap="none" strike="noStrike">
              <a:solidFill>
                <a:srgbClr val="000000"/>
              </a:solidFill>
              <a:latin typeface="DM Sans"/>
              <a:ea typeface="DM Sans"/>
              <a:cs typeface="DM Sans"/>
              <a:sym typeface="DM Sans"/>
            </a:endParaRPr>
          </a:p>
        </p:txBody>
      </p:sp>
      <p:grpSp>
        <p:nvGrpSpPr>
          <p:cNvPr id="391" name="Google Shape;391;p17"/>
          <p:cNvGrpSpPr/>
          <p:nvPr/>
        </p:nvGrpSpPr>
        <p:grpSpPr>
          <a:xfrm>
            <a:off x="0" y="-361652"/>
            <a:ext cx="689989" cy="10648652"/>
            <a:chOff x="0" y="-95250"/>
            <a:chExt cx="181726" cy="2804583"/>
          </a:xfrm>
        </p:grpSpPr>
        <p:sp>
          <p:nvSpPr>
            <p:cNvPr id="392" name="Google Shape;392;p17"/>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393" name="Google Shape;393;p17"/>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94" name="Google Shape;394;p17"/>
          <p:cNvSpPr/>
          <p:nvPr/>
        </p:nvSpPr>
        <p:spPr>
          <a:xfrm>
            <a:off x="345000" y="0"/>
            <a:ext cx="17947544" cy="648134"/>
          </a:xfrm>
          <a:custGeom>
            <a:rect b="b" l="l" r="r" t="t"/>
            <a:pathLst>
              <a:path extrusionOk="0" h="198206" w="4766944">
                <a:moveTo>
                  <a:pt x="0" y="0"/>
                </a:moveTo>
                <a:lnTo>
                  <a:pt x="4766944" y="0"/>
                </a:lnTo>
                <a:lnTo>
                  <a:pt x="4766944" y="198206"/>
                </a:lnTo>
                <a:lnTo>
                  <a:pt x="0" y="198206"/>
                </a:lnTo>
                <a:close/>
              </a:path>
            </a:pathLst>
          </a:custGeom>
          <a:solidFill>
            <a:srgbClr val="010349"/>
          </a:solidFill>
          <a:ln>
            <a:noFill/>
          </a:ln>
        </p:spPr>
      </p:sp>
      <p:sp>
        <p:nvSpPr>
          <p:cNvPr id="395" name="Google Shape;395;p17"/>
          <p:cNvSpPr txBox="1"/>
          <p:nvPr/>
        </p:nvSpPr>
        <p:spPr>
          <a:xfrm>
            <a:off x="1288612" y="501726"/>
            <a:ext cx="16212600" cy="1039800"/>
          </a:xfrm>
          <a:prstGeom prst="rect">
            <a:avLst/>
          </a:prstGeom>
          <a:noFill/>
          <a:ln>
            <a:noFill/>
          </a:ln>
        </p:spPr>
        <p:txBody>
          <a:bodyPr anchorCtr="0" anchor="t" bIns="0" lIns="0" spcFirstLastPara="1" rIns="0" wrap="square" tIns="0">
            <a:spAutoFit/>
          </a:bodyPr>
          <a:lstStyle/>
          <a:p>
            <a:pPr indent="0" lvl="0" marL="0" marR="0" rtl="0" algn="ctr">
              <a:lnSpc>
                <a:spcPct val="160005"/>
              </a:lnSpc>
              <a:spcBef>
                <a:spcPts val="0"/>
              </a:spcBef>
              <a:spcAft>
                <a:spcPts val="0"/>
              </a:spcAft>
              <a:buNone/>
            </a:pPr>
            <a:r>
              <a:rPr b="1" i="0" lang="en-US" sz="6756" u="none" cap="none" strike="noStrike">
                <a:solidFill>
                  <a:srgbClr val="010349"/>
                </a:solidFill>
                <a:latin typeface="DM Sans"/>
                <a:ea typeface="DM Sans"/>
                <a:cs typeface="DM Sans"/>
                <a:sym typeface="DM Sans"/>
              </a:rPr>
              <a:t>Les 10 produits les plus consommés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8"/>
          <p:cNvSpPr/>
          <p:nvPr/>
        </p:nvSpPr>
        <p:spPr>
          <a:xfrm>
            <a:off x="911703" y="4030267"/>
            <a:ext cx="11088341" cy="5029704"/>
          </a:xfrm>
          <a:custGeom>
            <a:rect b="b" l="l" r="r" t="t"/>
            <a:pathLst>
              <a:path extrusionOk="0" h="5029704" w="11088341">
                <a:moveTo>
                  <a:pt x="0" y="0"/>
                </a:moveTo>
                <a:lnTo>
                  <a:pt x="11088340" y="0"/>
                </a:lnTo>
                <a:lnTo>
                  <a:pt x="11088340" y="5029704"/>
                </a:lnTo>
                <a:lnTo>
                  <a:pt x="0" y="5029704"/>
                </a:lnTo>
                <a:lnTo>
                  <a:pt x="0" y="0"/>
                </a:lnTo>
                <a:close/>
              </a:path>
            </a:pathLst>
          </a:custGeom>
          <a:blipFill rotWithShape="1">
            <a:blip r:embed="rId3">
              <a:alphaModFix/>
            </a:blip>
            <a:stretch>
              <a:fillRect b="-7449" l="-1502" r="-5892" t="-5151"/>
            </a:stretch>
          </a:blipFill>
          <a:ln>
            <a:noFill/>
          </a:ln>
        </p:spPr>
      </p:sp>
      <p:sp>
        <p:nvSpPr>
          <p:cNvPr id="405" name="Google Shape;405;p18"/>
          <p:cNvSpPr txBox="1"/>
          <p:nvPr/>
        </p:nvSpPr>
        <p:spPr>
          <a:xfrm>
            <a:off x="1237887" y="625989"/>
            <a:ext cx="15812227" cy="187833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7200" u="none" cap="none" strike="noStrike">
                <a:solidFill>
                  <a:srgbClr val="010349"/>
                </a:solidFill>
                <a:latin typeface="DM Sans"/>
                <a:ea typeface="DM Sans"/>
                <a:cs typeface="DM Sans"/>
                <a:sym typeface="DM Sans"/>
              </a:rPr>
              <a:t>La cuisine Nord américaine, leader en volume ...</a:t>
            </a:r>
            <a:endParaRPr/>
          </a:p>
        </p:txBody>
      </p:sp>
      <p:sp>
        <p:nvSpPr>
          <p:cNvPr id="406" name="Google Shape;406;p18"/>
          <p:cNvSpPr txBox="1"/>
          <p:nvPr/>
        </p:nvSpPr>
        <p:spPr>
          <a:xfrm>
            <a:off x="11883046" y="4550553"/>
            <a:ext cx="6218119" cy="2991881"/>
          </a:xfrm>
          <a:prstGeom prst="rect">
            <a:avLst/>
          </a:prstGeom>
          <a:noFill/>
          <a:ln>
            <a:noFill/>
          </a:ln>
        </p:spPr>
        <p:txBody>
          <a:bodyPr anchorCtr="0" anchor="t" bIns="0" lIns="0" spcFirstLastPara="1" rIns="0" wrap="square" tIns="0">
            <a:spAutoFit/>
          </a:bodyPr>
          <a:lstStyle/>
          <a:p>
            <a:pPr indent="-318937" lvl="1" marL="637875" marR="0" rtl="0" algn="l">
              <a:lnSpc>
                <a:spcPct val="120006"/>
              </a:lnSpc>
              <a:spcBef>
                <a:spcPts val="0"/>
              </a:spcBef>
              <a:spcAft>
                <a:spcPts val="0"/>
              </a:spcAft>
              <a:buClr>
                <a:srgbClr val="000000"/>
              </a:buClr>
              <a:buSzPts val="2954"/>
              <a:buFont typeface="Arial"/>
              <a:buChar char="•"/>
            </a:pPr>
            <a:r>
              <a:rPr b="0" i="0" lang="en-US" sz="2954" u="none" cap="none" strike="noStrike">
                <a:solidFill>
                  <a:srgbClr val="000000"/>
                </a:solidFill>
                <a:latin typeface="DM Sans"/>
                <a:ea typeface="DM Sans"/>
                <a:cs typeface="DM Sans"/>
                <a:sym typeface="DM Sans"/>
              </a:rPr>
              <a:t>+ de 300K commandes cumulées</a:t>
            </a:r>
            <a:endParaRPr/>
          </a:p>
          <a:p>
            <a:pPr indent="0" lvl="0" marL="0" marR="0" rtl="0" algn="l">
              <a:lnSpc>
                <a:spcPct val="120006"/>
              </a:lnSpc>
              <a:spcBef>
                <a:spcPts val="0"/>
              </a:spcBef>
              <a:spcAft>
                <a:spcPts val="0"/>
              </a:spcAft>
              <a:buNone/>
            </a:pPr>
            <a:r>
              <a:t/>
            </a:r>
            <a:endParaRPr b="0" i="0" sz="2954" u="none" cap="none" strike="noStrike">
              <a:solidFill>
                <a:srgbClr val="000000"/>
              </a:solidFill>
              <a:latin typeface="DM Sans"/>
              <a:ea typeface="DM Sans"/>
              <a:cs typeface="DM Sans"/>
              <a:sym typeface="DM Sans"/>
            </a:endParaRPr>
          </a:p>
          <a:p>
            <a:pPr indent="-318937" lvl="1" marL="637875" marR="0" rtl="0" algn="l">
              <a:lnSpc>
                <a:spcPct val="120006"/>
              </a:lnSpc>
              <a:spcBef>
                <a:spcPts val="0"/>
              </a:spcBef>
              <a:spcAft>
                <a:spcPts val="0"/>
              </a:spcAft>
              <a:buClr>
                <a:srgbClr val="000000"/>
              </a:buClr>
              <a:buSzPts val="2954"/>
              <a:buFont typeface="Arial"/>
              <a:buChar char="•"/>
            </a:pPr>
            <a:r>
              <a:rPr b="0" i="0" lang="en-US" sz="2954" u="none" cap="none" strike="noStrike">
                <a:solidFill>
                  <a:srgbClr val="000000"/>
                </a:solidFill>
                <a:latin typeface="DM Sans"/>
                <a:ea typeface="DM Sans"/>
                <a:cs typeface="DM Sans"/>
                <a:sym typeface="DM Sans"/>
              </a:rPr>
              <a:t>Pas de différence entre Uber Eats et Deliveroo </a:t>
            </a:r>
            <a:endParaRPr/>
          </a:p>
          <a:p>
            <a:pPr indent="0" lvl="0" marL="0" marR="0" rtl="0" algn="l">
              <a:lnSpc>
                <a:spcPct val="120006"/>
              </a:lnSpc>
              <a:spcBef>
                <a:spcPts val="0"/>
              </a:spcBef>
              <a:spcAft>
                <a:spcPts val="0"/>
              </a:spcAft>
              <a:buNone/>
            </a:pPr>
            <a:r>
              <a:t/>
            </a:r>
            <a:endParaRPr b="0" i="0" sz="2954" u="none" cap="none" strike="noStrike">
              <a:solidFill>
                <a:srgbClr val="000000"/>
              </a:solidFill>
              <a:latin typeface="DM Sans"/>
              <a:ea typeface="DM Sans"/>
              <a:cs typeface="DM Sans"/>
              <a:sym typeface="DM Sans"/>
            </a:endParaRPr>
          </a:p>
          <a:p>
            <a:pPr indent="0" lvl="0" marL="0" marR="0" rtl="0" algn="l">
              <a:lnSpc>
                <a:spcPct val="103994"/>
              </a:lnSpc>
              <a:spcBef>
                <a:spcPts val="0"/>
              </a:spcBef>
              <a:spcAft>
                <a:spcPts val="0"/>
              </a:spcAft>
              <a:buNone/>
            </a:pPr>
            <a:r>
              <a:t/>
            </a:r>
            <a:endParaRPr b="0" i="0" sz="2954" u="none" cap="none" strike="noStrike">
              <a:solidFill>
                <a:srgbClr val="000000"/>
              </a:solidFill>
              <a:latin typeface="DM Sans"/>
              <a:ea typeface="DM Sans"/>
              <a:cs typeface="DM Sans"/>
              <a:sym typeface="DM Sans"/>
            </a:endParaRPr>
          </a:p>
        </p:txBody>
      </p:sp>
      <p:grpSp>
        <p:nvGrpSpPr>
          <p:cNvPr id="407" name="Google Shape;407;p18"/>
          <p:cNvGrpSpPr/>
          <p:nvPr/>
        </p:nvGrpSpPr>
        <p:grpSpPr>
          <a:xfrm>
            <a:off x="0" y="-410979"/>
            <a:ext cx="689995" cy="10774367"/>
            <a:chOff x="0" y="-95250"/>
            <a:chExt cx="181726" cy="2804583"/>
          </a:xfrm>
        </p:grpSpPr>
        <p:sp>
          <p:nvSpPr>
            <p:cNvPr id="408" name="Google Shape;408;p18"/>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409" name="Google Shape;409;p18"/>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10" name="Google Shape;410;p18"/>
          <p:cNvGrpSpPr/>
          <p:nvPr/>
        </p:nvGrpSpPr>
        <p:grpSpPr>
          <a:xfrm>
            <a:off x="345000" y="-361653"/>
            <a:ext cx="17942777" cy="1006708"/>
            <a:chOff x="0" y="-95250"/>
            <a:chExt cx="4766944" cy="273265"/>
          </a:xfrm>
        </p:grpSpPr>
        <p:sp>
          <p:nvSpPr>
            <p:cNvPr id="411" name="Google Shape;411;p18"/>
            <p:cNvSpPr/>
            <p:nvPr/>
          </p:nvSpPr>
          <p:spPr>
            <a:xfrm>
              <a:off x="0" y="0"/>
              <a:ext cx="4766944" cy="178015"/>
            </a:xfrm>
            <a:custGeom>
              <a:rect b="b" l="l" r="r" t="t"/>
              <a:pathLst>
                <a:path extrusionOk="0" h="178015" w="4766944">
                  <a:moveTo>
                    <a:pt x="0" y="0"/>
                  </a:moveTo>
                  <a:lnTo>
                    <a:pt x="4766944" y="0"/>
                  </a:lnTo>
                  <a:lnTo>
                    <a:pt x="4766944" y="178015"/>
                  </a:lnTo>
                  <a:lnTo>
                    <a:pt x="0" y="178015"/>
                  </a:lnTo>
                  <a:close/>
                </a:path>
              </a:pathLst>
            </a:custGeom>
            <a:solidFill>
              <a:srgbClr val="010349"/>
            </a:solidFill>
            <a:ln>
              <a:noFill/>
            </a:ln>
          </p:spPr>
        </p:sp>
        <p:sp>
          <p:nvSpPr>
            <p:cNvPr id="412" name="Google Shape;412;p18"/>
            <p:cNvSpPr txBox="1"/>
            <p:nvPr/>
          </p:nvSpPr>
          <p:spPr>
            <a:xfrm>
              <a:off x="0" y="-95250"/>
              <a:ext cx="4766944" cy="27326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13" name="Google Shape;413;p18"/>
          <p:cNvSpPr txBox="1"/>
          <p:nvPr/>
        </p:nvSpPr>
        <p:spPr>
          <a:xfrm>
            <a:off x="2369424" y="3682949"/>
            <a:ext cx="8172900" cy="292200"/>
          </a:xfrm>
          <a:prstGeom prst="rect">
            <a:avLst/>
          </a:prstGeom>
          <a:noFill/>
          <a:ln>
            <a:noFill/>
          </a:ln>
        </p:spPr>
        <p:txBody>
          <a:bodyPr anchorCtr="0" anchor="t" bIns="0" lIns="0" spcFirstLastPara="1" rIns="0" wrap="square" tIns="0">
            <a:spAutoFit/>
          </a:bodyPr>
          <a:lstStyle/>
          <a:p>
            <a:pPr indent="0" lvl="0" marL="0" marR="0" rtl="0" algn="ctr">
              <a:lnSpc>
                <a:spcPct val="160031"/>
              </a:lnSpc>
              <a:spcBef>
                <a:spcPts val="0"/>
              </a:spcBef>
              <a:spcAft>
                <a:spcPts val="0"/>
              </a:spcAft>
              <a:buNone/>
            </a:pPr>
            <a:r>
              <a:rPr b="1" i="0" lang="en-US" sz="1899" u="none" cap="none" strike="noStrike">
                <a:solidFill>
                  <a:srgbClr val="010349"/>
                </a:solidFill>
                <a:latin typeface="DM Sans"/>
                <a:ea typeface="DM Sans"/>
                <a:cs typeface="DM Sans"/>
                <a:sym typeface="DM Sans"/>
              </a:rPr>
              <a:t>Nombre de commandes par type de cuisine et par plateforme</a:t>
            </a:r>
            <a:endParaRPr/>
          </a:p>
        </p:txBody>
      </p:sp>
      <p:sp>
        <p:nvSpPr>
          <p:cNvPr id="414" name="Google Shape;414;p18"/>
          <p:cNvSpPr txBox="1"/>
          <p:nvPr/>
        </p:nvSpPr>
        <p:spPr>
          <a:xfrm>
            <a:off x="2148609" y="9115108"/>
            <a:ext cx="1267024" cy="238759"/>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North American</a:t>
            </a:r>
            <a:endParaRPr/>
          </a:p>
        </p:txBody>
      </p:sp>
      <p:sp>
        <p:nvSpPr>
          <p:cNvPr id="415" name="Google Shape;415;p18"/>
          <p:cNvSpPr txBox="1"/>
          <p:nvPr/>
        </p:nvSpPr>
        <p:spPr>
          <a:xfrm>
            <a:off x="3879749" y="9115099"/>
            <a:ext cx="579300" cy="200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Asian</a:t>
            </a:r>
            <a:endParaRPr/>
          </a:p>
        </p:txBody>
      </p:sp>
      <p:sp>
        <p:nvSpPr>
          <p:cNvPr id="416" name="Google Shape;416;p18"/>
          <p:cNvSpPr txBox="1"/>
          <p:nvPr/>
        </p:nvSpPr>
        <p:spPr>
          <a:xfrm>
            <a:off x="4840797" y="9115094"/>
            <a:ext cx="1008600" cy="200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European</a:t>
            </a:r>
            <a:endParaRPr/>
          </a:p>
        </p:txBody>
      </p:sp>
      <p:sp>
        <p:nvSpPr>
          <p:cNvPr id="417" name="Google Shape;417;p18"/>
          <p:cNvSpPr txBox="1"/>
          <p:nvPr/>
        </p:nvSpPr>
        <p:spPr>
          <a:xfrm>
            <a:off x="5849448" y="9115108"/>
            <a:ext cx="1212850" cy="238759"/>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Latin American</a:t>
            </a:r>
            <a:endParaRPr/>
          </a:p>
        </p:txBody>
      </p:sp>
      <p:sp>
        <p:nvSpPr>
          <p:cNvPr id="418" name="Google Shape;418;p18"/>
          <p:cNvSpPr txBox="1"/>
          <p:nvPr/>
        </p:nvSpPr>
        <p:spPr>
          <a:xfrm>
            <a:off x="7289162" y="9115108"/>
            <a:ext cx="1197372" cy="238759"/>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Middle Eastern</a:t>
            </a:r>
            <a:endParaRPr/>
          </a:p>
        </p:txBody>
      </p:sp>
      <p:sp>
        <p:nvSpPr>
          <p:cNvPr id="419" name="Google Shape;419;p18"/>
          <p:cNvSpPr txBox="1"/>
          <p:nvPr/>
        </p:nvSpPr>
        <p:spPr>
          <a:xfrm>
            <a:off x="8715403" y="9115098"/>
            <a:ext cx="739800" cy="200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Others</a:t>
            </a:r>
            <a:endParaRPr/>
          </a:p>
        </p:txBody>
      </p:sp>
      <p:sp>
        <p:nvSpPr>
          <p:cNvPr id="420" name="Google Shape;420;p18"/>
          <p:cNvSpPr txBox="1"/>
          <p:nvPr/>
        </p:nvSpPr>
        <p:spPr>
          <a:xfrm>
            <a:off x="9809988" y="9115100"/>
            <a:ext cx="1008600" cy="200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Unknown</a:t>
            </a:r>
            <a:endParaRPr/>
          </a:p>
        </p:txBody>
      </p:sp>
      <p:sp>
        <p:nvSpPr>
          <p:cNvPr id="421" name="Google Shape;421;p18"/>
          <p:cNvSpPr txBox="1"/>
          <p:nvPr/>
        </p:nvSpPr>
        <p:spPr>
          <a:xfrm>
            <a:off x="11108296" y="9115099"/>
            <a:ext cx="739800" cy="200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African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grpSp>
        <p:nvGrpSpPr>
          <p:cNvPr id="430" name="Google Shape;430;p19"/>
          <p:cNvGrpSpPr/>
          <p:nvPr/>
        </p:nvGrpSpPr>
        <p:grpSpPr>
          <a:xfrm>
            <a:off x="0" y="-361652"/>
            <a:ext cx="689989" cy="10648652"/>
            <a:chOff x="0" y="-95250"/>
            <a:chExt cx="181726" cy="2804583"/>
          </a:xfrm>
        </p:grpSpPr>
        <p:sp>
          <p:nvSpPr>
            <p:cNvPr id="431" name="Google Shape;431;p19"/>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432" name="Google Shape;432;p19"/>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33" name="Google Shape;433;p19"/>
          <p:cNvGrpSpPr/>
          <p:nvPr/>
        </p:nvGrpSpPr>
        <p:grpSpPr>
          <a:xfrm>
            <a:off x="344995" y="-392515"/>
            <a:ext cx="18099610" cy="1037560"/>
            <a:chOff x="0" y="-95250"/>
            <a:chExt cx="4766944" cy="273265"/>
          </a:xfrm>
        </p:grpSpPr>
        <p:sp>
          <p:nvSpPr>
            <p:cNvPr id="434" name="Google Shape;434;p19"/>
            <p:cNvSpPr/>
            <p:nvPr/>
          </p:nvSpPr>
          <p:spPr>
            <a:xfrm>
              <a:off x="0" y="0"/>
              <a:ext cx="4766944" cy="178015"/>
            </a:xfrm>
            <a:custGeom>
              <a:rect b="b" l="l" r="r" t="t"/>
              <a:pathLst>
                <a:path extrusionOk="0" h="178015" w="4766944">
                  <a:moveTo>
                    <a:pt x="0" y="0"/>
                  </a:moveTo>
                  <a:lnTo>
                    <a:pt x="4766944" y="0"/>
                  </a:lnTo>
                  <a:lnTo>
                    <a:pt x="4766944" y="178015"/>
                  </a:lnTo>
                  <a:lnTo>
                    <a:pt x="0" y="178015"/>
                  </a:lnTo>
                  <a:close/>
                </a:path>
              </a:pathLst>
            </a:custGeom>
            <a:solidFill>
              <a:srgbClr val="010349"/>
            </a:solidFill>
            <a:ln>
              <a:noFill/>
            </a:ln>
          </p:spPr>
        </p:sp>
        <p:sp>
          <p:nvSpPr>
            <p:cNvPr id="435" name="Google Shape;435;p19"/>
            <p:cNvSpPr txBox="1"/>
            <p:nvPr/>
          </p:nvSpPr>
          <p:spPr>
            <a:xfrm>
              <a:off x="0" y="-95250"/>
              <a:ext cx="4766944" cy="27326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36" name="Google Shape;436;p19"/>
          <p:cNvSpPr/>
          <p:nvPr/>
        </p:nvSpPr>
        <p:spPr>
          <a:xfrm>
            <a:off x="1028700" y="2897450"/>
            <a:ext cx="11498815" cy="5546822"/>
          </a:xfrm>
          <a:custGeom>
            <a:rect b="b" l="l" r="r" t="t"/>
            <a:pathLst>
              <a:path extrusionOk="0" h="5617035" w="11470140">
                <a:moveTo>
                  <a:pt x="0" y="0"/>
                </a:moveTo>
                <a:lnTo>
                  <a:pt x="11470140" y="0"/>
                </a:lnTo>
                <a:lnTo>
                  <a:pt x="11470140" y="5617035"/>
                </a:lnTo>
                <a:lnTo>
                  <a:pt x="0" y="5617035"/>
                </a:lnTo>
                <a:lnTo>
                  <a:pt x="0" y="0"/>
                </a:lnTo>
                <a:close/>
              </a:path>
            </a:pathLst>
          </a:custGeom>
          <a:blipFill rotWithShape="1">
            <a:blip r:embed="rId3">
              <a:alphaModFix/>
            </a:blip>
            <a:stretch>
              <a:fillRect b="-6216" l="0" r="0" t="-4836"/>
            </a:stretch>
          </a:blipFill>
          <a:ln>
            <a:noFill/>
          </a:ln>
        </p:spPr>
      </p:sp>
      <p:sp>
        <p:nvSpPr>
          <p:cNvPr id="437" name="Google Shape;437;p19"/>
          <p:cNvSpPr txBox="1"/>
          <p:nvPr/>
        </p:nvSpPr>
        <p:spPr>
          <a:xfrm>
            <a:off x="3849276" y="626000"/>
            <a:ext cx="99126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7200" u="none" cap="none" strike="noStrike">
                <a:solidFill>
                  <a:srgbClr val="010349"/>
                </a:solidFill>
                <a:latin typeface="DM Sans"/>
                <a:ea typeface="DM Sans"/>
                <a:cs typeface="DM Sans"/>
                <a:sym typeface="DM Sans"/>
              </a:rPr>
              <a:t>... Et sur le CA généré</a:t>
            </a:r>
            <a:endParaRPr/>
          </a:p>
        </p:txBody>
      </p:sp>
      <p:sp>
        <p:nvSpPr>
          <p:cNvPr id="438" name="Google Shape;438;p19"/>
          <p:cNvSpPr txBox="1"/>
          <p:nvPr/>
        </p:nvSpPr>
        <p:spPr>
          <a:xfrm>
            <a:off x="12688185" y="4120515"/>
            <a:ext cx="5472879" cy="2579370"/>
          </a:xfrm>
          <a:prstGeom prst="rect">
            <a:avLst/>
          </a:prstGeom>
          <a:noFill/>
          <a:ln>
            <a:noFill/>
          </a:ln>
        </p:spPr>
        <p:txBody>
          <a:bodyPr anchorCtr="0" anchor="t" bIns="0" lIns="0" spcFirstLastPara="1" rIns="0" wrap="square" tIns="0">
            <a:spAutoFit/>
          </a:bodyPr>
          <a:lstStyle/>
          <a:p>
            <a:pPr indent="0" lvl="0" marL="0" marR="0" rtl="0" algn="l">
              <a:lnSpc>
                <a:spcPct val="2066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60000"/>
              </a:lnSpc>
              <a:spcBef>
                <a:spcPts val="0"/>
              </a:spcBef>
              <a:spcAft>
                <a:spcPts val="0"/>
              </a:spcAft>
              <a:buNone/>
            </a:pPr>
            <a:r>
              <a:rPr b="0" i="0" lang="en-US" sz="2700" u="none" cap="none" strike="noStrike">
                <a:solidFill>
                  <a:srgbClr val="000000"/>
                </a:solidFill>
                <a:latin typeface="DM Sans"/>
                <a:ea typeface="DM Sans"/>
                <a:cs typeface="DM Sans"/>
                <a:sym typeface="DM Sans"/>
              </a:rPr>
              <a:t>Plus de 7 millions d’euros de CA, soit plus du double de ses concurrents.</a:t>
            </a:r>
            <a:endParaRPr/>
          </a:p>
          <a:p>
            <a:pPr indent="0" lvl="0" marL="0" marR="0" rtl="0" algn="l">
              <a:lnSpc>
                <a:spcPct val="160000"/>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p:txBody>
      </p:sp>
      <p:sp>
        <p:nvSpPr>
          <p:cNvPr id="439" name="Google Shape;439;p19"/>
          <p:cNvSpPr txBox="1"/>
          <p:nvPr/>
        </p:nvSpPr>
        <p:spPr>
          <a:xfrm>
            <a:off x="3571174" y="2536775"/>
            <a:ext cx="7136400" cy="292200"/>
          </a:xfrm>
          <a:prstGeom prst="rect">
            <a:avLst/>
          </a:prstGeom>
          <a:noFill/>
          <a:ln>
            <a:noFill/>
          </a:ln>
        </p:spPr>
        <p:txBody>
          <a:bodyPr anchorCtr="0" anchor="t" bIns="0" lIns="0" spcFirstLastPara="1" rIns="0" wrap="square" tIns="0">
            <a:spAutoFit/>
          </a:bodyPr>
          <a:lstStyle/>
          <a:p>
            <a:pPr indent="0" lvl="0" marL="0" marR="0" rtl="0" algn="ctr">
              <a:lnSpc>
                <a:spcPct val="160031"/>
              </a:lnSpc>
              <a:spcBef>
                <a:spcPts val="0"/>
              </a:spcBef>
              <a:spcAft>
                <a:spcPts val="0"/>
              </a:spcAft>
              <a:buNone/>
            </a:pPr>
            <a:r>
              <a:rPr b="1" i="0" lang="en-US" sz="1899" u="none" cap="none" strike="noStrike">
                <a:solidFill>
                  <a:srgbClr val="010349"/>
                </a:solidFill>
                <a:latin typeface="DM Sans"/>
                <a:ea typeface="DM Sans"/>
                <a:cs typeface="DM Sans"/>
                <a:sym typeface="DM Sans"/>
              </a:rPr>
              <a:t>Chiffre d’affaires par type de cuisine et par plateforme</a:t>
            </a:r>
            <a:endParaRPr/>
          </a:p>
        </p:txBody>
      </p:sp>
      <p:sp>
        <p:nvSpPr>
          <p:cNvPr id="440" name="Google Shape;440;p19"/>
          <p:cNvSpPr txBox="1"/>
          <p:nvPr/>
        </p:nvSpPr>
        <p:spPr>
          <a:xfrm>
            <a:off x="9946830" y="8726763"/>
            <a:ext cx="895200" cy="200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Unknown</a:t>
            </a:r>
            <a:endParaRPr/>
          </a:p>
        </p:txBody>
      </p:sp>
      <p:sp>
        <p:nvSpPr>
          <p:cNvPr id="441" name="Google Shape;441;p19"/>
          <p:cNvSpPr txBox="1"/>
          <p:nvPr/>
        </p:nvSpPr>
        <p:spPr>
          <a:xfrm>
            <a:off x="8843372" y="8726920"/>
            <a:ext cx="895200" cy="200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Others</a:t>
            </a:r>
            <a:endParaRPr/>
          </a:p>
        </p:txBody>
      </p:sp>
      <p:sp>
        <p:nvSpPr>
          <p:cNvPr id="442" name="Google Shape;442;p19"/>
          <p:cNvSpPr txBox="1"/>
          <p:nvPr/>
        </p:nvSpPr>
        <p:spPr>
          <a:xfrm>
            <a:off x="7144770" y="8726913"/>
            <a:ext cx="1197372" cy="238759"/>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Middle Eastern</a:t>
            </a:r>
            <a:endParaRPr/>
          </a:p>
        </p:txBody>
      </p:sp>
      <p:sp>
        <p:nvSpPr>
          <p:cNvPr id="443" name="Google Shape;443;p19"/>
          <p:cNvSpPr txBox="1"/>
          <p:nvPr/>
        </p:nvSpPr>
        <p:spPr>
          <a:xfrm>
            <a:off x="5826987" y="8726914"/>
            <a:ext cx="1212850" cy="238759"/>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Latin American</a:t>
            </a:r>
            <a:endParaRPr/>
          </a:p>
        </p:txBody>
      </p:sp>
      <p:sp>
        <p:nvSpPr>
          <p:cNvPr id="444" name="Google Shape;444;p19"/>
          <p:cNvSpPr txBox="1"/>
          <p:nvPr/>
        </p:nvSpPr>
        <p:spPr>
          <a:xfrm>
            <a:off x="4644902" y="8726921"/>
            <a:ext cx="895200" cy="199800"/>
          </a:xfrm>
          <a:prstGeom prst="rect">
            <a:avLst/>
          </a:prstGeom>
          <a:noFill/>
          <a:ln>
            <a:noFill/>
          </a:ln>
        </p:spPr>
        <p:txBody>
          <a:bodyPr anchorCtr="0" anchor="t" bIns="0" lIns="0" spcFirstLastPara="1" rIns="0" wrap="square" tIns="0">
            <a:spAutoFit/>
          </a:bodyPr>
          <a:lstStyle/>
          <a:p>
            <a:pPr indent="0" lvl="0" marL="0" marR="0" rtl="0" algn="ctr">
              <a:lnSpc>
                <a:spcPct val="160046"/>
              </a:lnSpc>
              <a:spcBef>
                <a:spcPts val="0"/>
              </a:spcBef>
              <a:spcAft>
                <a:spcPts val="0"/>
              </a:spcAft>
              <a:buNone/>
            </a:pPr>
            <a:r>
              <a:rPr b="1" i="0" lang="en-US" sz="1299" u="none" cap="none" strike="noStrike">
                <a:solidFill>
                  <a:srgbClr val="010349"/>
                </a:solidFill>
                <a:latin typeface="DM Sans"/>
                <a:ea typeface="DM Sans"/>
                <a:cs typeface="DM Sans"/>
                <a:sym typeface="DM Sans"/>
              </a:rPr>
              <a:t>European</a:t>
            </a:r>
            <a:endParaRPr/>
          </a:p>
        </p:txBody>
      </p:sp>
      <p:sp>
        <p:nvSpPr>
          <p:cNvPr id="445" name="Google Shape;445;p19"/>
          <p:cNvSpPr txBox="1"/>
          <p:nvPr/>
        </p:nvSpPr>
        <p:spPr>
          <a:xfrm>
            <a:off x="3697850" y="8726924"/>
            <a:ext cx="551400" cy="200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Asian</a:t>
            </a:r>
            <a:endParaRPr/>
          </a:p>
        </p:txBody>
      </p:sp>
      <p:sp>
        <p:nvSpPr>
          <p:cNvPr id="446" name="Google Shape;446;p19"/>
          <p:cNvSpPr txBox="1"/>
          <p:nvPr/>
        </p:nvSpPr>
        <p:spPr>
          <a:xfrm>
            <a:off x="1978108" y="8726913"/>
            <a:ext cx="1300644" cy="238759"/>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North American</a:t>
            </a:r>
            <a:endParaRPr/>
          </a:p>
        </p:txBody>
      </p:sp>
      <p:sp>
        <p:nvSpPr>
          <p:cNvPr id="447" name="Google Shape;447;p19"/>
          <p:cNvSpPr txBox="1"/>
          <p:nvPr/>
        </p:nvSpPr>
        <p:spPr>
          <a:xfrm>
            <a:off x="11237672" y="8726923"/>
            <a:ext cx="895200" cy="2001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1300" u="none" cap="none" strike="noStrike">
                <a:solidFill>
                  <a:srgbClr val="010349"/>
                </a:solidFill>
                <a:latin typeface="DM Sans"/>
                <a:ea typeface="DM Sans"/>
                <a:cs typeface="DM Sans"/>
                <a:sym typeface="DM Sans"/>
              </a:rPr>
              <a:t>African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nvSpPr>
        <p:spPr>
          <a:xfrm>
            <a:off x="1028700" y="2173415"/>
            <a:ext cx="17037277" cy="7280069"/>
          </a:xfrm>
          <a:prstGeom prst="rect">
            <a:avLst/>
          </a:prstGeom>
          <a:noFill/>
          <a:ln>
            <a:noFill/>
          </a:ln>
        </p:spPr>
        <p:txBody>
          <a:bodyPr anchorCtr="0" anchor="t" bIns="0" lIns="0" spcFirstLastPara="1" rIns="0" wrap="square" tIns="0">
            <a:spAutoFit/>
          </a:bodyPr>
          <a:lstStyle/>
          <a:p>
            <a:pPr indent="-323851" lvl="1" marL="647702" marR="0" rtl="0" algn="just">
              <a:lnSpc>
                <a:spcPct val="225000"/>
              </a:lnSpc>
              <a:spcBef>
                <a:spcPts val="0"/>
              </a:spcBef>
              <a:spcAft>
                <a:spcPts val="0"/>
              </a:spcAft>
              <a:buClr>
                <a:srgbClr val="000000"/>
              </a:buClr>
              <a:buSzPts val="3000"/>
              <a:buFont typeface="Arial"/>
              <a:buChar char="•"/>
            </a:pPr>
            <a:r>
              <a:rPr b="0" i="0" lang="en-US" sz="3000" u="none" cap="none" strike="noStrike">
                <a:solidFill>
                  <a:srgbClr val="000000"/>
                </a:solidFill>
                <a:latin typeface="DM Sans"/>
                <a:ea typeface="DM Sans"/>
                <a:cs typeface="DM Sans"/>
                <a:sym typeface="DM Sans"/>
              </a:rPr>
              <a:t>Présentation brève des deux entreprises  </a:t>
            </a:r>
            <a:endParaRPr/>
          </a:p>
          <a:p>
            <a:pPr indent="-323851" lvl="1" marL="647702" marR="0" rtl="0" algn="just">
              <a:lnSpc>
                <a:spcPct val="225000"/>
              </a:lnSpc>
              <a:spcBef>
                <a:spcPts val="0"/>
              </a:spcBef>
              <a:spcAft>
                <a:spcPts val="0"/>
              </a:spcAft>
              <a:buClr>
                <a:srgbClr val="000000"/>
              </a:buClr>
              <a:buSzPts val="3000"/>
              <a:buFont typeface="Arial"/>
              <a:buChar char="•"/>
            </a:pPr>
            <a:r>
              <a:rPr b="0" i="0" lang="en-US" sz="3000" u="none" cap="none" strike="noStrike">
                <a:solidFill>
                  <a:srgbClr val="000000"/>
                </a:solidFill>
                <a:latin typeface="DM Sans"/>
                <a:ea typeface="DM Sans"/>
                <a:cs typeface="DM Sans"/>
                <a:sym typeface="DM Sans"/>
              </a:rPr>
              <a:t>Mission et objectif de l'analyse</a:t>
            </a:r>
            <a:endParaRPr/>
          </a:p>
          <a:p>
            <a:pPr indent="-323851" lvl="1" marL="647702" marR="0" rtl="0" algn="just">
              <a:lnSpc>
                <a:spcPct val="225000"/>
              </a:lnSpc>
              <a:spcBef>
                <a:spcPts val="0"/>
              </a:spcBef>
              <a:spcAft>
                <a:spcPts val="0"/>
              </a:spcAft>
              <a:buClr>
                <a:srgbClr val="000000"/>
              </a:buClr>
              <a:buSzPts val="3000"/>
              <a:buFont typeface="Arial"/>
              <a:buChar char="•"/>
            </a:pPr>
            <a:r>
              <a:rPr b="0" i="0" lang="en-US" sz="3000" u="none" cap="none" strike="noStrike">
                <a:solidFill>
                  <a:srgbClr val="000000"/>
                </a:solidFill>
                <a:latin typeface="DM Sans"/>
                <a:ea typeface="DM Sans"/>
                <a:cs typeface="DM Sans"/>
                <a:sym typeface="DM Sans"/>
              </a:rPr>
              <a:t>Description des données et préparation</a:t>
            </a:r>
            <a:endParaRPr/>
          </a:p>
          <a:p>
            <a:pPr indent="-334646" lvl="1" marL="669291" marR="0" rtl="0" algn="just">
              <a:lnSpc>
                <a:spcPct val="225000"/>
              </a:lnSpc>
              <a:spcBef>
                <a:spcPts val="0"/>
              </a:spcBef>
              <a:spcAft>
                <a:spcPts val="0"/>
              </a:spcAft>
              <a:buClr>
                <a:srgbClr val="000000"/>
              </a:buClr>
              <a:buSzPts val="3100"/>
              <a:buFont typeface="Arial"/>
              <a:buChar char="•"/>
            </a:pPr>
            <a:r>
              <a:rPr b="0" i="0" lang="en-US" sz="3100" u="none" cap="none" strike="noStrike">
                <a:solidFill>
                  <a:srgbClr val="000000"/>
                </a:solidFill>
                <a:latin typeface="DM Sans"/>
                <a:ea typeface="DM Sans"/>
                <a:cs typeface="DM Sans"/>
                <a:sym typeface="DM Sans"/>
              </a:rPr>
              <a:t>Hypothèses primaires </a:t>
            </a:r>
            <a:endParaRPr/>
          </a:p>
          <a:p>
            <a:pPr indent="-334646" lvl="1" marL="669291" marR="0" rtl="0" algn="just">
              <a:lnSpc>
                <a:spcPct val="225000"/>
              </a:lnSpc>
              <a:spcBef>
                <a:spcPts val="0"/>
              </a:spcBef>
              <a:spcAft>
                <a:spcPts val="0"/>
              </a:spcAft>
              <a:buClr>
                <a:srgbClr val="000000"/>
              </a:buClr>
              <a:buSzPts val="3100"/>
              <a:buFont typeface="Arial"/>
              <a:buChar char="•"/>
            </a:pPr>
            <a:r>
              <a:rPr b="0" i="0" lang="en-US" sz="3100" u="none" cap="none" strike="noStrike">
                <a:solidFill>
                  <a:srgbClr val="000000"/>
                </a:solidFill>
                <a:latin typeface="DM Sans"/>
                <a:ea typeface="DM Sans"/>
                <a:cs typeface="DM Sans"/>
                <a:sym typeface="DM Sans"/>
              </a:rPr>
              <a:t>Analyse exploratoire des données (EDA) </a:t>
            </a:r>
            <a:endParaRPr/>
          </a:p>
          <a:p>
            <a:pPr indent="-334646" lvl="1" marL="669291" marR="0" rtl="0" algn="just">
              <a:lnSpc>
                <a:spcPct val="225000"/>
              </a:lnSpc>
              <a:spcBef>
                <a:spcPts val="0"/>
              </a:spcBef>
              <a:spcAft>
                <a:spcPts val="0"/>
              </a:spcAft>
              <a:buClr>
                <a:srgbClr val="000000"/>
              </a:buClr>
              <a:buSzPts val="3100"/>
              <a:buFont typeface="Arial"/>
              <a:buChar char="•"/>
            </a:pPr>
            <a:r>
              <a:rPr b="0" i="0" lang="en-US" sz="3100" u="none" cap="none" strike="noStrike">
                <a:solidFill>
                  <a:srgbClr val="000000"/>
                </a:solidFill>
                <a:latin typeface="DM Sans"/>
                <a:ea typeface="DM Sans"/>
                <a:cs typeface="DM Sans"/>
                <a:sym typeface="DM Sans"/>
              </a:rPr>
              <a:t>Recommandations stratégiques </a:t>
            </a:r>
            <a:endParaRPr/>
          </a:p>
          <a:p>
            <a:pPr indent="-334646" lvl="1" marL="669291" marR="0" rtl="0" algn="just">
              <a:lnSpc>
                <a:spcPct val="225000"/>
              </a:lnSpc>
              <a:spcBef>
                <a:spcPts val="0"/>
              </a:spcBef>
              <a:spcAft>
                <a:spcPts val="0"/>
              </a:spcAft>
              <a:buClr>
                <a:srgbClr val="000000"/>
              </a:buClr>
              <a:buSzPts val="3100"/>
              <a:buFont typeface="Arial"/>
              <a:buChar char="•"/>
            </a:pPr>
            <a:r>
              <a:rPr b="0" i="0" lang="en-US" sz="3100" u="none" cap="none" strike="noStrike">
                <a:solidFill>
                  <a:srgbClr val="000000"/>
                </a:solidFill>
                <a:latin typeface="DM Sans"/>
                <a:ea typeface="DM Sans"/>
                <a:cs typeface="DM Sans"/>
                <a:sym typeface="DM Sans"/>
              </a:rPr>
              <a:t>Limites</a:t>
            </a:r>
            <a:endParaRPr/>
          </a:p>
          <a:p>
            <a:pPr indent="0" lvl="0" marL="0" marR="0" rtl="0" algn="ctr">
              <a:lnSpc>
                <a:spcPct val="98064"/>
              </a:lnSpc>
              <a:spcBef>
                <a:spcPts val="0"/>
              </a:spcBef>
              <a:spcAft>
                <a:spcPts val="0"/>
              </a:spcAft>
              <a:buNone/>
            </a:pPr>
            <a:r>
              <a:t/>
            </a:r>
            <a:endParaRPr b="0" i="0" sz="3100" u="none" cap="none" strike="noStrike">
              <a:solidFill>
                <a:srgbClr val="000000"/>
              </a:solidFill>
              <a:latin typeface="DM Sans"/>
              <a:ea typeface="DM Sans"/>
              <a:cs typeface="DM Sans"/>
              <a:sym typeface="DM Sans"/>
            </a:endParaRPr>
          </a:p>
          <a:p>
            <a:pPr indent="0" lvl="0" marL="0" marR="0" rtl="0" algn="ctr">
              <a:lnSpc>
                <a:spcPct val="98064"/>
              </a:lnSpc>
              <a:spcBef>
                <a:spcPts val="0"/>
              </a:spcBef>
              <a:spcAft>
                <a:spcPts val="0"/>
              </a:spcAft>
              <a:buNone/>
            </a:pPr>
            <a:r>
              <a:t/>
            </a:r>
            <a:endParaRPr b="0" i="0" sz="3100" u="none" cap="none" strike="noStrike">
              <a:solidFill>
                <a:srgbClr val="000000"/>
              </a:solidFill>
              <a:latin typeface="DM Sans"/>
              <a:ea typeface="DM Sans"/>
              <a:cs typeface="DM Sans"/>
              <a:sym typeface="DM Sans"/>
            </a:endParaRPr>
          </a:p>
          <a:p>
            <a:pPr indent="0" lvl="0" marL="0" marR="0" rtl="0" algn="ctr">
              <a:lnSpc>
                <a:spcPct val="98064"/>
              </a:lnSpc>
              <a:spcBef>
                <a:spcPts val="0"/>
              </a:spcBef>
              <a:spcAft>
                <a:spcPts val="0"/>
              </a:spcAft>
              <a:buNone/>
            </a:pPr>
            <a:r>
              <a:t/>
            </a:r>
            <a:endParaRPr b="0" i="0" sz="3100" u="none" cap="none" strike="noStrike">
              <a:solidFill>
                <a:srgbClr val="000000"/>
              </a:solidFill>
              <a:latin typeface="DM Sans"/>
              <a:ea typeface="DM Sans"/>
              <a:cs typeface="DM Sans"/>
              <a:sym typeface="DM Sans"/>
            </a:endParaRPr>
          </a:p>
        </p:txBody>
      </p:sp>
      <p:sp>
        <p:nvSpPr>
          <p:cNvPr id="96" name="Google Shape;96;p2"/>
          <p:cNvSpPr/>
          <p:nvPr/>
        </p:nvSpPr>
        <p:spPr>
          <a:xfrm>
            <a:off x="14391777" y="4948356"/>
            <a:ext cx="3261338" cy="3415014"/>
          </a:xfrm>
          <a:custGeom>
            <a:rect b="b" l="l" r="r" t="t"/>
            <a:pathLst>
              <a:path extrusionOk="0" h="3415014" w="3261338">
                <a:moveTo>
                  <a:pt x="0" y="0"/>
                </a:moveTo>
                <a:lnTo>
                  <a:pt x="3261338" y="0"/>
                </a:lnTo>
                <a:lnTo>
                  <a:pt x="3261338" y="3415014"/>
                </a:lnTo>
                <a:lnTo>
                  <a:pt x="0" y="3415014"/>
                </a:lnTo>
                <a:lnTo>
                  <a:pt x="0" y="0"/>
                </a:lnTo>
                <a:close/>
              </a:path>
            </a:pathLst>
          </a:custGeom>
          <a:blipFill rotWithShape="1">
            <a:blip r:embed="rId3">
              <a:alphaModFix/>
            </a:blip>
            <a:stretch>
              <a:fillRect b="0" l="0" r="0" t="0"/>
            </a:stretch>
          </a:blipFill>
          <a:ln>
            <a:noFill/>
          </a:ln>
        </p:spPr>
      </p:sp>
      <p:sp>
        <p:nvSpPr>
          <p:cNvPr id="97" name="Google Shape;97;p2"/>
          <p:cNvSpPr txBox="1"/>
          <p:nvPr/>
        </p:nvSpPr>
        <p:spPr>
          <a:xfrm>
            <a:off x="6598788" y="670275"/>
            <a:ext cx="5090400" cy="2901000"/>
          </a:xfrm>
          <a:prstGeom prst="rect">
            <a:avLst/>
          </a:prstGeom>
          <a:noFill/>
          <a:ln>
            <a:noFill/>
          </a:ln>
        </p:spPr>
        <p:txBody>
          <a:bodyPr anchorCtr="0" anchor="t" bIns="0" lIns="0" spcFirstLastPara="1" rIns="0" wrap="square" tIns="0">
            <a:spAutoFit/>
          </a:bodyPr>
          <a:lstStyle/>
          <a:p>
            <a:pPr indent="0" lvl="0" marL="0" marR="0" rtl="0" algn="ctr">
              <a:lnSpc>
                <a:spcPct val="160016"/>
              </a:lnSpc>
              <a:spcBef>
                <a:spcPts val="0"/>
              </a:spcBef>
              <a:spcAft>
                <a:spcPts val="0"/>
              </a:spcAft>
              <a:buNone/>
            </a:pPr>
            <a:r>
              <a:rPr b="1" i="0" lang="en-US" sz="7248" u="none" cap="none" strike="noStrike">
                <a:solidFill>
                  <a:srgbClr val="010349"/>
                </a:solidFill>
                <a:latin typeface="DM Sans"/>
                <a:ea typeface="DM Sans"/>
                <a:cs typeface="DM Sans"/>
                <a:sym typeface="DM Sans"/>
              </a:rPr>
              <a:t>Sommaire</a:t>
            </a:r>
            <a:endParaRPr/>
          </a:p>
          <a:p>
            <a:pPr indent="0" lvl="0" marL="0" marR="0" rtl="0" algn="ctr">
              <a:lnSpc>
                <a:spcPct val="160016"/>
              </a:lnSpc>
              <a:spcBef>
                <a:spcPts val="0"/>
              </a:spcBef>
              <a:spcAft>
                <a:spcPts val="0"/>
              </a:spcAft>
              <a:buNone/>
            </a:pPr>
            <a:r>
              <a:t/>
            </a:r>
            <a:endParaRPr b="1" i="0" sz="7248" u="none" cap="none" strike="noStrike">
              <a:solidFill>
                <a:srgbClr val="010349"/>
              </a:solidFill>
              <a:latin typeface="DM Sans"/>
              <a:ea typeface="DM Sans"/>
              <a:cs typeface="DM Sans"/>
              <a:sym typeface="DM Sans"/>
            </a:endParaRPr>
          </a:p>
        </p:txBody>
      </p:sp>
      <p:grpSp>
        <p:nvGrpSpPr>
          <p:cNvPr id="98" name="Google Shape;98;p2"/>
          <p:cNvGrpSpPr/>
          <p:nvPr/>
        </p:nvGrpSpPr>
        <p:grpSpPr>
          <a:xfrm>
            <a:off x="0" y="-361652"/>
            <a:ext cx="689989" cy="10648652"/>
            <a:chOff x="0" y="-95250"/>
            <a:chExt cx="181726" cy="2804583"/>
          </a:xfrm>
        </p:grpSpPr>
        <p:sp>
          <p:nvSpPr>
            <p:cNvPr id="99" name="Google Shape;99;p2"/>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100" name="Google Shape;100;p2"/>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1" name="Google Shape;101;p2"/>
          <p:cNvGrpSpPr/>
          <p:nvPr/>
        </p:nvGrpSpPr>
        <p:grpSpPr>
          <a:xfrm>
            <a:off x="533502" y="-361651"/>
            <a:ext cx="17754498" cy="1031915"/>
            <a:chOff x="0" y="-95250"/>
            <a:chExt cx="4676082" cy="271781"/>
          </a:xfrm>
        </p:grpSpPr>
        <p:sp>
          <p:nvSpPr>
            <p:cNvPr id="102" name="Google Shape;102;p2"/>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103" name="Google Shape;103;p2"/>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graphicFrame>
        <p:nvGraphicFramePr>
          <p:cNvPr id="456" name="Google Shape;456;p20"/>
          <p:cNvGraphicFramePr/>
          <p:nvPr/>
        </p:nvGraphicFramePr>
        <p:xfrm>
          <a:off x="2667362" y="7096900"/>
          <a:ext cx="3000000" cy="3000000"/>
        </p:xfrm>
        <a:graphic>
          <a:graphicData uri="http://schemas.openxmlformats.org/drawingml/2006/table">
            <a:tbl>
              <a:tblPr>
                <a:noFill/>
                <a:tableStyleId>{01068270-AB64-49DC-8E71-9B6A319DBDE5}</a:tableStyleId>
              </a:tblPr>
              <a:tblGrid>
                <a:gridCol w="1941575"/>
                <a:gridCol w="2118900"/>
                <a:gridCol w="2839400"/>
              </a:tblGrid>
              <a:tr h="1244850">
                <a:tc>
                  <a:txBody>
                    <a:bodyPr/>
                    <a:lstStyle/>
                    <a:p>
                      <a:pPr indent="0" lvl="0" marL="0" marR="0" rtl="0" algn="ctr">
                        <a:lnSpc>
                          <a:spcPct val="140018"/>
                        </a:lnSpc>
                        <a:spcBef>
                          <a:spcPts val="0"/>
                        </a:spcBef>
                        <a:spcAft>
                          <a:spcPts val="0"/>
                        </a:spcAft>
                        <a:buNone/>
                      </a:pPr>
                      <a:r>
                        <a:rPr lang="en-US" sz="2199" u="none" cap="none" strike="noStrike">
                          <a:solidFill>
                            <a:srgbClr val="000000"/>
                          </a:solidFill>
                          <a:latin typeface="DM Sans"/>
                          <a:ea typeface="DM Sans"/>
                          <a:cs typeface="DM Sans"/>
                          <a:sym typeface="DM Sans"/>
                        </a:rPr>
                        <a:t>Plateforme</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8"/>
                        </a:lnSpc>
                        <a:spcBef>
                          <a:spcPts val="0"/>
                        </a:spcBef>
                        <a:spcAft>
                          <a:spcPts val="0"/>
                        </a:spcAft>
                        <a:buNone/>
                      </a:pPr>
                      <a:r>
                        <a:rPr lang="en-US" sz="2199" u="none" cap="none" strike="noStrike">
                          <a:solidFill>
                            <a:srgbClr val="000000"/>
                          </a:solidFill>
                          <a:latin typeface="DM Sans"/>
                          <a:ea typeface="DM Sans"/>
                          <a:cs typeface="DM Sans"/>
                          <a:sym typeface="DM Sans"/>
                        </a:rPr>
                        <a:t>Moyenne des frais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8"/>
                        </a:lnSpc>
                        <a:spcBef>
                          <a:spcPts val="0"/>
                        </a:spcBef>
                        <a:spcAft>
                          <a:spcPts val="0"/>
                        </a:spcAft>
                        <a:buNone/>
                      </a:pPr>
                      <a:r>
                        <a:rPr lang="en-US" sz="2199" u="none" cap="none" strike="noStrike">
                          <a:solidFill>
                            <a:srgbClr val="000000"/>
                          </a:solidFill>
                          <a:latin typeface="DM Sans"/>
                          <a:ea typeface="DM Sans"/>
                          <a:cs typeface="DM Sans"/>
                          <a:sym typeface="DM Sans"/>
                        </a:rPr>
                        <a:t>Ratio sur total commande</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9200">
                <a:tc>
                  <a:txBody>
                    <a:bodyPr/>
                    <a:lstStyle/>
                    <a:p>
                      <a:pPr indent="0" lvl="0" marL="0" marR="0" rtl="0" algn="ctr">
                        <a:lnSpc>
                          <a:spcPct val="140018"/>
                        </a:lnSpc>
                        <a:spcBef>
                          <a:spcPts val="0"/>
                        </a:spcBef>
                        <a:spcAft>
                          <a:spcPts val="0"/>
                        </a:spcAft>
                        <a:buNone/>
                      </a:pPr>
                      <a:r>
                        <a:rPr lang="en-US" sz="2199" u="none" cap="none" strike="noStrike">
                          <a:solidFill>
                            <a:srgbClr val="000000"/>
                          </a:solidFill>
                          <a:latin typeface="DM Sans"/>
                          <a:ea typeface="DM Sans"/>
                          <a:cs typeface="DM Sans"/>
                          <a:sym typeface="DM Sans"/>
                        </a:rPr>
                        <a:t>Deliveroo</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8"/>
                        </a:lnSpc>
                        <a:spcBef>
                          <a:spcPts val="0"/>
                        </a:spcBef>
                        <a:spcAft>
                          <a:spcPts val="0"/>
                        </a:spcAft>
                        <a:buNone/>
                      </a:pPr>
                      <a:r>
                        <a:rPr lang="en-US" sz="2199" u="none" cap="none" strike="noStrike">
                          <a:solidFill>
                            <a:srgbClr val="000000"/>
                          </a:solidFill>
                          <a:latin typeface="DM Sans"/>
                          <a:ea typeface="DM Sans"/>
                          <a:cs typeface="DM Sans"/>
                          <a:sym typeface="DM Sans"/>
                        </a:rPr>
                        <a:t> 2,26 €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8"/>
                        </a:lnSpc>
                        <a:spcBef>
                          <a:spcPts val="0"/>
                        </a:spcBef>
                        <a:spcAft>
                          <a:spcPts val="0"/>
                        </a:spcAft>
                        <a:buNone/>
                      </a:pPr>
                      <a:r>
                        <a:rPr lang="en-US" sz="2199" u="none" cap="none" strike="noStrike">
                          <a:solidFill>
                            <a:srgbClr val="000000"/>
                          </a:solidFill>
                          <a:latin typeface="DM Sans"/>
                          <a:ea typeface="DM Sans"/>
                          <a:cs typeface="DM Sans"/>
                          <a:sym typeface="DM Sans"/>
                        </a:rPr>
                        <a:t>9,28 %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849200">
                <a:tc>
                  <a:txBody>
                    <a:bodyPr/>
                    <a:lstStyle/>
                    <a:p>
                      <a:pPr indent="0" lvl="0" marL="0" marR="0" rtl="0" algn="ctr">
                        <a:lnSpc>
                          <a:spcPct val="140018"/>
                        </a:lnSpc>
                        <a:spcBef>
                          <a:spcPts val="0"/>
                        </a:spcBef>
                        <a:spcAft>
                          <a:spcPts val="0"/>
                        </a:spcAft>
                        <a:buNone/>
                      </a:pPr>
                      <a:r>
                        <a:rPr lang="en-US" sz="2199" u="none" cap="none" strike="noStrike">
                          <a:solidFill>
                            <a:srgbClr val="000000"/>
                          </a:solidFill>
                          <a:latin typeface="DM Sans"/>
                          <a:ea typeface="DM Sans"/>
                          <a:cs typeface="DM Sans"/>
                          <a:sym typeface="DM Sans"/>
                        </a:rPr>
                        <a:t>Uber Eats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8"/>
                        </a:lnSpc>
                        <a:spcBef>
                          <a:spcPts val="0"/>
                        </a:spcBef>
                        <a:spcAft>
                          <a:spcPts val="0"/>
                        </a:spcAft>
                        <a:buNone/>
                      </a:pPr>
                      <a:r>
                        <a:rPr lang="en-US" sz="2199" u="none" cap="none" strike="noStrike">
                          <a:solidFill>
                            <a:srgbClr val="000000"/>
                          </a:solidFill>
                          <a:latin typeface="DM Sans"/>
                          <a:ea typeface="DM Sans"/>
                          <a:cs typeface="DM Sans"/>
                          <a:sym typeface="DM Sans"/>
                        </a:rPr>
                        <a:t>4,40 €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18"/>
                        </a:lnSpc>
                        <a:spcBef>
                          <a:spcPts val="0"/>
                        </a:spcBef>
                        <a:spcAft>
                          <a:spcPts val="0"/>
                        </a:spcAft>
                        <a:buNone/>
                      </a:pPr>
                      <a:r>
                        <a:rPr lang="en-US" sz="2199" u="none" cap="none" strike="noStrike">
                          <a:solidFill>
                            <a:srgbClr val="000000"/>
                          </a:solidFill>
                          <a:latin typeface="DM Sans"/>
                          <a:ea typeface="DM Sans"/>
                          <a:cs typeface="DM Sans"/>
                          <a:sym typeface="DM Sans"/>
                        </a:rPr>
                        <a:t>19,15 %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457" name="Google Shape;457;p20"/>
          <p:cNvSpPr/>
          <p:nvPr/>
        </p:nvSpPr>
        <p:spPr>
          <a:xfrm>
            <a:off x="879895" y="2300715"/>
            <a:ext cx="10020956" cy="4644102"/>
          </a:xfrm>
          <a:custGeom>
            <a:rect b="b" l="l" r="r" t="t"/>
            <a:pathLst>
              <a:path extrusionOk="0" h="4644102" w="10020956">
                <a:moveTo>
                  <a:pt x="0" y="0"/>
                </a:moveTo>
                <a:lnTo>
                  <a:pt x="10020956" y="0"/>
                </a:lnTo>
                <a:lnTo>
                  <a:pt x="10020956" y="4644102"/>
                </a:lnTo>
                <a:lnTo>
                  <a:pt x="0" y="4644102"/>
                </a:lnTo>
                <a:lnTo>
                  <a:pt x="0" y="0"/>
                </a:lnTo>
                <a:close/>
              </a:path>
            </a:pathLst>
          </a:custGeom>
          <a:blipFill rotWithShape="1">
            <a:blip r:embed="rId3">
              <a:alphaModFix/>
            </a:blip>
            <a:stretch>
              <a:fillRect b="0" l="0" r="0" t="-4306"/>
            </a:stretch>
          </a:blipFill>
          <a:ln>
            <a:noFill/>
          </a:ln>
        </p:spPr>
      </p:sp>
      <p:sp>
        <p:nvSpPr>
          <p:cNvPr id="458" name="Google Shape;458;p20"/>
          <p:cNvSpPr txBox="1"/>
          <p:nvPr/>
        </p:nvSpPr>
        <p:spPr>
          <a:xfrm>
            <a:off x="3237924" y="492655"/>
            <a:ext cx="11812200" cy="11082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7200" u="none" cap="none" strike="noStrike">
                <a:solidFill>
                  <a:srgbClr val="010349"/>
                </a:solidFill>
                <a:latin typeface="DM Sans"/>
                <a:ea typeface="DM Sans"/>
                <a:cs typeface="DM Sans"/>
                <a:sym typeface="DM Sans"/>
              </a:rPr>
              <a:t>Les Promos / Fees</a:t>
            </a:r>
            <a:endParaRPr/>
          </a:p>
        </p:txBody>
      </p:sp>
      <p:grpSp>
        <p:nvGrpSpPr>
          <p:cNvPr id="459" name="Google Shape;459;p20"/>
          <p:cNvGrpSpPr/>
          <p:nvPr/>
        </p:nvGrpSpPr>
        <p:grpSpPr>
          <a:xfrm>
            <a:off x="0" y="-422850"/>
            <a:ext cx="689995" cy="10709861"/>
            <a:chOff x="0" y="-95250"/>
            <a:chExt cx="181726" cy="2804583"/>
          </a:xfrm>
        </p:grpSpPr>
        <p:sp>
          <p:nvSpPr>
            <p:cNvPr id="460" name="Google Shape;460;p20"/>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461" name="Google Shape;461;p20"/>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62" name="Google Shape;462;p20"/>
          <p:cNvSpPr/>
          <p:nvPr/>
        </p:nvSpPr>
        <p:spPr>
          <a:xfrm>
            <a:off x="345000" y="-76199"/>
            <a:ext cx="17947544" cy="568758"/>
          </a:xfrm>
          <a:custGeom>
            <a:rect b="b" l="l" r="r" t="t"/>
            <a:pathLst>
              <a:path extrusionOk="0" h="178015" w="4766944">
                <a:moveTo>
                  <a:pt x="0" y="0"/>
                </a:moveTo>
                <a:lnTo>
                  <a:pt x="4766944" y="0"/>
                </a:lnTo>
                <a:lnTo>
                  <a:pt x="4766944" y="178015"/>
                </a:lnTo>
                <a:lnTo>
                  <a:pt x="0" y="178015"/>
                </a:lnTo>
                <a:close/>
              </a:path>
            </a:pathLst>
          </a:custGeom>
          <a:solidFill>
            <a:srgbClr val="010349"/>
          </a:solidFill>
          <a:ln>
            <a:noFill/>
          </a:ln>
        </p:spPr>
      </p:sp>
      <p:graphicFrame>
        <p:nvGraphicFramePr>
          <p:cNvPr id="463" name="Google Shape;463;p20"/>
          <p:cNvGraphicFramePr/>
          <p:nvPr/>
        </p:nvGraphicFramePr>
        <p:xfrm>
          <a:off x="11566333" y="4383261"/>
          <a:ext cx="3000000" cy="3000000"/>
        </p:xfrm>
        <a:graphic>
          <a:graphicData uri="http://schemas.openxmlformats.org/drawingml/2006/table">
            <a:tbl>
              <a:tblPr>
                <a:noFill/>
                <a:tableStyleId>{01068270-AB64-49DC-8E71-9B6A319DBDE5}</a:tableStyleId>
              </a:tblPr>
              <a:tblGrid>
                <a:gridCol w="1566550"/>
                <a:gridCol w="2042925"/>
                <a:gridCol w="2083475"/>
              </a:tblGrid>
              <a:tr h="752475">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Deliveroo</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Sans Promo</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24,92</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752475">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Deliveroo</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Avec Promo</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20,90</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752475">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Uber Eats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Sans Promo</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23,46</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752475">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Uber Eats</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Avec Promo</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40023"/>
                        </a:lnSpc>
                        <a:spcBef>
                          <a:spcPts val="0"/>
                        </a:spcBef>
                        <a:spcAft>
                          <a:spcPts val="0"/>
                        </a:spcAft>
                        <a:buNone/>
                      </a:pPr>
                      <a:r>
                        <a:rPr lang="en-US" sz="1699" u="none" cap="none" strike="noStrike">
                          <a:solidFill>
                            <a:srgbClr val="000000"/>
                          </a:solidFill>
                          <a:latin typeface="DM Sans"/>
                          <a:ea typeface="DM Sans"/>
                          <a:cs typeface="DM Sans"/>
                          <a:sym typeface="DM Sans"/>
                        </a:rPr>
                        <a:t>19,65</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464" name="Google Shape;464;p20"/>
          <p:cNvSpPr txBox="1"/>
          <p:nvPr/>
        </p:nvSpPr>
        <p:spPr>
          <a:xfrm>
            <a:off x="10900851" y="1986390"/>
            <a:ext cx="7097648" cy="1679448"/>
          </a:xfrm>
          <a:prstGeom prst="rect">
            <a:avLst/>
          </a:prstGeom>
          <a:noFill/>
          <a:ln>
            <a:noFill/>
          </a:ln>
        </p:spPr>
        <p:txBody>
          <a:bodyPr anchorCtr="0" anchor="t" bIns="0" lIns="0" spcFirstLastPara="1" rIns="0" wrap="square" tIns="0">
            <a:spAutoFit/>
          </a:bodyPr>
          <a:lstStyle/>
          <a:p>
            <a:pPr indent="-302261" lvl="1" marL="604521" marR="0" rtl="0" algn="l">
              <a:lnSpc>
                <a:spcPct val="162000"/>
              </a:lnSpc>
              <a:spcBef>
                <a:spcPts val="0"/>
              </a:spcBef>
              <a:spcAft>
                <a:spcPts val="0"/>
              </a:spcAft>
              <a:buClr>
                <a:srgbClr val="000000"/>
              </a:buClr>
              <a:buSzPts val="2800"/>
              <a:buFont typeface="Arial"/>
              <a:buChar char="•"/>
            </a:pPr>
            <a:r>
              <a:rPr b="0" i="0" lang="en-US" sz="2800" u="none" cap="none" strike="noStrike">
                <a:solidFill>
                  <a:srgbClr val="000000"/>
                </a:solidFill>
                <a:latin typeface="DM Sans"/>
                <a:ea typeface="DM Sans"/>
                <a:cs typeface="DM Sans"/>
                <a:sym typeface="DM Sans"/>
              </a:rPr>
              <a:t>Les promos n’impactent pas positivement le montant de la commande</a:t>
            </a:r>
            <a:endParaRPr/>
          </a:p>
        </p:txBody>
      </p:sp>
      <p:sp>
        <p:nvSpPr>
          <p:cNvPr id="465" name="Google Shape;465;p20"/>
          <p:cNvSpPr txBox="1"/>
          <p:nvPr/>
        </p:nvSpPr>
        <p:spPr>
          <a:xfrm>
            <a:off x="11226783" y="7964332"/>
            <a:ext cx="6771716" cy="1102607"/>
          </a:xfrm>
          <a:prstGeom prst="rect">
            <a:avLst/>
          </a:prstGeom>
          <a:noFill/>
          <a:ln>
            <a:noFill/>
          </a:ln>
        </p:spPr>
        <p:txBody>
          <a:bodyPr anchorCtr="0" anchor="t" bIns="0" lIns="0" spcFirstLastPara="1" rIns="0" wrap="square" tIns="0">
            <a:spAutoFit/>
          </a:bodyPr>
          <a:lstStyle/>
          <a:p>
            <a:pPr indent="-308483" lvl="1" marL="616965" marR="0" rtl="0" algn="l">
              <a:lnSpc>
                <a:spcPct val="160028"/>
              </a:lnSpc>
              <a:spcBef>
                <a:spcPts val="0"/>
              </a:spcBef>
              <a:spcAft>
                <a:spcPts val="0"/>
              </a:spcAft>
              <a:buClr>
                <a:srgbClr val="000000"/>
              </a:buClr>
              <a:buSzPts val="2857"/>
              <a:buFont typeface="Arial"/>
              <a:buChar char="•"/>
            </a:pPr>
            <a:r>
              <a:rPr b="0" i="0" lang="en-US" sz="2857" u="none" cap="none" strike="noStrike">
                <a:solidFill>
                  <a:srgbClr val="000000"/>
                </a:solidFill>
                <a:latin typeface="DM Sans"/>
                <a:ea typeface="DM Sans"/>
                <a:cs typeface="DM Sans"/>
                <a:sym typeface="DM Sans"/>
              </a:rPr>
              <a:t>Frais 2 fois plus important chez Uber Eats que chez Deliveroo</a:t>
            </a:r>
            <a:endParaRPr/>
          </a:p>
        </p:txBody>
      </p:sp>
      <p:sp>
        <p:nvSpPr>
          <p:cNvPr id="466" name="Google Shape;466;p20"/>
          <p:cNvSpPr txBox="1"/>
          <p:nvPr/>
        </p:nvSpPr>
        <p:spPr>
          <a:xfrm>
            <a:off x="2165425" y="1986400"/>
            <a:ext cx="8200200" cy="292200"/>
          </a:xfrm>
          <a:prstGeom prst="rect">
            <a:avLst/>
          </a:prstGeom>
          <a:noFill/>
          <a:ln>
            <a:noFill/>
          </a:ln>
        </p:spPr>
        <p:txBody>
          <a:bodyPr anchorCtr="0" anchor="t" bIns="0" lIns="0" spcFirstLastPara="1" rIns="0" wrap="square" tIns="0">
            <a:spAutoFit/>
          </a:bodyPr>
          <a:lstStyle/>
          <a:p>
            <a:pPr indent="0" lvl="0" marL="0" marR="0" rtl="0" algn="ctr">
              <a:lnSpc>
                <a:spcPct val="160031"/>
              </a:lnSpc>
              <a:spcBef>
                <a:spcPts val="0"/>
              </a:spcBef>
              <a:spcAft>
                <a:spcPts val="0"/>
              </a:spcAft>
              <a:buNone/>
            </a:pPr>
            <a:r>
              <a:rPr b="1" i="0" lang="en-US" sz="1899" u="none" cap="none" strike="noStrike">
                <a:solidFill>
                  <a:srgbClr val="010349"/>
                </a:solidFill>
                <a:latin typeface="DM Sans"/>
                <a:ea typeface="DM Sans"/>
                <a:cs typeface="DM Sans"/>
                <a:sym typeface="DM Sans"/>
              </a:rPr>
              <a:t>Distribution des commandes par montant avec/sans promotion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1"/>
          <p:cNvSpPr txBox="1"/>
          <p:nvPr/>
        </p:nvSpPr>
        <p:spPr>
          <a:xfrm>
            <a:off x="1028700" y="2909992"/>
            <a:ext cx="12197370" cy="6477313"/>
          </a:xfrm>
          <a:prstGeom prst="rect">
            <a:avLst/>
          </a:prstGeom>
          <a:noFill/>
          <a:ln>
            <a:noFill/>
          </a:ln>
        </p:spPr>
        <p:txBody>
          <a:bodyPr anchorCtr="0" anchor="t" bIns="0" lIns="0" spcFirstLastPara="1" rIns="0" wrap="square" tIns="0">
            <a:spAutoFit/>
          </a:bodyPr>
          <a:lstStyle/>
          <a:p>
            <a:pPr indent="0" lvl="0" marL="0" marR="0" rtl="0" algn="l">
              <a:lnSpc>
                <a:spcPct val="506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363993" lvl="1" marL="727986" marR="0" rtl="0" algn="l">
              <a:lnSpc>
                <a:spcPct val="204034"/>
              </a:lnSpc>
              <a:spcBef>
                <a:spcPts val="0"/>
              </a:spcBef>
              <a:spcAft>
                <a:spcPts val="0"/>
              </a:spcAft>
              <a:buClr>
                <a:srgbClr val="000000"/>
              </a:buClr>
              <a:buSzPts val="3371"/>
              <a:buFont typeface="Arial"/>
              <a:buChar char="•"/>
            </a:pPr>
            <a:r>
              <a:rPr b="0" i="0" lang="en-US" sz="3371" u="none" cap="none" strike="noStrike">
                <a:solidFill>
                  <a:srgbClr val="000000"/>
                </a:solidFill>
                <a:latin typeface="DM Sans"/>
                <a:ea typeface="DM Sans"/>
                <a:cs typeface="DM Sans"/>
                <a:sym typeface="DM Sans"/>
              </a:rPr>
              <a:t>Un homme </a:t>
            </a:r>
            <a:endParaRPr/>
          </a:p>
          <a:p>
            <a:pPr indent="-363993" lvl="1" marL="727986" marR="0" rtl="0" algn="l">
              <a:lnSpc>
                <a:spcPct val="204034"/>
              </a:lnSpc>
              <a:spcBef>
                <a:spcPts val="0"/>
              </a:spcBef>
              <a:spcAft>
                <a:spcPts val="0"/>
              </a:spcAft>
              <a:buClr>
                <a:srgbClr val="000000"/>
              </a:buClr>
              <a:buSzPts val="3371"/>
              <a:buFont typeface="Arial"/>
              <a:buChar char="•"/>
            </a:pPr>
            <a:r>
              <a:rPr b="0" i="0" lang="en-US" sz="3371" u="none" cap="none" strike="noStrike">
                <a:solidFill>
                  <a:srgbClr val="000000"/>
                </a:solidFill>
                <a:latin typeface="DM Sans"/>
                <a:ea typeface="DM Sans"/>
                <a:cs typeface="DM Sans"/>
                <a:sym typeface="DM Sans"/>
              </a:rPr>
              <a:t>De la génération Y ou Z</a:t>
            </a:r>
            <a:endParaRPr/>
          </a:p>
          <a:p>
            <a:pPr indent="-363993" lvl="1" marL="727986" marR="0" rtl="0" algn="l">
              <a:lnSpc>
                <a:spcPct val="204034"/>
              </a:lnSpc>
              <a:spcBef>
                <a:spcPts val="0"/>
              </a:spcBef>
              <a:spcAft>
                <a:spcPts val="0"/>
              </a:spcAft>
              <a:buClr>
                <a:srgbClr val="000000"/>
              </a:buClr>
              <a:buSzPts val="3371"/>
              <a:buFont typeface="Arial"/>
              <a:buChar char="•"/>
            </a:pPr>
            <a:r>
              <a:rPr b="0" i="0" lang="en-US" sz="3371" u="none" cap="none" strike="noStrike">
                <a:solidFill>
                  <a:srgbClr val="000000"/>
                </a:solidFill>
                <a:latin typeface="DM Sans"/>
                <a:ea typeface="DM Sans"/>
                <a:cs typeface="DM Sans"/>
                <a:sym typeface="DM Sans"/>
              </a:rPr>
              <a:t>Commande fast-food, asiatique, européen (italien)</a:t>
            </a:r>
            <a:endParaRPr/>
          </a:p>
          <a:p>
            <a:pPr indent="0" lvl="0" marL="0" marR="0" rtl="0" algn="l">
              <a:lnSpc>
                <a:spcPct val="212221"/>
              </a:lnSpc>
              <a:spcBef>
                <a:spcPts val="0"/>
              </a:spcBef>
              <a:spcAft>
                <a:spcPts val="0"/>
              </a:spcAft>
              <a:buNone/>
            </a:pPr>
            <a:r>
              <a:t/>
            </a:r>
            <a:endParaRPr b="0" i="0" sz="3371" u="none" cap="none" strike="noStrike">
              <a:solidFill>
                <a:srgbClr val="000000"/>
              </a:solidFill>
              <a:latin typeface="DM Sans"/>
              <a:ea typeface="DM Sans"/>
              <a:cs typeface="DM Sans"/>
              <a:sym typeface="DM Sans"/>
            </a:endParaRPr>
          </a:p>
          <a:p>
            <a:pPr indent="0" lvl="0" marL="0" marR="0" rtl="0" algn="l">
              <a:lnSpc>
                <a:spcPct val="212221"/>
              </a:lnSpc>
              <a:spcBef>
                <a:spcPts val="0"/>
              </a:spcBef>
              <a:spcAft>
                <a:spcPts val="0"/>
              </a:spcAft>
              <a:buNone/>
            </a:pPr>
            <a:r>
              <a:t/>
            </a:r>
            <a:endParaRPr b="0" i="0" sz="3371" u="none" cap="none" strike="noStrike">
              <a:solidFill>
                <a:srgbClr val="000000"/>
              </a:solidFill>
              <a:latin typeface="DM Sans"/>
              <a:ea typeface="DM Sans"/>
              <a:cs typeface="DM Sans"/>
              <a:sym typeface="DM Sans"/>
            </a:endParaRPr>
          </a:p>
          <a:p>
            <a:pPr indent="0" lvl="0" marL="0" marR="0" rtl="0" algn="l">
              <a:lnSpc>
                <a:spcPct val="212221"/>
              </a:lnSpc>
              <a:spcBef>
                <a:spcPts val="0"/>
              </a:spcBef>
              <a:spcAft>
                <a:spcPts val="0"/>
              </a:spcAft>
              <a:buNone/>
            </a:pPr>
            <a:r>
              <a:t/>
            </a:r>
            <a:endParaRPr b="0" i="0" sz="3371" u="none" cap="none" strike="noStrike">
              <a:solidFill>
                <a:srgbClr val="000000"/>
              </a:solidFill>
              <a:latin typeface="DM Sans"/>
              <a:ea typeface="DM Sans"/>
              <a:cs typeface="DM Sans"/>
              <a:sym typeface="DM Sans"/>
            </a:endParaRPr>
          </a:p>
        </p:txBody>
      </p:sp>
      <p:grpSp>
        <p:nvGrpSpPr>
          <p:cNvPr id="476" name="Google Shape;476;p21"/>
          <p:cNvGrpSpPr/>
          <p:nvPr/>
        </p:nvGrpSpPr>
        <p:grpSpPr>
          <a:xfrm>
            <a:off x="0" y="-361648"/>
            <a:ext cx="689995" cy="10798486"/>
            <a:chOff x="0" y="-95250"/>
            <a:chExt cx="181726" cy="2804583"/>
          </a:xfrm>
        </p:grpSpPr>
        <p:sp>
          <p:nvSpPr>
            <p:cNvPr id="477" name="Google Shape;477;p21"/>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478" name="Google Shape;478;p21"/>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79" name="Google Shape;479;p21"/>
          <p:cNvGrpSpPr/>
          <p:nvPr/>
        </p:nvGrpSpPr>
        <p:grpSpPr>
          <a:xfrm>
            <a:off x="192595" y="-392515"/>
            <a:ext cx="18099610" cy="1037560"/>
            <a:chOff x="0" y="-95250"/>
            <a:chExt cx="4766944" cy="273265"/>
          </a:xfrm>
        </p:grpSpPr>
        <p:sp>
          <p:nvSpPr>
            <p:cNvPr id="480" name="Google Shape;480;p21"/>
            <p:cNvSpPr/>
            <p:nvPr/>
          </p:nvSpPr>
          <p:spPr>
            <a:xfrm>
              <a:off x="0" y="0"/>
              <a:ext cx="4766944" cy="178015"/>
            </a:xfrm>
            <a:custGeom>
              <a:rect b="b" l="l" r="r" t="t"/>
              <a:pathLst>
                <a:path extrusionOk="0" h="178015" w="4766944">
                  <a:moveTo>
                    <a:pt x="0" y="0"/>
                  </a:moveTo>
                  <a:lnTo>
                    <a:pt x="4766944" y="0"/>
                  </a:lnTo>
                  <a:lnTo>
                    <a:pt x="4766944" y="178015"/>
                  </a:lnTo>
                  <a:lnTo>
                    <a:pt x="0" y="178015"/>
                  </a:lnTo>
                  <a:close/>
                </a:path>
              </a:pathLst>
            </a:custGeom>
            <a:solidFill>
              <a:srgbClr val="010349"/>
            </a:solidFill>
            <a:ln>
              <a:noFill/>
            </a:ln>
          </p:spPr>
        </p:sp>
        <p:sp>
          <p:nvSpPr>
            <p:cNvPr id="481" name="Google Shape;481;p21"/>
            <p:cNvSpPr txBox="1"/>
            <p:nvPr/>
          </p:nvSpPr>
          <p:spPr>
            <a:xfrm>
              <a:off x="0" y="-95250"/>
              <a:ext cx="4766944" cy="27326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82" name="Google Shape;482;p21"/>
          <p:cNvSpPr/>
          <p:nvPr/>
        </p:nvSpPr>
        <p:spPr>
          <a:xfrm>
            <a:off x="12328996" y="2498958"/>
            <a:ext cx="4784771" cy="4784771"/>
          </a:xfrm>
          <a:custGeom>
            <a:rect b="b" l="l" r="r" t="t"/>
            <a:pathLst>
              <a:path extrusionOk="0" h="4784771" w="4784771">
                <a:moveTo>
                  <a:pt x="0" y="0"/>
                </a:moveTo>
                <a:lnTo>
                  <a:pt x="4784771" y="0"/>
                </a:lnTo>
                <a:lnTo>
                  <a:pt x="4784771" y="4784771"/>
                </a:lnTo>
                <a:lnTo>
                  <a:pt x="0" y="4784771"/>
                </a:lnTo>
                <a:lnTo>
                  <a:pt x="0" y="0"/>
                </a:lnTo>
                <a:close/>
              </a:path>
            </a:pathLst>
          </a:custGeom>
          <a:blipFill rotWithShape="1">
            <a:blip r:embed="rId3">
              <a:alphaModFix/>
            </a:blip>
            <a:stretch>
              <a:fillRect b="0" l="0" r="0" t="0"/>
            </a:stretch>
          </a:blipFill>
          <a:ln>
            <a:noFill/>
          </a:ln>
        </p:spPr>
      </p:sp>
      <p:sp>
        <p:nvSpPr>
          <p:cNvPr id="483" name="Google Shape;483;p21"/>
          <p:cNvSpPr txBox="1"/>
          <p:nvPr/>
        </p:nvSpPr>
        <p:spPr>
          <a:xfrm>
            <a:off x="3090450" y="664950"/>
            <a:ext cx="126087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7199" u="none" cap="none" strike="noStrike">
                <a:solidFill>
                  <a:srgbClr val="010349"/>
                </a:solidFill>
                <a:latin typeface="DM Sans"/>
                <a:ea typeface="DM Sans"/>
                <a:cs typeface="DM Sans"/>
                <a:sym typeface="DM Sans"/>
              </a:rPr>
              <a:t>Le client cible de Bolt Food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grpSp>
        <p:nvGrpSpPr>
          <p:cNvPr id="492" name="Google Shape;492;p22"/>
          <p:cNvGrpSpPr/>
          <p:nvPr/>
        </p:nvGrpSpPr>
        <p:grpSpPr>
          <a:xfrm>
            <a:off x="0" y="-361652"/>
            <a:ext cx="689989" cy="10648652"/>
            <a:chOff x="0" y="-95250"/>
            <a:chExt cx="181726" cy="2804583"/>
          </a:xfrm>
        </p:grpSpPr>
        <p:sp>
          <p:nvSpPr>
            <p:cNvPr id="493" name="Google Shape;493;p22"/>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494" name="Google Shape;494;p22"/>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495" name="Google Shape;495;p22"/>
          <p:cNvGrpSpPr/>
          <p:nvPr/>
        </p:nvGrpSpPr>
        <p:grpSpPr>
          <a:xfrm>
            <a:off x="303020" y="-361640"/>
            <a:ext cx="18099610" cy="1037560"/>
            <a:chOff x="0" y="-95250"/>
            <a:chExt cx="4766944" cy="273265"/>
          </a:xfrm>
        </p:grpSpPr>
        <p:sp>
          <p:nvSpPr>
            <p:cNvPr id="496" name="Google Shape;496;p22"/>
            <p:cNvSpPr/>
            <p:nvPr/>
          </p:nvSpPr>
          <p:spPr>
            <a:xfrm>
              <a:off x="0" y="0"/>
              <a:ext cx="4766944" cy="178015"/>
            </a:xfrm>
            <a:custGeom>
              <a:rect b="b" l="l" r="r" t="t"/>
              <a:pathLst>
                <a:path extrusionOk="0" h="178015" w="4766944">
                  <a:moveTo>
                    <a:pt x="0" y="0"/>
                  </a:moveTo>
                  <a:lnTo>
                    <a:pt x="4766944" y="0"/>
                  </a:lnTo>
                  <a:lnTo>
                    <a:pt x="4766944" y="178015"/>
                  </a:lnTo>
                  <a:lnTo>
                    <a:pt x="0" y="178015"/>
                  </a:lnTo>
                  <a:close/>
                </a:path>
              </a:pathLst>
            </a:custGeom>
            <a:solidFill>
              <a:srgbClr val="010349"/>
            </a:solidFill>
            <a:ln>
              <a:noFill/>
            </a:ln>
          </p:spPr>
        </p:sp>
        <p:sp>
          <p:nvSpPr>
            <p:cNvPr id="497" name="Google Shape;497;p22"/>
            <p:cNvSpPr txBox="1"/>
            <p:nvPr/>
          </p:nvSpPr>
          <p:spPr>
            <a:xfrm>
              <a:off x="0" y="-95250"/>
              <a:ext cx="4766944" cy="27326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498" name="Google Shape;498;p22"/>
          <p:cNvSpPr/>
          <p:nvPr/>
        </p:nvSpPr>
        <p:spPr>
          <a:xfrm>
            <a:off x="1708229" y="6373126"/>
            <a:ext cx="4892502" cy="3257936"/>
          </a:xfrm>
          <a:custGeom>
            <a:rect b="b" l="l" r="r" t="t"/>
            <a:pathLst>
              <a:path extrusionOk="0" h="3257936" w="4892502">
                <a:moveTo>
                  <a:pt x="0" y="0"/>
                </a:moveTo>
                <a:lnTo>
                  <a:pt x="4892502" y="0"/>
                </a:lnTo>
                <a:lnTo>
                  <a:pt x="4892502" y="3257937"/>
                </a:lnTo>
                <a:lnTo>
                  <a:pt x="0" y="3257937"/>
                </a:lnTo>
                <a:lnTo>
                  <a:pt x="0" y="0"/>
                </a:lnTo>
                <a:close/>
              </a:path>
            </a:pathLst>
          </a:custGeom>
          <a:blipFill rotWithShape="1">
            <a:blip r:embed="rId3">
              <a:alphaModFix/>
            </a:blip>
            <a:stretch>
              <a:fillRect b="-25082" l="0" r="0" t="-25083"/>
            </a:stretch>
          </a:blipFill>
          <a:ln>
            <a:noFill/>
          </a:ln>
        </p:spPr>
      </p:sp>
      <p:sp>
        <p:nvSpPr>
          <p:cNvPr id="499" name="Google Shape;499;p22"/>
          <p:cNvSpPr txBox="1"/>
          <p:nvPr/>
        </p:nvSpPr>
        <p:spPr>
          <a:xfrm>
            <a:off x="1427692" y="2585110"/>
            <a:ext cx="9944115" cy="532765"/>
          </a:xfrm>
          <a:prstGeom prst="rect">
            <a:avLst/>
          </a:prstGeom>
          <a:noFill/>
          <a:ln>
            <a:noFill/>
          </a:ln>
        </p:spPr>
        <p:txBody>
          <a:bodyPr anchorCtr="0" anchor="t" bIns="0" lIns="0" spcFirstLastPara="1" rIns="0" wrap="square" tIns="0">
            <a:spAutoFit/>
          </a:bodyPr>
          <a:lstStyle/>
          <a:p>
            <a:pPr indent="0" lvl="0" marL="0" marR="0" rtl="0" algn="l">
              <a:lnSpc>
                <a:spcPct val="160021"/>
              </a:lnSpc>
              <a:spcBef>
                <a:spcPts val="0"/>
              </a:spcBef>
              <a:spcAft>
                <a:spcPts val="0"/>
              </a:spcAft>
              <a:buNone/>
            </a:pPr>
            <a:r>
              <a:rPr b="0" i="0" lang="en-US" sz="2824" u="none" cap="none" strike="noStrike">
                <a:solidFill>
                  <a:srgbClr val="000000"/>
                </a:solidFill>
                <a:latin typeface="DM Sans"/>
                <a:ea typeface="DM Sans"/>
                <a:cs typeface="DM Sans"/>
                <a:sym typeface="DM Sans"/>
              </a:rPr>
              <a:t>Un panier moyen de 23.50€</a:t>
            </a:r>
            <a:endParaRPr/>
          </a:p>
        </p:txBody>
      </p:sp>
      <p:sp>
        <p:nvSpPr>
          <p:cNvPr id="500" name="Google Shape;500;p22"/>
          <p:cNvSpPr txBox="1"/>
          <p:nvPr/>
        </p:nvSpPr>
        <p:spPr>
          <a:xfrm>
            <a:off x="3942375" y="748950"/>
            <a:ext cx="110682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7199" u="none" cap="none" strike="noStrike">
                <a:solidFill>
                  <a:srgbClr val="010349"/>
                </a:solidFill>
                <a:latin typeface="DM Sans"/>
                <a:ea typeface="DM Sans"/>
                <a:cs typeface="DM Sans"/>
                <a:sym typeface="DM Sans"/>
              </a:rPr>
              <a:t>Préférences du public</a:t>
            </a:r>
            <a:endParaRPr/>
          </a:p>
        </p:txBody>
      </p:sp>
      <p:sp>
        <p:nvSpPr>
          <p:cNvPr id="501" name="Google Shape;501;p22"/>
          <p:cNvSpPr txBox="1"/>
          <p:nvPr/>
        </p:nvSpPr>
        <p:spPr>
          <a:xfrm>
            <a:off x="1427692" y="3294656"/>
            <a:ext cx="10346078" cy="532765"/>
          </a:xfrm>
          <a:prstGeom prst="rect">
            <a:avLst/>
          </a:prstGeom>
          <a:noFill/>
          <a:ln>
            <a:noFill/>
          </a:ln>
        </p:spPr>
        <p:txBody>
          <a:bodyPr anchorCtr="0" anchor="t" bIns="0" lIns="0" spcFirstLastPara="1" rIns="0" wrap="square" tIns="0">
            <a:spAutoFit/>
          </a:bodyPr>
          <a:lstStyle/>
          <a:p>
            <a:pPr indent="0" lvl="0" marL="0" marR="0" rtl="0" algn="l">
              <a:lnSpc>
                <a:spcPct val="160021"/>
              </a:lnSpc>
              <a:spcBef>
                <a:spcPts val="0"/>
              </a:spcBef>
              <a:spcAft>
                <a:spcPts val="0"/>
              </a:spcAft>
              <a:buNone/>
            </a:pPr>
            <a:r>
              <a:rPr b="0" i="0" lang="en-US" sz="2824" u="none" cap="none" strike="noStrike">
                <a:solidFill>
                  <a:srgbClr val="000000"/>
                </a:solidFill>
                <a:latin typeface="DM Sans"/>
                <a:ea typeface="DM Sans"/>
                <a:cs typeface="DM Sans"/>
                <a:sym typeface="DM Sans"/>
              </a:rPr>
              <a:t>Plus de 80% des clients restent fidèles à l’application utilisée.</a:t>
            </a:r>
            <a:endParaRPr/>
          </a:p>
        </p:txBody>
      </p:sp>
      <p:sp>
        <p:nvSpPr>
          <p:cNvPr id="502" name="Google Shape;502;p22"/>
          <p:cNvSpPr txBox="1"/>
          <p:nvPr/>
        </p:nvSpPr>
        <p:spPr>
          <a:xfrm>
            <a:off x="3386081" y="6095949"/>
            <a:ext cx="1536900" cy="38460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None/>
            </a:pPr>
            <a:r>
              <a:rPr b="0" i="0" lang="en-US" sz="2499" u="none" cap="none" strike="noStrike">
                <a:solidFill>
                  <a:srgbClr val="000000"/>
                </a:solidFill>
                <a:latin typeface="DM Sans"/>
                <a:ea typeface="DM Sans"/>
                <a:cs typeface="DM Sans"/>
                <a:sym typeface="DM Sans"/>
              </a:rPr>
              <a:t>Dimanche</a:t>
            </a:r>
            <a:endParaRPr sz="1300"/>
          </a:p>
        </p:txBody>
      </p:sp>
      <p:sp>
        <p:nvSpPr>
          <p:cNvPr id="503" name="Google Shape;503;p22"/>
          <p:cNvSpPr txBox="1"/>
          <p:nvPr/>
        </p:nvSpPr>
        <p:spPr>
          <a:xfrm>
            <a:off x="5126555" y="7542989"/>
            <a:ext cx="1139400" cy="38460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None/>
            </a:pPr>
            <a:r>
              <a:rPr b="0" i="0" lang="en-US" sz="2499" u="none" cap="none" strike="noStrike">
                <a:solidFill>
                  <a:srgbClr val="000000"/>
                </a:solidFill>
                <a:latin typeface="DM Sans"/>
                <a:ea typeface="DM Sans"/>
                <a:cs typeface="DM Sans"/>
                <a:sym typeface="DM Sans"/>
              </a:rPr>
              <a:t>Samedi</a:t>
            </a:r>
            <a:endParaRPr sz="1300"/>
          </a:p>
        </p:txBody>
      </p:sp>
      <p:sp>
        <p:nvSpPr>
          <p:cNvPr id="504" name="Google Shape;504;p22"/>
          <p:cNvSpPr txBox="1"/>
          <p:nvPr/>
        </p:nvSpPr>
        <p:spPr>
          <a:xfrm>
            <a:off x="1828775" y="7021809"/>
            <a:ext cx="1398900" cy="38460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None/>
            </a:pPr>
            <a:r>
              <a:rPr b="0" i="0" lang="en-US" sz="2499" u="none" cap="none" strike="noStrike">
                <a:solidFill>
                  <a:srgbClr val="000000"/>
                </a:solidFill>
                <a:latin typeface="DM Sans"/>
                <a:ea typeface="DM Sans"/>
                <a:cs typeface="DM Sans"/>
                <a:sym typeface="DM Sans"/>
              </a:rPr>
              <a:t>Vendredi</a:t>
            </a:r>
            <a:endParaRPr sz="1300"/>
          </a:p>
        </p:txBody>
      </p:sp>
      <p:sp>
        <p:nvSpPr>
          <p:cNvPr id="505" name="Google Shape;505;p22"/>
          <p:cNvSpPr/>
          <p:nvPr/>
        </p:nvSpPr>
        <p:spPr>
          <a:xfrm>
            <a:off x="7469476" y="6373126"/>
            <a:ext cx="4892502" cy="3257936"/>
          </a:xfrm>
          <a:custGeom>
            <a:rect b="b" l="l" r="r" t="t"/>
            <a:pathLst>
              <a:path extrusionOk="0" h="3257936" w="4892502">
                <a:moveTo>
                  <a:pt x="0" y="0"/>
                </a:moveTo>
                <a:lnTo>
                  <a:pt x="4892502" y="0"/>
                </a:lnTo>
                <a:lnTo>
                  <a:pt x="4892502" y="3257937"/>
                </a:lnTo>
                <a:lnTo>
                  <a:pt x="0" y="3257937"/>
                </a:lnTo>
                <a:lnTo>
                  <a:pt x="0" y="0"/>
                </a:lnTo>
                <a:close/>
              </a:path>
            </a:pathLst>
          </a:custGeom>
          <a:blipFill rotWithShape="1">
            <a:blip r:embed="rId3">
              <a:alphaModFix/>
            </a:blip>
            <a:stretch>
              <a:fillRect b="-25082" l="0" r="0" t="-25083"/>
            </a:stretch>
          </a:blipFill>
          <a:ln>
            <a:noFill/>
          </a:ln>
        </p:spPr>
      </p:sp>
      <p:sp>
        <p:nvSpPr>
          <p:cNvPr id="506" name="Google Shape;506;p22"/>
          <p:cNvSpPr/>
          <p:nvPr/>
        </p:nvSpPr>
        <p:spPr>
          <a:xfrm>
            <a:off x="13228753" y="6373126"/>
            <a:ext cx="4892502" cy="3257936"/>
          </a:xfrm>
          <a:custGeom>
            <a:rect b="b" l="l" r="r" t="t"/>
            <a:pathLst>
              <a:path extrusionOk="0" h="3257936" w="4892502">
                <a:moveTo>
                  <a:pt x="0" y="0"/>
                </a:moveTo>
                <a:lnTo>
                  <a:pt x="4892502" y="0"/>
                </a:lnTo>
                <a:lnTo>
                  <a:pt x="4892502" y="3257937"/>
                </a:lnTo>
                <a:lnTo>
                  <a:pt x="0" y="3257937"/>
                </a:lnTo>
                <a:lnTo>
                  <a:pt x="0" y="0"/>
                </a:lnTo>
                <a:close/>
              </a:path>
            </a:pathLst>
          </a:custGeom>
          <a:blipFill rotWithShape="1">
            <a:blip r:embed="rId3">
              <a:alphaModFix/>
            </a:blip>
            <a:stretch>
              <a:fillRect b="-25082" l="0" r="0" t="-25083"/>
            </a:stretch>
          </a:blipFill>
          <a:ln>
            <a:noFill/>
          </a:ln>
        </p:spPr>
      </p:sp>
      <p:sp>
        <p:nvSpPr>
          <p:cNvPr id="507" name="Google Shape;507;p22"/>
          <p:cNvSpPr txBox="1"/>
          <p:nvPr/>
        </p:nvSpPr>
        <p:spPr>
          <a:xfrm>
            <a:off x="9157101" y="6088975"/>
            <a:ext cx="1398900" cy="39990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None/>
            </a:pPr>
            <a:r>
              <a:rPr b="0" i="0" lang="en-US" sz="2599" u="none" cap="none" strike="noStrike">
                <a:solidFill>
                  <a:srgbClr val="000000"/>
                </a:solidFill>
                <a:latin typeface="DM Sans"/>
                <a:ea typeface="DM Sans"/>
                <a:cs typeface="DM Sans"/>
                <a:sym typeface="DM Sans"/>
              </a:rPr>
              <a:t>Dinner</a:t>
            </a:r>
            <a:endParaRPr/>
          </a:p>
        </p:txBody>
      </p:sp>
      <p:sp>
        <p:nvSpPr>
          <p:cNvPr id="508" name="Google Shape;508;p22"/>
          <p:cNvSpPr txBox="1"/>
          <p:nvPr/>
        </p:nvSpPr>
        <p:spPr>
          <a:xfrm>
            <a:off x="7828278" y="7021800"/>
            <a:ext cx="1139400" cy="39990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None/>
            </a:pPr>
            <a:r>
              <a:rPr b="0" i="0" lang="en-US" sz="2599" u="none" cap="none" strike="noStrike">
                <a:solidFill>
                  <a:srgbClr val="000000"/>
                </a:solidFill>
                <a:latin typeface="DM Sans"/>
                <a:ea typeface="DM Sans"/>
                <a:cs typeface="DM Sans"/>
                <a:sym typeface="DM Sans"/>
              </a:rPr>
              <a:t>Lunch</a:t>
            </a:r>
            <a:endParaRPr/>
          </a:p>
        </p:txBody>
      </p:sp>
      <p:sp>
        <p:nvSpPr>
          <p:cNvPr id="509" name="Google Shape;509;p22"/>
          <p:cNvSpPr txBox="1"/>
          <p:nvPr/>
        </p:nvSpPr>
        <p:spPr>
          <a:xfrm>
            <a:off x="10839075" y="7529025"/>
            <a:ext cx="1139400" cy="39990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None/>
            </a:pPr>
            <a:r>
              <a:rPr b="0" i="0" lang="en-US" sz="2599" u="none" cap="none" strike="noStrike">
                <a:solidFill>
                  <a:srgbClr val="000000"/>
                </a:solidFill>
                <a:latin typeface="DM Sans"/>
                <a:ea typeface="DM Sans"/>
                <a:cs typeface="DM Sans"/>
                <a:sym typeface="DM Sans"/>
              </a:rPr>
              <a:t>Snack</a:t>
            </a:r>
            <a:endParaRPr/>
          </a:p>
        </p:txBody>
      </p:sp>
      <p:sp>
        <p:nvSpPr>
          <p:cNvPr id="510" name="Google Shape;510;p22"/>
          <p:cNvSpPr txBox="1"/>
          <p:nvPr/>
        </p:nvSpPr>
        <p:spPr>
          <a:xfrm>
            <a:off x="14472907" y="5466688"/>
            <a:ext cx="2404200" cy="104010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None/>
            </a:pPr>
            <a:r>
              <a:rPr b="0" i="0" lang="en-US" sz="2599" u="none" cap="none" strike="noStrike">
                <a:solidFill>
                  <a:srgbClr val="000000"/>
                </a:solidFill>
                <a:latin typeface="DM Sans"/>
                <a:ea typeface="DM Sans"/>
                <a:cs typeface="DM Sans"/>
                <a:sym typeface="DM Sans"/>
              </a:rPr>
              <a:t>North American</a:t>
            </a:r>
            <a:endParaRPr/>
          </a:p>
        </p:txBody>
      </p:sp>
      <p:sp>
        <p:nvSpPr>
          <p:cNvPr id="511" name="Google Shape;511;p22"/>
          <p:cNvSpPr txBox="1"/>
          <p:nvPr/>
        </p:nvSpPr>
        <p:spPr>
          <a:xfrm>
            <a:off x="13568273" y="7021800"/>
            <a:ext cx="872700" cy="39990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None/>
            </a:pPr>
            <a:r>
              <a:rPr b="0" i="0" lang="en-US" sz="2599" u="none" cap="none" strike="noStrike">
                <a:solidFill>
                  <a:srgbClr val="000000"/>
                </a:solidFill>
                <a:latin typeface="DM Sans"/>
                <a:ea typeface="DM Sans"/>
                <a:cs typeface="DM Sans"/>
                <a:sym typeface="DM Sans"/>
              </a:rPr>
              <a:t>Asiat</a:t>
            </a:r>
            <a:endParaRPr/>
          </a:p>
        </p:txBody>
      </p:sp>
      <p:sp>
        <p:nvSpPr>
          <p:cNvPr id="512" name="Google Shape;512;p22"/>
          <p:cNvSpPr txBox="1"/>
          <p:nvPr/>
        </p:nvSpPr>
        <p:spPr>
          <a:xfrm>
            <a:off x="16532650" y="7529025"/>
            <a:ext cx="1679100" cy="399900"/>
          </a:xfrm>
          <a:prstGeom prst="rect">
            <a:avLst/>
          </a:prstGeom>
          <a:noFill/>
          <a:ln>
            <a:noFill/>
          </a:ln>
        </p:spPr>
        <p:txBody>
          <a:bodyPr anchorCtr="0" anchor="t" bIns="0" lIns="0" spcFirstLastPara="1" rIns="0" wrap="square" tIns="0">
            <a:spAutoFit/>
          </a:bodyPr>
          <a:lstStyle/>
          <a:p>
            <a:pPr indent="0" lvl="0" marL="0" marR="0" rtl="0" algn="ctr">
              <a:lnSpc>
                <a:spcPct val="160023"/>
              </a:lnSpc>
              <a:spcBef>
                <a:spcPts val="0"/>
              </a:spcBef>
              <a:spcAft>
                <a:spcPts val="0"/>
              </a:spcAft>
              <a:buNone/>
            </a:pPr>
            <a:r>
              <a:rPr b="0" i="0" lang="en-US" sz="2599" u="none" cap="none" strike="noStrike">
                <a:solidFill>
                  <a:srgbClr val="000000"/>
                </a:solidFill>
                <a:latin typeface="DM Sans"/>
                <a:ea typeface="DM Sans"/>
                <a:cs typeface="DM Sans"/>
                <a:sym typeface="DM Sans"/>
              </a:rPr>
              <a:t>European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grpSp>
        <p:nvGrpSpPr>
          <p:cNvPr id="521" name="Google Shape;521;p23"/>
          <p:cNvGrpSpPr/>
          <p:nvPr/>
        </p:nvGrpSpPr>
        <p:grpSpPr>
          <a:xfrm>
            <a:off x="0" y="-361652"/>
            <a:ext cx="689989" cy="10648652"/>
            <a:chOff x="0" y="-95250"/>
            <a:chExt cx="181726" cy="2804583"/>
          </a:xfrm>
        </p:grpSpPr>
        <p:sp>
          <p:nvSpPr>
            <p:cNvPr id="522" name="Google Shape;522;p23"/>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523" name="Google Shape;523;p23"/>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4" name="Google Shape;524;p23"/>
          <p:cNvGrpSpPr/>
          <p:nvPr/>
        </p:nvGrpSpPr>
        <p:grpSpPr>
          <a:xfrm>
            <a:off x="464420" y="-361640"/>
            <a:ext cx="18099610" cy="1037560"/>
            <a:chOff x="0" y="-95250"/>
            <a:chExt cx="4766944" cy="273265"/>
          </a:xfrm>
        </p:grpSpPr>
        <p:sp>
          <p:nvSpPr>
            <p:cNvPr id="525" name="Google Shape;525;p23"/>
            <p:cNvSpPr/>
            <p:nvPr/>
          </p:nvSpPr>
          <p:spPr>
            <a:xfrm>
              <a:off x="0" y="0"/>
              <a:ext cx="4766944" cy="178015"/>
            </a:xfrm>
            <a:custGeom>
              <a:rect b="b" l="l" r="r" t="t"/>
              <a:pathLst>
                <a:path extrusionOk="0" h="178015" w="4766944">
                  <a:moveTo>
                    <a:pt x="0" y="0"/>
                  </a:moveTo>
                  <a:lnTo>
                    <a:pt x="4766944" y="0"/>
                  </a:lnTo>
                  <a:lnTo>
                    <a:pt x="4766944" y="178015"/>
                  </a:lnTo>
                  <a:lnTo>
                    <a:pt x="0" y="178015"/>
                  </a:lnTo>
                  <a:close/>
                </a:path>
              </a:pathLst>
            </a:custGeom>
            <a:solidFill>
              <a:srgbClr val="010349"/>
            </a:solidFill>
            <a:ln>
              <a:noFill/>
            </a:ln>
          </p:spPr>
        </p:sp>
        <p:sp>
          <p:nvSpPr>
            <p:cNvPr id="526" name="Google Shape;526;p23"/>
            <p:cNvSpPr txBox="1"/>
            <p:nvPr/>
          </p:nvSpPr>
          <p:spPr>
            <a:xfrm>
              <a:off x="0" y="-95250"/>
              <a:ext cx="4766944" cy="27326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27" name="Google Shape;527;p23"/>
          <p:cNvGrpSpPr/>
          <p:nvPr/>
        </p:nvGrpSpPr>
        <p:grpSpPr>
          <a:xfrm>
            <a:off x="2597811" y="1872940"/>
            <a:ext cx="6114739" cy="3556248"/>
            <a:chOff x="0" y="-123825"/>
            <a:chExt cx="1610466" cy="936625"/>
          </a:xfrm>
        </p:grpSpPr>
        <p:sp>
          <p:nvSpPr>
            <p:cNvPr id="528" name="Google Shape;528;p23"/>
            <p:cNvSpPr/>
            <p:nvPr/>
          </p:nvSpPr>
          <p:spPr>
            <a:xfrm>
              <a:off x="0" y="0"/>
              <a:ext cx="1610466" cy="812800"/>
            </a:xfrm>
            <a:custGeom>
              <a:rect b="b" l="l" r="r" t="t"/>
              <a:pathLst>
                <a:path extrusionOk="0" h="812800" w="1610466">
                  <a:moveTo>
                    <a:pt x="64572" y="0"/>
                  </a:moveTo>
                  <a:lnTo>
                    <a:pt x="1545895" y="0"/>
                  </a:lnTo>
                  <a:cubicBezTo>
                    <a:pt x="1563020" y="0"/>
                    <a:pt x="1579444" y="6803"/>
                    <a:pt x="1591554" y="18913"/>
                  </a:cubicBezTo>
                  <a:cubicBezTo>
                    <a:pt x="1603663" y="31022"/>
                    <a:pt x="1610466" y="47446"/>
                    <a:pt x="1610466" y="64572"/>
                  </a:cubicBezTo>
                  <a:lnTo>
                    <a:pt x="1610466" y="748229"/>
                  </a:lnTo>
                  <a:cubicBezTo>
                    <a:pt x="1610466" y="783890"/>
                    <a:pt x="1581557" y="812800"/>
                    <a:pt x="1545895" y="812800"/>
                  </a:cubicBezTo>
                  <a:lnTo>
                    <a:pt x="64572" y="812800"/>
                  </a:lnTo>
                  <a:cubicBezTo>
                    <a:pt x="28910" y="812800"/>
                    <a:pt x="0" y="783890"/>
                    <a:pt x="0" y="748229"/>
                  </a:cubicBezTo>
                  <a:lnTo>
                    <a:pt x="0" y="64572"/>
                  </a:lnTo>
                  <a:cubicBezTo>
                    <a:pt x="0" y="28910"/>
                    <a:pt x="28910" y="0"/>
                    <a:pt x="64572"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3"/>
            <p:cNvSpPr txBox="1"/>
            <p:nvPr/>
          </p:nvSpPr>
          <p:spPr>
            <a:xfrm>
              <a:off x="0" y="-123825"/>
              <a:ext cx="1610466" cy="936625"/>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Maximiser le chiffre d'affaires pendant les dîners et les week-ends.</a:t>
              </a:r>
              <a:endParaRPr/>
            </a:p>
          </p:txBody>
        </p:sp>
      </p:grpSp>
      <p:grpSp>
        <p:nvGrpSpPr>
          <p:cNvPr id="530" name="Google Shape;530;p23"/>
          <p:cNvGrpSpPr/>
          <p:nvPr/>
        </p:nvGrpSpPr>
        <p:grpSpPr>
          <a:xfrm>
            <a:off x="9780602" y="1873635"/>
            <a:ext cx="6222778" cy="3556248"/>
            <a:chOff x="0" y="-123825"/>
            <a:chExt cx="1638921" cy="936625"/>
          </a:xfrm>
        </p:grpSpPr>
        <p:sp>
          <p:nvSpPr>
            <p:cNvPr id="531" name="Google Shape;531;p23"/>
            <p:cNvSpPr/>
            <p:nvPr/>
          </p:nvSpPr>
          <p:spPr>
            <a:xfrm>
              <a:off x="0" y="0"/>
              <a:ext cx="1638921" cy="812800"/>
            </a:xfrm>
            <a:custGeom>
              <a:rect b="b" l="l" r="r" t="t"/>
              <a:pathLst>
                <a:path extrusionOk="0" h="812800" w="1638921">
                  <a:moveTo>
                    <a:pt x="63450" y="0"/>
                  </a:moveTo>
                  <a:lnTo>
                    <a:pt x="1575471" y="0"/>
                  </a:lnTo>
                  <a:cubicBezTo>
                    <a:pt x="1610513" y="0"/>
                    <a:pt x="1638921" y="28408"/>
                    <a:pt x="1638921" y="63450"/>
                  </a:cubicBezTo>
                  <a:lnTo>
                    <a:pt x="1638921" y="749350"/>
                  </a:lnTo>
                  <a:cubicBezTo>
                    <a:pt x="1638921" y="784392"/>
                    <a:pt x="1610513" y="812800"/>
                    <a:pt x="1575471" y="812800"/>
                  </a:cubicBezTo>
                  <a:lnTo>
                    <a:pt x="63450" y="812800"/>
                  </a:lnTo>
                  <a:cubicBezTo>
                    <a:pt x="28408" y="812800"/>
                    <a:pt x="0" y="784392"/>
                    <a:pt x="0" y="749350"/>
                  </a:cubicBezTo>
                  <a:lnTo>
                    <a:pt x="0" y="63450"/>
                  </a:lnTo>
                  <a:cubicBezTo>
                    <a:pt x="0" y="28408"/>
                    <a:pt x="28408" y="0"/>
                    <a:pt x="63450"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3"/>
            <p:cNvSpPr txBox="1"/>
            <p:nvPr/>
          </p:nvSpPr>
          <p:spPr>
            <a:xfrm>
              <a:off x="0" y="-123825"/>
              <a:ext cx="1638921" cy="936625"/>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Optimiser l’existant en développant l’application </a:t>
              </a:r>
              <a:endParaRPr/>
            </a:p>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Bolt-Food.</a:t>
              </a:r>
              <a:endParaRPr/>
            </a:p>
          </p:txBody>
        </p:sp>
      </p:grpSp>
      <p:grpSp>
        <p:nvGrpSpPr>
          <p:cNvPr id="533" name="Google Shape;533;p23"/>
          <p:cNvGrpSpPr/>
          <p:nvPr/>
        </p:nvGrpSpPr>
        <p:grpSpPr>
          <a:xfrm>
            <a:off x="2597811" y="5711515"/>
            <a:ext cx="6114739" cy="3544702"/>
            <a:chOff x="0" y="-123825"/>
            <a:chExt cx="1610466" cy="933584"/>
          </a:xfrm>
        </p:grpSpPr>
        <p:sp>
          <p:nvSpPr>
            <p:cNvPr id="534" name="Google Shape;534;p23"/>
            <p:cNvSpPr/>
            <p:nvPr/>
          </p:nvSpPr>
          <p:spPr>
            <a:xfrm>
              <a:off x="0" y="0"/>
              <a:ext cx="1610466" cy="809759"/>
            </a:xfrm>
            <a:custGeom>
              <a:rect b="b" l="l" r="r" t="t"/>
              <a:pathLst>
                <a:path extrusionOk="0" h="809759" w="1610466">
                  <a:moveTo>
                    <a:pt x="64572" y="0"/>
                  </a:moveTo>
                  <a:lnTo>
                    <a:pt x="1545895" y="0"/>
                  </a:lnTo>
                  <a:cubicBezTo>
                    <a:pt x="1563020" y="0"/>
                    <a:pt x="1579444" y="6803"/>
                    <a:pt x="1591554" y="18913"/>
                  </a:cubicBezTo>
                  <a:cubicBezTo>
                    <a:pt x="1603663" y="31022"/>
                    <a:pt x="1610466" y="47446"/>
                    <a:pt x="1610466" y="64572"/>
                  </a:cubicBezTo>
                  <a:lnTo>
                    <a:pt x="1610466" y="745188"/>
                  </a:lnTo>
                  <a:cubicBezTo>
                    <a:pt x="1610466" y="780849"/>
                    <a:pt x="1581557" y="809759"/>
                    <a:pt x="1545895" y="809759"/>
                  </a:cubicBezTo>
                  <a:lnTo>
                    <a:pt x="64572" y="809759"/>
                  </a:lnTo>
                  <a:cubicBezTo>
                    <a:pt x="28910" y="809759"/>
                    <a:pt x="0" y="780849"/>
                    <a:pt x="0" y="745188"/>
                  </a:cubicBezTo>
                  <a:lnTo>
                    <a:pt x="0" y="64572"/>
                  </a:lnTo>
                  <a:cubicBezTo>
                    <a:pt x="0" y="28910"/>
                    <a:pt x="28910" y="0"/>
                    <a:pt x="64572"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3"/>
            <p:cNvSpPr txBox="1"/>
            <p:nvPr/>
          </p:nvSpPr>
          <p:spPr>
            <a:xfrm>
              <a:off x="0" y="-123825"/>
              <a:ext cx="1610466" cy="933584"/>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Etendre la couverture du territoire et tisser un réseau d’enseignes aux plages horaires étendues.</a:t>
              </a:r>
              <a:endParaRPr/>
            </a:p>
          </p:txBody>
        </p:sp>
      </p:grpSp>
      <p:grpSp>
        <p:nvGrpSpPr>
          <p:cNvPr id="536" name="Google Shape;536;p23"/>
          <p:cNvGrpSpPr/>
          <p:nvPr/>
        </p:nvGrpSpPr>
        <p:grpSpPr>
          <a:xfrm>
            <a:off x="9908706" y="5713598"/>
            <a:ext cx="6222778" cy="3544702"/>
            <a:chOff x="0" y="-123825"/>
            <a:chExt cx="1638921" cy="933584"/>
          </a:xfrm>
        </p:grpSpPr>
        <p:sp>
          <p:nvSpPr>
            <p:cNvPr id="537" name="Google Shape;537;p23"/>
            <p:cNvSpPr/>
            <p:nvPr/>
          </p:nvSpPr>
          <p:spPr>
            <a:xfrm>
              <a:off x="0" y="0"/>
              <a:ext cx="1638921" cy="809759"/>
            </a:xfrm>
            <a:custGeom>
              <a:rect b="b" l="l" r="r" t="t"/>
              <a:pathLst>
                <a:path extrusionOk="0" h="809759" w="1638921">
                  <a:moveTo>
                    <a:pt x="63450" y="0"/>
                  </a:moveTo>
                  <a:lnTo>
                    <a:pt x="1575471" y="0"/>
                  </a:lnTo>
                  <a:cubicBezTo>
                    <a:pt x="1610513" y="0"/>
                    <a:pt x="1638921" y="28408"/>
                    <a:pt x="1638921" y="63450"/>
                  </a:cubicBezTo>
                  <a:lnTo>
                    <a:pt x="1638921" y="746309"/>
                  </a:lnTo>
                  <a:cubicBezTo>
                    <a:pt x="1638921" y="781351"/>
                    <a:pt x="1610513" y="809759"/>
                    <a:pt x="1575471" y="809759"/>
                  </a:cubicBezTo>
                  <a:lnTo>
                    <a:pt x="63450" y="809759"/>
                  </a:lnTo>
                  <a:cubicBezTo>
                    <a:pt x="28408" y="809759"/>
                    <a:pt x="0" y="781351"/>
                    <a:pt x="0" y="746309"/>
                  </a:cubicBezTo>
                  <a:lnTo>
                    <a:pt x="0" y="63450"/>
                  </a:lnTo>
                  <a:cubicBezTo>
                    <a:pt x="0" y="28408"/>
                    <a:pt x="28408" y="0"/>
                    <a:pt x="63450"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3"/>
            <p:cNvSpPr txBox="1"/>
            <p:nvPr/>
          </p:nvSpPr>
          <p:spPr>
            <a:xfrm>
              <a:off x="0" y="-123825"/>
              <a:ext cx="1638921" cy="933584"/>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Diversifier l’offre produits : des repas plus sains, végétaliens, pour les régimes spécifiques.</a:t>
              </a:r>
              <a:endParaRPr/>
            </a:p>
          </p:txBody>
        </p:sp>
      </p:grpSp>
      <p:sp>
        <p:nvSpPr>
          <p:cNvPr id="539" name="Google Shape;539;p23"/>
          <p:cNvSpPr/>
          <p:nvPr/>
        </p:nvSpPr>
        <p:spPr>
          <a:xfrm>
            <a:off x="1028700" y="3266924"/>
            <a:ext cx="1132840" cy="1132840"/>
          </a:xfrm>
          <a:custGeom>
            <a:rect b="b" l="l" r="r" t="t"/>
            <a:pathLst>
              <a:path extrusionOk="0" h="1132840" w="1132840">
                <a:moveTo>
                  <a:pt x="0" y="0"/>
                </a:moveTo>
                <a:lnTo>
                  <a:pt x="1132840" y="0"/>
                </a:lnTo>
                <a:lnTo>
                  <a:pt x="1132840" y="1132840"/>
                </a:lnTo>
                <a:lnTo>
                  <a:pt x="0" y="1132840"/>
                </a:lnTo>
                <a:lnTo>
                  <a:pt x="0" y="0"/>
                </a:lnTo>
                <a:close/>
              </a:path>
            </a:pathLst>
          </a:custGeom>
          <a:blipFill rotWithShape="1">
            <a:blip r:embed="rId3">
              <a:alphaModFix/>
            </a:blip>
            <a:stretch>
              <a:fillRect b="0" l="0" r="0" t="0"/>
            </a:stretch>
          </a:blipFill>
          <a:ln>
            <a:noFill/>
          </a:ln>
        </p:spPr>
      </p:sp>
      <p:sp>
        <p:nvSpPr>
          <p:cNvPr id="540" name="Google Shape;540;p23"/>
          <p:cNvSpPr/>
          <p:nvPr/>
        </p:nvSpPr>
        <p:spPr>
          <a:xfrm>
            <a:off x="16346281" y="3266924"/>
            <a:ext cx="1169890" cy="1169890"/>
          </a:xfrm>
          <a:custGeom>
            <a:rect b="b" l="l" r="r" t="t"/>
            <a:pathLst>
              <a:path extrusionOk="0" h="1169890" w="1169890">
                <a:moveTo>
                  <a:pt x="0" y="0"/>
                </a:moveTo>
                <a:lnTo>
                  <a:pt x="1169890" y="0"/>
                </a:lnTo>
                <a:lnTo>
                  <a:pt x="1169890" y="1169890"/>
                </a:lnTo>
                <a:lnTo>
                  <a:pt x="0" y="1169890"/>
                </a:lnTo>
                <a:lnTo>
                  <a:pt x="0" y="0"/>
                </a:lnTo>
                <a:close/>
              </a:path>
            </a:pathLst>
          </a:custGeom>
          <a:blipFill rotWithShape="1">
            <a:blip r:embed="rId4">
              <a:alphaModFix/>
            </a:blip>
            <a:stretch>
              <a:fillRect b="0" l="0" r="0" t="0"/>
            </a:stretch>
          </a:blipFill>
          <a:ln>
            <a:noFill/>
          </a:ln>
        </p:spPr>
      </p:sp>
      <p:sp>
        <p:nvSpPr>
          <p:cNvPr id="541" name="Google Shape;541;p23"/>
          <p:cNvSpPr/>
          <p:nvPr/>
        </p:nvSpPr>
        <p:spPr>
          <a:xfrm>
            <a:off x="16474385" y="7085565"/>
            <a:ext cx="1293438" cy="1293438"/>
          </a:xfrm>
          <a:custGeom>
            <a:rect b="b" l="l" r="r" t="t"/>
            <a:pathLst>
              <a:path extrusionOk="0" h="1293438" w="1293438">
                <a:moveTo>
                  <a:pt x="0" y="0"/>
                </a:moveTo>
                <a:lnTo>
                  <a:pt x="1293438" y="0"/>
                </a:lnTo>
                <a:lnTo>
                  <a:pt x="1293438" y="1293438"/>
                </a:lnTo>
                <a:lnTo>
                  <a:pt x="0" y="1293438"/>
                </a:lnTo>
                <a:lnTo>
                  <a:pt x="0" y="0"/>
                </a:lnTo>
                <a:close/>
              </a:path>
            </a:pathLst>
          </a:custGeom>
          <a:blipFill rotWithShape="1">
            <a:blip r:embed="rId5">
              <a:alphaModFix/>
            </a:blip>
            <a:stretch>
              <a:fillRect b="0" l="0" r="0" t="0"/>
            </a:stretch>
          </a:blipFill>
          <a:ln>
            <a:noFill/>
          </a:ln>
        </p:spPr>
      </p:sp>
      <p:sp>
        <p:nvSpPr>
          <p:cNvPr id="542" name="Google Shape;542;p23"/>
          <p:cNvSpPr/>
          <p:nvPr/>
        </p:nvSpPr>
        <p:spPr>
          <a:xfrm>
            <a:off x="1122072" y="7246163"/>
            <a:ext cx="1132840" cy="1132840"/>
          </a:xfrm>
          <a:custGeom>
            <a:rect b="b" l="l" r="r" t="t"/>
            <a:pathLst>
              <a:path extrusionOk="0" h="1132840" w="1132840">
                <a:moveTo>
                  <a:pt x="0" y="0"/>
                </a:moveTo>
                <a:lnTo>
                  <a:pt x="1132839" y="0"/>
                </a:lnTo>
                <a:lnTo>
                  <a:pt x="1132839" y="1132840"/>
                </a:lnTo>
                <a:lnTo>
                  <a:pt x="0" y="1132840"/>
                </a:lnTo>
                <a:lnTo>
                  <a:pt x="0" y="0"/>
                </a:lnTo>
                <a:close/>
              </a:path>
            </a:pathLst>
          </a:custGeom>
          <a:blipFill rotWithShape="1">
            <a:blip r:embed="rId6">
              <a:alphaModFix/>
            </a:blip>
            <a:stretch>
              <a:fillRect b="0" l="0" r="0" t="0"/>
            </a:stretch>
          </a:blipFill>
          <a:ln>
            <a:noFill/>
          </a:ln>
        </p:spPr>
      </p:sp>
      <p:sp>
        <p:nvSpPr>
          <p:cNvPr id="543" name="Google Shape;543;p23"/>
          <p:cNvSpPr txBox="1"/>
          <p:nvPr/>
        </p:nvSpPr>
        <p:spPr>
          <a:xfrm>
            <a:off x="4964550" y="645725"/>
            <a:ext cx="88128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7199" u="none" cap="none" strike="noStrike">
                <a:solidFill>
                  <a:srgbClr val="010349"/>
                </a:solidFill>
                <a:latin typeface="DM Sans"/>
                <a:ea typeface="DM Sans"/>
                <a:cs typeface="DM Sans"/>
                <a:sym typeface="DM Sans"/>
              </a:rPr>
              <a:t>Recommandations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grpSp>
        <p:nvGrpSpPr>
          <p:cNvPr id="552" name="Google Shape;552;p24"/>
          <p:cNvGrpSpPr/>
          <p:nvPr/>
        </p:nvGrpSpPr>
        <p:grpSpPr>
          <a:xfrm>
            <a:off x="0" y="-418648"/>
            <a:ext cx="689995" cy="10705654"/>
            <a:chOff x="0" y="-95250"/>
            <a:chExt cx="181726" cy="2804583"/>
          </a:xfrm>
        </p:grpSpPr>
        <p:sp>
          <p:nvSpPr>
            <p:cNvPr id="553" name="Google Shape;553;p24"/>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554" name="Google Shape;554;p24"/>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5" name="Google Shape;555;p24"/>
          <p:cNvGrpSpPr/>
          <p:nvPr/>
        </p:nvGrpSpPr>
        <p:grpSpPr>
          <a:xfrm>
            <a:off x="439200" y="-418651"/>
            <a:ext cx="18287904" cy="1108199"/>
            <a:chOff x="0" y="-95250"/>
            <a:chExt cx="4766944" cy="273265"/>
          </a:xfrm>
        </p:grpSpPr>
        <p:sp>
          <p:nvSpPr>
            <p:cNvPr id="556" name="Google Shape;556;p24"/>
            <p:cNvSpPr/>
            <p:nvPr/>
          </p:nvSpPr>
          <p:spPr>
            <a:xfrm>
              <a:off x="0" y="0"/>
              <a:ext cx="4766944" cy="178015"/>
            </a:xfrm>
            <a:custGeom>
              <a:rect b="b" l="l" r="r" t="t"/>
              <a:pathLst>
                <a:path extrusionOk="0" h="178015" w="4766944">
                  <a:moveTo>
                    <a:pt x="0" y="0"/>
                  </a:moveTo>
                  <a:lnTo>
                    <a:pt x="4766944" y="0"/>
                  </a:lnTo>
                  <a:lnTo>
                    <a:pt x="4766944" y="178015"/>
                  </a:lnTo>
                  <a:lnTo>
                    <a:pt x="0" y="178015"/>
                  </a:lnTo>
                  <a:close/>
                </a:path>
              </a:pathLst>
            </a:custGeom>
            <a:solidFill>
              <a:srgbClr val="010349"/>
            </a:solidFill>
            <a:ln>
              <a:noFill/>
            </a:ln>
          </p:spPr>
        </p:sp>
        <p:sp>
          <p:nvSpPr>
            <p:cNvPr id="557" name="Google Shape;557;p24"/>
            <p:cNvSpPr txBox="1"/>
            <p:nvPr/>
          </p:nvSpPr>
          <p:spPr>
            <a:xfrm>
              <a:off x="0" y="-95250"/>
              <a:ext cx="4766944" cy="27326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58" name="Google Shape;558;p24"/>
          <p:cNvGrpSpPr/>
          <p:nvPr/>
        </p:nvGrpSpPr>
        <p:grpSpPr>
          <a:xfrm>
            <a:off x="2598534" y="1875023"/>
            <a:ext cx="6114016" cy="3556248"/>
            <a:chOff x="0" y="-123825"/>
            <a:chExt cx="1610276" cy="936625"/>
          </a:xfrm>
        </p:grpSpPr>
        <p:sp>
          <p:nvSpPr>
            <p:cNvPr id="559" name="Google Shape;559;p24"/>
            <p:cNvSpPr/>
            <p:nvPr/>
          </p:nvSpPr>
          <p:spPr>
            <a:xfrm>
              <a:off x="0" y="0"/>
              <a:ext cx="1610276" cy="812800"/>
            </a:xfrm>
            <a:custGeom>
              <a:rect b="b" l="l" r="r" t="t"/>
              <a:pathLst>
                <a:path extrusionOk="0" h="812800" w="1610276">
                  <a:moveTo>
                    <a:pt x="64579" y="0"/>
                  </a:moveTo>
                  <a:lnTo>
                    <a:pt x="1545697" y="0"/>
                  </a:lnTo>
                  <a:cubicBezTo>
                    <a:pt x="1581363" y="0"/>
                    <a:pt x="1610276" y="28913"/>
                    <a:pt x="1610276" y="64579"/>
                  </a:cubicBezTo>
                  <a:lnTo>
                    <a:pt x="1610276" y="748221"/>
                  </a:lnTo>
                  <a:cubicBezTo>
                    <a:pt x="1610276" y="783887"/>
                    <a:pt x="1581363" y="812800"/>
                    <a:pt x="1545697" y="812800"/>
                  </a:cubicBezTo>
                  <a:lnTo>
                    <a:pt x="64579" y="812800"/>
                  </a:lnTo>
                  <a:cubicBezTo>
                    <a:pt x="28913" y="812800"/>
                    <a:pt x="0" y="783887"/>
                    <a:pt x="0" y="748221"/>
                  </a:cubicBezTo>
                  <a:lnTo>
                    <a:pt x="0" y="64579"/>
                  </a:lnTo>
                  <a:cubicBezTo>
                    <a:pt x="0" y="28913"/>
                    <a:pt x="28913" y="0"/>
                    <a:pt x="64579"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4"/>
            <p:cNvSpPr txBox="1"/>
            <p:nvPr/>
          </p:nvSpPr>
          <p:spPr>
            <a:xfrm>
              <a:off x="0" y="-123825"/>
              <a:ext cx="1610276" cy="936625"/>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Réduire les frais de commandes le week-end, compensés par le volume de commandes.</a:t>
              </a:r>
              <a:endParaRPr/>
            </a:p>
          </p:txBody>
        </p:sp>
      </p:grpSp>
      <p:grpSp>
        <p:nvGrpSpPr>
          <p:cNvPr id="561" name="Google Shape;561;p24"/>
          <p:cNvGrpSpPr/>
          <p:nvPr/>
        </p:nvGrpSpPr>
        <p:grpSpPr>
          <a:xfrm>
            <a:off x="9652251" y="1875023"/>
            <a:ext cx="5896907" cy="3556248"/>
            <a:chOff x="0" y="-123825"/>
            <a:chExt cx="1553095" cy="936625"/>
          </a:xfrm>
        </p:grpSpPr>
        <p:sp>
          <p:nvSpPr>
            <p:cNvPr id="562" name="Google Shape;562;p24"/>
            <p:cNvSpPr/>
            <p:nvPr/>
          </p:nvSpPr>
          <p:spPr>
            <a:xfrm>
              <a:off x="0" y="0"/>
              <a:ext cx="1553095" cy="812800"/>
            </a:xfrm>
            <a:custGeom>
              <a:rect b="b" l="l" r="r" t="t"/>
              <a:pathLst>
                <a:path extrusionOk="0" h="812800" w="1553095">
                  <a:moveTo>
                    <a:pt x="66957" y="0"/>
                  </a:moveTo>
                  <a:lnTo>
                    <a:pt x="1486138" y="0"/>
                  </a:lnTo>
                  <a:cubicBezTo>
                    <a:pt x="1523117" y="0"/>
                    <a:pt x="1553095" y="29978"/>
                    <a:pt x="1553095" y="66957"/>
                  </a:cubicBezTo>
                  <a:lnTo>
                    <a:pt x="1553095" y="745843"/>
                  </a:lnTo>
                  <a:cubicBezTo>
                    <a:pt x="1553095" y="782822"/>
                    <a:pt x="1523117" y="812800"/>
                    <a:pt x="1486138" y="812800"/>
                  </a:cubicBezTo>
                  <a:lnTo>
                    <a:pt x="66957" y="812800"/>
                  </a:lnTo>
                  <a:cubicBezTo>
                    <a:pt x="29978" y="812800"/>
                    <a:pt x="0" y="782822"/>
                    <a:pt x="0" y="745843"/>
                  </a:cubicBezTo>
                  <a:lnTo>
                    <a:pt x="0" y="66957"/>
                  </a:lnTo>
                  <a:cubicBezTo>
                    <a:pt x="0" y="29978"/>
                    <a:pt x="29978" y="0"/>
                    <a:pt x="66957"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4"/>
            <p:cNvSpPr txBox="1"/>
            <p:nvPr/>
          </p:nvSpPr>
          <p:spPr>
            <a:xfrm>
              <a:off x="0" y="-123825"/>
              <a:ext cx="1553095" cy="936625"/>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Proposer des promos sur les types de restaurants moins populaires ou moins reconnus.</a:t>
              </a:r>
              <a:endParaRPr/>
            </a:p>
          </p:txBody>
        </p:sp>
      </p:grpSp>
      <p:grpSp>
        <p:nvGrpSpPr>
          <p:cNvPr id="564" name="Google Shape;564;p24"/>
          <p:cNvGrpSpPr/>
          <p:nvPr/>
        </p:nvGrpSpPr>
        <p:grpSpPr>
          <a:xfrm>
            <a:off x="2598534" y="5998026"/>
            <a:ext cx="6114016" cy="3260274"/>
            <a:chOff x="0" y="-123825"/>
            <a:chExt cx="1610276" cy="858673"/>
          </a:xfrm>
        </p:grpSpPr>
        <p:sp>
          <p:nvSpPr>
            <p:cNvPr id="565" name="Google Shape;565;p24"/>
            <p:cNvSpPr/>
            <p:nvPr/>
          </p:nvSpPr>
          <p:spPr>
            <a:xfrm>
              <a:off x="0" y="0"/>
              <a:ext cx="1610276" cy="734848"/>
            </a:xfrm>
            <a:custGeom>
              <a:rect b="b" l="l" r="r" t="t"/>
              <a:pathLst>
                <a:path extrusionOk="0" h="734848" w="1610276">
                  <a:moveTo>
                    <a:pt x="64579" y="0"/>
                  </a:moveTo>
                  <a:lnTo>
                    <a:pt x="1545697" y="0"/>
                  </a:lnTo>
                  <a:cubicBezTo>
                    <a:pt x="1581363" y="0"/>
                    <a:pt x="1610276" y="28913"/>
                    <a:pt x="1610276" y="64579"/>
                  </a:cubicBezTo>
                  <a:lnTo>
                    <a:pt x="1610276" y="670269"/>
                  </a:lnTo>
                  <a:cubicBezTo>
                    <a:pt x="1610276" y="705935"/>
                    <a:pt x="1581363" y="734848"/>
                    <a:pt x="1545697" y="734848"/>
                  </a:cubicBezTo>
                  <a:lnTo>
                    <a:pt x="64579" y="734848"/>
                  </a:lnTo>
                  <a:cubicBezTo>
                    <a:pt x="28913" y="734848"/>
                    <a:pt x="0" y="705935"/>
                    <a:pt x="0" y="670269"/>
                  </a:cubicBezTo>
                  <a:lnTo>
                    <a:pt x="0" y="64579"/>
                  </a:lnTo>
                  <a:cubicBezTo>
                    <a:pt x="0" y="28913"/>
                    <a:pt x="28913" y="0"/>
                    <a:pt x="64579"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4"/>
            <p:cNvSpPr txBox="1"/>
            <p:nvPr/>
          </p:nvSpPr>
          <p:spPr>
            <a:xfrm>
              <a:off x="0" y="-123825"/>
              <a:ext cx="1610276" cy="858673"/>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Un système de fidélisation pour récompenser les clients réguliers.</a:t>
              </a:r>
              <a:endParaRPr/>
            </a:p>
          </p:txBody>
        </p:sp>
      </p:grpSp>
      <p:grpSp>
        <p:nvGrpSpPr>
          <p:cNvPr id="567" name="Google Shape;567;p24"/>
          <p:cNvGrpSpPr/>
          <p:nvPr/>
        </p:nvGrpSpPr>
        <p:grpSpPr>
          <a:xfrm>
            <a:off x="9652251" y="5998026"/>
            <a:ext cx="5896907" cy="3260274"/>
            <a:chOff x="0" y="-123825"/>
            <a:chExt cx="1553095" cy="858673"/>
          </a:xfrm>
        </p:grpSpPr>
        <p:sp>
          <p:nvSpPr>
            <p:cNvPr id="568" name="Google Shape;568;p24"/>
            <p:cNvSpPr/>
            <p:nvPr/>
          </p:nvSpPr>
          <p:spPr>
            <a:xfrm>
              <a:off x="0" y="0"/>
              <a:ext cx="1553095" cy="734848"/>
            </a:xfrm>
            <a:custGeom>
              <a:rect b="b" l="l" r="r" t="t"/>
              <a:pathLst>
                <a:path extrusionOk="0" h="734848" w="1553095">
                  <a:moveTo>
                    <a:pt x="66957" y="0"/>
                  </a:moveTo>
                  <a:lnTo>
                    <a:pt x="1486138" y="0"/>
                  </a:lnTo>
                  <a:cubicBezTo>
                    <a:pt x="1523117" y="0"/>
                    <a:pt x="1553095" y="29978"/>
                    <a:pt x="1553095" y="66957"/>
                  </a:cubicBezTo>
                  <a:lnTo>
                    <a:pt x="1553095" y="667891"/>
                  </a:lnTo>
                  <a:cubicBezTo>
                    <a:pt x="1553095" y="704870"/>
                    <a:pt x="1523117" y="734848"/>
                    <a:pt x="1486138" y="734848"/>
                  </a:cubicBezTo>
                  <a:lnTo>
                    <a:pt x="66957" y="734848"/>
                  </a:lnTo>
                  <a:cubicBezTo>
                    <a:pt x="49199" y="734848"/>
                    <a:pt x="32168" y="727794"/>
                    <a:pt x="19611" y="715237"/>
                  </a:cubicBezTo>
                  <a:cubicBezTo>
                    <a:pt x="7054" y="702680"/>
                    <a:pt x="0" y="685649"/>
                    <a:pt x="0" y="667891"/>
                  </a:cubicBezTo>
                  <a:lnTo>
                    <a:pt x="0" y="66957"/>
                  </a:lnTo>
                  <a:cubicBezTo>
                    <a:pt x="0" y="29978"/>
                    <a:pt x="29978" y="0"/>
                    <a:pt x="66957"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4"/>
            <p:cNvSpPr txBox="1"/>
            <p:nvPr/>
          </p:nvSpPr>
          <p:spPr>
            <a:xfrm>
              <a:off x="0" y="-123825"/>
              <a:ext cx="1553095" cy="858673"/>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Partenariats avec des entreprises et proposer des réductions à leurs salariés.</a:t>
              </a:r>
              <a:endParaRPr/>
            </a:p>
          </p:txBody>
        </p:sp>
      </p:grpSp>
      <p:sp>
        <p:nvSpPr>
          <p:cNvPr id="570" name="Google Shape;570;p24"/>
          <p:cNvSpPr/>
          <p:nvPr/>
        </p:nvSpPr>
        <p:spPr>
          <a:xfrm>
            <a:off x="1028700" y="3391141"/>
            <a:ext cx="994160" cy="994160"/>
          </a:xfrm>
          <a:custGeom>
            <a:rect b="b" l="l" r="r" t="t"/>
            <a:pathLst>
              <a:path extrusionOk="0" h="994160" w="994160">
                <a:moveTo>
                  <a:pt x="0" y="0"/>
                </a:moveTo>
                <a:lnTo>
                  <a:pt x="994160" y="0"/>
                </a:lnTo>
                <a:lnTo>
                  <a:pt x="994160" y="994160"/>
                </a:lnTo>
                <a:lnTo>
                  <a:pt x="0" y="994160"/>
                </a:lnTo>
                <a:lnTo>
                  <a:pt x="0" y="0"/>
                </a:lnTo>
                <a:close/>
              </a:path>
            </a:pathLst>
          </a:custGeom>
          <a:blipFill rotWithShape="1">
            <a:blip r:embed="rId3">
              <a:alphaModFix/>
            </a:blip>
            <a:stretch>
              <a:fillRect b="0" l="0" r="0" t="0"/>
            </a:stretch>
          </a:blipFill>
          <a:ln>
            <a:noFill/>
          </a:ln>
        </p:spPr>
      </p:sp>
      <p:sp>
        <p:nvSpPr>
          <p:cNvPr id="571" name="Google Shape;571;p24"/>
          <p:cNvSpPr/>
          <p:nvPr/>
        </p:nvSpPr>
        <p:spPr>
          <a:xfrm>
            <a:off x="1074466" y="7280901"/>
            <a:ext cx="994160" cy="994160"/>
          </a:xfrm>
          <a:custGeom>
            <a:rect b="b" l="l" r="r" t="t"/>
            <a:pathLst>
              <a:path extrusionOk="0" h="994160" w="994160">
                <a:moveTo>
                  <a:pt x="0" y="0"/>
                </a:moveTo>
                <a:lnTo>
                  <a:pt x="994161" y="0"/>
                </a:lnTo>
                <a:lnTo>
                  <a:pt x="994161" y="994161"/>
                </a:lnTo>
                <a:lnTo>
                  <a:pt x="0" y="994161"/>
                </a:lnTo>
                <a:lnTo>
                  <a:pt x="0" y="0"/>
                </a:lnTo>
                <a:close/>
              </a:path>
            </a:pathLst>
          </a:custGeom>
          <a:blipFill rotWithShape="1">
            <a:blip r:embed="rId4">
              <a:alphaModFix/>
            </a:blip>
            <a:stretch>
              <a:fillRect b="0" l="0" r="0" t="0"/>
            </a:stretch>
          </a:blipFill>
          <a:ln>
            <a:noFill/>
          </a:ln>
        </p:spPr>
      </p:sp>
      <p:sp>
        <p:nvSpPr>
          <p:cNvPr id="572" name="Google Shape;572;p24"/>
          <p:cNvSpPr/>
          <p:nvPr/>
        </p:nvSpPr>
        <p:spPr>
          <a:xfrm>
            <a:off x="16100609" y="3417857"/>
            <a:ext cx="994160" cy="994160"/>
          </a:xfrm>
          <a:custGeom>
            <a:rect b="b" l="l" r="r" t="t"/>
            <a:pathLst>
              <a:path extrusionOk="0" h="994160" w="994160">
                <a:moveTo>
                  <a:pt x="0" y="0"/>
                </a:moveTo>
                <a:lnTo>
                  <a:pt x="994160" y="0"/>
                </a:lnTo>
                <a:lnTo>
                  <a:pt x="994160" y="994161"/>
                </a:lnTo>
                <a:lnTo>
                  <a:pt x="0" y="994161"/>
                </a:lnTo>
                <a:lnTo>
                  <a:pt x="0" y="0"/>
                </a:lnTo>
                <a:close/>
              </a:path>
            </a:pathLst>
          </a:custGeom>
          <a:blipFill rotWithShape="1">
            <a:blip r:embed="rId5">
              <a:alphaModFix/>
            </a:blip>
            <a:stretch>
              <a:fillRect b="0" l="0" r="0" t="0"/>
            </a:stretch>
          </a:blipFill>
          <a:ln>
            <a:noFill/>
          </a:ln>
        </p:spPr>
      </p:sp>
      <p:sp>
        <p:nvSpPr>
          <p:cNvPr id="573" name="Google Shape;573;p24"/>
          <p:cNvSpPr/>
          <p:nvPr/>
        </p:nvSpPr>
        <p:spPr>
          <a:xfrm>
            <a:off x="16036236" y="7216528"/>
            <a:ext cx="1058534" cy="1058534"/>
          </a:xfrm>
          <a:custGeom>
            <a:rect b="b" l="l" r="r" t="t"/>
            <a:pathLst>
              <a:path extrusionOk="0" h="1058534" w="1058534">
                <a:moveTo>
                  <a:pt x="0" y="0"/>
                </a:moveTo>
                <a:lnTo>
                  <a:pt x="1058533" y="0"/>
                </a:lnTo>
                <a:lnTo>
                  <a:pt x="1058533" y="1058534"/>
                </a:lnTo>
                <a:lnTo>
                  <a:pt x="0" y="1058534"/>
                </a:lnTo>
                <a:lnTo>
                  <a:pt x="0" y="0"/>
                </a:lnTo>
                <a:close/>
              </a:path>
            </a:pathLst>
          </a:custGeom>
          <a:blipFill rotWithShape="1">
            <a:blip r:embed="rId6">
              <a:alphaModFix/>
            </a:blip>
            <a:stretch>
              <a:fillRect b="0" l="0" r="0" t="0"/>
            </a:stretch>
          </a:blipFill>
          <a:ln>
            <a:noFill/>
          </a:ln>
        </p:spPr>
      </p:sp>
      <p:sp>
        <p:nvSpPr>
          <p:cNvPr id="574" name="Google Shape;574;p24"/>
          <p:cNvSpPr txBox="1"/>
          <p:nvPr/>
        </p:nvSpPr>
        <p:spPr>
          <a:xfrm>
            <a:off x="4964549" y="635525"/>
            <a:ext cx="90489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7199" u="none" cap="none" strike="noStrike">
                <a:solidFill>
                  <a:srgbClr val="010349"/>
                </a:solidFill>
                <a:latin typeface="DM Sans"/>
                <a:ea typeface="DM Sans"/>
                <a:cs typeface="DM Sans"/>
                <a:sym typeface="DM Sans"/>
              </a:rPr>
              <a:t>Recommandations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pSp>
        <p:nvGrpSpPr>
          <p:cNvPr id="583" name="Google Shape;583;p25"/>
          <p:cNvGrpSpPr/>
          <p:nvPr/>
        </p:nvGrpSpPr>
        <p:grpSpPr>
          <a:xfrm>
            <a:off x="0" y="-361652"/>
            <a:ext cx="689989" cy="10648652"/>
            <a:chOff x="0" y="-95250"/>
            <a:chExt cx="181726" cy="2804583"/>
          </a:xfrm>
        </p:grpSpPr>
        <p:sp>
          <p:nvSpPr>
            <p:cNvPr id="584" name="Google Shape;584;p25"/>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585" name="Google Shape;585;p25"/>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86" name="Google Shape;586;p25"/>
          <p:cNvGrpSpPr/>
          <p:nvPr/>
        </p:nvGrpSpPr>
        <p:grpSpPr>
          <a:xfrm>
            <a:off x="344995" y="-544911"/>
            <a:ext cx="18099492" cy="1037550"/>
            <a:chOff x="0" y="-95250"/>
            <a:chExt cx="4766944" cy="273265"/>
          </a:xfrm>
        </p:grpSpPr>
        <p:sp>
          <p:nvSpPr>
            <p:cNvPr id="587" name="Google Shape;587;p25"/>
            <p:cNvSpPr/>
            <p:nvPr/>
          </p:nvSpPr>
          <p:spPr>
            <a:xfrm>
              <a:off x="0" y="0"/>
              <a:ext cx="4766944" cy="178015"/>
            </a:xfrm>
            <a:custGeom>
              <a:rect b="b" l="l" r="r" t="t"/>
              <a:pathLst>
                <a:path extrusionOk="0" h="178015" w="4766944">
                  <a:moveTo>
                    <a:pt x="0" y="0"/>
                  </a:moveTo>
                  <a:lnTo>
                    <a:pt x="4766944" y="0"/>
                  </a:lnTo>
                  <a:lnTo>
                    <a:pt x="4766944" y="178015"/>
                  </a:lnTo>
                  <a:lnTo>
                    <a:pt x="0" y="178015"/>
                  </a:lnTo>
                  <a:close/>
                </a:path>
              </a:pathLst>
            </a:custGeom>
            <a:solidFill>
              <a:srgbClr val="010349"/>
            </a:solidFill>
            <a:ln>
              <a:noFill/>
            </a:ln>
          </p:spPr>
        </p:sp>
        <p:sp>
          <p:nvSpPr>
            <p:cNvPr id="588" name="Google Shape;588;p25"/>
            <p:cNvSpPr txBox="1"/>
            <p:nvPr/>
          </p:nvSpPr>
          <p:spPr>
            <a:xfrm>
              <a:off x="0" y="-95250"/>
              <a:ext cx="4766944" cy="27326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589" name="Google Shape;589;p25"/>
          <p:cNvGrpSpPr/>
          <p:nvPr/>
        </p:nvGrpSpPr>
        <p:grpSpPr>
          <a:xfrm>
            <a:off x="2598534" y="1875023"/>
            <a:ext cx="6114016" cy="3556248"/>
            <a:chOff x="0" y="-123825"/>
            <a:chExt cx="1610276" cy="936625"/>
          </a:xfrm>
        </p:grpSpPr>
        <p:sp>
          <p:nvSpPr>
            <p:cNvPr id="590" name="Google Shape;590;p25"/>
            <p:cNvSpPr/>
            <p:nvPr/>
          </p:nvSpPr>
          <p:spPr>
            <a:xfrm>
              <a:off x="0" y="0"/>
              <a:ext cx="1610276" cy="812800"/>
            </a:xfrm>
            <a:custGeom>
              <a:rect b="b" l="l" r="r" t="t"/>
              <a:pathLst>
                <a:path extrusionOk="0" h="812800" w="1610276">
                  <a:moveTo>
                    <a:pt x="64579" y="0"/>
                  </a:moveTo>
                  <a:lnTo>
                    <a:pt x="1545697" y="0"/>
                  </a:lnTo>
                  <a:cubicBezTo>
                    <a:pt x="1581363" y="0"/>
                    <a:pt x="1610276" y="28913"/>
                    <a:pt x="1610276" y="64579"/>
                  </a:cubicBezTo>
                  <a:lnTo>
                    <a:pt x="1610276" y="748221"/>
                  </a:lnTo>
                  <a:cubicBezTo>
                    <a:pt x="1610276" y="783887"/>
                    <a:pt x="1581363" y="812800"/>
                    <a:pt x="1545697" y="812800"/>
                  </a:cubicBezTo>
                  <a:lnTo>
                    <a:pt x="64579" y="812800"/>
                  </a:lnTo>
                  <a:cubicBezTo>
                    <a:pt x="28913" y="812800"/>
                    <a:pt x="0" y="783887"/>
                    <a:pt x="0" y="748221"/>
                  </a:cubicBezTo>
                  <a:lnTo>
                    <a:pt x="0" y="64579"/>
                  </a:lnTo>
                  <a:cubicBezTo>
                    <a:pt x="0" y="28913"/>
                    <a:pt x="28913" y="0"/>
                    <a:pt x="64579"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5"/>
            <p:cNvSpPr txBox="1"/>
            <p:nvPr/>
          </p:nvSpPr>
          <p:spPr>
            <a:xfrm>
              <a:off x="0" y="-123825"/>
              <a:ext cx="1610276" cy="936625"/>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Pas d’informations sur les délais de livraison.</a:t>
              </a:r>
              <a:endParaRPr/>
            </a:p>
          </p:txBody>
        </p:sp>
      </p:grpSp>
      <p:grpSp>
        <p:nvGrpSpPr>
          <p:cNvPr id="592" name="Google Shape;592;p25"/>
          <p:cNvGrpSpPr/>
          <p:nvPr/>
        </p:nvGrpSpPr>
        <p:grpSpPr>
          <a:xfrm>
            <a:off x="9652251" y="1875023"/>
            <a:ext cx="5896907" cy="3556248"/>
            <a:chOff x="0" y="-123825"/>
            <a:chExt cx="1553095" cy="936625"/>
          </a:xfrm>
        </p:grpSpPr>
        <p:sp>
          <p:nvSpPr>
            <p:cNvPr id="593" name="Google Shape;593;p25"/>
            <p:cNvSpPr/>
            <p:nvPr/>
          </p:nvSpPr>
          <p:spPr>
            <a:xfrm>
              <a:off x="0" y="0"/>
              <a:ext cx="1553095" cy="812800"/>
            </a:xfrm>
            <a:custGeom>
              <a:rect b="b" l="l" r="r" t="t"/>
              <a:pathLst>
                <a:path extrusionOk="0" h="812800" w="1553095">
                  <a:moveTo>
                    <a:pt x="66957" y="0"/>
                  </a:moveTo>
                  <a:lnTo>
                    <a:pt x="1486138" y="0"/>
                  </a:lnTo>
                  <a:cubicBezTo>
                    <a:pt x="1523117" y="0"/>
                    <a:pt x="1553095" y="29978"/>
                    <a:pt x="1553095" y="66957"/>
                  </a:cubicBezTo>
                  <a:lnTo>
                    <a:pt x="1553095" y="745843"/>
                  </a:lnTo>
                  <a:cubicBezTo>
                    <a:pt x="1553095" y="782822"/>
                    <a:pt x="1523117" y="812800"/>
                    <a:pt x="1486138" y="812800"/>
                  </a:cubicBezTo>
                  <a:lnTo>
                    <a:pt x="66957" y="812800"/>
                  </a:lnTo>
                  <a:cubicBezTo>
                    <a:pt x="29978" y="812800"/>
                    <a:pt x="0" y="782822"/>
                    <a:pt x="0" y="745843"/>
                  </a:cubicBezTo>
                  <a:lnTo>
                    <a:pt x="0" y="66957"/>
                  </a:lnTo>
                  <a:cubicBezTo>
                    <a:pt x="0" y="29978"/>
                    <a:pt x="29978" y="0"/>
                    <a:pt x="66957"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txBox="1"/>
            <p:nvPr/>
          </p:nvSpPr>
          <p:spPr>
            <a:xfrm>
              <a:off x="0" y="-123825"/>
              <a:ext cx="1553095" cy="936625"/>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Peu d’informations sur les clients permettant de définir un profil précis de consommation.</a:t>
              </a:r>
              <a:endParaRPr/>
            </a:p>
          </p:txBody>
        </p:sp>
      </p:grpSp>
      <p:grpSp>
        <p:nvGrpSpPr>
          <p:cNvPr id="595" name="Google Shape;595;p25"/>
          <p:cNvGrpSpPr/>
          <p:nvPr/>
        </p:nvGrpSpPr>
        <p:grpSpPr>
          <a:xfrm>
            <a:off x="2598534" y="5998026"/>
            <a:ext cx="6114016" cy="3260274"/>
            <a:chOff x="0" y="-123825"/>
            <a:chExt cx="1610276" cy="858673"/>
          </a:xfrm>
        </p:grpSpPr>
        <p:sp>
          <p:nvSpPr>
            <p:cNvPr id="596" name="Google Shape;596;p25"/>
            <p:cNvSpPr/>
            <p:nvPr/>
          </p:nvSpPr>
          <p:spPr>
            <a:xfrm>
              <a:off x="0" y="0"/>
              <a:ext cx="1610276" cy="734848"/>
            </a:xfrm>
            <a:custGeom>
              <a:rect b="b" l="l" r="r" t="t"/>
              <a:pathLst>
                <a:path extrusionOk="0" h="734848" w="1610276">
                  <a:moveTo>
                    <a:pt x="64579" y="0"/>
                  </a:moveTo>
                  <a:lnTo>
                    <a:pt x="1545697" y="0"/>
                  </a:lnTo>
                  <a:cubicBezTo>
                    <a:pt x="1581363" y="0"/>
                    <a:pt x="1610276" y="28913"/>
                    <a:pt x="1610276" y="64579"/>
                  </a:cubicBezTo>
                  <a:lnTo>
                    <a:pt x="1610276" y="670269"/>
                  </a:lnTo>
                  <a:cubicBezTo>
                    <a:pt x="1610276" y="705935"/>
                    <a:pt x="1581363" y="734848"/>
                    <a:pt x="1545697" y="734848"/>
                  </a:cubicBezTo>
                  <a:lnTo>
                    <a:pt x="64579" y="734848"/>
                  </a:lnTo>
                  <a:cubicBezTo>
                    <a:pt x="28913" y="734848"/>
                    <a:pt x="0" y="705935"/>
                    <a:pt x="0" y="670269"/>
                  </a:cubicBezTo>
                  <a:lnTo>
                    <a:pt x="0" y="64579"/>
                  </a:lnTo>
                  <a:cubicBezTo>
                    <a:pt x="0" y="28913"/>
                    <a:pt x="28913" y="0"/>
                    <a:pt x="64579"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5"/>
            <p:cNvSpPr txBox="1"/>
            <p:nvPr/>
          </p:nvSpPr>
          <p:spPr>
            <a:xfrm>
              <a:off x="0" y="-123825"/>
              <a:ext cx="1610276" cy="858673"/>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Pas d’informations sur le détail de la marge par produit, par commande.</a:t>
              </a:r>
              <a:endParaRPr/>
            </a:p>
          </p:txBody>
        </p:sp>
      </p:grpSp>
      <p:grpSp>
        <p:nvGrpSpPr>
          <p:cNvPr id="598" name="Google Shape;598;p25"/>
          <p:cNvGrpSpPr/>
          <p:nvPr/>
        </p:nvGrpSpPr>
        <p:grpSpPr>
          <a:xfrm>
            <a:off x="9652251" y="5998026"/>
            <a:ext cx="5896907" cy="3260274"/>
            <a:chOff x="0" y="-123825"/>
            <a:chExt cx="1553095" cy="858673"/>
          </a:xfrm>
        </p:grpSpPr>
        <p:sp>
          <p:nvSpPr>
            <p:cNvPr id="599" name="Google Shape;599;p25"/>
            <p:cNvSpPr/>
            <p:nvPr/>
          </p:nvSpPr>
          <p:spPr>
            <a:xfrm>
              <a:off x="0" y="0"/>
              <a:ext cx="1553095" cy="734848"/>
            </a:xfrm>
            <a:custGeom>
              <a:rect b="b" l="l" r="r" t="t"/>
              <a:pathLst>
                <a:path extrusionOk="0" h="734848" w="1553095">
                  <a:moveTo>
                    <a:pt x="66957" y="0"/>
                  </a:moveTo>
                  <a:lnTo>
                    <a:pt x="1486138" y="0"/>
                  </a:lnTo>
                  <a:cubicBezTo>
                    <a:pt x="1523117" y="0"/>
                    <a:pt x="1553095" y="29978"/>
                    <a:pt x="1553095" y="66957"/>
                  </a:cubicBezTo>
                  <a:lnTo>
                    <a:pt x="1553095" y="667891"/>
                  </a:lnTo>
                  <a:cubicBezTo>
                    <a:pt x="1553095" y="704870"/>
                    <a:pt x="1523117" y="734848"/>
                    <a:pt x="1486138" y="734848"/>
                  </a:cubicBezTo>
                  <a:lnTo>
                    <a:pt x="66957" y="734848"/>
                  </a:lnTo>
                  <a:cubicBezTo>
                    <a:pt x="49199" y="734848"/>
                    <a:pt x="32168" y="727794"/>
                    <a:pt x="19611" y="715237"/>
                  </a:cubicBezTo>
                  <a:cubicBezTo>
                    <a:pt x="7054" y="702680"/>
                    <a:pt x="0" y="685649"/>
                    <a:pt x="0" y="667891"/>
                  </a:cubicBezTo>
                  <a:lnTo>
                    <a:pt x="0" y="66957"/>
                  </a:lnTo>
                  <a:cubicBezTo>
                    <a:pt x="0" y="29978"/>
                    <a:pt x="29978" y="0"/>
                    <a:pt x="66957"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5"/>
            <p:cNvSpPr txBox="1"/>
            <p:nvPr/>
          </p:nvSpPr>
          <p:spPr>
            <a:xfrm>
              <a:off x="0" y="-123825"/>
              <a:ext cx="1553095" cy="858673"/>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Manque de détails sur le contenu des commandes.</a:t>
              </a:r>
              <a:endParaRPr/>
            </a:p>
          </p:txBody>
        </p:sp>
      </p:grpSp>
      <p:sp>
        <p:nvSpPr>
          <p:cNvPr id="601" name="Google Shape;601;p25"/>
          <p:cNvSpPr txBox="1"/>
          <p:nvPr/>
        </p:nvSpPr>
        <p:spPr>
          <a:xfrm>
            <a:off x="7764475" y="627700"/>
            <a:ext cx="37035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7199" u="none" cap="none" strike="noStrike">
                <a:solidFill>
                  <a:srgbClr val="010349"/>
                </a:solidFill>
                <a:latin typeface="DM Sans"/>
                <a:ea typeface="DM Sans"/>
                <a:cs typeface="DM Sans"/>
                <a:sym typeface="DM Sans"/>
              </a:rPr>
              <a:t>Limites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grpSp>
        <p:nvGrpSpPr>
          <p:cNvPr id="610" name="Google Shape;610;p26"/>
          <p:cNvGrpSpPr/>
          <p:nvPr/>
        </p:nvGrpSpPr>
        <p:grpSpPr>
          <a:xfrm>
            <a:off x="0" y="-361652"/>
            <a:ext cx="689989" cy="10648652"/>
            <a:chOff x="0" y="-95250"/>
            <a:chExt cx="181726" cy="2804583"/>
          </a:xfrm>
        </p:grpSpPr>
        <p:sp>
          <p:nvSpPr>
            <p:cNvPr id="611" name="Google Shape;611;p26"/>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612" name="Google Shape;612;p26"/>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13" name="Google Shape;613;p26"/>
          <p:cNvGrpSpPr/>
          <p:nvPr/>
        </p:nvGrpSpPr>
        <p:grpSpPr>
          <a:xfrm>
            <a:off x="344995" y="-544915"/>
            <a:ext cx="18099610" cy="1037560"/>
            <a:chOff x="0" y="-95250"/>
            <a:chExt cx="4766944" cy="273265"/>
          </a:xfrm>
        </p:grpSpPr>
        <p:sp>
          <p:nvSpPr>
            <p:cNvPr id="614" name="Google Shape;614;p26"/>
            <p:cNvSpPr/>
            <p:nvPr/>
          </p:nvSpPr>
          <p:spPr>
            <a:xfrm>
              <a:off x="0" y="0"/>
              <a:ext cx="4766944" cy="178015"/>
            </a:xfrm>
            <a:custGeom>
              <a:rect b="b" l="l" r="r" t="t"/>
              <a:pathLst>
                <a:path extrusionOk="0" h="178015" w="4766944">
                  <a:moveTo>
                    <a:pt x="0" y="0"/>
                  </a:moveTo>
                  <a:lnTo>
                    <a:pt x="4766944" y="0"/>
                  </a:lnTo>
                  <a:lnTo>
                    <a:pt x="4766944" y="178015"/>
                  </a:lnTo>
                  <a:lnTo>
                    <a:pt x="0" y="178015"/>
                  </a:lnTo>
                  <a:close/>
                </a:path>
              </a:pathLst>
            </a:custGeom>
            <a:solidFill>
              <a:srgbClr val="010349"/>
            </a:solidFill>
            <a:ln>
              <a:noFill/>
            </a:ln>
          </p:spPr>
        </p:sp>
        <p:sp>
          <p:nvSpPr>
            <p:cNvPr id="615" name="Google Shape;615;p26"/>
            <p:cNvSpPr txBox="1"/>
            <p:nvPr/>
          </p:nvSpPr>
          <p:spPr>
            <a:xfrm>
              <a:off x="0" y="-95250"/>
              <a:ext cx="4766944" cy="273265"/>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616" name="Google Shape;616;p26"/>
          <p:cNvGrpSpPr/>
          <p:nvPr/>
        </p:nvGrpSpPr>
        <p:grpSpPr>
          <a:xfrm>
            <a:off x="2598534" y="1875023"/>
            <a:ext cx="6114016" cy="3556248"/>
            <a:chOff x="0" y="-123825"/>
            <a:chExt cx="1610276" cy="936625"/>
          </a:xfrm>
        </p:grpSpPr>
        <p:sp>
          <p:nvSpPr>
            <p:cNvPr id="617" name="Google Shape;617;p26"/>
            <p:cNvSpPr/>
            <p:nvPr/>
          </p:nvSpPr>
          <p:spPr>
            <a:xfrm>
              <a:off x="0" y="0"/>
              <a:ext cx="1610276" cy="812800"/>
            </a:xfrm>
            <a:custGeom>
              <a:rect b="b" l="l" r="r" t="t"/>
              <a:pathLst>
                <a:path extrusionOk="0" h="812800" w="1610276">
                  <a:moveTo>
                    <a:pt x="64579" y="0"/>
                  </a:moveTo>
                  <a:lnTo>
                    <a:pt x="1545697" y="0"/>
                  </a:lnTo>
                  <a:cubicBezTo>
                    <a:pt x="1581363" y="0"/>
                    <a:pt x="1610276" y="28913"/>
                    <a:pt x="1610276" y="64579"/>
                  </a:cubicBezTo>
                  <a:lnTo>
                    <a:pt x="1610276" y="748221"/>
                  </a:lnTo>
                  <a:cubicBezTo>
                    <a:pt x="1610276" y="783887"/>
                    <a:pt x="1581363" y="812800"/>
                    <a:pt x="1545697" y="812800"/>
                  </a:cubicBezTo>
                  <a:lnTo>
                    <a:pt x="64579" y="812800"/>
                  </a:lnTo>
                  <a:cubicBezTo>
                    <a:pt x="28913" y="812800"/>
                    <a:pt x="0" y="783887"/>
                    <a:pt x="0" y="748221"/>
                  </a:cubicBezTo>
                  <a:lnTo>
                    <a:pt x="0" y="64579"/>
                  </a:lnTo>
                  <a:cubicBezTo>
                    <a:pt x="0" y="28913"/>
                    <a:pt x="28913" y="0"/>
                    <a:pt x="64579"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6"/>
            <p:cNvSpPr txBox="1"/>
            <p:nvPr/>
          </p:nvSpPr>
          <p:spPr>
            <a:xfrm>
              <a:off x="0" y="-123825"/>
              <a:ext cx="1610276" cy="936625"/>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Just Eat : données incomplètes.</a:t>
              </a:r>
              <a:endParaRPr/>
            </a:p>
          </p:txBody>
        </p:sp>
      </p:grpSp>
      <p:grpSp>
        <p:nvGrpSpPr>
          <p:cNvPr id="619" name="Google Shape;619;p26"/>
          <p:cNvGrpSpPr/>
          <p:nvPr/>
        </p:nvGrpSpPr>
        <p:grpSpPr>
          <a:xfrm>
            <a:off x="9652251" y="1875023"/>
            <a:ext cx="5896907" cy="3556248"/>
            <a:chOff x="0" y="-123825"/>
            <a:chExt cx="1553095" cy="936625"/>
          </a:xfrm>
        </p:grpSpPr>
        <p:sp>
          <p:nvSpPr>
            <p:cNvPr id="620" name="Google Shape;620;p26"/>
            <p:cNvSpPr/>
            <p:nvPr/>
          </p:nvSpPr>
          <p:spPr>
            <a:xfrm>
              <a:off x="0" y="0"/>
              <a:ext cx="1553095" cy="812800"/>
            </a:xfrm>
            <a:custGeom>
              <a:rect b="b" l="l" r="r" t="t"/>
              <a:pathLst>
                <a:path extrusionOk="0" h="812800" w="1553095">
                  <a:moveTo>
                    <a:pt x="66957" y="0"/>
                  </a:moveTo>
                  <a:lnTo>
                    <a:pt x="1486138" y="0"/>
                  </a:lnTo>
                  <a:cubicBezTo>
                    <a:pt x="1523117" y="0"/>
                    <a:pt x="1553095" y="29978"/>
                    <a:pt x="1553095" y="66957"/>
                  </a:cubicBezTo>
                  <a:lnTo>
                    <a:pt x="1553095" y="745843"/>
                  </a:lnTo>
                  <a:cubicBezTo>
                    <a:pt x="1553095" y="782822"/>
                    <a:pt x="1523117" y="812800"/>
                    <a:pt x="1486138" y="812800"/>
                  </a:cubicBezTo>
                  <a:lnTo>
                    <a:pt x="66957" y="812800"/>
                  </a:lnTo>
                  <a:cubicBezTo>
                    <a:pt x="29978" y="812800"/>
                    <a:pt x="0" y="782822"/>
                    <a:pt x="0" y="745843"/>
                  </a:cubicBezTo>
                  <a:lnTo>
                    <a:pt x="0" y="66957"/>
                  </a:lnTo>
                  <a:cubicBezTo>
                    <a:pt x="0" y="29978"/>
                    <a:pt x="29978" y="0"/>
                    <a:pt x="66957"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6"/>
            <p:cNvSpPr txBox="1"/>
            <p:nvPr/>
          </p:nvSpPr>
          <p:spPr>
            <a:xfrm>
              <a:off x="0" y="-123825"/>
              <a:ext cx="1553095" cy="936625"/>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Problème d’intégration des données : des commandes à 0.</a:t>
              </a:r>
              <a:endParaRPr/>
            </a:p>
          </p:txBody>
        </p:sp>
      </p:grpSp>
      <p:grpSp>
        <p:nvGrpSpPr>
          <p:cNvPr id="622" name="Google Shape;622;p26"/>
          <p:cNvGrpSpPr/>
          <p:nvPr/>
        </p:nvGrpSpPr>
        <p:grpSpPr>
          <a:xfrm>
            <a:off x="6086992" y="5713598"/>
            <a:ext cx="6114016" cy="3260274"/>
            <a:chOff x="0" y="-123825"/>
            <a:chExt cx="1610276" cy="858673"/>
          </a:xfrm>
        </p:grpSpPr>
        <p:sp>
          <p:nvSpPr>
            <p:cNvPr id="623" name="Google Shape;623;p26"/>
            <p:cNvSpPr/>
            <p:nvPr/>
          </p:nvSpPr>
          <p:spPr>
            <a:xfrm>
              <a:off x="0" y="0"/>
              <a:ext cx="1610276" cy="734848"/>
            </a:xfrm>
            <a:custGeom>
              <a:rect b="b" l="l" r="r" t="t"/>
              <a:pathLst>
                <a:path extrusionOk="0" h="734848" w="1610276">
                  <a:moveTo>
                    <a:pt x="64579" y="0"/>
                  </a:moveTo>
                  <a:lnTo>
                    <a:pt x="1545697" y="0"/>
                  </a:lnTo>
                  <a:cubicBezTo>
                    <a:pt x="1581363" y="0"/>
                    <a:pt x="1610276" y="28913"/>
                    <a:pt x="1610276" y="64579"/>
                  </a:cubicBezTo>
                  <a:lnTo>
                    <a:pt x="1610276" y="670269"/>
                  </a:lnTo>
                  <a:cubicBezTo>
                    <a:pt x="1610276" y="705935"/>
                    <a:pt x="1581363" y="734848"/>
                    <a:pt x="1545697" y="734848"/>
                  </a:cubicBezTo>
                  <a:lnTo>
                    <a:pt x="64579" y="734848"/>
                  </a:lnTo>
                  <a:cubicBezTo>
                    <a:pt x="28913" y="734848"/>
                    <a:pt x="0" y="705935"/>
                    <a:pt x="0" y="670269"/>
                  </a:cubicBezTo>
                  <a:lnTo>
                    <a:pt x="0" y="64579"/>
                  </a:lnTo>
                  <a:cubicBezTo>
                    <a:pt x="0" y="28913"/>
                    <a:pt x="28913" y="0"/>
                    <a:pt x="64579"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txBox="1"/>
            <p:nvPr/>
          </p:nvSpPr>
          <p:spPr>
            <a:xfrm>
              <a:off x="0" y="-123825"/>
              <a:ext cx="1610276" cy="858673"/>
            </a:xfrm>
            <a:prstGeom prst="rect">
              <a:avLst/>
            </a:prstGeom>
            <a:noFill/>
            <a:ln>
              <a:noFill/>
            </a:ln>
          </p:spPr>
          <p:txBody>
            <a:bodyPr anchorCtr="0" anchor="ctr" bIns="50800" lIns="50800" spcFirstLastPara="1" rIns="50800" wrap="square" tIns="50800">
              <a:noAutofit/>
            </a:bodyPr>
            <a:lstStyle/>
            <a:p>
              <a:pPr indent="0" lvl="0" marL="0" marR="0" rtl="0" algn="ctr">
                <a:lnSpc>
                  <a:spcPct val="160019"/>
                </a:lnSpc>
                <a:spcBef>
                  <a:spcPts val="0"/>
                </a:spcBef>
                <a:spcAft>
                  <a:spcPts val="0"/>
                </a:spcAft>
                <a:buNone/>
              </a:pPr>
              <a:r>
                <a:rPr b="0" i="0" lang="en-US" sz="3099" u="none" cap="none" strike="noStrike">
                  <a:solidFill>
                    <a:srgbClr val="000000"/>
                  </a:solidFill>
                  <a:latin typeface="DM Sans"/>
                  <a:ea typeface="DM Sans"/>
                  <a:cs typeface="DM Sans"/>
                  <a:sym typeface="DM Sans"/>
                </a:rPr>
                <a:t>Bon nombre de données inconnues sur de nombreuses variables.</a:t>
              </a:r>
              <a:endParaRPr/>
            </a:p>
          </p:txBody>
        </p:sp>
      </p:grpSp>
      <p:sp>
        <p:nvSpPr>
          <p:cNvPr id="625" name="Google Shape;625;p26"/>
          <p:cNvSpPr txBox="1"/>
          <p:nvPr/>
        </p:nvSpPr>
        <p:spPr>
          <a:xfrm>
            <a:off x="7764475" y="647825"/>
            <a:ext cx="3756000" cy="1108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7199" u="none" cap="none" strike="noStrike">
                <a:solidFill>
                  <a:srgbClr val="010349"/>
                </a:solidFill>
                <a:latin typeface="DM Sans"/>
                <a:ea typeface="DM Sans"/>
                <a:cs typeface="DM Sans"/>
                <a:sym typeface="DM Sans"/>
              </a:rPr>
              <a:t>Limites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0349"/>
        </a:solidFill>
      </p:bgPr>
    </p:bg>
    <p:spTree>
      <p:nvGrpSpPr>
        <p:cNvPr id="629" name="Shape 629"/>
        <p:cNvGrpSpPr/>
        <p:nvPr/>
      </p:nvGrpSpPr>
      <p:grpSpPr>
        <a:xfrm>
          <a:off x="0" y="0"/>
          <a:ext cx="0" cy="0"/>
          <a:chOff x="0" y="0"/>
          <a:chExt cx="0" cy="0"/>
        </a:xfrm>
      </p:grpSpPr>
      <p:sp>
        <p:nvSpPr>
          <p:cNvPr id="630" name="Google Shape;630;p27"/>
          <p:cNvSpPr/>
          <p:nvPr/>
        </p:nvSpPr>
        <p:spPr>
          <a:xfrm>
            <a:off x="13335209" y="7553014"/>
            <a:ext cx="4792317" cy="2495004"/>
          </a:xfrm>
          <a:custGeom>
            <a:rect b="b" l="l" r="r" t="t"/>
            <a:pathLst>
              <a:path extrusionOk="0" h="2495004" w="4792317">
                <a:moveTo>
                  <a:pt x="0" y="0"/>
                </a:moveTo>
                <a:lnTo>
                  <a:pt x="4792316" y="0"/>
                </a:lnTo>
                <a:lnTo>
                  <a:pt x="4792316" y="2495004"/>
                </a:lnTo>
                <a:lnTo>
                  <a:pt x="0" y="2495004"/>
                </a:lnTo>
                <a:lnTo>
                  <a:pt x="0" y="0"/>
                </a:lnTo>
                <a:close/>
              </a:path>
            </a:pathLst>
          </a:custGeom>
          <a:blipFill rotWithShape="1">
            <a:blip r:embed="rId3">
              <a:alphaModFix/>
            </a:blip>
            <a:stretch>
              <a:fillRect b="0" l="-1135" r="-1136" t="-15318"/>
            </a:stretch>
          </a:blipFill>
          <a:ln>
            <a:noFill/>
          </a:ln>
        </p:spPr>
      </p:sp>
      <p:sp>
        <p:nvSpPr>
          <p:cNvPr id="631" name="Google Shape;631;p27"/>
          <p:cNvSpPr txBox="1"/>
          <p:nvPr/>
        </p:nvSpPr>
        <p:spPr>
          <a:xfrm>
            <a:off x="3549174" y="3965800"/>
            <a:ext cx="11802600" cy="1108200"/>
          </a:xfrm>
          <a:prstGeom prst="rect">
            <a:avLst/>
          </a:prstGeom>
          <a:noFill/>
          <a:ln>
            <a:noFill/>
          </a:ln>
        </p:spPr>
        <p:txBody>
          <a:bodyPr anchorCtr="0" anchor="t" bIns="0" lIns="0" spcFirstLastPara="1" rIns="0" wrap="square" tIns="0">
            <a:spAutoFit/>
          </a:bodyPr>
          <a:lstStyle/>
          <a:p>
            <a:pPr indent="0" lvl="0" marL="0" marR="0" rtl="0" algn="ctr">
              <a:lnSpc>
                <a:spcPct val="160008"/>
              </a:lnSpc>
              <a:spcBef>
                <a:spcPts val="0"/>
              </a:spcBef>
              <a:spcAft>
                <a:spcPts val="0"/>
              </a:spcAft>
              <a:buNone/>
            </a:pPr>
            <a:r>
              <a:rPr b="1" i="0" lang="en-US" sz="7199" u="none" cap="none" strike="noStrike">
                <a:solidFill>
                  <a:srgbClr val="FFFFFF"/>
                </a:solidFill>
                <a:latin typeface="DM Sans"/>
                <a:ea typeface="DM Sans"/>
                <a:cs typeface="DM Sans"/>
                <a:sym typeface="DM Sans"/>
              </a:rPr>
              <a:t>A bientôt sur BoltFood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6FA"/>
        </a:solidFill>
      </p:bgPr>
    </p:bg>
    <p:spTree>
      <p:nvGrpSpPr>
        <p:cNvPr id="107" name="Shape 107"/>
        <p:cNvGrpSpPr/>
        <p:nvPr/>
      </p:nvGrpSpPr>
      <p:grpSpPr>
        <a:xfrm>
          <a:off x="0" y="0"/>
          <a:ext cx="0" cy="0"/>
          <a:chOff x="0" y="0"/>
          <a:chExt cx="0" cy="0"/>
        </a:xfrm>
      </p:grpSpPr>
      <p:pic>
        <p:nvPicPr>
          <p:cNvPr id="108" name="Google Shape;108;p3"/>
          <p:cNvPicPr preferRelativeResize="0"/>
          <p:nvPr/>
        </p:nvPicPr>
        <p:blipFill rotWithShape="1">
          <a:blip r:embed="rId3">
            <a:alphaModFix/>
          </a:blip>
          <a:srcRect b="20012" l="0" r="9513" t="438"/>
          <a:stretch/>
        </p:blipFill>
        <p:spPr>
          <a:xfrm>
            <a:off x="10682717" y="2047885"/>
            <a:ext cx="6011633" cy="3095615"/>
          </a:xfrm>
          <a:prstGeom prst="rect">
            <a:avLst/>
          </a:prstGeom>
          <a:noFill/>
          <a:ln>
            <a:noFill/>
          </a:ln>
        </p:spPr>
      </p:pic>
      <p:pic>
        <p:nvPicPr>
          <p:cNvPr id="109" name="Google Shape;109;p3"/>
          <p:cNvPicPr preferRelativeResize="0"/>
          <p:nvPr/>
        </p:nvPicPr>
        <p:blipFill rotWithShape="1">
          <a:blip r:embed="rId4">
            <a:alphaModFix/>
          </a:blip>
          <a:srcRect b="13317" l="0" r="0" t="13317"/>
          <a:stretch/>
        </p:blipFill>
        <p:spPr>
          <a:xfrm>
            <a:off x="1918714" y="5143500"/>
            <a:ext cx="5451226" cy="3999290"/>
          </a:xfrm>
          <a:prstGeom prst="rect">
            <a:avLst/>
          </a:prstGeom>
          <a:noFill/>
          <a:ln>
            <a:noFill/>
          </a:ln>
        </p:spPr>
      </p:pic>
      <p:grpSp>
        <p:nvGrpSpPr>
          <p:cNvPr id="110" name="Google Shape;110;p3"/>
          <p:cNvGrpSpPr/>
          <p:nvPr/>
        </p:nvGrpSpPr>
        <p:grpSpPr>
          <a:xfrm>
            <a:off x="0" y="-361652"/>
            <a:ext cx="689989" cy="10648652"/>
            <a:chOff x="0" y="-95250"/>
            <a:chExt cx="181726" cy="2804583"/>
          </a:xfrm>
        </p:grpSpPr>
        <p:sp>
          <p:nvSpPr>
            <p:cNvPr id="111" name="Google Shape;111;p3"/>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112" name="Google Shape;112;p3"/>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13" name="Google Shape;113;p3"/>
          <p:cNvGrpSpPr/>
          <p:nvPr/>
        </p:nvGrpSpPr>
        <p:grpSpPr>
          <a:xfrm>
            <a:off x="533502" y="-361651"/>
            <a:ext cx="17754498" cy="1031915"/>
            <a:chOff x="0" y="-95250"/>
            <a:chExt cx="4676082" cy="271781"/>
          </a:xfrm>
        </p:grpSpPr>
        <p:sp>
          <p:nvSpPr>
            <p:cNvPr id="114" name="Google Shape;114;p3"/>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115" name="Google Shape;115;p3"/>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6" name="Google Shape;116;p3"/>
          <p:cNvSpPr txBox="1"/>
          <p:nvPr/>
        </p:nvSpPr>
        <p:spPr>
          <a:xfrm>
            <a:off x="8600221" y="6152088"/>
            <a:ext cx="6976367" cy="1953539"/>
          </a:xfrm>
          <a:prstGeom prst="rect">
            <a:avLst/>
          </a:prstGeom>
          <a:noFill/>
          <a:ln>
            <a:noFill/>
          </a:ln>
        </p:spPr>
        <p:txBody>
          <a:bodyPr anchorCtr="0" anchor="t" bIns="0" lIns="0" spcFirstLastPara="1" rIns="0" wrap="square" tIns="0">
            <a:spAutoFit/>
          </a:bodyPr>
          <a:lstStyle/>
          <a:p>
            <a:pPr indent="0" lvl="0" marL="0" marR="0" rtl="0" algn="l">
              <a:lnSpc>
                <a:spcPct val="129020"/>
              </a:lnSpc>
              <a:spcBef>
                <a:spcPts val="0"/>
              </a:spcBef>
              <a:spcAft>
                <a:spcPts val="0"/>
              </a:spcAft>
              <a:buNone/>
            </a:pPr>
            <a:r>
              <a:rPr b="0" i="0" lang="en-US" sz="2419" u="none" cap="none" strike="noStrike">
                <a:solidFill>
                  <a:srgbClr val="000000"/>
                </a:solidFill>
                <a:latin typeface="DM Sans"/>
                <a:ea typeface="DM Sans"/>
                <a:cs typeface="DM Sans"/>
                <a:sym typeface="DM Sans"/>
              </a:rPr>
              <a:t>Bolt Food, initié par Bolt en 2019, se focalise sur la rapidité, l'efficacité, et la diversité des menus pour percer dans la livraison de repas.</a:t>
            </a:r>
            <a:endParaRPr/>
          </a:p>
          <a:p>
            <a:pPr indent="0" lvl="0" marL="0" marR="0" rtl="0" algn="l">
              <a:lnSpc>
                <a:spcPct val="129020"/>
              </a:lnSpc>
              <a:spcBef>
                <a:spcPts val="0"/>
              </a:spcBef>
              <a:spcAft>
                <a:spcPts val="0"/>
              </a:spcAft>
              <a:buNone/>
            </a:pPr>
            <a:r>
              <a:rPr b="0" i="0" lang="en-US" sz="2419" u="none" cap="none" strike="noStrike">
                <a:solidFill>
                  <a:srgbClr val="000000"/>
                </a:solidFill>
                <a:latin typeface="DM Sans"/>
                <a:ea typeface="DM Sans"/>
                <a:cs typeface="DM Sans"/>
                <a:sym typeface="DM Sans"/>
              </a:rPr>
              <a:t>La plateforme est aujourd’hui présente dans 19 pays et 80 villes.</a:t>
            </a:r>
            <a:endParaRPr/>
          </a:p>
        </p:txBody>
      </p:sp>
      <p:sp>
        <p:nvSpPr>
          <p:cNvPr id="117" name="Google Shape;117;p3"/>
          <p:cNvSpPr txBox="1"/>
          <p:nvPr/>
        </p:nvSpPr>
        <p:spPr>
          <a:xfrm>
            <a:off x="1918714" y="2547329"/>
            <a:ext cx="7535278" cy="1563051"/>
          </a:xfrm>
          <a:prstGeom prst="rect">
            <a:avLst/>
          </a:prstGeom>
          <a:noFill/>
          <a:ln>
            <a:noFill/>
          </a:ln>
        </p:spPr>
        <p:txBody>
          <a:bodyPr anchorCtr="0" anchor="t" bIns="0" lIns="0" spcFirstLastPara="1" rIns="0" wrap="square" tIns="0">
            <a:spAutoFit/>
          </a:bodyPr>
          <a:lstStyle/>
          <a:p>
            <a:pPr indent="0" lvl="0" marL="0" marR="0" rtl="0" algn="l">
              <a:lnSpc>
                <a:spcPct val="129014"/>
              </a:lnSpc>
              <a:spcBef>
                <a:spcPts val="0"/>
              </a:spcBef>
              <a:spcAft>
                <a:spcPts val="0"/>
              </a:spcAft>
              <a:buNone/>
            </a:pPr>
            <a:r>
              <a:rPr b="0" i="0" lang="en-US" sz="2416" u="none" cap="none" strike="noStrike">
                <a:solidFill>
                  <a:srgbClr val="000000"/>
                </a:solidFill>
                <a:latin typeface="DM Sans"/>
                <a:ea typeface="DM Sans"/>
                <a:cs typeface="DM Sans"/>
                <a:sym typeface="DM Sans"/>
              </a:rPr>
              <a:t>FoxIntelligence est une plateforme intuitive qui guide les entreprises avec des insights basés sur des données. le but étant de parvenir à des décisions stratégiques pour stimuler la croissance.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p:nvPr/>
        </p:nvSpPr>
        <p:spPr>
          <a:xfrm>
            <a:off x="1521365" y="2220184"/>
            <a:ext cx="5286084" cy="7038116"/>
          </a:xfrm>
          <a:custGeom>
            <a:rect b="b" l="l" r="r" t="t"/>
            <a:pathLst>
              <a:path extrusionOk="0" h="7038116" w="5286084">
                <a:moveTo>
                  <a:pt x="0" y="0"/>
                </a:moveTo>
                <a:lnTo>
                  <a:pt x="5286083" y="0"/>
                </a:lnTo>
                <a:lnTo>
                  <a:pt x="5286083" y="7038116"/>
                </a:lnTo>
                <a:lnTo>
                  <a:pt x="0" y="7038116"/>
                </a:lnTo>
                <a:lnTo>
                  <a:pt x="0" y="0"/>
                </a:lnTo>
                <a:close/>
              </a:path>
            </a:pathLst>
          </a:custGeom>
          <a:blipFill rotWithShape="1">
            <a:blip r:embed="rId3">
              <a:alphaModFix/>
            </a:blip>
            <a:stretch>
              <a:fillRect b="0" l="-14200" r="-9976" t="-9644"/>
            </a:stretch>
          </a:blipFill>
          <a:ln>
            <a:noFill/>
          </a:ln>
        </p:spPr>
      </p:sp>
      <p:sp>
        <p:nvSpPr>
          <p:cNvPr id="123" name="Google Shape;123;p4"/>
          <p:cNvSpPr txBox="1"/>
          <p:nvPr/>
        </p:nvSpPr>
        <p:spPr>
          <a:xfrm>
            <a:off x="7328948" y="3397669"/>
            <a:ext cx="10352700" cy="7600200"/>
          </a:xfrm>
          <a:prstGeom prst="rect">
            <a:avLst/>
          </a:prstGeom>
          <a:noFill/>
          <a:ln>
            <a:noFill/>
          </a:ln>
        </p:spPr>
        <p:txBody>
          <a:bodyPr anchorCtr="0" anchor="t" bIns="0" lIns="0" spcFirstLastPara="1" rIns="0" wrap="square" tIns="0">
            <a:spAutoFit/>
          </a:bodyPr>
          <a:lstStyle/>
          <a:p>
            <a:pPr indent="0" lvl="0" marL="0" marR="0" rtl="0" algn="l">
              <a:lnSpc>
                <a:spcPct val="160035"/>
              </a:lnSpc>
              <a:spcBef>
                <a:spcPts val="0"/>
              </a:spcBef>
              <a:spcAft>
                <a:spcPts val="0"/>
              </a:spcAft>
              <a:buNone/>
            </a:pPr>
            <a:r>
              <a:rPr b="1" i="0" lang="en-US" sz="2820" u="none" cap="none" strike="noStrike">
                <a:solidFill>
                  <a:srgbClr val="012B1B"/>
                </a:solidFill>
                <a:latin typeface="DM Sans"/>
                <a:ea typeface="DM Sans"/>
                <a:cs typeface="DM Sans"/>
                <a:sym typeface="DM Sans"/>
              </a:rPr>
              <a:t>Notre mission : </a:t>
            </a:r>
            <a:endParaRPr/>
          </a:p>
          <a:p>
            <a:pPr indent="0" lvl="0" marL="0" marR="0" rtl="0" algn="l">
              <a:lnSpc>
                <a:spcPct val="137340"/>
              </a:lnSpc>
              <a:spcBef>
                <a:spcPts val="0"/>
              </a:spcBef>
              <a:spcAft>
                <a:spcPts val="0"/>
              </a:spcAft>
              <a:buNone/>
            </a:pPr>
            <a:r>
              <a:t/>
            </a:r>
            <a:endParaRPr b="1" i="0" sz="2820" u="none" cap="none" strike="noStrike">
              <a:solidFill>
                <a:srgbClr val="012B1B"/>
              </a:solidFill>
              <a:latin typeface="DM Sans"/>
              <a:ea typeface="DM Sans"/>
              <a:cs typeface="DM Sans"/>
              <a:sym typeface="DM Sans"/>
            </a:endParaRPr>
          </a:p>
          <a:p>
            <a:pPr indent="0" lvl="0" marL="0" marR="0" rtl="0" algn="l">
              <a:lnSpc>
                <a:spcPct val="160041"/>
              </a:lnSpc>
              <a:spcBef>
                <a:spcPts val="0"/>
              </a:spcBef>
              <a:spcAft>
                <a:spcPts val="0"/>
              </a:spcAft>
              <a:buNone/>
            </a:pPr>
            <a:r>
              <a:rPr b="0" i="0" lang="en-US" sz="2420" u="none" cap="none" strike="noStrike">
                <a:solidFill>
                  <a:srgbClr val="000000"/>
                </a:solidFill>
                <a:latin typeface="DM Sans"/>
                <a:ea typeface="DM Sans"/>
                <a:cs typeface="DM Sans"/>
                <a:sym typeface="DM Sans"/>
              </a:rPr>
              <a:t>Bolt a sollicité FoxIntelligence afin d’analyser les données de ses concurrents,  la demande des consommateurs et l’offre présente sur le marché. </a:t>
            </a:r>
            <a:endParaRPr/>
          </a:p>
          <a:p>
            <a:pPr indent="0" lvl="0" marL="0" marR="0" rtl="0" algn="l">
              <a:lnSpc>
                <a:spcPct val="160041"/>
              </a:lnSpc>
              <a:spcBef>
                <a:spcPts val="0"/>
              </a:spcBef>
              <a:spcAft>
                <a:spcPts val="0"/>
              </a:spcAft>
              <a:buNone/>
            </a:pPr>
            <a:r>
              <a:t/>
            </a:r>
            <a:endParaRPr b="0" i="0" sz="2420" u="none" cap="none" strike="noStrike">
              <a:solidFill>
                <a:srgbClr val="000000"/>
              </a:solidFill>
              <a:latin typeface="DM Sans"/>
              <a:ea typeface="DM Sans"/>
              <a:cs typeface="DM Sans"/>
              <a:sym typeface="DM Sans"/>
            </a:endParaRPr>
          </a:p>
          <a:p>
            <a:pPr indent="0" lvl="0" marL="0" marR="0" rtl="0" algn="l">
              <a:lnSpc>
                <a:spcPct val="160041"/>
              </a:lnSpc>
              <a:spcBef>
                <a:spcPts val="0"/>
              </a:spcBef>
              <a:spcAft>
                <a:spcPts val="0"/>
              </a:spcAft>
              <a:buNone/>
            </a:pPr>
            <a:r>
              <a:rPr b="0" i="0" lang="en-US" sz="2420" u="none" cap="none" strike="noStrike">
                <a:solidFill>
                  <a:srgbClr val="000000"/>
                </a:solidFill>
                <a:latin typeface="DM Sans"/>
                <a:ea typeface="DM Sans"/>
                <a:cs typeface="DM Sans"/>
                <a:sym typeface="DM Sans"/>
              </a:rPr>
              <a:t>L’objectif est de définir une  stratégie marketing  permettant à sa branche Bolt Food d’entrer sur le marché de la livraison de repas.</a:t>
            </a:r>
            <a:endParaRPr/>
          </a:p>
          <a:p>
            <a:pPr indent="0" lvl="0" marL="0" marR="0" rtl="0" algn="l">
              <a:lnSpc>
                <a:spcPct val="160041"/>
              </a:lnSpc>
              <a:spcBef>
                <a:spcPts val="0"/>
              </a:spcBef>
              <a:spcAft>
                <a:spcPts val="0"/>
              </a:spcAft>
              <a:buNone/>
            </a:pPr>
            <a:r>
              <a:t/>
            </a:r>
            <a:endParaRPr b="0" i="0" sz="2420" u="none" cap="none" strike="noStrike">
              <a:solidFill>
                <a:srgbClr val="000000"/>
              </a:solidFill>
              <a:latin typeface="DM Sans"/>
              <a:ea typeface="DM Sans"/>
              <a:cs typeface="DM Sans"/>
              <a:sym typeface="DM Sans"/>
            </a:endParaRPr>
          </a:p>
          <a:p>
            <a:pPr indent="0" lvl="0" marL="0" marR="0" rtl="0" algn="ctr">
              <a:lnSpc>
                <a:spcPct val="160041"/>
              </a:lnSpc>
              <a:spcBef>
                <a:spcPts val="0"/>
              </a:spcBef>
              <a:spcAft>
                <a:spcPts val="0"/>
              </a:spcAft>
              <a:buNone/>
            </a:pPr>
            <a:r>
              <a:rPr b="0" i="0" lang="en-US" sz="2420" u="none" cap="none" strike="noStrike">
                <a:solidFill>
                  <a:srgbClr val="000000"/>
                </a:solidFill>
                <a:latin typeface="Sansita"/>
                <a:ea typeface="Sansita"/>
                <a:cs typeface="Sansita"/>
                <a:sym typeface="Sansita"/>
              </a:rPr>
              <a:t>Quel est le profil client majoritaire ? Le marché est-il capable d’accueillir un nouveau concurrent ?</a:t>
            </a:r>
            <a:endParaRPr/>
          </a:p>
          <a:p>
            <a:pPr indent="0" lvl="0" marL="0" marR="0" rtl="0" algn="ctr">
              <a:lnSpc>
                <a:spcPct val="153429"/>
              </a:lnSpc>
              <a:spcBef>
                <a:spcPts val="0"/>
              </a:spcBef>
              <a:spcAft>
                <a:spcPts val="0"/>
              </a:spcAft>
              <a:buNone/>
            </a:pPr>
            <a:r>
              <a:t/>
            </a:r>
            <a:endParaRPr b="0" i="0" sz="2420" u="none" cap="none" strike="noStrike">
              <a:solidFill>
                <a:srgbClr val="000000"/>
              </a:solidFill>
              <a:latin typeface="Sansita"/>
              <a:ea typeface="Sansita"/>
              <a:cs typeface="Sansita"/>
              <a:sym typeface="Sansita"/>
            </a:endParaRPr>
          </a:p>
          <a:p>
            <a:pPr indent="0" lvl="0" marL="0" marR="0" rtl="0" algn="ctr">
              <a:lnSpc>
                <a:spcPct val="153429"/>
              </a:lnSpc>
              <a:spcBef>
                <a:spcPts val="0"/>
              </a:spcBef>
              <a:spcAft>
                <a:spcPts val="0"/>
              </a:spcAft>
              <a:buNone/>
            </a:pPr>
            <a:r>
              <a:t/>
            </a:r>
            <a:endParaRPr b="0" i="0" sz="2420" u="none" cap="none" strike="noStrike">
              <a:solidFill>
                <a:srgbClr val="000000"/>
              </a:solidFill>
              <a:latin typeface="Sansita"/>
              <a:ea typeface="Sansita"/>
              <a:cs typeface="Sansita"/>
              <a:sym typeface="Sansita"/>
            </a:endParaRPr>
          </a:p>
        </p:txBody>
      </p:sp>
      <p:grpSp>
        <p:nvGrpSpPr>
          <p:cNvPr id="124" name="Google Shape;124;p4"/>
          <p:cNvGrpSpPr/>
          <p:nvPr/>
        </p:nvGrpSpPr>
        <p:grpSpPr>
          <a:xfrm>
            <a:off x="344995" y="-361651"/>
            <a:ext cx="18099492" cy="994300"/>
            <a:chOff x="0" y="-95250"/>
            <a:chExt cx="4766944" cy="261874"/>
          </a:xfrm>
        </p:grpSpPr>
        <p:sp>
          <p:nvSpPr>
            <p:cNvPr id="125" name="Google Shape;125;p4"/>
            <p:cNvSpPr/>
            <p:nvPr/>
          </p:nvSpPr>
          <p:spPr>
            <a:xfrm>
              <a:off x="0" y="0"/>
              <a:ext cx="4766944" cy="166624"/>
            </a:xfrm>
            <a:custGeom>
              <a:rect b="b" l="l" r="r" t="t"/>
              <a:pathLst>
                <a:path extrusionOk="0" h="166624" w="4766944">
                  <a:moveTo>
                    <a:pt x="0" y="0"/>
                  </a:moveTo>
                  <a:lnTo>
                    <a:pt x="4766944" y="0"/>
                  </a:lnTo>
                  <a:lnTo>
                    <a:pt x="4766944" y="166624"/>
                  </a:lnTo>
                  <a:lnTo>
                    <a:pt x="0" y="166624"/>
                  </a:lnTo>
                  <a:close/>
                </a:path>
              </a:pathLst>
            </a:custGeom>
            <a:solidFill>
              <a:srgbClr val="010349"/>
            </a:solidFill>
            <a:ln>
              <a:noFill/>
            </a:ln>
          </p:spPr>
        </p:sp>
        <p:sp>
          <p:nvSpPr>
            <p:cNvPr id="126" name="Google Shape;126;p4"/>
            <p:cNvSpPr txBox="1"/>
            <p:nvPr/>
          </p:nvSpPr>
          <p:spPr>
            <a:xfrm>
              <a:off x="0" y="-95250"/>
              <a:ext cx="4766944" cy="261874"/>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7" name="Google Shape;127;p4"/>
          <p:cNvGrpSpPr/>
          <p:nvPr/>
        </p:nvGrpSpPr>
        <p:grpSpPr>
          <a:xfrm>
            <a:off x="0" y="-361652"/>
            <a:ext cx="689989" cy="10648652"/>
            <a:chOff x="0" y="-95250"/>
            <a:chExt cx="181726" cy="2804583"/>
          </a:xfrm>
        </p:grpSpPr>
        <p:sp>
          <p:nvSpPr>
            <p:cNvPr id="128" name="Google Shape;128;p4"/>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129" name="Google Shape;129;p4"/>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0" name="Google Shape;130;p4"/>
          <p:cNvSpPr txBox="1"/>
          <p:nvPr/>
        </p:nvSpPr>
        <p:spPr>
          <a:xfrm>
            <a:off x="1771580" y="632649"/>
            <a:ext cx="15551100" cy="11082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7200" u="none" cap="none" strike="noStrike">
                <a:solidFill>
                  <a:srgbClr val="010349"/>
                </a:solidFill>
                <a:latin typeface="DM Sans"/>
                <a:ea typeface="DM Sans"/>
                <a:cs typeface="DM Sans"/>
                <a:sym typeface="DM Sans"/>
              </a:rPr>
              <a:t>Mission et objectif de l'analyse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nvSpPr>
        <p:spPr>
          <a:xfrm>
            <a:off x="1028700" y="2534503"/>
            <a:ext cx="15638959" cy="6176744"/>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700" u="none" cap="none" strike="noStrike">
                <a:solidFill>
                  <a:srgbClr val="000000"/>
                </a:solidFill>
                <a:latin typeface="DM Sans"/>
                <a:ea typeface="DM Sans"/>
                <a:cs typeface="DM Sans"/>
                <a:sym typeface="DM Sans"/>
              </a:rPr>
              <a:t>3 datasets à disposition : </a:t>
            </a:r>
            <a:endParaRPr/>
          </a:p>
          <a:p>
            <a:pPr indent="0" lvl="0" marL="0" marR="0" rtl="0" algn="l">
              <a:lnSpc>
                <a:spcPct val="160000"/>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a:p>
            <a:pPr indent="-291465" lvl="1" marL="582932" marR="0" rtl="0" algn="l">
              <a:lnSpc>
                <a:spcPct val="160000"/>
              </a:lnSpc>
              <a:spcBef>
                <a:spcPts val="0"/>
              </a:spcBef>
              <a:spcAft>
                <a:spcPts val="0"/>
              </a:spcAft>
              <a:buClr>
                <a:srgbClr val="000000"/>
              </a:buClr>
              <a:buSzPts val="2700"/>
              <a:buFont typeface="Arial"/>
              <a:buChar char="•"/>
            </a:pPr>
            <a:r>
              <a:rPr b="0" i="0" lang="en-US" sz="2700" u="none" cap="none" strike="noStrike">
                <a:solidFill>
                  <a:srgbClr val="000000"/>
                </a:solidFill>
                <a:latin typeface="DM Sans"/>
                <a:ea typeface="DM Sans"/>
                <a:cs typeface="DM Sans"/>
                <a:sym typeface="DM Sans"/>
              </a:rPr>
              <a:t>Customers : 378 observations</a:t>
            </a:r>
            <a:endParaRPr/>
          </a:p>
          <a:p>
            <a:pPr indent="-291465" lvl="1" marL="582932" marR="0" rtl="0" algn="l">
              <a:lnSpc>
                <a:spcPct val="160000"/>
              </a:lnSpc>
              <a:spcBef>
                <a:spcPts val="0"/>
              </a:spcBef>
              <a:spcAft>
                <a:spcPts val="0"/>
              </a:spcAft>
              <a:buClr>
                <a:srgbClr val="000000"/>
              </a:buClr>
              <a:buSzPts val="2700"/>
              <a:buFont typeface="Arial"/>
              <a:buChar char="•"/>
            </a:pPr>
            <a:r>
              <a:rPr b="0" i="0" lang="en-US" sz="2700" u="none" cap="none" strike="noStrike">
                <a:solidFill>
                  <a:srgbClr val="000000"/>
                </a:solidFill>
                <a:latin typeface="DM Sans"/>
                <a:ea typeface="DM Sans"/>
                <a:cs typeface="DM Sans"/>
                <a:sym typeface="DM Sans"/>
              </a:rPr>
              <a:t>Products : 1 711 616 observations</a:t>
            </a:r>
            <a:endParaRPr/>
          </a:p>
          <a:p>
            <a:pPr indent="-291465" lvl="1" marL="582932" marR="0" rtl="0" algn="l">
              <a:lnSpc>
                <a:spcPct val="160000"/>
              </a:lnSpc>
              <a:spcBef>
                <a:spcPts val="0"/>
              </a:spcBef>
              <a:spcAft>
                <a:spcPts val="0"/>
              </a:spcAft>
              <a:buClr>
                <a:srgbClr val="000000"/>
              </a:buClr>
              <a:buSzPts val="2700"/>
              <a:buFont typeface="Arial"/>
              <a:buChar char="•"/>
            </a:pPr>
            <a:r>
              <a:rPr b="0" i="0" lang="en-US" sz="2700" u="none" cap="none" strike="noStrike">
                <a:solidFill>
                  <a:srgbClr val="000000"/>
                </a:solidFill>
                <a:latin typeface="DM Sans"/>
                <a:ea typeface="DM Sans"/>
                <a:cs typeface="DM Sans"/>
                <a:sym typeface="DM Sans"/>
              </a:rPr>
              <a:t>Transactions : 807676 observations</a:t>
            </a:r>
            <a:endParaRPr/>
          </a:p>
          <a:p>
            <a:pPr indent="0" lvl="0" marL="0" marR="0" rtl="0" algn="l">
              <a:lnSpc>
                <a:spcPct val="160000"/>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a:p>
            <a:pPr indent="0" lvl="0" marL="0" marR="0" rtl="0" algn="l">
              <a:lnSpc>
                <a:spcPct val="160000"/>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a:p>
            <a:pPr indent="0" lvl="0" marL="0" marR="0" rtl="0" algn="l">
              <a:lnSpc>
                <a:spcPct val="160000"/>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a:p>
            <a:pPr indent="0" lvl="0" marL="0" marR="0" rtl="0" algn="l">
              <a:lnSpc>
                <a:spcPct val="160000"/>
              </a:lnSpc>
              <a:spcBef>
                <a:spcPts val="0"/>
              </a:spcBef>
              <a:spcAft>
                <a:spcPts val="0"/>
              </a:spcAft>
              <a:buNone/>
            </a:pPr>
            <a:r>
              <a:rPr b="0" i="0" lang="en-US" sz="2700" u="none" cap="none" strike="noStrike">
                <a:solidFill>
                  <a:srgbClr val="000000"/>
                </a:solidFill>
                <a:latin typeface="DM Sans"/>
                <a:ea typeface="DM Sans"/>
                <a:cs typeface="DM Sans"/>
                <a:sym typeface="DM Sans"/>
              </a:rPr>
              <a:t>Un jeu de données qui s’étend du 01/01/2017 au 30/06/2020</a:t>
            </a:r>
            <a:endParaRPr/>
          </a:p>
          <a:p>
            <a:pPr indent="0" lvl="0" marL="0" marR="0" rtl="0" algn="l">
              <a:lnSpc>
                <a:spcPct val="96037"/>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a:p>
            <a:pPr indent="0" lvl="0" marL="0" marR="0" rtl="0" algn="ctr">
              <a:lnSpc>
                <a:spcPct val="96037"/>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a:p>
            <a:pPr indent="0" lvl="0" marL="0" marR="0" rtl="0" algn="ctr">
              <a:lnSpc>
                <a:spcPct val="96037"/>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a:p>
            <a:pPr indent="0" lvl="0" marL="0" marR="0" rtl="0" algn="ctr">
              <a:lnSpc>
                <a:spcPct val="96037"/>
              </a:lnSpc>
              <a:spcBef>
                <a:spcPts val="0"/>
              </a:spcBef>
              <a:spcAft>
                <a:spcPts val="0"/>
              </a:spcAft>
              <a:buNone/>
            </a:pPr>
            <a:r>
              <a:t/>
            </a:r>
            <a:endParaRPr b="0" i="0" sz="2700" u="none" cap="none" strike="noStrike">
              <a:solidFill>
                <a:srgbClr val="000000"/>
              </a:solidFill>
              <a:latin typeface="DM Sans"/>
              <a:ea typeface="DM Sans"/>
              <a:cs typeface="DM Sans"/>
              <a:sym typeface="DM Sans"/>
            </a:endParaRPr>
          </a:p>
        </p:txBody>
      </p:sp>
      <p:grpSp>
        <p:nvGrpSpPr>
          <p:cNvPr id="140" name="Google Shape;140;p5"/>
          <p:cNvGrpSpPr/>
          <p:nvPr/>
        </p:nvGrpSpPr>
        <p:grpSpPr>
          <a:xfrm>
            <a:off x="0" y="-361652"/>
            <a:ext cx="689989" cy="10648652"/>
            <a:chOff x="0" y="-95250"/>
            <a:chExt cx="181726" cy="2804583"/>
          </a:xfrm>
        </p:grpSpPr>
        <p:sp>
          <p:nvSpPr>
            <p:cNvPr id="141" name="Google Shape;141;p5"/>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142" name="Google Shape;142;p5"/>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3" name="Google Shape;143;p5"/>
          <p:cNvGrpSpPr/>
          <p:nvPr/>
        </p:nvGrpSpPr>
        <p:grpSpPr>
          <a:xfrm>
            <a:off x="533502" y="-361651"/>
            <a:ext cx="17754498" cy="1031915"/>
            <a:chOff x="0" y="-95250"/>
            <a:chExt cx="4676082" cy="271781"/>
          </a:xfrm>
        </p:grpSpPr>
        <p:sp>
          <p:nvSpPr>
            <p:cNvPr id="144" name="Google Shape;144;p5"/>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145" name="Google Shape;145;p5"/>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6" name="Google Shape;146;p5"/>
          <p:cNvSpPr/>
          <p:nvPr/>
        </p:nvSpPr>
        <p:spPr>
          <a:xfrm>
            <a:off x="12910588" y="3045870"/>
            <a:ext cx="4348712" cy="4195260"/>
          </a:xfrm>
          <a:custGeom>
            <a:rect b="b" l="l" r="r" t="t"/>
            <a:pathLst>
              <a:path extrusionOk="0" h="4195260" w="4348712">
                <a:moveTo>
                  <a:pt x="0" y="0"/>
                </a:moveTo>
                <a:lnTo>
                  <a:pt x="4348712" y="0"/>
                </a:lnTo>
                <a:lnTo>
                  <a:pt x="4348712" y="4195260"/>
                </a:lnTo>
                <a:lnTo>
                  <a:pt x="0" y="4195260"/>
                </a:lnTo>
                <a:lnTo>
                  <a:pt x="0" y="0"/>
                </a:lnTo>
                <a:close/>
              </a:path>
            </a:pathLst>
          </a:custGeom>
          <a:blipFill rotWithShape="1">
            <a:blip r:embed="rId3">
              <a:alphaModFix/>
            </a:blip>
            <a:stretch>
              <a:fillRect b="0" l="-55864" r="-15635" t="0"/>
            </a:stretch>
          </a:blipFill>
          <a:ln>
            <a:noFill/>
          </a:ln>
        </p:spPr>
      </p:sp>
      <p:sp>
        <p:nvSpPr>
          <p:cNvPr id="147" name="Google Shape;147;p5"/>
          <p:cNvSpPr txBox="1"/>
          <p:nvPr/>
        </p:nvSpPr>
        <p:spPr>
          <a:xfrm>
            <a:off x="1368378" y="622639"/>
            <a:ext cx="15551100" cy="11082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7200" u="none" cap="none" strike="noStrike">
                <a:solidFill>
                  <a:srgbClr val="010349"/>
                </a:solidFill>
                <a:latin typeface="DM Sans"/>
                <a:ea typeface="DM Sans"/>
                <a:cs typeface="DM Sans"/>
                <a:sym typeface="DM Sans"/>
              </a:rPr>
              <a:t>Description des Datasets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nvSpPr>
        <p:spPr>
          <a:xfrm>
            <a:off x="1349920" y="2541366"/>
            <a:ext cx="16679668" cy="6716934"/>
          </a:xfrm>
          <a:prstGeom prst="rect">
            <a:avLst/>
          </a:prstGeom>
          <a:noFill/>
          <a:ln>
            <a:noFill/>
          </a:ln>
        </p:spPr>
        <p:txBody>
          <a:bodyPr anchorCtr="0" anchor="t" bIns="0" lIns="0" spcFirstLastPara="1" rIns="0" wrap="square" tIns="0">
            <a:spAutoFit/>
          </a:bodyPr>
          <a:lstStyle/>
          <a:p>
            <a:pPr indent="0" lvl="0" marL="0" marR="0" rtl="0" algn="l">
              <a:lnSpc>
                <a:spcPct val="158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86666"/>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59082" lvl="1" marL="518163" marR="0" rtl="0" algn="l">
              <a:lnSpc>
                <a:spcPct val="140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Gestion des données manquantes de la table Products : NaN et valeurs nulles</a:t>
            </a:r>
            <a:endParaRPr/>
          </a:p>
          <a:p>
            <a:pPr indent="0" lvl="0" marL="0" marR="0" rtl="0" algn="l">
              <a:lnSpc>
                <a:spcPct val="14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259082" lvl="1" marL="518163" marR="0" rtl="0" algn="l">
              <a:lnSpc>
                <a:spcPct val="140000"/>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Valeurs de commandes aberrantes non prises en compte pour l’analyse financière </a:t>
            </a:r>
            <a:endParaRPr/>
          </a:p>
          <a:p>
            <a:pPr indent="0" lvl="0" marL="0" marR="0" rtl="0" algn="ctr">
              <a:lnSpc>
                <a:spcPct val="140000"/>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l">
              <a:lnSpc>
                <a:spcPct val="140000"/>
              </a:lnSpc>
              <a:spcBef>
                <a:spcPts val="0"/>
              </a:spcBef>
              <a:spcAft>
                <a:spcPts val="0"/>
              </a:spcAft>
              <a:buNone/>
            </a:pPr>
            <a:r>
              <a:rPr b="0" i="0" lang="en-US" sz="2400" u="sng" cap="none" strike="noStrike">
                <a:solidFill>
                  <a:srgbClr val="000000"/>
                </a:solidFill>
                <a:latin typeface="DM Sans"/>
                <a:ea typeface="DM Sans"/>
                <a:cs typeface="DM Sans"/>
                <a:sym typeface="DM Sans"/>
              </a:rPr>
              <a:t>Cas de Just Eat : </a:t>
            </a:r>
            <a:endParaRPr/>
          </a:p>
          <a:p>
            <a:pPr indent="0" lvl="0" marL="0" marR="0" rtl="0" algn="l">
              <a:lnSpc>
                <a:spcPct val="140000"/>
              </a:lnSpc>
              <a:spcBef>
                <a:spcPts val="0"/>
              </a:spcBef>
              <a:spcAft>
                <a:spcPts val="0"/>
              </a:spcAft>
              <a:buNone/>
            </a:pPr>
            <a:r>
              <a:t/>
            </a:r>
            <a:endParaRPr b="0" i="0" sz="2400" u="sng" cap="none" strike="noStrike">
              <a:solidFill>
                <a:srgbClr val="000000"/>
              </a:solidFill>
              <a:latin typeface="DM Sans"/>
              <a:ea typeface="DM Sans"/>
              <a:cs typeface="DM Sans"/>
              <a:sym typeface="DM Sans"/>
            </a:endParaRPr>
          </a:p>
          <a:p>
            <a:pPr indent="-259082" lvl="1" marL="518163" marR="0" rtl="0" algn="l">
              <a:lnSpc>
                <a:spcPct val="233999"/>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Absence de données financières (30 000 NaN) </a:t>
            </a:r>
            <a:endParaRPr/>
          </a:p>
          <a:p>
            <a:pPr indent="-259082" lvl="1" marL="518163" marR="0" rtl="0" algn="l">
              <a:lnSpc>
                <a:spcPct val="233999"/>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Informations sur les commandes indisponibles</a:t>
            </a:r>
            <a:endParaRPr/>
          </a:p>
          <a:p>
            <a:pPr indent="-259082" lvl="1" marL="518163" marR="0" rtl="0" algn="l">
              <a:lnSpc>
                <a:spcPct val="233999"/>
              </a:lnSpc>
              <a:spcBef>
                <a:spcPts val="0"/>
              </a:spcBef>
              <a:spcAft>
                <a:spcPts val="0"/>
              </a:spcAft>
              <a:buClr>
                <a:srgbClr val="000000"/>
              </a:buClr>
              <a:buSzPts val="2400"/>
              <a:buFont typeface="Arial"/>
              <a:buChar char="•"/>
            </a:pPr>
            <a:r>
              <a:rPr b="0" i="0" lang="en-US" sz="2400" u="none" cap="none" strike="noStrike">
                <a:solidFill>
                  <a:srgbClr val="000000"/>
                </a:solidFill>
                <a:latin typeface="DM Sans"/>
                <a:ea typeface="DM Sans"/>
                <a:cs typeface="DM Sans"/>
                <a:sym typeface="DM Sans"/>
              </a:rPr>
              <a:t>Utilisation des données Just Eat uniquement pour l’analyse macro</a:t>
            </a:r>
            <a:endParaRPr/>
          </a:p>
          <a:p>
            <a:pPr indent="0" lvl="0" marL="0" marR="0" rtl="0" algn="l">
              <a:lnSpc>
                <a:spcPct val="118875"/>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a:p>
            <a:pPr indent="0" lvl="0" marL="0" marR="0" rtl="0" algn="ctr">
              <a:lnSpc>
                <a:spcPct val="352291"/>
              </a:lnSpc>
              <a:spcBef>
                <a:spcPts val="0"/>
              </a:spcBef>
              <a:spcAft>
                <a:spcPts val="0"/>
              </a:spcAft>
              <a:buNone/>
            </a:pPr>
            <a:r>
              <a:t/>
            </a:r>
            <a:endParaRPr b="0" i="0" sz="2400" u="none" cap="none" strike="noStrike">
              <a:solidFill>
                <a:srgbClr val="000000"/>
              </a:solidFill>
              <a:latin typeface="DM Sans"/>
              <a:ea typeface="DM Sans"/>
              <a:cs typeface="DM Sans"/>
              <a:sym typeface="DM Sans"/>
            </a:endParaRPr>
          </a:p>
        </p:txBody>
      </p:sp>
      <p:grpSp>
        <p:nvGrpSpPr>
          <p:cNvPr id="157" name="Google Shape;157;p6"/>
          <p:cNvGrpSpPr/>
          <p:nvPr/>
        </p:nvGrpSpPr>
        <p:grpSpPr>
          <a:xfrm>
            <a:off x="0" y="-361652"/>
            <a:ext cx="689989" cy="10648652"/>
            <a:chOff x="0" y="-95250"/>
            <a:chExt cx="181726" cy="2804583"/>
          </a:xfrm>
        </p:grpSpPr>
        <p:sp>
          <p:nvSpPr>
            <p:cNvPr id="158" name="Google Shape;158;p6"/>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159" name="Google Shape;159;p6"/>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0" name="Google Shape;160;p6"/>
          <p:cNvGrpSpPr/>
          <p:nvPr/>
        </p:nvGrpSpPr>
        <p:grpSpPr>
          <a:xfrm>
            <a:off x="533502" y="-361651"/>
            <a:ext cx="17754498" cy="1031915"/>
            <a:chOff x="0" y="-95250"/>
            <a:chExt cx="4676082" cy="271781"/>
          </a:xfrm>
        </p:grpSpPr>
        <p:sp>
          <p:nvSpPr>
            <p:cNvPr id="161" name="Google Shape;161;p6"/>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162" name="Google Shape;162;p6"/>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3" name="Google Shape;163;p6"/>
          <p:cNvSpPr/>
          <p:nvPr/>
        </p:nvSpPr>
        <p:spPr>
          <a:xfrm>
            <a:off x="14317743" y="6330439"/>
            <a:ext cx="3711845" cy="3711845"/>
          </a:xfrm>
          <a:custGeom>
            <a:rect b="b" l="l" r="r" t="t"/>
            <a:pathLst>
              <a:path extrusionOk="0" h="3711845" w="3711845">
                <a:moveTo>
                  <a:pt x="0" y="0"/>
                </a:moveTo>
                <a:lnTo>
                  <a:pt x="3711845" y="0"/>
                </a:lnTo>
                <a:lnTo>
                  <a:pt x="3711845" y="3711845"/>
                </a:lnTo>
                <a:lnTo>
                  <a:pt x="0" y="3711845"/>
                </a:lnTo>
                <a:lnTo>
                  <a:pt x="0" y="0"/>
                </a:lnTo>
                <a:close/>
              </a:path>
            </a:pathLst>
          </a:custGeom>
          <a:blipFill rotWithShape="1">
            <a:blip r:embed="rId3">
              <a:alphaModFix/>
            </a:blip>
            <a:stretch>
              <a:fillRect b="0" l="0" r="0" t="0"/>
            </a:stretch>
          </a:blipFill>
          <a:ln>
            <a:noFill/>
          </a:ln>
        </p:spPr>
      </p:sp>
      <p:sp>
        <p:nvSpPr>
          <p:cNvPr id="164" name="Google Shape;164;p6"/>
          <p:cNvSpPr txBox="1"/>
          <p:nvPr/>
        </p:nvSpPr>
        <p:spPr>
          <a:xfrm>
            <a:off x="1349920" y="752475"/>
            <a:ext cx="15551245" cy="136779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7200" u="none" cap="none" strike="noStrike">
                <a:solidFill>
                  <a:srgbClr val="010349"/>
                </a:solidFill>
                <a:latin typeface="DM Sans"/>
                <a:ea typeface="DM Sans"/>
                <a:cs typeface="DM Sans"/>
                <a:sym typeface="DM Sans"/>
              </a:rPr>
              <a:t>Traitement des Données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pSp>
        <p:nvGrpSpPr>
          <p:cNvPr id="173" name="Google Shape;173;p7"/>
          <p:cNvGrpSpPr/>
          <p:nvPr/>
        </p:nvGrpSpPr>
        <p:grpSpPr>
          <a:xfrm>
            <a:off x="0" y="-361652"/>
            <a:ext cx="689989" cy="10648652"/>
            <a:chOff x="0" y="-95250"/>
            <a:chExt cx="181726" cy="2804583"/>
          </a:xfrm>
        </p:grpSpPr>
        <p:sp>
          <p:nvSpPr>
            <p:cNvPr id="174" name="Google Shape;174;p7"/>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175" name="Google Shape;175;p7"/>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6" name="Google Shape;176;p7"/>
          <p:cNvGrpSpPr/>
          <p:nvPr/>
        </p:nvGrpSpPr>
        <p:grpSpPr>
          <a:xfrm>
            <a:off x="533502" y="-361651"/>
            <a:ext cx="17754498" cy="1031915"/>
            <a:chOff x="0" y="-95250"/>
            <a:chExt cx="4676082" cy="271781"/>
          </a:xfrm>
        </p:grpSpPr>
        <p:sp>
          <p:nvSpPr>
            <p:cNvPr id="177" name="Google Shape;177;p7"/>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178" name="Google Shape;178;p7"/>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79" name="Google Shape;179;p7"/>
          <p:cNvGrpSpPr/>
          <p:nvPr/>
        </p:nvGrpSpPr>
        <p:grpSpPr>
          <a:xfrm>
            <a:off x="1192210" y="2048232"/>
            <a:ext cx="2743626" cy="7210068"/>
            <a:chOff x="0" y="-114300"/>
            <a:chExt cx="722601" cy="1898948"/>
          </a:xfrm>
        </p:grpSpPr>
        <p:sp>
          <p:nvSpPr>
            <p:cNvPr id="180" name="Google Shape;180;p7"/>
            <p:cNvSpPr/>
            <p:nvPr/>
          </p:nvSpPr>
          <p:spPr>
            <a:xfrm>
              <a:off x="0" y="0"/>
              <a:ext cx="722601" cy="1784648"/>
            </a:xfrm>
            <a:custGeom>
              <a:rect b="b" l="l" r="r" t="t"/>
              <a:pathLst>
                <a:path extrusionOk="0" h="1784648" w="722601">
                  <a:moveTo>
                    <a:pt x="143911" y="0"/>
                  </a:moveTo>
                  <a:lnTo>
                    <a:pt x="578690" y="0"/>
                  </a:lnTo>
                  <a:cubicBezTo>
                    <a:pt x="658170" y="0"/>
                    <a:pt x="722601" y="64431"/>
                    <a:pt x="722601" y="143911"/>
                  </a:cubicBezTo>
                  <a:lnTo>
                    <a:pt x="722601" y="1640737"/>
                  </a:lnTo>
                  <a:cubicBezTo>
                    <a:pt x="722601" y="1678904"/>
                    <a:pt x="707439" y="1715509"/>
                    <a:pt x="680451" y="1742497"/>
                  </a:cubicBezTo>
                  <a:cubicBezTo>
                    <a:pt x="653462" y="1769486"/>
                    <a:pt x="616858" y="1784648"/>
                    <a:pt x="578690" y="1784648"/>
                  </a:cubicBezTo>
                  <a:lnTo>
                    <a:pt x="143911" y="1784648"/>
                  </a:lnTo>
                  <a:cubicBezTo>
                    <a:pt x="64431" y="1784648"/>
                    <a:pt x="0" y="1720217"/>
                    <a:pt x="0" y="1640737"/>
                  </a:cubicBezTo>
                  <a:lnTo>
                    <a:pt x="0" y="143911"/>
                  </a:lnTo>
                  <a:cubicBezTo>
                    <a:pt x="0" y="105743"/>
                    <a:pt x="15162" y="69139"/>
                    <a:pt x="42151" y="42151"/>
                  </a:cubicBezTo>
                  <a:cubicBezTo>
                    <a:pt x="69139" y="15162"/>
                    <a:pt x="105743" y="0"/>
                    <a:pt x="143911"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
            <p:cNvSpPr txBox="1"/>
            <p:nvPr/>
          </p:nvSpPr>
          <p:spPr>
            <a:xfrm>
              <a:off x="0" y="-114300"/>
              <a:ext cx="722601" cy="1898948"/>
            </a:xfrm>
            <a:prstGeom prst="rect">
              <a:avLst/>
            </a:prstGeom>
            <a:noFill/>
            <a:ln>
              <a:noFill/>
            </a:ln>
          </p:spPr>
          <p:txBody>
            <a:bodyPr anchorCtr="0" anchor="ctr" bIns="50800" lIns="50800" spcFirstLastPara="1" rIns="50800" wrap="square" tIns="50800">
              <a:noAutofit/>
            </a:bodyPr>
            <a:lstStyle/>
            <a:p>
              <a:pPr indent="0" lvl="0" marL="0" marR="0" rtl="0" algn="ctr">
                <a:lnSpc>
                  <a:spcPct val="160020"/>
                </a:lnSpc>
                <a:spcBef>
                  <a:spcPts val="0"/>
                </a:spcBef>
                <a:spcAft>
                  <a:spcPts val="0"/>
                </a:spcAft>
                <a:buNone/>
              </a:pPr>
              <a:r>
                <a:rPr b="1" i="0" lang="en-US" sz="2899" u="none" cap="none" strike="noStrike">
                  <a:solidFill>
                    <a:srgbClr val="000000"/>
                  </a:solidFill>
                  <a:latin typeface="DM Sans"/>
                  <a:ea typeface="DM Sans"/>
                  <a:cs typeface="DM Sans"/>
                  <a:sym typeface="DM Sans"/>
                </a:rPr>
                <a:t>Hypothèse 1 </a:t>
              </a:r>
              <a:r>
                <a:rPr b="0" i="0" lang="en-US" sz="2899" u="none" cap="none" strike="noStrike">
                  <a:solidFill>
                    <a:srgbClr val="000000"/>
                  </a:solidFill>
                  <a:latin typeface="DM Sans"/>
                  <a:ea typeface="DM Sans"/>
                  <a:cs typeface="DM Sans"/>
                  <a:sym typeface="DM Sans"/>
                </a:rPr>
                <a:t>:</a:t>
              </a:r>
              <a:endParaRPr/>
            </a:p>
            <a:p>
              <a:pPr indent="0" lvl="0" marL="0" marR="0" rtl="0" algn="ctr">
                <a:lnSpc>
                  <a:spcPct val="160021"/>
                </a:lnSpc>
                <a:spcBef>
                  <a:spcPts val="0"/>
                </a:spcBef>
                <a:spcAft>
                  <a:spcPts val="0"/>
                </a:spcAft>
                <a:buNone/>
              </a:pPr>
              <a:r>
                <a:rPr b="0" i="0" lang="en-US" sz="2799" u="none" cap="none" strike="noStrike">
                  <a:solidFill>
                    <a:srgbClr val="000000"/>
                  </a:solidFill>
                  <a:latin typeface="DM Sans"/>
                  <a:ea typeface="DM Sans"/>
                  <a:cs typeface="DM Sans"/>
                  <a:sym typeface="DM Sans"/>
                </a:rPr>
                <a:t> </a:t>
              </a:r>
              <a:endParaRPr/>
            </a:p>
            <a:p>
              <a:pPr indent="0" lvl="0" marL="0" marR="0" rtl="0" algn="ctr">
                <a:lnSpc>
                  <a:spcPct val="160021"/>
                </a:lnSpc>
                <a:spcBef>
                  <a:spcPts val="0"/>
                </a:spcBef>
                <a:spcAft>
                  <a:spcPts val="0"/>
                </a:spcAft>
                <a:buNone/>
              </a:pPr>
              <a:r>
                <a:rPr b="0" i="0" lang="en-US" sz="2799" u="none" cap="none" strike="noStrike">
                  <a:solidFill>
                    <a:srgbClr val="000000"/>
                  </a:solidFill>
                  <a:latin typeface="DM Sans"/>
                  <a:ea typeface="DM Sans"/>
                  <a:cs typeface="DM Sans"/>
                  <a:sym typeface="DM Sans"/>
                </a:rPr>
                <a:t>Uber Eats le leader sur le marché des livraisons de repas</a:t>
              </a:r>
              <a:endParaRPr/>
            </a:p>
            <a:p>
              <a:pPr indent="0" lvl="0" marL="0" marR="0" rtl="0" algn="ctr">
                <a:lnSpc>
                  <a:spcPct val="160021"/>
                </a:lnSpc>
                <a:spcBef>
                  <a:spcPts val="0"/>
                </a:spcBef>
                <a:spcAft>
                  <a:spcPts val="0"/>
                </a:spcAft>
                <a:buNone/>
              </a:pPr>
              <a:r>
                <a:t/>
              </a:r>
              <a:endParaRPr b="0" i="0" sz="2799" u="none" cap="none" strike="noStrike">
                <a:solidFill>
                  <a:srgbClr val="000000"/>
                </a:solidFill>
                <a:latin typeface="DM Sans"/>
                <a:ea typeface="DM Sans"/>
                <a:cs typeface="DM Sans"/>
                <a:sym typeface="DM Sans"/>
              </a:endParaRPr>
            </a:p>
          </p:txBody>
        </p:sp>
      </p:grpSp>
      <p:grpSp>
        <p:nvGrpSpPr>
          <p:cNvPr id="182" name="Google Shape;182;p7"/>
          <p:cNvGrpSpPr/>
          <p:nvPr/>
        </p:nvGrpSpPr>
        <p:grpSpPr>
          <a:xfrm>
            <a:off x="4473751" y="2048232"/>
            <a:ext cx="2710625" cy="7210068"/>
            <a:chOff x="0" y="-114300"/>
            <a:chExt cx="713909" cy="1898948"/>
          </a:xfrm>
        </p:grpSpPr>
        <p:sp>
          <p:nvSpPr>
            <p:cNvPr id="183" name="Google Shape;183;p7"/>
            <p:cNvSpPr/>
            <p:nvPr/>
          </p:nvSpPr>
          <p:spPr>
            <a:xfrm>
              <a:off x="0" y="0"/>
              <a:ext cx="713909" cy="1784648"/>
            </a:xfrm>
            <a:custGeom>
              <a:rect b="b" l="l" r="r" t="t"/>
              <a:pathLst>
                <a:path extrusionOk="0" h="1784648" w="713909">
                  <a:moveTo>
                    <a:pt x="145663" y="0"/>
                  </a:moveTo>
                  <a:lnTo>
                    <a:pt x="568246" y="0"/>
                  </a:lnTo>
                  <a:cubicBezTo>
                    <a:pt x="648694" y="0"/>
                    <a:pt x="713909" y="65216"/>
                    <a:pt x="713909" y="145663"/>
                  </a:cubicBezTo>
                  <a:lnTo>
                    <a:pt x="713909" y="1638985"/>
                  </a:lnTo>
                  <a:cubicBezTo>
                    <a:pt x="713909" y="1677617"/>
                    <a:pt x="698563" y="1714667"/>
                    <a:pt x="671246" y="1741984"/>
                  </a:cubicBezTo>
                  <a:cubicBezTo>
                    <a:pt x="643929" y="1769301"/>
                    <a:pt x="606879" y="1784648"/>
                    <a:pt x="568246" y="1784648"/>
                  </a:cubicBezTo>
                  <a:lnTo>
                    <a:pt x="145663" y="1784648"/>
                  </a:lnTo>
                  <a:cubicBezTo>
                    <a:pt x="65216" y="1784648"/>
                    <a:pt x="0" y="1719432"/>
                    <a:pt x="0" y="1638985"/>
                  </a:cubicBezTo>
                  <a:lnTo>
                    <a:pt x="0" y="145663"/>
                  </a:lnTo>
                  <a:cubicBezTo>
                    <a:pt x="0" y="65216"/>
                    <a:pt x="65216" y="0"/>
                    <a:pt x="145663"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txBox="1"/>
            <p:nvPr/>
          </p:nvSpPr>
          <p:spPr>
            <a:xfrm>
              <a:off x="0" y="-114300"/>
              <a:ext cx="713909" cy="1898948"/>
            </a:xfrm>
            <a:prstGeom prst="rect">
              <a:avLst/>
            </a:prstGeom>
            <a:noFill/>
            <a:ln>
              <a:noFill/>
            </a:ln>
          </p:spPr>
          <p:txBody>
            <a:bodyPr anchorCtr="0" anchor="ctr" bIns="50800" lIns="50800" spcFirstLastPara="1" rIns="50800" wrap="square" tIns="50800">
              <a:noAutofit/>
            </a:bodyPr>
            <a:lstStyle/>
            <a:p>
              <a:pPr indent="0" lvl="0" marL="0" marR="0" rtl="0" algn="ctr">
                <a:lnSpc>
                  <a:spcPct val="160020"/>
                </a:lnSpc>
                <a:spcBef>
                  <a:spcPts val="0"/>
                </a:spcBef>
                <a:spcAft>
                  <a:spcPts val="0"/>
                </a:spcAft>
                <a:buNone/>
              </a:pPr>
              <a:r>
                <a:rPr b="1" i="0" lang="en-US" sz="2899" u="none" cap="none" strike="noStrike">
                  <a:solidFill>
                    <a:srgbClr val="000000"/>
                  </a:solidFill>
                  <a:latin typeface="DM Sans"/>
                  <a:ea typeface="DM Sans"/>
                  <a:cs typeface="DM Sans"/>
                  <a:sym typeface="DM Sans"/>
                </a:rPr>
                <a:t>Hypothèse</a:t>
              </a:r>
              <a:r>
                <a:rPr b="0" i="0" lang="en-US" sz="2899" u="none" cap="none" strike="noStrike">
                  <a:solidFill>
                    <a:srgbClr val="000000"/>
                  </a:solidFill>
                  <a:latin typeface="DM Sans"/>
                  <a:ea typeface="DM Sans"/>
                  <a:cs typeface="DM Sans"/>
                  <a:sym typeface="DM Sans"/>
                </a:rPr>
                <a:t> </a:t>
              </a:r>
              <a:r>
                <a:rPr b="1" i="0" lang="en-US" sz="2899" u="none" cap="none" strike="noStrike">
                  <a:solidFill>
                    <a:srgbClr val="000000"/>
                  </a:solidFill>
                  <a:latin typeface="DM Sans"/>
                  <a:ea typeface="DM Sans"/>
                  <a:cs typeface="DM Sans"/>
                  <a:sym typeface="DM Sans"/>
                </a:rPr>
                <a:t>2</a:t>
              </a:r>
              <a:r>
                <a:rPr b="0" i="0" lang="en-US" sz="2899" u="none" cap="none" strike="noStrike">
                  <a:solidFill>
                    <a:srgbClr val="000000"/>
                  </a:solidFill>
                  <a:latin typeface="DM Sans"/>
                  <a:ea typeface="DM Sans"/>
                  <a:cs typeface="DM Sans"/>
                  <a:sym typeface="DM Sans"/>
                </a:rPr>
                <a:t> :</a:t>
              </a:r>
              <a:endParaRPr/>
            </a:p>
            <a:p>
              <a:pPr indent="0" lvl="0" marL="0" marR="0" rtl="0" algn="ctr">
                <a:lnSpc>
                  <a:spcPct val="160021"/>
                </a:lnSpc>
                <a:spcBef>
                  <a:spcPts val="0"/>
                </a:spcBef>
                <a:spcAft>
                  <a:spcPts val="0"/>
                </a:spcAft>
                <a:buNone/>
              </a:pPr>
              <a:r>
                <a:rPr b="0" i="0" lang="en-US" sz="2799" u="none" cap="none" strike="noStrike">
                  <a:solidFill>
                    <a:srgbClr val="000000"/>
                  </a:solidFill>
                  <a:latin typeface="DM Sans"/>
                  <a:ea typeface="DM Sans"/>
                  <a:cs typeface="DM Sans"/>
                  <a:sym typeface="DM Sans"/>
                </a:rPr>
                <a:t> </a:t>
              </a:r>
              <a:endParaRPr/>
            </a:p>
            <a:p>
              <a:pPr indent="0" lvl="0" marL="0" marR="0" rtl="0" algn="ctr">
                <a:lnSpc>
                  <a:spcPct val="160021"/>
                </a:lnSpc>
                <a:spcBef>
                  <a:spcPts val="0"/>
                </a:spcBef>
                <a:spcAft>
                  <a:spcPts val="0"/>
                </a:spcAft>
                <a:buNone/>
              </a:pPr>
              <a:r>
                <a:rPr b="0" i="0" lang="en-US" sz="2799" u="none" cap="none" strike="noStrike">
                  <a:solidFill>
                    <a:srgbClr val="000000"/>
                  </a:solidFill>
                  <a:latin typeface="DM Sans"/>
                  <a:ea typeface="DM Sans"/>
                  <a:cs typeface="DM Sans"/>
                  <a:sym typeface="DM Sans"/>
                </a:rPr>
                <a:t>Les promotions incitent les clients à commander davantage</a:t>
              </a:r>
              <a:endParaRPr/>
            </a:p>
            <a:p>
              <a:pPr indent="0" lvl="0" marL="0" marR="0" rtl="0" algn="ctr">
                <a:lnSpc>
                  <a:spcPct val="160021"/>
                </a:lnSpc>
                <a:spcBef>
                  <a:spcPts val="0"/>
                </a:spcBef>
                <a:spcAft>
                  <a:spcPts val="0"/>
                </a:spcAft>
                <a:buNone/>
              </a:pPr>
              <a:r>
                <a:t/>
              </a:r>
              <a:endParaRPr b="0" i="0" sz="2799" u="none" cap="none" strike="noStrike">
                <a:solidFill>
                  <a:srgbClr val="000000"/>
                </a:solidFill>
                <a:latin typeface="DM Sans"/>
                <a:ea typeface="DM Sans"/>
                <a:cs typeface="DM Sans"/>
                <a:sym typeface="DM Sans"/>
              </a:endParaRPr>
            </a:p>
          </p:txBody>
        </p:sp>
      </p:grpSp>
      <p:grpSp>
        <p:nvGrpSpPr>
          <p:cNvPr id="185" name="Google Shape;185;p7"/>
          <p:cNvGrpSpPr/>
          <p:nvPr/>
        </p:nvGrpSpPr>
        <p:grpSpPr>
          <a:xfrm>
            <a:off x="10903006" y="2048232"/>
            <a:ext cx="2861982" cy="7210068"/>
            <a:chOff x="0" y="-114300"/>
            <a:chExt cx="753773" cy="1898948"/>
          </a:xfrm>
        </p:grpSpPr>
        <p:sp>
          <p:nvSpPr>
            <p:cNvPr id="186" name="Google Shape;186;p7"/>
            <p:cNvSpPr/>
            <p:nvPr/>
          </p:nvSpPr>
          <p:spPr>
            <a:xfrm>
              <a:off x="0" y="0"/>
              <a:ext cx="753773" cy="1784648"/>
            </a:xfrm>
            <a:custGeom>
              <a:rect b="b" l="l" r="r" t="t"/>
              <a:pathLst>
                <a:path extrusionOk="0" h="1784648" w="753773">
                  <a:moveTo>
                    <a:pt x="137960" y="0"/>
                  </a:moveTo>
                  <a:lnTo>
                    <a:pt x="615813" y="0"/>
                  </a:lnTo>
                  <a:cubicBezTo>
                    <a:pt x="692006" y="0"/>
                    <a:pt x="753773" y="61767"/>
                    <a:pt x="753773" y="137960"/>
                  </a:cubicBezTo>
                  <a:lnTo>
                    <a:pt x="753773" y="1646688"/>
                  </a:lnTo>
                  <a:cubicBezTo>
                    <a:pt x="753773" y="1683277"/>
                    <a:pt x="739238" y="1718368"/>
                    <a:pt x="713366" y="1744240"/>
                  </a:cubicBezTo>
                  <a:cubicBezTo>
                    <a:pt x="687493" y="1770113"/>
                    <a:pt x="652402" y="1784648"/>
                    <a:pt x="615813" y="1784648"/>
                  </a:cubicBezTo>
                  <a:lnTo>
                    <a:pt x="137960" y="1784648"/>
                  </a:lnTo>
                  <a:cubicBezTo>
                    <a:pt x="101370" y="1784648"/>
                    <a:pt x="66280" y="1770113"/>
                    <a:pt x="40407" y="1744240"/>
                  </a:cubicBezTo>
                  <a:cubicBezTo>
                    <a:pt x="14535" y="1718368"/>
                    <a:pt x="0" y="1683277"/>
                    <a:pt x="0" y="1646688"/>
                  </a:cubicBezTo>
                  <a:lnTo>
                    <a:pt x="0" y="137960"/>
                  </a:lnTo>
                  <a:cubicBezTo>
                    <a:pt x="0" y="101370"/>
                    <a:pt x="14535" y="66280"/>
                    <a:pt x="40407" y="40407"/>
                  </a:cubicBezTo>
                  <a:cubicBezTo>
                    <a:pt x="66280" y="14535"/>
                    <a:pt x="101370" y="0"/>
                    <a:pt x="137960"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7"/>
            <p:cNvSpPr txBox="1"/>
            <p:nvPr/>
          </p:nvSpPr>
          <p:spPr>
            <a:xfrm>
              <a:off x="0" y="-114300"/>
              <a:ext cx="753773" cy="1898948"/>
            </a:xfrm>
            <a:prstGeom prst="rect">
              <a:avLst/>
            </a:prstGeom>
            <a:noFill/>
            <a:ln>
              <a:noFill/>
            </a:ln>
          </p:spPr>
          <p:txBody>
            <a:bodyPr anchorCtr="0" anchor="ctr" bIns="50800" lIns="50800" spcFirstLastPara="1" rIns="50800" wrap="square" tIns="50800">
              <a:noAutofit/>
            </a:bodyPr>
            <a:lstStyle/>
            <a:p>
              <a:pPr indent="0" lvl="0" marL="0" marR="0" rtl="0" algn="ctr">
                <a:lnSpc>
                  <a:spcPct val="160020"/>
                </a:lnSpc>
                <a:spcBef>
                  <a:spcPts val="0"/>
                </a:spcBef>
                <a:spcAft>
                  <a:spcPts val="0"/>
                </a:spcAft>
                <a:buNone/>
              </a:pPr>
              <a:r>
                <a:rPr b="1" i="0" lang="en-US" sz="2899" u="none" cap="none" strike="noStrike">
                  <a:solidFill>
                    <a:srgbClr val="000000"/>
                  </a:solidFill>
                  <a:latin typeface="DM Sans"/>
                  <a:ea typeface="DM Sans"/>
                  <a:cs typeface="DM Sans"/>
                  <a:sym typeface="DM Sans"/>
                </a:rPr>
                <a:t>Hypothèse 4 :</a:t>
              </a:r>
              <a:endParaRPr/>
            </a:p>
            <a:p>
              <a:pPr indent="0" lvl="0" marL="0" marR="0" rtl="0" algn="ctr">
                <a:lnSpc>
                  <a:spcPct val="160021"/>
                </a:lnSpc>
                <a:spcBef>
                  <a:spcPts val="0"/>
                </a:spcBef>
                <a:spcAft>
                  <a:spcPts val="0"/>
                </a:spcAft>
                <a:buNone/>
              </a:pPr>
              <a:r>
                <a:rPr b="1" i="0" lang="en-US" sz="2799" u="none" cap="none" strike="noStrike">
                  <a:solidFill>
                    <a:srgbClr val="000000"/>
                  </a:solidFill>
                  <a:latin typeface="DM Sans"/>
                  <a:ea typeface="DM Sans"/>
                  <a:cs typeface="DM Sans"/>
                  <a:sym typeface="DM Sans"/>
                </a:rPr>
                <a:t> </a:t>
              </a:r>
              <a:endParaRPr/>
            </a:p>
            <a:p>
              <a:pPr indent="0" lvl="0" marL="0" marR="0" rtl="0" algn="ctr">
                <a:lnSpc>
                  <a:spcPct val="160021"/>
                </a:lnSpc>
                <a:spcBef>
                  <a:spcPts val="0"/>
                </a:spcBef>
                <a:spcAft>
                  <a:spcPts val="0"/>
                </a:spcAft>
                <a:buNone/>
              </a:pPr>
              <a:r>
                <a:rPr b="0" i="0" lang="en-US" sz="2799" u="none" cap="none" strike="noStrike">
                  <a:solidFill>
                    <a:srgbClr val="000000"/>
                  </a:solidFill>
                  <a:latin typeface="DM Sans"/>
                  <a:ea typeface="DM Sans"/>
                  <a:cs typeface="DM Sans"/>
                  <a:sym typeface="DM Sans"/>
                </a:rPr>
                <a:t>Les clients commandent majoritairement le week-end et le soir</a:t>
              </a:r>
              <a:endParaRPr/>
            </a:p>
            <a:p>
              <a:pPr indent="0" lvl="0" marL="0" marR="0" rtl="0" algn="ctr">
                <a:lnSpc>
                  <a:spcPct val="160021"/>
                </a:lnSpc>
                <a:spcBef>
                  <a:spcPts val="0"/>
                </a:spcBef>
                <a:spcAft>
                  <a:spcPts val="0"/>
                </a:spcAft>
                <a:buNone/>
              </a:pPr>
              <a:r>
                <a:t/>
              </a:r>
              <a:endParaRPr b="0" i="0" sz="2799" u="none" cap="none" strike="noStrike">
                <a:solidFill>
                  <a:srgbClr val="000000"/>
                </a:solidFill>
                <a:latin typeface="DM Sans"/>
                <a:ea typeface="DM Sans"/>
                <a:cs typeface="DM Sans"/>
                <a:sym typeface="DM Sans"/>
              </a:endParaRPr>
            </a:p>
          </p:txBody>
        </p:sp>
      </p:grpSp>
      <p:grpSp>
        <p:nvGrpSpPr>
          <p:cNvPr id="188" name="Google Shape;188;p7"/>
          <p:cNvGrpSpPr/>
          <p:nvPr/>
        </p:nvGrpSpPr>
        <p:grpSpPr>
          <a:xfrm>
            <a:off x="14345335" y="2048232"/>
            <a:ext cx="2729821" cy="7210068"/>
            <a:chOff x="0" y="-114300"/>
            <a:chExt cx="718965" cy="1898948"/>
          </a:xfrm>
        </p:grpSpPr>
        <p:sp>
          <p:nvSpPr>
            <p:cNvPr id="189" name="Google Shape;189;p7"/>
            <p:cNvSpPr/>
            <p:nvPr/>
          </p:nvSpPr>
          <p:spPr>
            <a:xfrm>
              <a:off x="0" y="0"/>
              <a:ext cx="718965" cy="1784648"/>
            </a:xfrm>
            <a:custGeom>
              <a:rect b="b" l="l" r="r" t="t"/>
              <a:pathLst>
                <a:path extrusionOk="0" h="1784648" w="718965">
                  <a:moveTo>
                    <a:pt x="144639" y="0"/>
                  </a:moveTo>
                  <a:lnTo>
                    <a:pt x="574326" y="0"/>
                  </a:lnTo>
                  <a:cubicBezTo>
                    <a:pt x="612687" y="0"/>
                    <a:pt x="649476" y="15239"/>
                    <a:pt x="676601" y="42364"/>
                  </a:cubicBezTo>
                  <a:cubicBezTo>
                    <a:pt x="703726" y="69489"/>
                    <a:pt x="718965" y="106278"/>
                    <a:pt x="718965" y="144639"/>
                  </a:cubicBezTo>
                  <a:lnTo>
                    <a:pt x="718965" y="1640009"/>
                  </a:lnTo>
                  <a:cubicBezTo>
                    <a:pt x="718965" y="1678370"/>
                    <a:pt x="703726" y="1715159"/>
                    <a:pt x="676601" y="1742284"/>
                  </a:cubicBezTo>
                  <a:cubicBezTo>
                    <a:pt x="649476" y="1769409"/>
                    <a:pt x="612687" y="1784648"/>
                    <a:pt x="574326" y="1784648"/>
                  </a:cubicBezTo>
                  <a:lnTo>
                    <a:pt x="144639" y="1784648"/>
                  </a:lnTo>
                  <a:cubicBezTo>
                    <a:pt x="106278" y="1784648"/>
                    <a:pt x="69489" y="1769409"/>
                    <a:pt x="42364" y="1742284"/>
                  </a:cubicBezTo>
                  <a:cubicBezTo>
                    <a:pt x="15239" y="1715159"/>
                    <a:pt x="0" y="1678370"/>
                    <a:pt x="0" y="1640009"/>
                  </a:cubicBezTo>
                  <a:lnTo>
                    <a:pt x="0" y="144639"/>
                  </a:lnTo>
                  <a:cubicBezTo>
                    <a:pt x="0" y="106278"/>
                    <a:pt x="15239" y="69489"/>
                    <a:pt x="42364" y="42364"/>
                  </a:cubicBezTo>
                  <a:cubicBezTo>
                    <a:pt x="69489" y="15239"/>
                    <a:pt x="106278" y="0"/>
                    <a:pt x="144639"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txBox="1"/>
            <p:nvPr/>
          </p:nvSpPr>
          <p:spPr>
            <a:xfrm>
              <a:off x="0" y="-114300"/>
              <a:ext cx="718965" cy="1898948"/>
            </a:xfrm>
            <a:prstGeom prst="rect">
              <a:avLst/>
            </a:prstGeom>
            <a:noFill/>
            <a:ln>
              <a:noFill/>
            </a:ln>
          </p:spPr>
          <p:txBody>
            <a:bodyPr anchorCtr="0" anchor="ctr" bIns="50800" lIns="50800" spcFirstLastPara="1" rIns="50800" wrap="square" tIns="50800">
              <a:noAutofit/>
            </a:bodyPr>
            <a:lstStyle/>
            <a:p>
              <a:pPr indent="0" lvl="0" marL="0" marR="0" rtl="0" algn="ctr">
                <a:lnSpc>
                  <a:spcPct val="160020"/>
                </a:lnSpc>
                <a:spcBef>
                  <a:spcPts val="0"/>
                </a:spcBef>
                <a:spcAft>
                  <a:spcPts val="0"/>
                </a:spcAft>
                <a:buNone/>
              </a:pPr>
              <a:r>
                <a:rPr b="1" i="0" lang="en-US" sz="2899" u="none" cap="none" strike="noStrike">
                  <a:solidFill>
                    <a:srgbClr val="000000"/>
                  </a:solidFill>
                  <a:latin typeface="DM Sans"/>
                  <a:ea typeface="DM Sans"/>
                  <a:cs typeface="DM Sans"/>
                  <a:sym typeface="DM Sans"/>
                </a:rPr>
                <a:t>Hypothèse 5 :</a:t>
              </a:r>
              <a:endParaRPr/>
            </a:p>
            <a:p>
              <a:pPr indent="0" lvl="0" marL="0" marR="0" rtl="0" algn="ctr">
                <a:lnSpc>
                  <a:spcPct val="154501"/>
                </a:lnSpc>
                <a:spcBef>
                  <a:spcPts val="0"/>
                </a:spcBef>
                <a:spcAft>
                  <a:spcPts val="0"/>
                </a:spcAft>
                <a:buNone/>
              </a:pPr>
              <a:r>
                <a:t/>
              </a:r>
              <a:endParaRPr b="1" i="0" sz="2899" u="none" cap="none" strike="noStrike">
                <a:solidFill>
                  <a:srgbClr val="000000"/>
                </a:solidFill>
                <a:latin typeface="DM Sans"/>
                <a:ea typeface="DM Sans"/>
                <a:cs typeface="DM Sans"/>
                <a:sym typeface="DM Sans"/>
              </a:endParaRPr>
            </a:p>
            <a:p>
              <a:pPr indent="0" lvl="0" marL="0" marR="0" rtl="0" algn="ctr">
                <a:lnSpc>
                  <a:spcPct val="160021"/>
                </a:lnSpc>
                <a:spcBef>
                  <a:spcPts val="0"/>
                </a:spcBef>
                <a:spcAft>
                  <a:spcPts val="0"/>
                </a:spcAft>
                <a:buNone/>
              </a:pPr>
              <a:r>
                <a:rPr b="0" i="0" lang="en-US" sz="2799" u="none" cap="none" strike="noStrike">
                  <a:solidFill>
                    <a:srgbClr val="000000"/>
                  </a:solidFill>
                  <a:latin typeface="DM Sans"/>
                  <a:ea typeface="DM Sans"/>
                  <a:cs typeface="DM Sans"/>
                  <a:sym typeface="DM Sans"/>
                </a:rPr>
                <a:t> Les clients âgés de moins de 30 ans représentent la plus grande part de marché</a:t>
              </a:r>
              <a:endParaRPr/>
            </a:p>
          </p:txBody>
        </p:sp>
      </p:grpSp>
      <p:grpSp>
        <p:nvGrpSpPr>
          <p:cNvPr id="191" name="Google Shape;191;p7"/>
          <p:cNvGrpSpPr/>
          <p:nvPr/>
        </p:nvGrpSpPr>
        <p:grpSpPr>
          <a:xfrm>
            <a:off x="7671925" y="2048232"/>
            <a:ext cx="2710625" cy="7210068"/>
            <a:chOff x="0" y="-114300"/>
            <a:chExt cx="713909" cy="1898948"/>
          </a:xfrm>
        </p:grpSpPr>
        <p:sp>
          <p:nvSpPr>
            <p:cNvPr id="192" name="Google Shape;192;p7"/>
            <p:cNvSpPr/>
            <p:nvPr/>
          </p:nvSpPr>
          <p:spPr>
            <a:xfrm>
              <a:off x="0" y="0"/>
              <a:ext cx="713909" cy="1784648"/>
            </a:xfrm>
            <a:custGeom>
              <a:rect b="b" l="l" r="r" t="t"/>
              <a:pathLst>
                <a:path extrusionOk="0" h="1784648" w="713909">
                  <a:moveTo>
                    <a:pt x="145663" y="0"/>
                  </a:moveTo>
                  <a:lnTo>
                    <a:pt x="568246" y="0"/>
                  </a:lnTo>
                  <a:cubicBezTo>
                    <a:pt x="648694" y="0"/>
                    <a:pt x="713909" y="65216"/>
                    <a:pt x="713909" y="145663"/>
                  </a:cubicBezTo>
                  <a:lnTo>
                    <a:pt x="713909" y="1638985"/>
                  </a:lnTo>
                  <a:cubicBezTo>
                    <a:pt x="713909" y="1677617"/>
                    <a:pt x="698563" y="1714667"/>
                    <a:pt x="671246" y="1741984"/>
                  </a:cubicBezTo>
                  <a:cubicBezTo>
                    <a:pt x="643929" y="1769301"/>
                    <a:pt x="606879" y="1784648"/>
                    <a:pt x="568246" y="1784648"/>
                  </a:cubicBezTo>
                  <a:lnTo>
                    <a:pt x="145663" y="1784648"/>
                  </a:lnTo>
                  <a:cubicBezTo>
                    <a:pt x="65216" y="1784648"/>
                    <a:pt x="0" y="1719432"/>
                    <a:pt x="0" y="1638985"/>
                  </a:cubicBezTo>
                  <a:lnTo>
                    <a:pt x="0" y="145663"/>
                  </a:lnTo>
                  <a:cubicBezTo>
                    <a:pt x="0" y="65216"/>
                    <a:pt x="65216" y="0"/>
                    <a:pt x="145663" y="0"/>
                  </a:cubicBezTo>
                  <a:close/>
                </a:path>
              </a:pathLst>
            </a:custGeom>
            <a:solidFill>
              <a:srgbClr val="F3F6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
            <p:cNvSpPr txBox="1"/>
            <p:nvPr/>
          </p:nvSpPr>
          <p:spPr>
            <a:xfrm>
              <a:off x="0" y="-114300"/>
              <a:ext cx="713909" cy="1898948"/>
            </a:xfrm>
            <a:prstGeom prst="rect">
              <a:avLst/>
            </a:prstGeom>
            <a:noFill/>
            <a:ln>
              <a:noFill/>
            </a:ln>
          </p:spPr>
          <p:txBody>
            <a:bodyPr anchorCtr="0" anchor="ctr" bIns="50800" lIns="50800" spcFirstLastPara="1" rIns="50800" wrap="square" tIns="50800">
              <a:noAutofit/>
            </a:bodyPr>
            <a:lstStyle/>
            <a:p>
              <a:pPr indent="0" lvl="0" marL="0" marR="0" rtl="0" algn="ctr">
                <a:lnSpc>
                  <a:spcPct val="160020"/>
                </a:lnSpc>
                <a:spcBef>
                  <a:spcPts val="0"/>
                </a:spcBef>
                <a:spcAft>
                  <a:spcPts val="0"/>
                </a:spcAft>
                <a:buNone/>
              </a:pPr>
              <a:r>
                <a:rPr b="1" i="0" lang="en-US" sz="2899" u="none" cap="none" strike="noStrike">
                  <a:solidFill>
                    <a:srgbClr val="000000"/>
                  </a:solidFill>
                  <a:latin typeface="DM Sans"/>
                  <a:ea typeface="DM Sans"/>
                  <a:cs typeface="DM Sans"/>
                  <a:sym typeface="DM Sans"/>
                </a:rPr>
                <a:t>Hypothèse</a:t>
              </a:r>
              <a:r>
                <a:rPr b="0" i="0" lang="en-US" sz="2899" u="none" cap="none" strike="noStrike">
                  <a:solidFill>
                    <a:srgbClr val="000000"/>
                  </a:solidFill>
                  <a:latin typeface="DM Sans"/>
                  <a:ea typeface="DM Sans"/>
                  <a:cs typeface="DM Sans"/>
                  <a:sym typeface="DM Sans"/>
                </a:rPr>
                <a:t> </a:t>
              </a:r>
              <a:r>
                <a:rPr b="1" i="0" lang="en-US" sz="2899" u="none" cap="none" strike="noStrike">
                  <a:solidFill>
                    <a:srgbClr val="000000"/>
                  </a:solidFill>
                  <a:latin typeface="DM Sans"/>
                  <a:ea typeface="DM Sans"/>
                  <a:cs typeface="DM Sans"/>
                  <a:sym typeface="DM Sans"/>
                </a:rPr>
                <a:t>3</a:t>
              </a:r>
              <a:r>
                <a:rPr b="0" i="0" lang="en-US" sz="2899" u="none" cap="none" strike="noStrike">
                  <a:solidFill>
                    <a:srgbClr val="000000"/>
                  </a:solidFill>
                  <a:latin typeface="DM Sans"/>
                  <a:ea typeface="DM Sans"/>
                  <a:cs typeface="DM Sans"/>
                  <a:sym typeface="DM Sans"/>
                </a:rPr>
                <a:t> :</a:t>
              </a:r>
              <a:endParaRPr/>
            </a:p>
            <a:p>
              <a:pPr indent="0" lvl="0" marL="0" marR="0" rtl="0" algn="ctr">
                <a:lnSpc>
                  <a:spcPct val="160021"/>
                </a:lnSpc>
                <a:spcBef>
                  <a:spcPts val="0"/>
                </a:spcBef>
                <a:spcAft>
                  <a:spcPts val="0"/>
                </a:spcAft>
                <a:buNone/>
              </a:pPr>
              <a:r>
                <a:rPr b="0" i="0" lang="en-US" sz="2799" u="none" cap="none" strike="noStrike">
                  <a:solidFill>
                    <a:srgbClr val="000000"/>
                  </a:solidFill>
                  <a:latin typeface="DM Sans"/>
                  <a:ea typeface="DM Sans"/>
                  <a:cs typeface="DM Sans"/>
                  <a:sym typeface="DM Sans"/>
                </a:rPr>
                <a:t> </a:t>
              </a:r>
              <a:endParaRPr/>
            </a:p>
            <a:p>
              <a:pPr indent="0" lvl="0" marL="0" marR="0" rtl="0" algn="ctr">
                <a:lnSpc>
                  <a:spcPct val="160021"/>
                </a:lnSpc>
                <a:spcBef>
                  <a:spcPts val="0"/>
                </a:spcBef>
                <a:spcAft>
                  <a:spcPts val="0"/>
                </a:spcAft>
                <a:buNone/>
              </a:pPr>
              <a:r>
                <a:rPr b="0" i="0" lang="en-US" sz="2799" u="none" cap="none" strike="noStrike">
                  <a:solidFill>
                    <a:srgbClr val="000000"/>
                  </a:solidFill>
                  <a:latin typeface="DM Sans"/>
                  <a:ea typeface="DM Sans"/>
                  <a:cs typeface="DM Sans"/>
                  <a:sym typeface="DM Sans"/>
                </a:rPr>
                <a:t>Un large éventail de restaurants et de produits</a:t>
              </a:r>
              <a:endParaRPr/>
            </a:p>
            <a:p>
              <a:pPr indent="0" lvl="0" marL="0" marR="0" rtl="0" algn="ctr">
                <a:lnSpc>
                  <a:spcPct val="160021"/>
                </a:lnSpc>
                <a:spcBef>
                  <a:spcPts val="0"/>
                </a:spcBef>
                <a:spcAft>
                  <a:spcPts val="0"/>
                </a:spcAft>
                <a:buNone/>
              </a:pPr>
              <a:r>
                <a:t/>
              </a:r>
              <a:endParaRPr b="0" i="0" sz="2799" u="none" cap="none" strike="noStrike">
                <a:solidFill>
                  <a:srgbClr val="000000"/>
                </a:solidFill>
                <a:latin typeface="DM Sans"/>
                <a:ea typeface="DM Sans"/>
                <a:cs typeface="DM Sans"/>
                <a:sym typeface="DM Sans"/>
              </a:endParaRPr>
            </a:p>
            <a:p>
              <a:pPr indent="0" lvl="0" marL="0" marR="0" rtl="0" algn="ctr">
                <a:lnSpc>
                  <a:spcPct val="160021"/>
                </a:lnSpc>
                <a:spcBef>
                  <a:spcPts val="0"/>
                </a:spcBef>
                <a:spcAft>
                  <a:spcPts val="0"/>
                </a:spcAft>
                <a:buNone/>
              </a:pPr>
              <a:r>
                <a:t/>
              </a:r>
              <a:endParaRPr b="0" i="0" sz="2799" u="none" cap="none" strike="noStrike">
                <a:solidFill>
                  <a:srgbClr val="000000"/>
                </a:solidFill>
                <a:latin typeface="DM Sans"/>
                <a:ea typeface="DM Sans"/>
                <a:cs typeface="DM Sans"/>
                <a:sym typeface="DM Sans"/>
              </a:endParaRPr>
            </a:p>
          </p:txBody>
        </p:sp>
      </p:grpSp>
      <p:sp>
        <p:nvSpPr>
          <p:cNvPr id="194" name="Google Shape;194;p7"/>
          <p:cNvSpPr/>
          <p:nvPr/>
        </p:nvSpPr>
        <p:spPr>
          <a:xfrm>
            <a:off x="5300652" y="8123970"/>
            <a:ext cx="1056823" cy="1056823"/>
          </a:xfrm>
          <a:custGeom>
            <a:rect b="b" l="l" r="r" t="t"/>
            <a:pathLst>
              <a:path extrusionOk="0" h="1056823" w="1056823">
                <a:moveTo>
                  <a:pt x="0" y="0"/>
                </a:moveTo>
                <a:lnTo>
                  <a:pt x="1056823" y="0"/>
                </a:lnTo>
                <a:lnTo>
                  <a:pt x="1056823" y="1056823"/>
                </a:lnTo>
                <a:lnTo>
                  <a:pt x="0" y="1056823"/>
                </a:lnTo>
                <a:lnTo>
                  <a:pt x="0" y="0"/>
                </a:lnTo>
                <a:close/>
              </a:path>
            </a:pathLst>
          </a:custGeom>
          <a:blipFill rotWithShape="1">
            <a:blip r:embed="rId3">
              <a:alphaModFix/>
            </a:blip>
            <a:stretch>
              <a:fillRect b="0" l="0" r="0" t="0"/>
            </a:stretch>
          </a:blipFill>
          <a:ln>
            <a:noFill/>
          </a:ln>
        </p:spPr>
      </p:sp>
      <p:sp>
        <p:nvSpPr>
          <p:cNvPr id="195" name="Google Shape;195;p7"/>
          <p:cNvSpPr/>
          <p:nvPr/>
        </p:nvSpPr>
        <p:spPr>
          <a:xfrm>
            <a:off x="8449922" y="8025301"/>
            <a:ext cx="1194245" cy="1194245"/>
          </a:xfrm>
          <a:custGeom>
            <a:rect b="b" l="l" r="r" t="t"/>
            <a:pathLst>
              <a:path extrusionOk="0" h="1194245" w="1194245">
                <a:moveTo>
                  <a:pt x="0" y="0"/>
                </a:moveTo>
                <a:lnTo>
                  <a:pt x="1194245" y="0"/>
                </a:lnTo>
                <a:lnTo>
                  <a:pt x="1194245" y="1194245"/>
                </a:lnTo>
                <a:lnTo>
                  <a:pt x="0" y="1194245"/>
                </a:lnTo>
                <a:lnTo>
                  <a:pt x="0" y="0"/>
                </a:lnTo>
                <a:close/>
              </a:path>
            </a:pathLst>
          </a:custGeom>
          <a:blipFill rotWithShape="1">
            <a:blip r:embed="rId4">
              <a:alphaModFix/>
            </a:blip>
            <a:stretch>
              <a:fillRect b="0" l="0" r="0" t="0"/>
            </a:stretch>
          </a:blipFill>
          <a:ln>
            <a:noFill/>
          </a:ln>
        </p:spPr>
      </p:sp>
      <p:sp>
        <p:nvSpPr>
          <p:cNvPr id="196" name="Google Shape;196;p7"/>
          <p:cNvSpPr/>
          <p:nvPr/>
        </p:nvSpPr>
        <p:spPr>
          <a:xfrm>
            <a:off x="11698120" y="7986547"/>
            <a:ext cx="1271753" cy="1271753"/>
          </a:xfrm>
          <a:custGeom>
            <a:rect b="b" l="l" r="r" t="t"/>
            <a:pathLst>
              <a:path extrusionOk="0" h="1271753" w="1271753">
                <a:moveTo>
                  <a:pt x="0" y="0"/>
                </a:moveTo>
                <a:lnTo>
                  <a:pt x="1271753" y="0"/>
                </a:lnTo>
                <a:lnTo>
                  <a:pt x="1271753" y="1271753"/>
                </a:lnTo>
                <a:lnTo>
                  <a:pt x="0" y="1271753"/>
                </a:lnTo>
                <a:lnTo>
                  <a:pt x="0" y="0"/>
                </a:lnTo>
                <a:close/>
              </a:path>
            </a:pathLst>
          </a:custGeom>
          <a:blipFill rotWithShape="1">
            <a:blip r:embed="rId5">
              <a:alphaModFix/>
            </a:blip>
            <a:stretch>
              <a:fillRect b="0" l="0" r="0" t="0"/>
            </a:stretch>
          </a:blipFill>
          <a:ln>
            <a:noFill/>
          </a:ln>
        </p:spPr>
      </p:sp>
      <p:sp>
        <p:nvSpPr>
          <p:cNvPr id="197" name="Google Shape;197;p7"/>
          <p:cNvSpPr/>
          <p:nvPr/>
        </p:nvSpPr>
        <p:spPr>
          <a:xfrm>
            <a:off x="15023826" y="8291287"/>
            <a:ext cx="1134330" cy="799703"/>
          </a:xfrm>
          <a:custGeom>
            <a:rect b="b" l="l" r="r" t="t"/>
            <a:pathLst>
              <a:path extrusionOk="0" h="1134330" w="1134330">
                <a:moveTo>
                  <a:pt x="0" y="0"/>
                </a:moveTo>
                <a:lnTo>
                  <a:pt x="1134331" y="0"/>
                </a:lnTo>
                <a:lnTo>
                  <a:pt x="1134331" y="1134330"/>
                </a:lnTo>
                <a:lnTo>
                  <a:pt x="0" y="1134330"/>
                </a:lnTo>
                <a:lnTo>
                  <a:pt x="0" y="0"/>
                </a:lnTo>
                <a:close/>
              </a:path>
            </a:pathLst>
          </a:custGeom>
          <a:blipFill rotWithShape="1">
            <a:blip r:embed="rId6">
              <a:alphaModFix/>
            </a:blip>
            <a:stretch>
              <a:fillRect b="0" l="0" r="0" t="0"/>
            </a:stretch>
          </a:blipFill>
          <a:ln>
            <a:noFill/>
          </a:ln>
        </p:spPr>
      </p:sp>
      <p:sp>
        <p:nvSpPr>
          <p:cNvPr id="198" name="Google Shape;198;p7"/>
          <p:cNvSpPr/>
          <p:nvPr/>
        </p:nvSpPr>
        <p:spPr>
          <a:xfrm>
            <a:off x="2133444" y="8123970"/>
            <a:ext cx="1134330" cy="1134330"/>
          </a:xfrm>
          <a:custGeom>
            <a:rect b="b" l="l" r="r" t="t"/>
            <a:pathLst>
              <a:path extrusionOk="0" h="1134330" w="1134330">
                <a:moveTo>
                  <a:pt x="0" y="0"/>
                </a:moveTo>
                <a:lnTo>
                  <a:pt x="1134330" y="0"/>
                </a:lnTo>
                <a:lnTo>
                  <a:pt x="1134330" y="1134330"/>
                </a:lnTo>
                <a:lnTo>
                  <a:pt x="0" y="1134330"/>
                </a:lnTo>
                <a:lnTo>
                  <a:pt x="0" y="0"/>
                </a:lnTo>
                <a:close/>
              </a:path>
            </a:pathLst>
          </a:custGeom>
          <a:blipFill rotWithShape="1">
            <a:blip r:embed="rId7">
              <a:alphaModFix/>
            </a:blip>
            <a:stretch>
              <a:fillRect b="0" l="0" r="0" t="0"/>
            </a:stretch>
          </a:blipFill>
          <a:ln>
            <a:noFill/>
          </a:ln>
        </p:spPr>
      </p:sp>
      <p:sp>
        <p:nvSpPr>
          <p:cNvPr id="199" name="Google Shape;199;p7"/>
          <p:cNvSpPr txBox="1"/>
          <p:nvPr/>
        </p:nvSpPr>
        <p:spPr>
          <a:xfrm>
            <a:off x="1979625" y="805150"/>
            <a:ext cx="15448200" cy="1108200"/>
          </a:xfrm>
          <a:prstGeom prst="rect">
            <a:avLst/>
          </a:prstGeom>
          <a:noFill/>
          <a:ln>
            <a:noFill/>
          </a:ln>
        </p:spPr>
        <p:txBody>
          <a:bodyPr anchorCtr="0" anchor="t" bIns="0" lIns="0" spcFirstLastPara="1" rIns="0" wrap="square" tIns="0">
            <a:spAutoFit/>
          </a:bodyPr>
          <a:lstStyle/>
          <a:p>
            <a:pPr indent="0" lvl="0" marL="0" marR="0" rtl="0" algn="ctr">
              <a:lnSpc>
                <a:spcPct val="160008"/>
              </a:lnSpc>
              <a:spcBef>
                <a:spcPts val="0"/>
              </a:spcBef>
              <a:spcAft>
                <a:spcPts val="0"/>
              </a:spcAft>
              <a:buNone/>
            </a:pPr>
            <a:r>
              <a:rPr b="1" i="0" lang="en-US" sz="7199" u="none" cap="none" strike="noStrike">
                <a:solidFill>
                  <a:srgbClr val="010349"/>
                </a:solidFill>
                <a:latin typeface="DM Sans"/>
                <a:ea typeface="DM Sans"/>
                <a:cs typeface="DM Sans"/>
                <a:sym typeface="DM Sans"/>
              </a:rPr>
              <a:t>Hypothèses primaires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p:nvPr/>
        </p:nvSpPr>
        <p:spPr>
          <a:xfrm>
            <a:off x="799168" y="3671238"/>
            <a:ext cx="1611281" cy="1088231"/>
          </a:xfrm>
          <a:custGeom>
            <a:rect b="b" l="l" r="r" t="t"/>
            <a:pathLst>
              <a:path extrusionOk="0" h="1088231" w="1611281">
                <a:moveTo>
                  <a:pt x="0" y="0"/>
                </a:moveTo>
                <a:lnTo>
                  <a:pt x="1611281" y="0"/>
                </a:lnTo>
                <a:lnTo>
                  <a:pt x="1611281" y="1088230"/>
                </a:lnTo>
                <a:lnTo>
                  <a:pt x="0" y="1088230"/>
                </a:lnTo>
                <a:lnTo>
                  <a:pt x="0" y="0"/>
                </a:lnTo>
                <a:close/>
              </a:path>
            </a:pathLst>
          </a:custGeom>
          <a:blipFill rotWithShape="1">
            <a:blip r:embed="rId3">
              <a:alphaModFix/>
            </a:blip>
            <a:stretch>
              <a:fillRect b="0" l="-13763" r="-6493" t="-3566"/>
            </a:stretch>
          </a:blipFill>
          <a:ln>
            <a:noFill/>
          </a:ln>
        </p:spPr>
      </p:sp>
      <p:sp>
        <p:nvSpPr>
          <p:cNvPr id="209" name="Google Shape;209;p8"/>
          <p:cNvSpPr/>
          <p:nvPr/>
        </p:nvSpPr>
        <p:spPr>
          <a:xfrm>
            <a:off x="899324" y="5645293"/>
            <a:ext cx="1591658" cy="1008538"/>
          </a:xfrm>
          <a:custGeom>
            <a:rect b="b" l="l" r="r" t="t"/>
            <a:pathLst>
              <a:path extrusionOk="0" h="1008538" w="1591658">
                <a:moveTo>
                  <a:pt x="0" y="0"/>
                </a:moveTo>
                <a:lnTo>
                  <a:pt x="1591658" y="0"/>
                </a:lnTo>
                <a:lnTo>
                  <a:pt x="1591658" y="1008538"/>
                </a:lnTo>
                <a:lnTo>
                  <a:pt x="0" y="1008538"/>
                </a:lnTo>
                <a:lnTo>
                  <a:pt x="0" y="0"/>
                </a:lnTo>
                <a:close/>
              </a:path>
            </a:pathLst>
          </a:custGeom>
          <a:blipFill rotWithShape="1">
            <a:blip r:embed="rId4">
              <a:alphaModFix/>
            </a:blip>
            <a:stretch>
              <a:fillRect b="0" l="0" r="-15522" t="-12195"/>
            </a:stretch>
          </a:blipFill>
          <a:ln>
            <a:noFill/>
          </a:ln>
        </p:spPr>
      </p:sp>
      <p:sp>
        <p:nvSpPr>
          <p:cNvPr id="210" name="Google Shape;210;p8"/>
          <p:cNvSpPr/>
          <p:nvPr/>
        </p:nvSpPr>
        <p:spPr>
          <a:xfrm>
            <a:off x="920134" y="7898957"/>
            <a:ext cx="1570848" cy="729725"/>
          </a:xfrm>
          <a:custGeom>
            <a:rect b="b" l="l" r="r" t="t"/>
            <a:pathLst>
              <a:path extrusionOk="0" h="729725" w="1570848">
                <a:moveTo>
                  <a:pt x="0" y="0"/>
                </a:moveTo>
                <a:lnTo>
                  <a:pt x="1570848" y="0"/>
                </a:lnTo>
                <a:lnTo>
                  <a:pt x="1570848" y="729725"/>
                </a:lnTo>
                <a:lnTo>
                  <a:pt x="0" y="729725"/>
                </a:lnTo>
                <a:lnTo>
                  <a:pt x="0" y="0"/>
                </a:lnTo>
                <a:close/>
              </a:path>
            </a:pathLst>
          </a:custGeom>
          <a:blipFill rotWithShape="1">
            <a:blip r:embed="rId5">
              <a:alphaModFix/>
            </a:blip>
            <a:stretch>
              <a:fillRect b="0" l="-131" r="-131" t="-21406"/>
            </a:stretch>
          </a:blipFill>
          <a:ln>
            <a:noFill/>
          </a:ln>
        </p:spPr>
      </p:sp>
      <p:sp>
        <p:nvSpPr>
          <p:cNvPr id="211" name="Google Shape;211;p8"/>
          <p:cNvSpPr/>
          <p:nvPr/>
        </p:nvSpPr>
        <p:spPr>
          <a:xfrm>
            <a:off x="10281848" y="3671238"/>
            <a:ext cx="7508873" cy="3873927"/>
          </a:xfrm>
          <a:custGeom>
            <a:rect b="b" l="l" r="r" t="t"/>
            <a:pathLst>
              <a:path extrusionOk="0" h="3873927" w="7508873">
                <a:moveTo>
                  <a:pt x="0" y="0"/>
                </a:moveTo>
                <a:lnTo>
                  <a:pt x="7508874" y="0"/>
                </a:lnTo>
                <a:lnTo>
                  <a:pt x="7508874" y="3873927"/>
                </a:lnTo>
                <a:lnTo>
                  <a:pt x="0" y="3873927"/>
                </a:lnTo>
                <a:lnTo>
                  <a:pt x="0" y="0"/>
                </a:lnTo>
                <a:close/>
              </a:path>
            </a:pathLst>
          </a:custGeom>
          <a:blipFill rotWithShape="1">
            <a:blip r:embed="rId6">
              <a:alphaModFix/>
            </a:blip>
            <a:stretch>
              <a:fillRect b="-4441" l="-5531" r="0" t="-19590"/>
            </a:stretch>
          </a:blipFill>
          <a:ln>
            <a:noFill/>
          </a:ln>
        </p:spPr>
      </p:sp>
      <p:sp>
        <p:nvSpPr>
          <p:cNvPr id="212" name="Google Shape;212;p8"/>
          <p:cNvSpPr txBox="1"/>
          <p:nvPr/>
        </p:nvSpPr>
        <p:spPr>
          <a:xfrm>
            <a:off x="2699820" y="7673811"/>
            <a:ext cx="8612406" cy="1655444"/>
          </a:xfrm>
          <a:prstGeom prst="rect">
            <a:avLst/>
          </a:prstGeom>
          <a:noFill/>
          <a:ln>
            <a:noFill/>
          </a:ln>
        </p:spPr>
        <p:txBody>
          <a:bodyPr anchorCtr="0" anchor="t" bIns="0" lIns="0" spcFirstLastPara="1" rIns="0" wrap="square" tIns="0">
            <a:spAutoFit/>
          </a:bodyPr>
          <a:lstStyle/>
          <a:p>
            <a:pPr indent="0" lvl="0" marL="0" marR="0" rtl="0" algn="l">
              <a:lnSpc>
                <a:spcPct val="160000"/>
              </a:lnSpc>
              <a:spcBef>
                <a:spcPts val="0"/>
              </a:spcBef>
              <a:spcAft>
                <a:spcPts val="0"/>
              </a:spcAft>
              <a:buNone/>
            </a:pPr>
            <a:r>
              <a:rPr b="0" i="0" lang="en-US" sz="2100" u="none" cap="none" strike="noStrike">
                <a:solidFill>
                  <a:srgbClr val="012B1B"/>
                </a:solidFill>
                <a:latin typeface="DM Sans"/>
                <a:ea typeface="DM Sans"/>
                <a:cs typeface="DM Sans"/>
                <a:sym typeface="DM Sans"/>
              </a:rPr>
              <a:t>Dominant le marché avec plus de la moitié des parts, Uber Eats est le leader incontesté. Cela peut être dû à une couverture géographique plus large, ou une meilleure reconnaissance de la marque.</a:t>
            </a:r>
            <a:endParaRPr/>
          </a:p>
          <a:p>
            <a:pPr indent="0" lvl="0" marL="0" marR="0" rtl="0" algn="l">
              <a:lnSpc>
                <a:spcPct val="160000"/>
              </a:lnSpc>
              <a:spcBef>
                <a:spcPts val="0"/>
              </a:spcBef>
              <a:spcAft>
                <a:spcPts val="0"/>
              </a:spcAft>
              <a:buNone/>
            </a:pPr>
            <a:r>
              <a:t/>
            </a:r>
            <a:endParaRPr b="0" i="0" sz="2100" u="none" cap="none" strike="noStrike">
              <a:solidFill>
                <a:srgbClr val="012B1B"/>
              </a:solidFill>
              <a:latin typeface="DM Sans"/>
              <a:ea typeface="DM Sans"/>
              <a:cs typeface="DM Sans"/>
              <a:sym typeface="DM Sans"/>
            </a:endParaRPr>
          </a:p>
        </p:txBody>
      </p:sp>
      <p:sp>
        <p:nvSpPr>
          <p:cNvPr id="213" name="Google Shape;213;p8"/>
          <p:cNvSpPr txBox="1"/>
          <p:nvPr/>
        </p:nvSpPr>
        <p:spPr>
          <a:xfrm>
            <a:off x="2709841" y="5541739"/>
            <a:ext cx="7467232" cy="2003425"/>
          </a:xfrm>
          <a:prstGeom prst="rect">
            <a:avLst/>
          </a:prstGeom>
          <a:noFill/>
          <a:ln>
            <a:noFill/>
          </a:ln>
        </p:spPr>
        <p:txBody>
          <a:bodyPr anchorCtr="0" anchor="t" bIns="0" lIns="0" spcFirstLastPara="1" rIns="0" wrap="square" tIns="0">
            <a:spAutoFit/>
          </a:bodyPr>
          <a:lstStyle/>
          <a:p>
            <a:pPr indent="0" lvl="0" marL="0" marR="0" rtl="0" algn="l">
              <a:lnSpc>
                <a:spcPct val="160028"/>
              </a:lnSpc>
              <a:spcBef>
                <a:spcPts val="0"/>
              </a:spcBef>
              <a:spcAft>
                <a:spcPts val="0"/>
              </a:spcAft>
              <a:buNone/>
            </a:pPr>
            <a:r>
              <a:rPr b="0" i="0" lang="en-US" sz="2099" u="none" cap="none" strike="noStrike">
                <a:solidFill>
                  <a:srgbClr val="012B1B"/>
                </a:solidFill>
                <a:latin typeface="DM Sans"/>
                <a:ea typeface="DM Sans"/>
                <a:cs typeface="DM Sans"/>
                <a:sym typeface="DM Sans"/>
              </a:rPr>
              <a:t>Avec un tiers des parts de marché, Deliveroo est également un acteur majeur, offrant  un service de qualité et une variété de restaurants partenaires.</a:t>
            </a:r>
            <a:endParaRPr/>
          </a:p>
          <a:p>
            <a:pPr indent="0" lvl="0" marL="0" marR="0" rtl="0" algn="l">
              <a:lnSpc>
                <a:spcPct val="144783"/>
              </a:lnSpc>
              <a:spcBef>
                <a:spcPts val="0"/>
              </a:spcBef>
              <a:spcAft>
                <a:spcPts val="0"/>
              </a:spcAft>
              <a:buNone/>
            </a:pPr>
            <a:r>
              <a:t/>
            </a:r>
            <a:endParaRPr b="0" i="0" sz="2099" u="none" cap="none" strike="noStrike">
              <a:solidFill>
                <a:srgbClr val="012B1B"/>
              </a:solidFill>
              <a:latin typeface="DM Sans"/>
              <a:ea typeface="DM Sans"/>
              <a:cs typeface="DM Sans"/>
              <a:sym typeface="DM Sans"/>
            </a:endParaRPr>
          </a:p>
          <a:p>
            <a:pPr indent="0" lvl="0" marL="0" marR="0" rtl="0" algn="l">
              <a:lnSpc>
                <a:spcPct val="144783"/>
              </a:lnSpc>
              <a:spcBef>
                <a:spcPts val="0"/>
              </a:spcBef>
              <a:spcAft>
                <a:spcPts val="0"/>
              </a:spcAft>
              <a:buNone/>
            </a:pPr>
            <a:r>
              <a:t/>
            </a:r>
            <a:endParaRPr b="0" i="0" sz="2099" u="none" cap="none" strike="noStrike">
              <a:solidFill>
                <a:srgbClr val="012B1B"/>
              </a:solidFill>
              <a:latin typeface="DM Sans"/>
              <a:ea typeface="DM Sans"/>
              <a:cs typeface="DM Sans"/>
              <a:sym typeface="DM Sans"/>
            </a:endParaRPr>
          </a:p>
        </p:txBody>
      </p:sp>
      <p:sp>
        <p:nvSpPr>
          <p:cNvPr id="214" name="Google Shape;214;p8"/>
          <p:cNvSpPr txBox="1"/>
          <p:nvPr/>
        </p:nvSpPr>
        <p:spPr>
          <a:xfrm>
            <a:off x="2699820" y="3104023"/>
            <a:ext cx="6710435" cy="1655445"/>
          </a:xfrm>
          <a:prstGeom prst="rect">
            <a:avLst/>
          </a:prstGeom>
          <a:noFill/>
          <a:ln>
            <a:noFill/>
          </a:ln>
        </p:spPr>
        <p:txBody>
          <a:bodyPr anchorCtr="0" anchor="t" bIns="0" lIns="0" spcFirstLastPara="1" rIns="0" wrap="square" tIns="0">
            <a:spAutoFit/>
          </a:bodyPr>
          <a:lstStyle/>
          <a:p>
            <a:pPr indent="0" lvl="0" marL="0" marR="0" rtl="0" algn="l">
              <a:lnSpc>
                <a:spcPct val="160028"/>
              </a:lnSpc>
              <a:spcBef>
                <a:spcPts val="0"/>
              </a:spcBef>
              <a:spcAft>
                <a:spcPts val="0"/>
              </a:spcAft>
              <a:buNone/>
            </a:pPr>
            <a:r>
              <a:rPr b="0" i="0" lang="en-US" sz="2099" u="none" cap="none" strike="noStrike">
                <a:solidFill>
                  <a:srgbClr val="012B1B"/>
                </a:solidFill>
                <a:latin typeface="DM Sans"/>
                <a:ea typeface="DM Sans"/>
                <a:cs typeface="DM Sans"/>
                <a:sym typeface="DM Sans"/>
              </a:rPr>
              <a:t>Bien que plus petite en comparaison, Just Eat détient une part significative du marché. Leur position pourrait être due à une base de clients fidèles.</a:t>
            </a:r>
            <a:endParaRPr/>
          </a:p>
          <a:p>
            <a:pPr indent="0" lvl="0" marL="0" marR="0" rtl="0" algn="l">
              <a:lnSpc>
                <a:spcPct val="160028"/>
              </a:lnSpc>
              <a:spcBef>
                <a:spcPts val="0"/>
              </a:spcBef>
              <a:spcAft>
                <a:spcPts val="0"/>
              </a:spcAft>
              <a:buNone/>
            </a:pPr>
            <a:r>
              <a:t/>
            </a:r>
            <a:endParaRPr b="0" i="0" sz="2099" u="none" cap="none" strike="noStrike">
              <a:solidFill>
                <a:srgbClr val="012B1B"/>
              </a:solidFill>
              <a:latin typeface="DM Sans"/>
              <a:ea typeface="DM Sans"/>
              <a:cs typeface="DM Sans"/>
              <a:sym typeface="DM Sans"/>
            </a:endParaRPr>
          </a:p>
        </p:txBody>
      </p:sp>
      <p:grpSp>
        <p:nvGrpSpPr>
          <p:cNvPr id="215" name="Google Shape;215;p8"/>
          <p:cNvGrpSpPr/>
          <p:nvPr/>
        </p:nvGrpSpPr>
        <p:grpSpPr>
          <a:xfrm>
            <a:off x="533502" y="-361651"/>
            <a:ext cx="17754498" cy="1031915"/>
            <a:chOff x="0" y="-95250"/>
            <a:chExt cx="4676082" cy="271781"/>
          </a:xfrm>
        </p:grpSpPr>
        <p:sp>
          <p:nvSpPr>
            <p:cNvPr id="216" name="Google Shape;216;p8"/>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217" name="Google Shape;217;p8"/>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8" name="Google Shape;218;p8"/>
          <p:cNvGrpSpPr/>
          <p:nvPr/>
        </p:nvGrpSpPr>
        <p:grpSpPr>
          <a:xfrm>
            <a:off x="0" y="-361652"/>
            <a:ext cx="689989" cy="10648652"/>
            <a:chOff x="0" y="-95250"/>
            <a:chExt cx="181726" cy="2804583"/>
          </a:xfrm>
        </p:grpSpPr>
        <p:sp>
          <p:nvSpPr>
            <p:cNvPr id="219" name="Google Shape;219;p8"/>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220" name="Google Shape;220;p8"/>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1" name="Google Shape;221;p8"/>
          <p:cNvSpPr txBox="1"/>
          <p:nvPr/>
        </p:nvSpPr>
        <p:spPr>
          <a:xfrm>
            <a:off x="1983425" y="670275"/>
            <a:ext cx="15346200" cy="1108200"/>
          </a:xfrm>
          <a:prstGeom prst="rect">
            <a:avLst/>
          </a:prstGeom>
          <a:noFill/>
          <a:ln>
            <a:noFill/>
          </a:ln>
        </p:spPr>
        <p:txBody>
          <a:bodyPr anchorCtr="0" anchor="t" bIns="0" lIns="0" spcFirstLastPara="1" rIns="0" wrap="square" tIns="0">
            <a:spAutoFit/>
          </a:bodyPr>
          <a:lstStyle/>
          <a:p>
            <a:pPr indent="0" lvl="0" marL="0" marR="0" rtl="0" algn="ctr">
              <a:lnSpc>
                <a:spcPct val="160008"/>
              </a:lnSpc>
              <a:spcBef>
                <a:spcPts val="0"/>
              </a:spcBef>
              <a:spcAft>
                <a:spcPts val="0"/>
              </a:spcAft>
              <a:buNone/>
            </a:pPr>
            <a:r>
              <a:rPr b="1" i="0" lang="en-US" sz="7199" u="none" cap="none" strike="noStrike">
                <a:solidFill>
                  <a:srgbClr val="010349"/>
                </a:solidFill>
                <a:latin typeface="DM Sans"/>
                <a:ea typeface="DM Sans"/>
                <a:cs typeface="DM Sans"/>
                <a:sym typeface="DM Sans"/>
              </a:rPr>
              <a:t>Acteurs Majeurs sur le Marché</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9"/>
          <p:cNvSpPr/>
          <p:nvPr/>
        </p:nvSpPr>
        <p:spPr>
          <a:xfrm>
            <a:off x="1932984" y="2099132"/>
            <a:ext cx="6453867" cy="4135191"/>
          </a:xfrm>
          <a:custGeom>
            <a:rect b="b" l="l" r="r" t="t"/>
            <a:pathLst>
              <a:path extrusionOk="0" h="4135191" w="6453867">
                <a:moveTo>
                  <a:pt x="0" y="0"/>
                </a:moveTo>
                <a:lnTo>
                  <a:pt x="6453867" y="0"/>
                </a:lnTo>
                <a:lnTo>
                  <a:pt x="6453867" y="4135192"/>
                </a:lnTo>
                <a:lnTo>
                  <a:pt x="0" y="4135192"/>
                </a:lnTo>
                <a:lnTo>
                  <a:pt x="0" y="0"/>
                </a:lnTo>
                <a:close/>
              </a:path>
            </a:pathLst>
          </a:custGeom>
          <a:blipFill rotWithShape="1">
            <a:blip r:embed="rId3">
              <a:alphaModFix/>
            </a:blip>
            <a:stretch>
              <a:fillRect b="-4409" l="-422" r="-1960" t="-2567"/>
            </a:stretch>
          </a:blipFill>
          <a:ln>
            <a:noFill/>
          </a:ln>
        </p:spPr>
      </p:sp>
      <p:sp>
        <p:nvSpPr>
          <p:cNvPr id="231" name="Google Shape;231;p9"/>
          <p:cNvSpPr/>
          <p:nvPr/>
        </p:nvSpPr>
        <p:spPr>
          <a:xfrm>
            <a:off x="9974389" y="6234324"/>
            <a:ext cx="7284911" cy="3980609"/>
          </a:xfrm>
          <a:custGeom>
            <a:rect b="b" l="l" r="r" t="t"/>
            <a:pathLst>
              <a:path extrusionOk="0" h="3980609" w="7284911">
                <a:moveTo>
                  <a:pt x="0" y="0"/>
                </a:moveTo>
                <a:lnTo>
                  <a:pt x="7284911" y="0"/>
                </a:lnTo>
                <a:lnTo>
                  <a:pt x="7284911" y="3980609"/>
                </a:lnTo>
                <a:lnTo>
                  <a:pt x="0" y="3980609"/>
                </a:lnTo>
                <a:lnTo>
                  <a:pt x="0" y="0"/>
                </a:lnTo>
                <a:close/>
              </a:path>
            </a:pathLst>
          </a:custGeom>
          <a:blipFill rotWithShape="1">
            <a:blip r:embed="rId4">
              <a:alphaModFix/>
            </a:blip>
            <a:stretch>
              <a:fillRect b="-5628" l="0" r="-3297" t="-3282"/>
            </a:stretch>
          </a:blipFill>
          <a:ln>
            <a:noFill/>
          </a:ln>
        </p:spPr>
      </p:sp>
      <p:grpSp>
        <p:nvGrpSpPr>
          <p:cNvPr id="232" name="Google Shape;232;p9"/>
          <p:cNvGrpSpPr/>
          <p:nvPr/>
        </p:nvGrpSpPr>
        <p:grpSpPr>
          <a:xfrm>
            <a:off x="0" y="-361652"/>
            <a:ext cx="689989" cy="10648652"/>
            <a:chOff x="0" y="-95250"/>
            <a:chExt cx="181726" cy="2804583"/>
          </a:xfrm>
        </p:grpSpPr>
        <p:sp>
          <p:nvSpPr>
            <p:cNvPr id="233" name="Google Shape;233;p9"/>
            <p:cNvSpPr/>
            <p:nvPr/>
          </p:nvSpPr>
          <p:spPr>
            <a:xfrm>
              <a:off x="0" y="0"/>
              <a:ext cx="181726" cy="2709333"/>
            </a:xfrm>
            <a:custGeom>
              <a:rect b="b" l="l" r="r" t="t"/>
              <a:pathLst>
                <a:path extrusionOk="0" h="2709333" w="181726">
                  <a:moveTo>
                    <a:pt x="0" y="0"/>
                  </a:moveTo>
                  <a:lnTo>
                    <a:pt x="181726" y="0"/>
                  </a:lnTo>
                  <a:lnTo>
                    <a:pt x="181726" y="2709333"/>
                  </a:lnTo>
                  <a:lnTo>
                    <a:pt x="0" y="2709333"/>
                  </a:lnTo>
                  <a:close/>
                </a:path>
              </a:pathLst>
            </a:custGeom>
            <a:solidFill>
              <a:srgbClr val="010349"/>
            </a:solidFill>
            <a:ln>
              <a:noFill/>
            </a:ln>
          </p:spPr>
        </p:sp>
        <p:sp>
          <p:nvSpPr>
            <p:cNvPr id="234" name="Google Shape;234;p9"/>
            <p:cNvSpPr txBox="1"/>
            <p:nvPr/>
          </p:nvSpPr>
          <p:spPr>
            <a:xfrm>
              <a:off x="0" y="-95250"/>
              <a:ext cx="181726" cy="2804583"/>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5" name="Google Shape;235;p9"/>
          <p:cNvGrpSpPr/>
          <p:nvPr/>
        </p:nvGrpSpPr>
        <p:grpSpPr>
          <a:xfrm>
            <a:off x="533502" y="-361651"/>
            <a:ext cx="17754498" cy="1031915"/>
            <a:chOff x="0" y="-95250"/>
            <a:chExt cx="4676082" cy="271781"/>
          </a:xfrm>
        </p:grpSpPr>
        <p:sp>
          <p:nvSpPr>
            <p:cNvPr id="236" name="Google Shape;236;p9"/>
            <p:cNvSpPr/>
            <p:nvPr/>
          </p:nvSpPr>
          <p:spPr>
            <a:xfrm>
              <a:off x="0" y="0"/>
              <a:ext cx="4676082" cy="176531"/>
            </a:xfrm>
            <a:custGeom>
              <a:rect b="b" l="l" r="r" t="t"/>
              <a:pathLst>
                <a:path extrusionOk="0" h="176531" w="4676082">
                  <a:moveTo>
                    <a:pt x="0" y="0"/>
                  </a:moveTo>
                  <a:lnTo>
                    <a:pt x="4676082" y="0"/>
                  </a:lnTo>
                  <a:lnTo>
                    <a:pt x="4676082" y="176531"/>
                  </a:lnTo>
                  <a:lnTo>
                    <a:pt x="0" y="176531"/>
                  </a:lnTo>
                  <a:close/>
                </a:path>
              </a:pathLst>
            </a:custGeom>
            <a:solidFill>
              <a:srgbClr val="010349"/>
            </a:solidFill>
            <a:ln>
              <a:noFill/>
            </a:ln>
          </p:spPr>
        </p:sp>
        <p:sp>
          <p:nvSpPr>
            <p:cNvPr id="237" name="Google Shape;237;p9"/>
            <p:cNvSpPr txBox="1"/>
            <p:nvPr/>
          </p:nvSpPr>
          <p:spPr>
            <a:xfrm>
              <a:off x="0" y="-95250"/>
              <a:ext cx="4676082" cy="271781"/>
            </a:xfrm>
            <a:prstGeom prst="rect">
              <a:avLst/>
            </a:prstGeom>
            <a:noFill/>
            <a:ln>
              <a:noFill/>
            </a:ln>
          </p:spPr>
          <p:txBody>
            <a:bodyPr anchorCtr="0" anchor="ctr" bIns="50800" lIns="50800" spcFirstLastPara="1" rIns="50800" wrap="square" tIns="50800">
              <a:noAutofit/>
            </a:bodyPr>
            <a:lstStyle/>
            <a:p>
              <a:pPr indent="0" lvl="0" marL="0" marR="0" rtl="0" algn="ctr">
                <a:lnSpc>
                  <a:spcPct val="1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8" name="Google Shape;238;p9"/>
          <p:cNvSpPr txBox="1"/>
          <p:nvPr/>
        </p:nvSpPr>
        <p:spPr>
          <a:xfrm>
            <a:off x="1175835" y="6692300"/>
            <a:ext cx="7968165" cy="2978932"/>
          </a:xfrm>
          <a:prstGeom prst="rect">
            <a:avLst/>
          </a:prstGeom>
          <a:noFill/>
          <a:ln>
            <a:noFill/>
          </a:ln>
        </p:spPr>
        <p:txBody>
          <a:bodyPr anchorCtr="0" anchor="t" bIns="0" lIns="0" spcFirstLastPara="1" rIns="0" wrap="square" tIns="0">
            <a:spAutoFit/>
          </a:bodyPr>
          <a:lstStyle/>
          <a:p>
            <a:pPr indent="0" lvl="0" marL="0" marR="0" rtl="0" algn="l">
              <a:lnSpc>
                <a:spcPct val="187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27732" lvl="1" marL="455464" marR="0" rtl="0" algn="l">
              <a:lnSpc>
                <a:spcPct val="160028"/>
              </a:lnSpc>
              <a:spcBef>
                <a:spcPts val="0"/>
              </a:spcBef>
              <a:spcAft>
                <a:spcPts val="0"/>
              </a:spcAft>
              <a:buClr>
                <a:srgbClr val="012B1B"/>
              </a:buClr>
              <a:buSzPts val="2109"/>
              <a:buFont typeface="Arial"/>
              <a:buChar char="•"/>
            </a:pPr>
            <a:r>
              <a:rPr b="0" i="0" lang="en-US" sz="2109" u="none" cap="none" strike="noStrike">
                <a:solidFill>
                  <a:srgbClr val="012B1B"/>
                </a:solidFill>
                <a:latin typeface="DM Sans"/>
                <a:ea typeface="DM Sans"/>
                <a:cs typeface="DM Sans"/>
                <a:sym typeface="DM Sans"/>
              </a:rPr>
              <a:t>Une croissance régulière depuis janvier 2017, avec une nette augmentation des commandes au fil du temps.</a:t>
            </a:r>
            <a:endParaRPr/>
          </a:p>
          <a:p>
            <a:pPr indent="0" lvl="0" marL="0" marR="0" rtl="0" algn="l">
              <a:lnSpc>
                <a:spcPct val="160028"/>
              </a:lnSpc>
              <a:spcBef>
                <a:spcPts val="0"/>
              </a:spcBef>
              <a:spcAft>
                <a:spcPts val="0"/>
              </a:spcAft>
              <a:buNone/>
            </a:pPr>
            <a:r>
              <a:t/>
            </a:r>
            <a:endParaRPr b="0" i="0" sz="2109" u="none" cap="none" strike="noStrike">
              <a:solidFill>
                <a:srgbClr val="012B1B"/>
              </a:solidFill>
              <a:latin typeface="DM Sans"/>
              <a:ea typeface="DM Sans"/>
              <a:cs typeface="DM Sans"/>
              <a:sym typeface="DM Sans"/>
            </a:endParaRPr>
          </a:p>
          <a:p>
            <a:pPr indent="-227732" lvl="1" marL="455464" marR="0" rtl="0" algn="l">
              <a:lnSpc>
                <a:spcPct val="160028"/>
              </a:lnSpc>
              <a:spcBef>
                <a:spcPts val="0"/>
              </a:spcBef>
              <a:spcAft>
                <a:spcPts val="0"/>
              </a:spcAft>
              <a:buClr>
                <a:srgbClr val="012B1B"/>
              </a:buClr>
              <a:buSzPts val="2109"/>
              <a:buFont typeface="Arial"/>
              <a:buChar char="•"/>
            </a:pPr>
            <a:r>
              <a:rPr b="0" i="0" lang="en-US" sz="2109" u="none" cap="none" strike="noStrike">
                <a:solidFill>
                  <a:srgbClr val="012B1B"/>
                </a:solidFill>
                <a:latin typeface="DM Sans"/>
                <a:ea typeface="DM Sans"/>
                <a:cs typeface="DM Sans"/>
                <a:sym typeface="DM Sans"/>
              </a:rPr>
              <a:t>Croissance plus prononcée pour Uber Eats, comparée à Deliveroo et Just Eat ayant des croissances plus modérées.</a:t>
            </a:r>
            <a:endParaRPr/>
          </a:p>
          <a:p>
            <a:pPr indent="0" lvl="0" marL="0" marR="0" rtl="0" algn="l">
              <a:lnSpc>
                <a:spcPct val="160028"/>
              </a:lnSpc>
              <a:spcBef>
                <a:spcPts val="0"/>
              </a:spcBef>
              <a:spcAft>
                <a:spcPts val="0"/>
              </a:spcAft>
              <a:buNone/>
            </a:pPr>
            <a:r>
              <a:t/>
            </a:r>
            <a:endParaRPr b="0" i="0" sz="2109" u="none" cap="none" strike="noStrike">
              <a:solidFill>
                <a:srgbClr val="012B1B"/>
              </a:solidFill>
              <a:latin typeface="DM Sans"/>
              <a:ea typeface="DM Sans"/>
              <a:cs typeface="DM Sans"/>
              <a:sym typeface="DM Sans"/>
            </a:endParaRPr>
          </a:p>
        </p:txBody>
      </p:sp>
      <p:sp>
        <p:nvSpPr>
          <p:cNvPr id="239" name="Google Shape;239;p9"/>
          <p:cNvSpPr txBox="1"/>
          <p:nvPr/>
        </p:nvSpPr>
        <p:spPr>
          <a:xfrm>
            <a:off x="8753333" y="2848743"/>
            <a:ext cx="8953274" cy="2550244"/>
          </a:xfrm>
          <a:prstGeom prst="rect">
            <a:avLst/>
          </a:prstGeom>
          <a:noFill/>
          <a:ln>
            <a:noFill/>
          </a:ln>
        </p:spPr>
        <p:txBody>
          <a:bodyPr anchorCtr="0" anchor="t" bIns="0" lIns="0" spcFirstLastPara="1" rIns="0" wrap="square" tIns="0">
            <a:spAutoFit/>
          </a:bodyPr>
          <a:lstStyle/>
          <a:p>
            <a:pPr indent="-227864" lvl="1" marL="455729" marR="0" rtl="0" algn="l">
              <a:lnSpc>
                <a:spcPct val="160047"/>
              </a:lnSpc>
              <a:spcBef>
                <a:spcPts val="0"/>
              </a:spcBef>
              <a:spcAft>
                <a:spcPts val="0"/>
              </a:spcAft>
              <a:buClr>
                <a:srgbClr val="012B1B"/>
              </a:buClr>
              <a:buSzPts val="2110"/>
              <a:buFont typeface="Arial"/>
              <a:buChar char="•"/>
            </a:pPr>
            <a:r>
              <a:rPr b="0" i="0" lang="en-US" sz="2110" u="none" cap="none" strike="noStrike">
                <a:solidFill>
                  <a:srgbClr val="012B1B"/>
                </a:solidFill>
                <a:latin typeface="DM Sans"/>
                <a:ea typeface="DM Sans"/>
                <a:cs typeface="DM Sans"/>
                <a:sym typeface="DM Sans"/>
              </a:rPr>
              <a:t>Domination d'Uber Eats sur le marché, une croissance stable pour Deliveroo et une stagnation pour Just Eat. </a:t>
            </a:r>
            <a:endParaRPr/>
          </a:p>
          <a:p>
            <a:pPr indent="0" lvl="0" marL="0" marR="0" rtl="0" algn="l">
              <a:lnSpc>
                <a:spcPct val="160047"/>
              </a:lnSpc>
              <a:spcBef>
                <a:spcPts val="0"/>
              </a:spcBef>
              <a:spcAft>
                <a:spcPts val="0"/>
              </a:spcAft>
              <a:buNone/>
            </a:pPr>
            <a:r>
              <a:t/>
            </a:r>
            <a:endParaRPr b="0" i="0" sz="2110" u="none" cap="none" strike="noStrike">
              <a:solidFill>
                <a:srgbClr val="012B1B"/>
              </a:solidFill>
              <a:latin typeface="DM Sans"/>
              <a:ea typeface="DM Sans"/>
              <a:cs typeface="DM Sans"/>
              <a:sym typeface="DM Sans"/>
            </a:endParaRPr>
          </a:p>
          <a:p>
            <a:pPr indent="-227864" lvl="1" marL="455729" marR="0" rtl="0" algn="l">
              <a:lnSpc>
                <a:spcPct val="160047"/>
              </a:lnSpc>
              <a:spcBef>
                <a:spcPts val="0"/>
              </a:spcBef>
              <a:spcAft>
                <a:spcPts val="0"/>
              </a:spcAft>
              <a:buClr>
                <a:srgbClr val="012B1B"/>
              </a:buClr>
              <a:buSzPts val="2110"/>
              <a:buFont typeface="Arial"/>
              <a:buChar char="•"/>
            </a:pPr>
            <a:r>
              <a:rPr b="0" i="0" lang="en-US" sz="2110" u="none" cap="none" strike="noStrike">
                <a:solidFill>
                  <a:srgbClr val="012B1B"/>
                </a:solidFill>
                <a:latin typeface="DM Sans"/>
                <a:ea typeface="DM Sans"/>
                <a:cs typeface="DM Sans"/>
                <a:sym typeface="DM Sans"/>
              </a:rPr>
              <a:t>Maximiser leur croissance et part de marché en adaptant les stratégies en fonction des tendances.</a:t>
            </a:r>
            <a:endParaRPr/>
          </a:p>
          <a:p>
            <a:pPr indent="0" lvl="0" marL="0" marR="0" rtl="0" algn="l">
              <a:lnSpc>
                <a:spcPct val="160047"/>
              </a:lnSpc>
              <a:spcBef>
                <a:spcPts val="0"/>
              </a:spcBef>
              <a:spcAft>
                <a:spcPts val="0"/>
              </a:spcAft>
              <a:buNone/>
            </a:pPr>
            <a:r>
              <a:t/>
            </a:r>
            <a:endParaRPr b="0" i="0" sz="2110" u="none" cap="none" strike="noStrike">
              <a:solidFill>
                <a:srgbClr val="012B1B"/>
              </a:solidFill>
              <a:latin typeface="DM Sans"/>
              <a:ea typeface="DM Sans"/>
              <a:cs typeface="DM Sans"/>
              <a:sym typeface="DM Sans"/>
            </a:endParaRPr>
          </a:p>
        </p:txBody>
      </p:sp>
      <p:sp>
        <p:nvSpPr>
          <p:cNvPr id="240" name="Google Shape;240;p9"/>
          <p:cNvSpPr txBox="1"/>
          <p:nvPr/>
        </p:nvSpPr>
        <p:spPr>
          <a:xfrm>
            <a:off x="2036850" y="532951"/>
            <a:ext cx="14214300" cy="1108200"/>
          </a:xfrm>
          <a:prstGeom prst="rect">
            <a:avLst/>
          </a:prstGeom>
          <a:noFill/>
          <a:ln>
            <a:noFill/>
          </a:ln>
        </p:spPr>
        <p:txBody>
          <a:bodyPr anchorCtr="0" anchor="t" bIns="0" lIns="0" spcFirstLastPara="1" rIns="0" wrap="square" tIns="0">
            <a:spAutoFit/>
          </a:bodyPr>
          <a:lstStyle/>
          <a:p>
            <a:pPr indent="0" lvl="0" marL="0" marR="0" rtl="0" algn="ctr">
              <a:lnSpc>
                <a:spcPct val="160000"/>
              </a:lnSpc>
              <a:spcBef>
                <a:spcPts val="0"/>
              </a:spcBef>
              <a:spcAft>
                <a:spcPts val="0"/>
              </a:spcAft>
              <a:buNone/>
            </a:pPr>
            <a:r>
              <a:rPr b="1" i="0" lang="en-US" sz="7200" u="none" cap="none" strike="noStrike">
                <a:solidFill>
                  <a:srgbClr val="010349"/>
                </a:solidFill>
                <a:latin typeface="DM Sans"/>
                <a:ea typeface="DM Sans"/>
                <a:cs typeface="DM Sans"/>
                <a:sym typeface="DM Sans"/>
              </a:rPr>
              <a:t>Un secteur en croissance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