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78" r:id="rId24"/>
    <p:sldId id="279" r:id="rId25"/>
    <p:sldId id="280" r:id="rId26"/>
    <p:sldId id="281" r:id="rId27"/>
    <p:sldId id="282" r:id="rId28"/>
  </p:sldIdLst>
  <p:sldSz cx="18288000" cy="10287000"/>
  <p:notesSz cx="6858000" cy="9144000"/>
  <p:embeddedFontLst>
    <p:embeddedFont>
      <p:font typeface="DM Sans" pitchFamily="2" charset="0"/>
      <p:regular r:id="rId30"/>
      <p:bold r:id="rId31"/>
      <p:boldItalic r:id="rId32"/>
    </p:embeddedFont>
    <p:embeddedFont>
      <p:font typeface="Sansita"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f+52lkyeSCJAK7FeLKklXxzUX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8BD414-56FB-4686-8654-80674DE5658D}" v="1" dt="2024-12-07T16:31:23.355"/>
  </p1510:revLst>
</p1510:revInfo>
</file>

<file path=ppt/tableStyles.xml><?xml version="1.0" encoding="utf-8"?>
<a:tblStyleLst xmlns:a="http://schemas.openxmlformats.org/drawingml/2006/main" def="{01068270-AB64-49DC-8E71-9B6A319DBDE5}">
  <a:tblStyle styleId="{01068270-AB64-49DC-8E71-9B6A319DBD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52" autoAdjust="0"/>
  </p:normalViewPr>
  <p:slideViewPr>
    <p:cSldViewPr snapToGrid="0">
      <p:cViewPr varScale="1">
        <p:scale>
          <a:sx n="47" d="100"/>
          <a:sy n="47" d="100"/>
        </p:scale>
        <p:origin x="1138" y="96"/>
      </p:cViewPr>
      <p:guideLst>
        <p:guide orient="horz" pos="2160"/>
        <p:guide pos="2880"/>
      </p:guideLst>
    </p:cSldViewPr>
  </p:slideViewPr>
  <p:notesTextViewPr>
    <p:cViewPr>
      <p:scale>
        <a:sx n="1" d="1"/>
        <a:sy n="1" d="1"/>
      </p:scale>
      <p:origin x="0" y="-8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4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ège Thierry" userId="54c959fb26d49f18" providerId="LiveId" clId="{618BD414-56FB-4686-8654-80674DE5658D}"/>
    <pc:docChg chg="undo custSel delSld modSld">
      <pc:chgData name="Nadège Thierry" userId="54c959fb26d49f18" providerId="LiveId" clId="{618BD414-56FB-4686-8654-80674DE5658D}" dt="2024-12-11T14:46:21.988" v="850" actId="1076"/>
      <pc:docMkLst>
        <pc:docMk/>
      </pc:docMkLst>
      <pc:sldChg chg="modSp mod">
        <pc:chgData name="Nadège Thierry" userId="54c959fb26d49f18" providerId="LiveId" clId="{618BD414-56FB-4686-8654-80674DE5658D}" dt="2024-12-11T14:35:53.783" v="646" actId="1035"/>
        <pc:sldMkLst>
          <pc:docMk/>
          <pc:sldMk cId="0" sldId="259"/>
        </pc:sldMkLst>
        <pc:spChg chg="mod">
          <ac:chgData name="Nadège Thierry" userId="54c959fb26d49f18" providerId="LiveId" clId="{618BD414-56FB-4686-8654-80674DE5658D}" dt="2024-12-11T14:35:53.783" v="646" actId="1035"/>
          <ac:spMkLst>
            <pc:docMk/>
            <pc:sldMk cId="0" sldId="259"/>
            <ac:spMk id="123" creationId="{00000000-0000-0000-0000-000000000000}"/>
          </ac:spMkLst>
        </pc:spChg>
      </pc:sldChg>
      <pc:sldChg chg="modSp mod">
        <pc:chgData name="Nadège Thierry" userId="54c959fb26d49f18" providerId="LiveId" clId="{618BD414-56FB-4686-8654-80674DE5658D}" dt="2024-12-07T16:09:25.618" v="26" actId="1037"/>
        <pc:sldMkLst>
          <pc:docMk/>
          <pc:sldMk cId="0" sldId="261"/>
        </pc:sldMkLst>
        <pc:spChg chg="mod">
          <ac:chgData name="Nadège Thierry" userId="54c959fb26d49f18" providerId="LiveId" clId="{618BD414-56FB-4686-8654-80674DE5658D}" dt="2024-12-07T16:09:13.868" v="3" actId="20577"/>
          <ac:spMkLst>
            <pc:docMk/>
            <pc:sldMk cId="0" sldId="261"/>
            <ac:spMk id="156" creationId="{00000000-0000-0000-0000-000000000000}"/>
          </ac:spMkLst>
        </pc:spChg>
        <pc:spChg chg="mod">
          <ac:chgData name="Nadège Thierry" userId="54c959fb26d49f18" providerId="LiveId" clId="{618BD414-56FB-4686-8654-80674DE5658D}" dt="2024-12-07T16:09:25.618" v="26" actId="1037"/>
          <ac:spMkLst>
            <pc:docMk/>
            <pc:sldMk cId="0" sldId="261"/>
            <ac:spMk id="163" creationId="{00000000-0000-0000-0000-000000000000}"/>
          </ac:spMkLst>
        </pc:spChg>
      </pc:sldChg>
      <pc:sldChg chg="addSp delSp modSp mod">
        <pc:chgData name="Nadège Thierry" userId="54c959fb26d49f18" providerId="LiveId" clId="{618BD414-56FB-4686-8654-80674DE5658D}" dt="2024-12-07T18:08:56.831" v="491" actId="14100"/>
        <pc:sldMkLst>
          <pc:docMk/>
          <pc:sldMk cId="0" sldId="263"/>
        </pc:sldMkLst>
        <pc:spChg chg="mod">
          <ac:chgData name="Nadège Thierry" userId="54c959fb26d49f18" providerId="LiveId" clId="{618BD414-56FB-4686-8654-80674DE5658D}" dt="2024-12-07T16:42:59.042" v="241" actId="790"/>
          <ac:spMkLst>
            <pc:docMk/>
            <pc:sldMk cId="0" sldId="263"/>
            <ac:spMk id="213" creationId="{00000000-0000-0000-0000-000000000000}"/>
          </ac:spMkLst>
        </pc:spChg>
        <pc:picChg chg="add mod">
          <ac:chgData name="Nadège Thierry" userId="54c959fb26d49f18" providerId="LiveId" clId="{618BD414-56FB-4686-8654-80674DE5658D}" dt="2024-12-07T18:08:56.831" v="491" actId="14100"/>
          <ac:picMkLst>
            <pc:docMk/>
            <pc:sldMk cId="0" sldId="263"/>
            <ac:picMk id="5" creationId="{F79227E4-DCCB-6D8F-15B8-EE489D87B2D9}"/>
          </ac:picMkLst>
        </pc:picChg>
      </pc:sldChg>
      <pc:sldChg chg="addSp delSp modSp mod">
        <pc:chgData name="Nadège Thierry" userId="54c959fb26d49f18" providerId="LiveId" clId="{618BD414-56FB-4686-8654-80674DE5658D}" dt="2024-12-11T14:36:50.091" v="653" actId="1036"/>
        <pc:sldMkLst>
          <pc:docMk/>
          <pc:sldMk cId="0" sldId="264"/>
        </pc:sldMkLst>
        <pc:spChg chg="mod">
          <ac:chgData name="Nadège Thierry" userId="54c959fb26d49f18" providerId="LiveId" clId="{618BD414-56FB-4686-8654-80674DE5658D}" dt="2024-12-07T18:11:49.782" v="549" actId="1076"/>
          <ac:spMkLst>
            <pc:docMk/>
            <pc:sldMk cId="0" sldId="264"/>
            <ac:spMk id="238" creationId="{00000000-0000-0000-0000-000000000000}"/>
          </ac:spMkLst>
        </pc:spChg>
        <pc:spChg chg="mod">
          <ac:chgData name="Nadège Thierry" userId="54c959fb26d49f18" providerId="LiveId" clId="{618BD414-56FB-4686-8654-80674DE5658D}" dt="2024-12-07T18:11:18.490" v="538" actId="1038"/>
          <ac:spMkLst>
            <pc:docMk/>
            <pc:sldMk cId="0" sldId="264"/>
            <ac:spMk id="239" creationId="{00000000-0000-0000-0000-000000000000}"/>
          </ac:spMkLst>
        </pc:spChg>
        <pc:spChg chg="mod">
          <ac:chgData name="Nadège Thierry" userId="54c959fb26d49f18" providerId="LiveId" clId="{618BD414-56FB-4686-8654-80674DE5658D}" dt="2024-12-07T18:11:55.087" v="551" actId="20577"/>
          <ac:spMkLst>
            <pc:docMk/>
            <pc:sldMk cId="0" sldId="264"/>
            <ac:spMk id="240" creationId="{00000000-0000-0000-0000-000000000000}"/>
          </ac:spMkLst>
        </pc:spChg>
        <pc:picChg chg="add mod">
          <ac:chgData name="Nadège Thierry" userId="54c959fb26d49f18" providerId="LiveId" clId="{618BD414-56FB-4686-8654-80674DE5658D}" dt="2024-12-11T13:56:44.202" v="597" actId="1037"/>
          <ac:picMkLst>
            <pc:docMk/>
            <pc:sldMk cId="0" sldId="264"/>
            <ac:picMk id="3" creationId="{9A2F496F-DF57-A124-5532-06661F34A141}"/>
          </ac:picMkLst>
        </pc:picChg>
        <pc:picChg chg="add del mod">
          <ac:chgData name="Nadège Thierry" userId="54c959fb26d49f18" providerId="LiveId" clId="{618BD414-56FB-4686-8654-80674DE5658D}" dt="2024-12-11T13:56:23.401" v="581" actId="478"/>
          <ac:picMkLst>
            <pc:docMk/>
            <pc:sldMk cId="0" sldId="264"/>
            <ac:picMk id="5" creationId="{E05372F9-F28A-9455-7475-4C3B1A8FEE4A}"/>
          </ac:picMkLst>
        </pc:picChg>
        <pc:picChg chg="add mod">
          <ac:chgData name="Nadège Thierry" userId="54c959fb26d49f18" providerId="LiveId" clId="{618BD414-56FB-4686-8654-80674DE5658D}" dt="2024-12-11T14:36:50.091" v="653" actId="1036"/>
          <ac:picMkLst>
            <pc:docMk/>
            <pc:sldMk cId="0" sldId="264"/>
            <ac:picMk id="6" creationId="{5CACB20C-9704-5455-68FC-3D76BA9D88FA}"/>
          </ac:picMkLst>
        </pc:picChg>
        <pc:picChg chg="add del mod">
          <ac:chgData name="Nadège Thierry" userId="54c959fb26d49f18" providerId="LiveId" clId="{618BD414-56FB-4686-8654-80674DE5658D}" dt="2024-12-11T13:57:17.113" v="598" actId="478"/>
          <ac:picMkLst>
            <pc:docMk/>
            <pc:sldMk cId="0" sldId="264"/>
            <ac:picMk id="7" creationId="{02CEE247-B801-8A18-C9FC-82CA319827E8}"/>
          </ac:picMkLst>
        </pc:picChg>
      </pc:sldChg>
      <pc:sldChg chg="addSp delSp modSp mod">
        <pc:chgData name="Nadège Thierry" userId="54c959fb26d49f18" providerId="LiveId" clId="{618BD414-56FB-4686-8654-80674DE5658D}" dt="2024-12-11T14:46:21.988" v="850" actId="1076"/>
        <pc:sldMkLst>
          <pc:docMk/>
          <pc:sldMk cId="0" sldId="265"/>
        </pc:sldMkLst>
        <pc:spChg chg="add mod ord">
          <ac:chgData name="Nadège Thierry" userId="54c959fb26d49f18" providerId="LiveId" clId="{618BD414-56FB-4686-8654-80674DE5658D}" dt="2024-12-11T14:46:21.988" v="850" actId="1076"/>
          <ac:spMkLst>
            <pc:docMk/>
            <pc:sldMk cId="0" sldId="265"/>
            <ac:spMk id="4" creationId="{38DE3385-1F1F-AB27-1B39-F351273A1BA5}"/>
          </ac:spMkLst>
        </pc:spChg>
        <pc:spChg chg="mod">
          <ac:chgData name="Nadège Thierry" userId="54c959fb26d49f18" providerId="LiveId" clId="{618BD414-56FB-4686-8654-80674DE5658D}" dt="2024-12-07T18:16:47.179" v="571" actId="20577"/>
          <ac:spMkLst>
            <pc:docMk/>
            <pc:sldMk cId="0" sldId="265"/>
            <ac:spMk id="249" creationId="{00000000-0000-0000-0000-000000000000}"/>
          </ac:spMkLst>
        </pc:spChg>
        <pc:picChg chg="add del mod">
          <ac:chgData name="Nadège Thierry" userId="54c959fb26d49f18" providerId="LiveId" clId="{618BD414-56FB-4686-8654-80674DE5658D}" dt="2024-12-11T13:58:25.463" v="603" actId="478"/>
          <ac:picMkLst>
            <pc:docMk/>
            <pc:sldMk cId="0" sldId="265"/>
            <ac:picMk id="3" creationId="{71A4F8D0-48C4-6E32-E6E3-78BEC2943652}"/>
          </ac:picMkLst>
        </pc:picChg>
        <pc:picChg chg="add mod">
          <ac:chgData name="Nadège Thierry" userId="54c959fb26d49f18" providerId="LiveId" clId="{618BD414-56FB-4686-8654-80674DE5658D}" dt="2024-12-11T14:38:49.928" v="685" actId="1036"/>
          <ac:picMkLst>
            <pc:docMk/>
            <pc:sldMk cId="0" sldId="265"/>
            <ac:picMk id="5" creationId="{6911C992-1534-F57C-6C3C-2296DCB6ADA2}"/>
          </ac:picMkLst>
        </pc:picChg>
      </pc:sldChg>
      <pc:sldChg chg="addSp delSp modSp mod">
        <pc:chgData name="Nadège Thierry" userId="54c959fb26d49f18" providerId="LiveId" clId="{618BD414-56FB-4686-8654-80674DE5658D}" dt="2024-12-07T18:17:08.495" v="572" actId="14100"/>
        <pc:sldMkLst>
          <pc:docMk/>
          <pc:sldMk cId="0" sldId="266"/>
        </pc:sldMkLst>
        <pc:picChg chg="add mod modCrop">
          <ac:chgData name="Nadège Thierry" userId="54c959fb26d49f18" providerId="LiveId" clId="{618BD414-56FB-4686-8654-80674DE5658D}" dt="2024-12-07T16:47:43.487" v="288" actId="14100"/>
          <ac:picMkLst>
            <pc:docMk/>
            <pc:sldMk cId="0" sldId="266"/>
            <ac:picMk id="3" creationId="{5569A611-C9F3-C5DD-72AA-FE3F3A2DB7DE}"/>
          </ac:picMkLst>
        </pc:picChg>
        <pc:picChg chg="add mod modCrop">
          <ac:chgData name="Nadège Thierry" userId="54c959fb26d49f18" providerId="LiveId" clId="{618BD414-56FB-4686-8654-80674DE5658D}" dt="2024-12-07T18:17:08.495" v="572" actId="14100"/>
          <ac:picMkLst>
            <pc:docMk/>
            <pc:sldMk cId="0" sldId="266"/>
            <ac:picMk id="5" creationId="{9F3E5E00-2788-9679-9107-873204C8CD73}"/>
          </ac:picMkLst>
        </pc:picChg>
      </pc:sldChg>
      <pc:sldChg chg="addSp delSp modSp mod">
        <pc:chgData name="Nadège Thierry" userId="54c959fb26d49f18" providerId="LiveId" clId="{618BD414-56FB-4686-8654-80674DE5658D}" dt="2024-12-07T16:48:59.766" v="302" actId="14100"/>
        <pc:sldMkLst>
          <pc:docMk/>
          <pc:sldMk cId="0" sldId="268"/>
        </pc:sldMkLst>
        <pc:spChg chg="mod">
          <ac:chgData name="Nadège Thierry" userId="54c959fb26d49f18" providerId="LiveId" clId="{618BD414-56FB-4686-8654-80674DE5658D}" dt="2024-12-07T16:48:59.766" v="302" actId="14100"/>
          <ac:spMkLst>
            <pc:docMk/>
            <pc:sldMk cId="0" sldId="268"/>
            <ac:spMk id="311" creationId="{00000000-0000-0000-0000-000000000000}"/>
          </ac:spMkLst>
        </pc:spChg>
        <pc:picChg chg="add mod">
          <ac:chgData name="Nadège Thierry" userId="54c959fb26d49f18" providerId="LiveId" clId="{618BD414-56FB-4686-8654-80674DE5658D}" dt="2024-12-07T16:48:22.954" v="289" actId="1035"/>
          <ac:picMkLst>
            <pc:docMk/>
            <pc:sldMk cId="0" sldId="268"/>
            <ac:picMk id="4" creationId="{9AD6E407-3F98-B0A9-92CA-E2AFEFDC51C3}"/>
          </ac:picMkLst>
        </pc:picChg>
      </pc:sldChg>
      <pc:sldChg chg="addSp delSp modSp mod">
        <pc:chgData name="Nadège Thierry" userId="54c959fb26d49f18" providerId="LiveId" clId="{618BD414-56FB-4686-8654-80674DE5658D}" dt="2024-12-11T14:39:49.988" v="690" actId="14100"/>
        <pc:sldMkLst>
          <pc:docMk/>
          <pc:sldMk cId="0" sldId="269"/>
        </pc:sldMkLst>
        <pc:spChg chg="mod">
          <ac:chgData name="Nadège Thierry" userId="54c959fb26d49f18" providerId="LiveId" clId="{618BD414-56FB-4686-8654-80674DE5658D}" dt="2024-12-11T13:58:57.324" v="611" actId="6549"/>
          <ac:spMkLst>
            <pc:docMk/>
            <pc:sldMk cId="0" sldId="269"/>
            <ac:spMk id="333" creationId="{00000000-0000-0000-0000-000000000000}"/>
          </ac:spMkLst>
        </pc:spChg>
        <pc:picChg chg="add mod">
          <ac:chgData name="Nadège Thierry" userId="54c959fb26d49f18" providerId="LiveId" clId="{618BD414-56FB-4686-8654-80674DE5658D}" dt="2024-12-07T16:49:50.090" v="327" actId="1038"/>
          <ac:picMkLst>
            <pc:docMk/>
            <pc:sldMk cId="0" sldId="269"/>
            <ac:picMk id="3" creationId="{29F2C2BE-8CAE-B8C9-9783-F9A7193FAD67}"/>
          </ac:picMkLst>
        </pc:picChg>
        <pc:picChg chg="add mod">
          <ac:chgData name="Nadège Thierry" userId="54c959fb26d49f18" providerId="LiveId" clId="{618BD414-56FB-4686-8654-80674DE5658D}" dt="2024-12-11T14:39:49.988" v="690" actId="14100"/>
          <ac:picMkLst>
            <pc:docMk/>
            <pc:sldMk cId="0" sldId="269"/>
            <ac:picMk id="4" creationId="{EEDAB0CE-0F3A-A771-6381-8F224E6ADCF4}"/>
          </ac:picMkLst>
        </pc:picChg>
        <pc:picChg chg="add del mod">
          <ac:chgData name="Nadège Thierry" userId="54c959fb26d49f18" providerId="LiveId" clId="{618BD414-56FB-4686-8654-80674DE5658D}" dt="2024-12-11T13:59:23.634" v="612" actId="478"/>
          <ac:picMkLst>
            <pc:docMk/>
            <pc:sldMk cId="0" sldId="269"/>
            <ac:picMk id="5" creationId="{0580E3FA-C317-2802-62CA-F72A1867EDA7}"/>
          </ac:picMkLst>
        </pc:picChg>
      </pc:sldChg>
      <pc:sldChg chg="addSp delSp modSp mod">
        <pc:chgData name="Nadège Thierry" userId="54c959fb26d49f18" providerId="LiveId" clId="{618BD414-56FB-4686-8654-80674DE5658D}" dt="2024-12-11T14:40:08.037" v="692" actId="14100"/>
        <pc:sldMkLst>
          <pc:docMk/>
          <pc:sldMk cId="0" sldId="270"/>
        </pc:sldMkLst>
        <pc:spChg chg="del">
          <ac:chgData name="Nadège Thierry" userId="54c959fb26d49f18" providerId="LiveId" clId="{618BD414-56FB-4686-8654-80674DE5658D}" dt="2024-12-11T14:00:10.903" v="620" actId="478"/>
          <ac:spMkLst>
            <pc:docMk/>
            <pc:sldMk cId="0" sldId="270"/>
            <ac:spMk id="351" creationId="{00000000-0000-0000-0000-000000000000}"/>
          </ac:spMkLst>
        </pc:spChg>
        <pc:spChg chg="mod">
          <ac:chgData name="Nadège Thierry" userId="54c959fb26d49f18" providerId="LiveId" clId="{618BD414-56FB-4686-8654-80674DE5658D}" dt="2024-12-11T13:59:44.855" v="619" actId="6549"/>
          <ac:spMkLst>
            <pc:docMk/>
            <pc:sldMk cId="0" sldId="270"/>
            <ac:spMk id="352" creationId="{00000000-0000-0000-0000-000000000000}"/>
          </ac:spMkLst>
        </pc:spChg>
        <pc:picChg chg="add mod modCrop">
          <ac:chgData name="Nadège Thierry" userId="54c959fb26d49f18" providerId="LiveId" clId="{618BD414-56FB-4686-8654-80674DE5658D}" dt="2024-12-07T16:53:47.782" v="385" actId="1037"/>
          <ac:picMkLst>
            <pc:docMk/>
            <pc:sldMk cId="0" sldId="270"/>
            <ac:picMk id="3" creationId="{7B564345-405A-8403-DF4E-38F2AF492D85}"/>
          </ac:picMkLst>
        </pc:picChg>
        <pc:picChg chg="add mod">
          <ac:chgData name="Nadège Thierry" userId="54c959fb26d49f18" providerId="LiveId" clId="{618BD414-56FB-4686-8654-80674DE5658D}" dt="2024-12-11T14:40:08.037" v="692" actId="14100"/>
          <ac:picMkLst>
            <pc:docMk/>
            <pc:sldMk cId="0" sldId="270"/>
            <ac:picMk id="4" creationId="{EBADE107-6437-BA5C-90F7-B9346B3BF2F0}"/>
          </ac:picMkLst>
        </pc:picChg>
      </pc:sldChg>
      <pc:sldChg chg="addSp delSp modSp mod">
        <pc:chgData name="Nadège Thierry" userId="54c959fb26d49f18" providerId="LiveId" clId="{618BD414-56FB-4686-8654-80674DE5658D}" dt="2024-12-07T16:54:34.246" v="411" actId="14100"/>
        <pc:sldMkLst>
          <pc:docMk/>
          <pc:sldMk cId="0" sldId="271"/>
        </pc:sldMkLst>
        <pc:picChg chg="add mod">
          <ac:chgData name="Nadège Thierry" userId="54c959fb26d49f18" providerId="LiveId" clId="{618BD414-56FB-4686-8654-80674DE5658D}" dt="2024-12-07T16:54:28.825" v="410" actId="1035"/>
          <ac:picMkLst>
            <pc:docMk/>
            <pc:sldMk cId="0" sldId="271"/>
            <ac:picMk id="3" creationId="{51FF4865-3515-6D42-123F-C40C27BF41D2}"/>
          </ac:picMkLst>
        </pc:picChg>
        <pc:picChg chg="add mod">
          <ac:chgData name="Nadège Thierry" userId="54c959fb26d49f18" providerId="LiveId" clId="{618BD414-56FB-4686-8654-80674DE5658D}" dt="2024-12-07T16:54:34.246" v="411" actId="14100"/>
          <ac:picMkLst>
            <pc:docMk/>
            <pc:sldMk cId="0" sldId="271"/>
            <ac:picMk id="5" creationId="{430457BF-ACB0-256D-D49E-47B78FDB993F}"/>
          </ac:picMkLst>
        </pc:picChg>
      </pc:sldChg>
      <pc:sldChg chg="addSp delSp modSp mod modNotesTx">
        <pc:chgData name="Nadège Thierry" userId="54c959fb26d49f18" providerId="LiveId" clId="{618BD414-56FB-4686-8654-80674DE5658D}" dt="2024-12-07T16:54:48.260" v="413" actId="1035"/>
        <pc:sldMkLst>
          <pc:docMk/>
          <pc:sldMk cId="0" sldId="272"/>
        </pc:sldMkLst>
        <pc:picChg chg="add mod modCrop">
          <ac:chgData name="Nadège Thierry" userId="54c959fb26d49f18" providerId="LiveId" clId="{618BD414-56FB-4686-8654-80674DE5658D}" dt="2024-12-07T16:54:48.260" v="413" actId="1035"/>
          <ac:picMkLst>
            <pc:docMk/>
            <pc:sldMk cId="0" sldId="272"/>
            <ac:picMk id="3" creationId="{6711015D-0E78-4C87-2EB8-13B52D9AACFC}"/>
          </ac:picMkLst>
        </pc:picChg>
      </pc:sldChg>
      <pc:sldChg chg="addSp delSp modSp mod">
        <pc:chgData name="Nadège Thierry" userId="54c959fb26d49f18" providerId="LiveId" clId="{618BD414-56FB-4686-8654-80674DE5658D}" dt="2024-12-11T14:41:34.682" v="703" actId="1036"/>
        <pc:sldMkLst>
          <pc:docMk/>
          <pc:sldMk cId="0" sldId="273"/>
        </pc:sldMkLst>
        <pc:spChg chg="mod">
          <ac:chgData name="Nadège Thierry" userId="54c959fb26d49f18" providerId="LiveId" clId="{618BD414-56FB-4686-8654-80674DE5658D}" dt="2024-12-11T14:41:34.682" v="703" actId="1036"/>
          <ac:spMkLst>
            <pc:docMk/>
            <pc:sldMk cId="0" sldId="273"/>
            <ac:spMk id="406" creationId="{00000000-0000-0000-0000-000000000000}"/>
          </ac:spMkLst>
        </pc:spChg>
        <pc:picChg chg="add mod modCrop">
          <ac:chgData name="Nadège Thierry" userId="54c959fb26d49f18" providerId="LiveId" clId="{618BD414-56FB-4686-8654-80674DE5658D}" dt="2024-12-11T14:41:22.419" v="701" actId="14100"/>
          <ac:picMkLst>
            <pc:docMk/>
            <pc:sldMk cId="0" sldId="273"/>
            <ac:picMk id="5" creationId="{A5F0C241-853C-0C4E-EF35-306BA90D45FE}"/>
          </ac:picMkLst>
        </pc:picChg>
      </pc:sldChg>
      <pc:sldChg chg="addSp delSp modSp mod">
        <pc:chgData name="Nadège Thierry" userId="54c959fb26d49f18" providerId="LiveId" clId="{618BD414-56FB-4686-8654-80674DE5658D}" dt="2024-12-11T14:41:52.292" v="704" actId="14100"/>
        <pc:sldMkLst>
          <pc:docMk/>
          <pc:sldMk cId="0" sldId="274"/>
        </pc:sldMkLst>
        <pc:picChg chg="add mod modCrop">
          <ac:chgData name="Nadège Thierry" userId="54c959fb26d49f18" providerId="LiveId" clId="{618BD414-56FB-4686-8654-80674DE5658D}" dt="2024-12-11T14:41:52.292" v="704" actId="14100"/>
          <ac:picMkLst>
            <pc:docMk/>
            <pc:sldMk cId="0" sldId="274"/>
            <ac:picMk id="3" creationId="{E87962E7-C31C-791E-01A5-C845C10C7874}"/>
          </ac:picMkLst>
        </pc:picChg>
      </pc:sldChg>
      <pc:sldChg chg="addSp delSp modSp mod">
        <pc:chgData name="Nadège Thierry" userId="54c959fb26d49f18" providerId="LiveId" clId="{618BD414-56FB-4686-8654-80674DE5658D}" dt="2024-12-11T14:42:05.974" v="710" actId="1035"/>
        <pc:sldMkLst>
          <pc:docMk/>
          <pc:sldMk cId="0" sldId="275"/>
        </pc:sldMkLst>
        <pc:graphicFrameChg chg="mod">
          <ac:chgData name="Nadège Thierry" userId="54c959fb26d49f18" providerId="LiveId" clId="{618BD414-56FB-4686-8654-80674DE5658D}" dt="2024-12-11T14:42:05.974" v="710" actId="1035"/>
          <ac:graphicFrameMkLst>
            <pc:docMk/>
            <pc:sldMk cId="0" sldId="275"/>
            <ac:graphicFrameMk id="456" creationId="{00000000-0000-0000-0000-000000000000}"/>
          </ac:graphicFrameMkLst>
        </pc:graphicFrameChg>
        <pc:picChg chg="add mod">
          <ac:chgData name="Nadège Thierry" userId="54c959fb26d49f18" providerId="LiveId" clId="{618BD414-56FB-4686-8654-80674DE5658D}" dt="2024-12-11T14:42:00.247" v="706" actId="1035"/>
          <ac:picMkLst>
            <pc:docMk/>
            <pc:sldMk cId="0" sldId="275"/>
            <ac:picMk id="3" creationId="{C784E6EB-AF16-71CE-EA71-970DD1AAF4E6}"/>
          </ac:picMkLst>
        </pc:picChg>
      </pc:sldChg>
      <pc:sldChg chg="delSp modSp mod modNotesTx">
        <pc:chgData name="Nadège Thierry" userId="54c959fb26d49f18" providerId="LiveId" clId="{618BD414-56FB-4686-8654-80674DE5658D}" dt="2024-12-11T14:44:18.663" v="770" actId="20577"/>
        <pc:sldMkLst>
          <pc:docMk/>
          <pc:sldMk cId="0" sldId="276"/>
        </pc:sldMkLst>
        <pc:spChg chg="mod">
          <ac:chgData name="Nadège Thierry" userId="54c959fb26d49f18" providerId="LiveId" clId="{618BD414-56FB-4686-8654-80674DE5658D}" dt="2024-12-07T16:39:55.811" v="239" actId="20577"/>
          <ac:spMkLst>
            <pc:docMk/>
            <pc:sldMk cId="0" sldId="276"/>
            <ac:spMk id="483" creationId="{00000000-0000-0000-0000-000000000000}"/>
          </ac:spMkLst>
        </pc:spChg>
      </pc:sldChg>
      <pc:sldChg chg="del">
        <pc:chgData name="Nadège Thierry" userId="54c959fb26d49f18" providerId="LiveId" clId="{618BD414-56FB-4686-8654-80674DE5658D}" dt="2024-12-07T17:04:43.581" v="481" actId="2696"/>
        <pc:sldMkLst>
          <pc:docMk/>
          <pc:sldMk cId="0" sldId="277"/>
        </pc:sldMkLst>
      </pc:sldChg>
      <pc:sldChg chg="addSp modSp mod modNotesTx">
        <pc:chgData name="Nadège Thierry" userId="54c959fb26d49f18" providerId="LiveId" clId="{618BD414-56FB-4686-8654-80674DE5658D}" dt="2024-12-11T14:45:26.092" v="849" actId="20577"/>
        <pc:sldMkLst>
          <pc:docMk/>
          <pc:sldMk cId="1870900955" sldId="283"/>
        </pc:sldMkLst>
        <pc:spChg chg="add mod">
          <ac:chgData name="Nadège Thierry" userId="54c959fb26d49f18" providerId="LiveId" clId="{618BD414-56FB-4686-8654-80674DE5658D}" dt="2024-12-07T17:02:33.233" v="480" actId="1036"/>
          <ac:spMkLst>
            <pc:docMk/>
            <pc:sldMk cId="1870900955" sldId="283"/>
            <ac:spMk id="2" creationId="{9A2BC483-AC87-6E1B-7BD7-A0F9C7EFF21D}"/>
          </ac:spMkLst>
        </pc:spChg>
        <pc:spChg chg="add mod">
          <ac:chgData name="Nadège Thierry" userId="54c959fb26d49f18" providerId="LiveId" clId="{618BD414-56FB-4686-8654-80674DE5658D}" dt="2024-12-11T14:42:43.467" v="726" actId="1037"/>
          <ac:spMkLst>
            <pc:docMk/>
            <pc:sldMk cId="1870900955" sldId="283"/>
            <ac:spMk id="3" creationId="{0ED12202-49AF-E051-B4BE-B91ED54B54FE}"/>
          </ac:spMkLst>
        </pc:spChg>
        <pc:spChg chg="mod">
          <ac:chgData name="Nadège Thierry" userId="54c959fb26d49f18" providerId="LiveId" clId="{618BD414-56FB-4686-8654-80674DE5658D}" dt="2024-12-07T17:02:33.233" v="480" actId="1036"/>
          <ac:spMkLst>
            <pc:docMk/>
            <pc:sldMk cId="1870900955" sldId="283"/>
            <ac:spMk id="475" creationId="{F490CB8D-3B37-47E9-3757-B7FA6992CBF8}"/>
          </ac:spMkLst>
        </pc:spChg>
      </pc:sldChg>
    </pc:docChg>
  </pc:docChgLst>
  <pc:docChgLst>
    <pc:chgData name="Nadège Thierry" userId="54c959fb26d49f18" providerId="LiveId" clId="{2A0CD8CF-7C21-4150-9DB8-57272324718A}"/>
    <pc:docChg chg="modSld">
      <pc:chgData name="Nadège Thierry" userId="54c959fb26d49f18" providerId="LiveId" clId="{2A0CD8CF-7C21-4150-9DB8-57272324718A}" dt="2024-10-24T16:28:06.067" v="26" actId="1036"/>
      <pc:docMkLst>
        <pc:docMk/>
      </pc:docMkLst>
      <pc:sldChg chg="modSp mod">
        <pc:chgData name="Nadège Thierry" userId="54c959fb26d49f18" providerId="LiveId" clId="{2A0CD8CF-7C21-4150-9DB8-57272324718A}" dt="2024-10-24T16:28:06.067" v="26" actId="1036"/>
        <pc:sldMkLst>
          <pc:docMk/>
          <pc:sldMk cId="0" sldId="262"/>
        </pc:sldMkLst>
        <pc:spChg chg="mod">
          <ac:chgData name="Nadège Thierry" userId="54c959fb26d49f18" providerId="LiveId" clId="{2A0CD8CF-7C21-4150-9DB8-57272324718A}" dt="2024-10-24T16:28:06.067" v="26" actId="1036"/>
          <ac:spMkLst>
            <pc:docMk/>
            <pc:sldMk cId="0" sldId="262"/>
            <ac:spMk id="197" creationId="{00000000-0000-0000-0000-000000000000}"/>
          </ac:spMkLst>
        </pc:spChg>
      </pc:sldChg>
      <pc:sldChg chg="modSp mod">
        <pc:chgData name="Nadège Thierry" userId="54c959fb26d49f18" providerId="LiveId" clId="{2A0CD8CF-7C21-4150-9DB8-57272324718A}" dt="2024-10-22T16:40:31.618" v="25" actId="1036"/>
        <pc:sldMkLst>
          <pc:docMk/>
          <pc:sldMk cId="0" sldId="272"/>
        </pc:sldMkLst>
        <pc:spChg chg="mod">
          <ac:chgData name="Nadège Thierry" userId="54c959fb26d49f18" providerId="LiveId" clId="{2A0CD8CF-7C21-4150-9DB8-57272324718A}" dt="2024-10-22T16:40:31.618" v="25" actId="1036"/>
          <ac:spMkLst>
            <pc:docMk/>
            <pc:sldMk cId="0" sldId="272"/>
            <ac:spMk id="395" creationId="{00000000-0000-0000-0000-000000000000}"/>
          </ac:spMkLst>
        </pc:spChg>
      </pc:sldChg>
    </pc:docChg>
  </pc:docChgLst>
  <pc:docChgLst>
    <pc:chgData name="Nadège Thierry" userId="54c959fb26d49f18" providerId="LiveId" clId="{9653AA06-BFD3-4E1C-9EAD-3B70537374C1}"/>
    <pc:docChg chg="undo custSel addSld modSld">
      <pc:chgData name="Nadège Thierry" userId="54c959fb26d49f18" providerId="LiveId" clId="{9653AA06-BFD3-4E1C-9EAD-3B70537374C1}" dt="2024-10-26T10:29:26.900" v="520" actId="1076"/>
      <pc:docMkLst>
        <pc:docMk/>
      </pc:docMkLst>
      <pc:sldChg chg="delSp mod">
        <pc:chgData name="Nadège Thierry" userId="54c959fb26d49f18" providerId="LiveId" clId="{9653AA06-BFD3-4E1C-9EAD-3B70537374C1}" dt="2024-10-26T09:35:28.611" v="415" actId="478"/>
        <pc:sldMkLst>
          <pc:docMk/>
          <pc:sldMk cId="0" sldId="256"/>
        </pc:sldMkLst>
      </pc:sldChg>
      <pc:sldChg chg="modSp mod">
        <pc:chgData name="Nadège Thierry" userId="54c959fb26d49f18" providerId="LiveId" clId="{9653AA06-BFD3-4E1C-9EAD-3B70537374C1}" dt="2024-10-26T09:02:20.582" v="0" actId="255"/>
        <pc:sldMkLst>
          <pc:docMk/>
          <pc:sldMk cId="0" sldId="257"/>
        </pc:sldMkLst>
        <pc:spChg chg="mod">
          <ac:chgData name="Nadège Thierry" userId="54c959fb26d49f18" providerId="LiveId" clId="{9653AA06-BFD3-4E1C-9EAD-3B70537374C1}" dt="2024-10-26T09:02:20.582" v="0" actId="255"/>
          <ac:spMkLst>
            <pc:docMk/>
            <pc:sldMk cId="0" sldId="257"/>
            <ac:spMk id="95" creationId="{00000000-0000-0000-0000-000000000000}"/>
          </ac:spMkLst>
        </pc:spChg>
      </pc:sldChg>
      <pc:sldChg chg="modSp mod">
        <pc:chgData name="Nadège Thierry" userId="54c959fb26d49f18" providerId="LiveId" clId="{9653AA06-BFD3-4E1C-9EAD-3B70537374C1}" dt="2024-10-26T09:07:01.975" v="5" actId="13926"/>
        <pc:sldMkLst>
          <pc:docMk/>
          <pc:sldMk cId="0" sldId="261"/>
        </pc:sldMkLst>
        <pc:spChg chg="mod">
          <ac:chgData name="Nadège Thierry" userId="54c959fb26d49f18" providerId="LiveId" clId="{9653AA06-BFD3-4E1C-9EAD-3B70537374C1}" dt="2024-10-26T09:07:01.975" v="5" actId="13926"/>
          <ac:spMkLst>
            <pc:docMk/>
            <pc:sldMk cId="0" sldId="261"/>
            <ac:spMk id="156" creationId="{00000000-0000-0000-0000-000000000000}"/>
          </ac:spMkLst>
        </pc:spChg>
      </pc:sldChg>
      <pc:sldChg chg="modSp mod">
        <pc:chgData name="Nadège Thierry" userId="54c959fb26d49f18" providerId="LiveId" clId="{9653AA06-BFD3-4E1C-9EAD-3B70537374C1}" dt="2024-10-26T09:09:06.591" v="6" actId="1076"/>
        <pc:sldMkLst>
          <pc:docMk/>
          <pc:sldMk cId="0" sldId="264"/>
        </pc:sldMkLst>
        <pc:spChg chg="mod">
          <ac:chgData name="Nadège Thierry" userId="54c959fb26d49f18" providerId="LiveId" clId="{9653AA06-BFD3-4E1C-9EAD-3B70537374C1}" dt="2024-10-26T09:09:06.591" v="6" actId="1076"/>
          <ac:spMkLst>
            <pc:docMk/>
            <pc:sldMk cId="0" sldId="264"/>
            <ac:spMk id="240" creationId="{00000000-0000-0000-0000-000000000000}"/>
          </ac:spMkLst>
        </pc:spChg>
      </pc:sldChg>
      <pc:sldChg chg="modSp mod">
        <pc:chgData name="Nadège Thierry" userId="54c959fb26d49f18" providerId="LiveId" clId="{9653AA06-BFD3-4E1C-9EAD-3B70537374C1}" dt="2024-10-26T09:46:41.151" v="416" actId="13926"/>
        <pc:sldMkLst>
          <pc:docMk/>
          <pc:sldMk cId="0" sldId="265"/>
        </pc:sldMkLst>
        <pc:spChg chg="mod">
          <ac:chgData name="Nadège Thierry" userId="54c959fb26d49f18" providerId="LiveId" clId="{9653AA06-BFD3-4E1C-9EAD-3B70537374C1}" dt="2024-10-26T09:46:41.151" v="416" actId="13926"/>
          <ac:spMkLst>
            <pc:docMk/>
            <pc:sldMk cId="0" sldId="265"/>
            <ac:spMk id="249" creationId="{00000000-0000-0000-0000-000000000000}"/>
          </ac:spMkLst>
        </pc:spChg>
        <pc:spChg chg="mod">
          <ac:chgData name="Nadège Thierry" userId="54c959fb26d49f18" providerId="LiveId" clId="{9653AA06-BFD3-4E1C-9EAD-3B70537374C1}" dt="2024-10-26T09:10:05.932" v="7" actId="1076"/>
          <ac:spMkLst>
            <pc:docMk/>
            <pc:sldMk cId="0" sldId="265"/>
            <ac:spMk id="257" creationId="{00000000-0000-0000-0000-000000000000}"/>
          </ac:spMkLst>
        </pc:spChg>
      </pc:sldChg>
      <pc:sldChg chg="modSp mod">
        <pc:chgData name="Nadège Thierry" userId="54c959fb26d49f18" providerId="LiveId" clId="{9653AA06-BFD3-4E1C-9EAD-3B70537374C1}" dt="2024-10-26T09:14:34.196" v="8" actId="1076"/>
        <pc:sldMkLst>
          <pc:docMk/>
          <pc:sldMk cId="0" sldId="266"/>
        </pc:sldMkLst>
        <pc:spChg chg="mod">
          <ac:chgData name="Nadège Thierry" userId="54c959fb26d49f18" providerId="LiveId" clId="{9653AA06-BFD3-4E1C-9EAD-3B70537374C1}" dt="2024-10-26T09:14:34.196" v="8" actId="1076"/>
          <ac:spMkLst>
            <pc:docMk/>
            <pc:sldMk cId="0" sldId="266"/>
            <ac:spMk id="274" creationId="{00000000-0000-0000-0000-000000000000}"/>
          </ac:spMkLst>
        </pc:spChg>
      </pc:sldChg>
      <pc:sldChg chg="modSp mod">
        <pc:chgData name="Nadège Thierry" userId="54c959fb26d49f18" providerId="LiveId" clId="{9653AA06-BFD3-4E1C-9EAD-3B70537374C1}" dt="2024-10-26T09:15:56.155" v="10" actId="1076"/>
        <pc:sldMkLst>
          <pc:docMk/>
          <pc:sldMk cId="0" sldId="267"/>
        </pc:sldMkLst>
        <pc:spChg chg="mod">
          <ac:chgData name="Nadège Thierry" userId="54c959fb26d49f18" providerId="LiveId" clId="{9653AA06-BFD3-4E1C-9EAD-3B70537374C1}" dt="2024-10-26T09:15:56.155" v="10" actId="1076"/>
          <ac:spMkLst>
            <pc:docMk/>
            <pc:sldMk cId="0" sldId="267"/>
            <ac:spMk id="294" creationId="{00000000-0000-0000-0000-000000000000}"/>
          </ac:spMkLst>
        </pc:spChg>
      </pc:sldChg>
      <pc:sldChg chg="addSp delSp modSp mod">
        <pc:chgData name="Nadège Thierry" userId="54c959fb26d49f18" providerId="LiveId" clId="{9653AA06-BFD3-4E1C-9EAD-3B70537374C1}" dt="2024-10-26T09:19:38.420" v="19" actId="14100"/>
        <pc:sldMkLst>
          <pc:docMk/>
          <pc:sldMk cId="0" sldId="268"/>
        </pc:sldMkLst>
        <pc:spChg chg="mod">
          <ac:chgData name="Nadège Thierry" userId="54c959fb26d49f18" providerId="LiveId" clId="{9653AA06-BFD3-4E1C-9EAD-3B70537374C1}" dt="2024-10-26T09:16:03.786" v="11" actId="1076"/>
          <ac:spMkLst>
            <pc:docMk/>
            <pc:sldMk cId="0" sldId="268"/>
            <ac:spMk id="311" creationId="{00000000-0000-0000-0000-000000000000}"/>
          </ac:spMkLst>
        </pc:spChg>
      </pc:sldChg>
      <pc:sldChg chg="modSp mod">
        <pc:chgData name="Nadège Thierry" userId="54c959fb26d49f18" providerId="LiveId" clId="{9653AA06-BFD3-4E1C-9EAD-3B70537374C1}" dt="2024-10-26T09:21:37.629" v="79" actId="20577"/>
        <pc:sldMkLst>
          <pc:docMk/>
          <pc:sldMk cId="0" sldId="269"/>
        </pc:sldMkLst>
        <pc:spChg chg="mod">
          <ac:chgData name="Nadège Thierry" userId="54c959fb26d49f18" providerId="LiveId" clId="{9653AA06-BFD3-4E1C-9EAD-3B70537374C1}" dt="2024-10-26T09:21:37.629" v="79" actId="20577"/>
          <ac:spMkLst>
            <pc:docMk/>
            <pc:sldMk cId="0" sldId="269"/>
            <ac:spMk id="330" creationId="{00000000-0000-0000-0000-000000000000}"/>
          </ac:spMkLst>
        </pc:spChg>
        <pc:spChg chg="mod">
          <ac:chgData name="Nadège Thierry" userId="54c959fb26d49f18" providerId="LiveId" clId="{9653AA06-BFD3-4E1C-9EAD-3B70537374C1}" dt="2024-10-26T09:21:13.636" v="77" actId="1076"/>
          <ac:spMkLst>
            <pc:docMk/>
            <pc:sldMk cId="0" sldId="269"/>
            <ac:spMk id="332" creationId="{00000000-0000-0000-0000-000000000000}"/>
          </ac:spMkLst>
        </pc:spChg>
        <pc:grpChg chg="mod">
          <ac:chgData name="Nadège Thierry" userId="54c959fb26d49f18" providerId="LiveId" clId="{9653AA06-BFD3-4E1C-9EAD-3B70537374C1}" dt="2024-10-26T09:20:04.004" v="21" actId="14100"/>
          <ac:grpSpMkLst>
            <pc:docMk/>
            <pc:sldMk cId="0" sldId="269"/>
            <ac:grpSpMk id="323" creationId="{00000000-0000-0000-0000-000000000000}"/>
          </ac:grpSpMkLst>
        </pc:grpChg>
      </pc:sldChg>
      <pc:sldChg chg="modSp mod">
        <pc:chgData name="Nadège Thierry" userId="54c959fb26d49f18" providerId="LiveId" clId="{9653AA06-BFD3-4E1C-9EAD-3B70537374C1}" dt="2024-10-26T09:22:19.387" v="81" actId="1076"/>
        <pc:sldMkLst>
          <pc:docMk/>
          <pc:sldMk cId="0" sldId="270"/>
        </pc:sldMkLst>
        <pc:spChg chg="mod">
          <ac:chgData name="Nadège Thierry" userId="54c959fb26d49f18" providerId="LiveId" clId="{9653AA06-BFD3-4E1C-9EAD-3B70537374C1}" dt="2024-10-26T09:22:19.387" v="81" actId="1076"/>
          <ac:spMkLst>
            <pc:docMk/>
            <pc:sldMk cId="0" sldId="270"/>
            <ac:spMk id="352" creationId="{00000000-0000-0000-0000-000000000000}"/>
          </ac:spMkLst>
        </pc:spChg>
      </pc:sldChg>
      <pc:sldChg chg="modSp mod">
        <pc:chgData name="Nadège Thierry" userId="54c959fb26d49f18" providerId="LiveId" clId="{9653AA06-BFD3-4E1C-9EAD-3B70537374C1}" dt="2024-10-26T09:23:39.644" v="138" actId="1076"/>
        <pc:sldMkLst>
          <pc:docMk/>
          <pc:sldMk cId="0" sldId="271"/>
        </pc:sldMkLst>
        <pc:spChg chg="mod">
          <ac:chgData name="Nadège Thierry" userId="54c959fb26d49f18" providerId="LiveId" clId="{9653AA06-BFD3-4E1C-9EAD-3B70537374C1}" dt="2024-10-26T09:22:40.299" v="83" actId="1076"/>
          <ac:spMkLst>
            <pc:docMk/>
            <pc:sldMk cId="0" sldId="271"/>
            <ac:spMk id="373" creationId="{00000000-0000-0000-0000-000000000000}"/>
          </ac:spMkLst>
        </pc:spChg>
        <pc:spChg chg="mod">
          <ac:chgData name="Nadège Thierry" userId="54c959fb26d49f18" providerId="LiveId" clId="{9653AA06-BFD3-4E1C-9EAD-3B70537374C1}" dt="2024-10-26T09:23:39.644" v="138" actId="1076"/>
          <ac:spMkLst>
            <pc:docMk/>
            <pc:sldMk cId="0" sldId="271"/>
            <ac:spMk id="374" creationId="{00000000-0000-0000-0000-000000000000}"/>
          </ac:spMkLst>
        </pc:spChg>
        <pc:grpChg chg="mod">
          <ac:chgData name="Nadège Thierry" userId="54c959fb26d49f18" providerId="LiveId" clId="{9653AA06-BFD3-4E1C-9EAD-3B70537374C1}" dt="2024-10-26T09:22:36.587" v="82" actId="1076"/>
          <ac:grpSpMkLst>
            <pc:docMk/>
            <pc:sldMk cId="0" sldId="271"/>
            <ac:grpSpMk id="378" creationId="{00000000-0000-0000-0000-000000000000}"/>
          </ac:grpSpMkLst>
        </pc:grpChg>
      </pc:sldChg>
      <pc:sldChg chg="modSp mod">
        <pc:chgData name="Nadège Thierry" userId="54c959fb26d49f18" providerId="LiveId" clId="{9653AA06-BFD3-4E1C-9EAD-3B70537374C1}" dt="2024-10-26T10:14:57.204" v="485" actId="1076"/>
        <pc:sldMkLst>
          <pc:docMk/>
          <pc:sldMk cId="0" sldId="273"/>
        </pc:sldMkLst>
        <pc:spChg chg="mod">
          <ac:chgData name="Nadège Thierry" userId="54c959fb26d49f18" providerId="LiveId" clId="{9653AA06-BFD3-4E1C-9EAD-3B70537374C1}" dt="2024-10-26T09:26:02.388" v="146" actId="1076"/>
          <ac:spMkLst>
            <pc:docMk/>
            <pc:sldMk cId="0" sldId="273"/>
            <ac:spMk id="405" creationId="{00000000-0000-0000-0000-000000000000}"/>
          </ac:spMkLst>
        </pc:spChg>
        <pc:grpChg chg="mod">
          <ac:chgData name="Nadège Thierry" userId="54c959fb26d49f18" providerId="LiveId" clId="{9653AA06-BFD3-4E1C-9EAD-3B70537374C1}" dt="2024-10-26T09:25:10.604" v="142" actId="1035"/>
          <ac:grpSpMkLst>
            <pc:docMk/>
            <pc:sldMk cId="0" sldId="273"/>
            <ac:grpSpMk id="407" creationId="{00000000-0000-0000-0000-000000000000}"/>
          </ac:grpSpMkLst>
        </pc:grpChg>
        <pc:grpChg chg="mod">
          <ac:chgData name="Nadège Thierry" userId="54c959fb26d49f18" providerId="LiveId" clId="{9653AA06-BFD3-4E1C-9EAD-3B70537374C1}" dt="2024-10-26T09:25:05.165" v="141" actId="1076"/>
          <ac:grpSpMkLst>
            <pc:docMk/>
            <pc:sldMk cId="0" sldId="273"/>
            <ac:grpSpMk id="410" creationId="{00000000-0000-0000-0000-000000000000}"/>
          </ac:grpSpMkLst>
        </pc:grpChg>
      </pc:sldChg>
      <pc:sldChg chg="modSp mod modNotesTx">
        <pc:chgData name="Nadège Thierry" userId="54c959fb26d49f18" providerId="LiveId" clId="{9653AA06-BFD3-4E1C-9EAD-3B70537374C1}" dt="2024-10-26T10:29:26.900" v="520" actId="1076"/>
        <pc:sldMkLst>
          <pc:docMk/>
          <pc:sldMk cId="0" sldId="274"/>
        </pc:sldMkLst>
        <pc:spChg chg="mod">
          <ac:chgData name="Nadège Thierry" userId="54c959fb26d49f18" providerId="LiveId" clId="{9653AA06-BFD3-4E1C-9EAD-3B70537374C1}" dt="2024-10-26T09:25:46.459" v="145" actId="1076"/>
          <ac:spMkLst>
            <pc:docMk/>
            <pc:sldMk cId="0" sldId="274"/>
            <ac:spMk id="437" creationId="{00000000-0000-0000-0000-000000000000}"/>
          </ac:spMkLst>
        </pc:spChg>
        <pc:spChg chg="mod">
          <ac:chgData name="Nadège Thierry" userId="54c959fb26d49f18" providerId="LiveId" clId="{9653AA06-BFD3-4E1C-9EAD-3B70537374C1}" dt="2024-10-26T10:29:26.900" v="520" actId="1076"/>
          <ac:spMkLst>
            <pc:docMk/>
            <pc:sldMk cId="0" sldId="274"/>
            <ac:spMk id="438" creationId="{00000000-0000-0000-0000-000000000000}"/>
          </ac:spMkLst>
        </pc:spChg>
        <pc:grpChg chg="mod">
          <ac:chgData name="Nadège Thierry" userId="54c959fb26d49f18" providerId="LiveId" clId="{9653AA06-BFD3-4E1C-9EAD-3B70537374C1}" dt="2024-10-26T09:25:40.348" v="144" actId="1036"/>
          <ac:grpSpMkLst>
            <pc:docMk/>
            <pc:sldMk cId="0" sldId="274"/>
            <ac:grpSpMk id="433" creationId="{00000000-0000-0000-0000-000000000000}"/>
          </ac:grpSpMkLst>
        </pc:grpChg>
      </pc:sldChg>
      <pc:sldChg chg="modSp mod">
        <pc:chgData name="Nadège Thierry" userId="54c959fb26d49f18" providerId="LiveId" clId="{9653AA06-BFD3-4E1C-9EAD-3B70537374C1}" dt="2024-10-26T09:26:27.716" v="149" actId="1076"/>
        <pc:sldMkLst>
          <pc:docMk/>
          <pc:sldMk cId="0" sldId="275"/>
        </pc:sldMkLst>
        <pc:spChg chg="mod">
          <ac:chgData name="Nadège Thierry" userId="54c959fb26d49f18" providerId="LiveId" clId="{9653AA06-BFD3-4E1C-9EAD-3B70537374C1}" dt="2024-10-26T09:26:27.716" v="149" actId="1076"/>
          <ac:spMkLst>
            <pc:docMk/>
            <pc:sldMk cId="0" sldId="275"/>
            <ac:spMk id="458" creationId="{00000000-0000-0000-0000-000000000000}"/>
          </ac:spMkLst>
        </pc:spChg>
        <pc:spChg chg="mod">
          <ac:chgData name="Nadège Thierry" userId="54c959fb26d49f18" providerId="LiveId" clId="{9653AA06-BFD3-4E1C-9EAD-3B70537374C1}" dt="2024-10-26T09:26:23.401" v="148" actId="1076"/>
          <ac:spMkLst>
            <pc:docMk/>
            <pc:sldMk cId="0" sldId="275"/>
            <ac:spMk id="462" creationId="{00000000-0000-0000-0000-000000000000}"/>
          </ac:spMkLst>
        </pc:spChg>
      </pc:sldChg>
      <pc:sldChg chg="addSp delSp modSp mod">
        <pc:chgData name="Nadège Thierry" userId="54c959fb26d49f18" providerId="LiveId" clId="{9653AA06-BFD3-4E1C-9EAD-3B70537374C1}" dt="2024-10-26T09:30:27.911" v="244" actId="1036"/>
        <pc:sldMkLst>
          <pc:docMk/>
          <pc:sldMk cId="0" sldId="276"/>
        </pc:sldMkLst>
        <pc:spChg chg="mod">
          <ac:chgData name="Nadège Thierry" userId="54c959fb26d49f18" providerId="LiveId" clId="{9653AA06-BFD3-4E1C-9EAD-3B70537374C1}" dt="2024-10-26T09:29:54.212" v="213" actId="20577"/>
          <ac:spMkLst>
            <pc:docMk/>
            <pc:sldMk cId="0" sldId="276"/>
            <ac:spMk id="475" creationId="{00000000-0000-0000-0000-000000000000}"/>
          </ac:spMkLst>
        </pc:spChg>
        <pc:spChg chg="add del mod">
          <ac:chgData name="Nadège Thierry" userId="54c959fb26d49f18" providerId="LiveId" clId="{9653AA06-BFD3-4E1C-9EAD-3B70537374C1}" dt="2024-10-26T09:27:52.364" v="184" actId="1076"/>
          <ac:spMkLst>
            <pc:docMk/>
            <pc:sldMk cId="0" sldId="276"/>
            <ac:spMk id="483" creationId="{00000000-0000-0000-0000-000000000000}"/>
          </ac:spMkLst>
        </pc:spChg>
        <pc:grpChg chg="mod">
          <ac:chgData name="Nadège Thierry" userId="54c959fb26d49f18" providerId="LiveId" clId="{9653AA06-BFD3-4E1C-9EAD-3B70537374C1}" dt="2024-10-26T09:30:27.911" v="244" actId="1036"/>
          <ac:grpSpMkLst>
            <pc:docMk/>
            <pc:sldMk cId="0" sldId="276"/>
            <ac:grpSpMk id="479" creationId="{00000000-0000-0000-0000-000000000000}"/>
          </ac:grpSpMkLst>
        </pc:grpChg>
      </pc:sldChg>
      <pc:sldChg chg="modSp mod">
        <pc:chgData name="Nadège Thierry" userId="54c959fb26d49f18" providerId="LiveId" clId="{9653AA06-BFD3-4E1C-9EAD-3B70537374C1}" dt="2024-10-26T09:32:41.238" v="296" actId="1036"/>
        <pc:sldMkLst>
          <pc:docMk/>
          <pc:sldMk cId="0" sldId="277"/>
        </pc:sldMkLst>
      </pc:sldChg>
      <pc:sldChg chg="modSp mod">
        <pc:chgData name="Nadège Thierry" userId="54c959fb26d49f18" providerId="LiveId" clId="{9653AA06-BFD3-4E1C-9EAD-3B70537374C1}" dt="2024-10-26T09:33:57.854" v="322" actId="1036"/>
        <pc:sldMkLst>
          <pc:docMk/>
          <pc:sldMk cId="0" sldId="278"/>
        </pc:sldMkLst>
        <pc:spChg chg="mod">
          <ac:chgData name="Nadège Thierry" userId="54c959fb26d49f18" providerId="LiveId" clId="{9653AA06-BFD3-4E1C-9EAD-3B70537374C1}" dt="2024-10-26T09:32:55.454" v="297" actId="20577"/>
          <ac:spMkLst>
            <pc:docMk/>
            <pc:sldMk cId="0" sldId="278"/>
            <ac:spMk id="529" creationId="{00000000-0000-0000-0000-000000000000}"/>
          </ac:spMkLst>
        </pc:spChg>
        <pc:spChg chg="mod">
          <ac:chgData name="Nadège Thierry" userId="54c959fb26d49f18" providerId="LiveId" clId="{9653AA06-BFD3-4E1C-9EAD-3B70537374C1}" dt="2024-10-26T09:32:58.900" v="298" actId="20577"/>
          <ac:spMkLst>
            <pc:docMk/>
            <pc:sldMk cId="0" sldId="278"/>
            <ac:spMk id="532" creationId="{00000000-0000-0000-0000-000000000000}"/>
          </ac:spMkLst>
        </pc:spChg>
        <pc:spChg chg="mod">
          <ac:chgData name="Nadège Thierry" userId="54c959fb26d49f18" providerId="LiveId" clId="{9653AA06-BFD3-4E1C-9EAD-3B70537374C1}" dt="2024-10-26T09:33:05.891" v="300" actId="20577"/>
          <ac:spMkLst>
            <pc:docMk/>
            <pc:sldMk cId="0" sldId="278"/>
            <ac:spMk id="535" creationId="{00000000-0000-0000-0000-000000000000}"/>
          </ac:spMkLst>
        </pc:spChg>
        <pc:spChg chg="mod">
          <ac:chgData name="Nadège Thierry" userId="54c959fb26d49f18" providerId="LiveId" clId="{9653AA06-BFD3-4E1C-9EAD-3B70537374C1}" dt="2024-10-26T09:33:02.827" v="299" actId="20577"/>
          <ac:spMkLst>
            <pc:docMk/>
            <pc:sldMk cId="0" sldId="278"/>
            <ac:spMk id="538" creationId="{00000000-0000-0000-0000-000000000000}"/>
          </ac:spMkLst>
        </pc:spChg>
        <pc:spChg chg="mod">
          <ac:chgData name="Nadège Thierry" userId="54c959fb26d49f18" providerId="LiveId" clId="{9653AA06-BFD3-4E1C-9EAD-3B70537374C1}" dt="2024-10-26T09:33:57.854" v="322" actId="1036"/>
          <ac:spMkLst>
            <pc:docMk/>
            <pc:sldMk cId="0" sldId="278"/>
            <ac:spMk id="543" creationId="{00000000-0000-0000-0000-000000000000}"/>
          </ac:spMkLst>
        </pc:spChg>
      </pc:sldChg>
      <pc:sldChg chg="modSp mod">
        <pc:chgData name="Nadège Thierry" userId="54c959fb26d49f18" providerId="LiveId" clId="{9653AA06-BFD3-4E1C-9EAD-3B70537374C1}" dt="2024-10-26T09:34:04.430" v="326" actId="1036"/>
        <pc:sldMkLst>
          <pc:docMk/>
          <pc:sldMk cId="0" sldId="279"/>
        </pc:sldMkLst>
        <pc:spChg chg="mod">
          <ac:chgData name="Nadège Thierry" userId="54c959fb26d49f18" providerId="LiveId" clId="{9653AA06-BFD3-4E1C-9EAD-3B70537374C1}" dt="2024-10-26T09:33:10.110" v="301" actId="20577"/>
          <ac:spMkLst>
            <pc:docMk/>
            <pc:sldMk cId="0" sldId="279"/>
            <ac:spMk id="560" creationId="{00000000-0000-0000-0000-000000000000}"/>
          </ac:spMkLst>
        </pc:spChg>
        <pc:spChg chg="mod">
          <ac:chgData name="Nadège Thierry" userId="54c959fb26d49f18" providerId="LiveId" clId="{9653AA06-BFD3-4E1C-9EAD-3B70537374C1}" dt="2024-10-26T09:33:14.029" v="302" actId="6549"/>
          <ac:spMkLst>
            <pc:docMk/>
            <pc:sldMk cId="0" sldId="279"/>
            <ac:spMk id="563" creationId="{00000000-0000-0000-0000-000000000000}"/>
          </ac:spMkLst>
        </pc:spChg>
        <pc:spChg chg="mod">
          <ac:chgData name="Nadège Thierry" userId="54c959fb26d49f18" providerId="LiveId" clId="{9653AA06-BFD3-4E1C-9EAD-3B70537374C1}" dt="2024-10-26T09:33:16.634" v="303" actId="20577"/>
          <ac:spMkLst>
            <pc:docMk/>
            <pc:sldMk cId="0" sldId="279"/>
            <ac:spMk id="566" creationId="{00000000-0000-0000-0000-000000000000}"/>
          </ac:spMkLst>
        </pc:spChg>
        <pc:spChg chg="mod">
          <ac:chgData name="Nadège Thierry" userId="54c959fb26d49f18" providerId="LiveId" clId="{9653AA06-BFD3-4E1C-9EAD-3B70537374C1}" dt="2024-10-26T09:33:20.795" v="304" actId="20577"/>
          <ac:spMkLst>
            <pc:docMk/>
            <pc:sldMk cId="0" sldId="279"/>
            <ac:spMk id="569" creationId="{00000000-0000-0000-0000-000000000000}"/>
          </ac:spMkLst>
        </pc:spChg>
        <pc:spChg chg="mod">
          <ac:chgData name="Nadège Thierry" userId="54c959fb26d49f18" providerId="LiveId" clId="{9653AA06-BFD3-4E1C-9EAD-3B70537374C1}" dt="2024-10-26T09:34:04.430" v="326" actId="1036"/>
          <ac:spMkLst>
            <pc:docMk/>
            <pc:sldMk cId="0" sldId="279"/>
            <ac:spMk id="574" creationId="{00000000-0000-0000-0000-000000000000}"/>
          </ac:spMkLst>
        </pc:spChg>
        <pc:grpChg chg="mod">
          <ac:chgData name="Nadège Thierry" userId="54c959fb26d49f18" providerId="LiveId" clId="{9653AA06-BFD3-4E1C-9EAD-3B70537374C1}" dt="2024-10-26T09:33:33.396" v="306" actId="14100"/>
          <ac:grpSpMkLst>
            <pc:docMk/>
            <pc:sldMk cId="0" sldId="279"/>
            <ac:grpSpMk id="555" creationId="{00000000-0000-0000-0000-000000000000}"/>
          </ac:grpSpMkLst>
        </pc:grpChg>
      </pc:sldChg>
      <pc:sldChg chg="modSp mod">
        <pc:chgData name="Nadège Thierry" userId="54c959fb26d49f18" providerId="LiveId" clId="{9653AA06-BFD3-4E1C-9EAD-3B70537374C1}" dt="2024-10-26T09:34:40.245" v="361" actId="1036"/>
        <pc:sldMkLst>
          <pc:docMk/>
          <pc:sldMk cId="0" sldId="280"/>
        </pc:sldMkLst>
        <pc:spChg chg="mod">
          <ac:chgData name="Nadège Thierry" userId="54c959fb26d49f18" providerId="LiveId" clId="{9653AA06-BFD3-4E1C-9EAD-3B70537374C1}" dt="2024-10-26T09:34:21.606" v="354" actId="20577"/>
          <ac:spMkLst>
            <pc:docMk/>
            <pc:sldMk cId="0" sldId="280"/>
            <ac:spMk id="591" creationId="{00000000-0000-0000-0000-000000000000}"/>
          </ac:spMkLst>
        </pc:spChg>
        <pc:spChg chg="mod">
          <ac:chgData name="Nadège Thierry" userId="54c959fb26d49f18" providerId="LiveId" clId="{9653AA06-BFD3-4E1C-9EAD-3B70537374C1}" dt="2024-10-26T09:34:32.484" v="357" actId="20577"/>
          <ac:spMkLst>
            <pc:docMk/>
            <pc:sldMk cId="0" sldId="280"/>
            <ac:spMk id="594" creationId="{00000000-0000-0000-0000-000000000000}"/>
          </ac:spMkLst>
        </pc:spChg>
        <pc:spChg chg="mod">
          <ac:chgData name="Nadège Thierry" userId="54c959fb26d49f18" providerId="LiveId" clId="{9653AA06-BFD3-4E1C-9EAD-3B70537374C1}" dt="2024-10-26T09:34:24.671" v="355" actId="20577"/>
          <ac:spMkLst>
            <pc:docMk/>
            <pc:sldMk cId="0" sldId="280"/>
            <ac:spMk id="597" creationId="{00000000-0000-0000-0000-000000000000}"/>
          </ac:spMkLst>
        </pc:spChg>
        <pc:spChg chg="mod">
          <ac:chgData name="Nadège Thierry" userId="54c959fb26d49f18" providerId="LiveId" clId="{9653AA06-BFD3-4E1C-9EAD-3B70537374C1}" dt="2024-10-26T09:34:27.690" v="356" actId="20577"/>
          <ac:spMkLst>
            <pc:docMk/>
            <pc:sldMk cId="0" sldId="280"/>
            <ac:spMk id="600" creationId="{00000000-0000-0000-0000-000000000000}"/>
          </ac:spMkLst>
        </pc:spChg>
        <pc:spChg chg="mod">
          <ac:chgData name="Nadège Thierry" userId="54c959fb26d49f18" providerId="LiveId" clId="{9653AA06-BFD3-4E1C-9EAD-3B70537374C1}" dt="2024-10-26T09:34:40.245" v="361" actId="1036"/>
          <ac:spMkLst>
            <pc:docMk/>
            <pc:sldMk cId="0" sldId="280"/>
            <ac:spMk id="601" creationId="{00000000-0000-0000-0000-000000000000}"/>
          </ac:spMkLst>
        </pc:spChg>
        <pc:grpChg chg="mod">
          <ac:chgData name="Nadège Thierry" userId="54c959fb26d49f18" providerId="LiveId" clId="{9653AA06-BFD3-4E1C-9EAD-3B70537374C1}" dt="2024-10-26T09:33:48.101" v="318" actId="14100"/>
          <ac:grpSpMkLst>
            <pc:docMk/>
            <pc:sldMk cId="0" sldId="280"/>
            <ac:grpSpMk id="586" creationId="{00000000-0000-0000-0000-000000000000}"/>
          </ac:grpSpMkLst>
        </pc:grpChg>
      </pc:sldChg>
      <pc:sldChg chg="modSp mod">
        <pc:chgData name="Nadège Thierry" userId="54c959fb26d49f18" providerId="LiveId" clId="{9653AA06-BFD3-4E1C-9EAD-3B70537374C1}" dt="2024-10-26T09:35:16.583" v="414" actId="1037"/>
        <pc:sldMkLst>
          <pc:docMk/>
          <pc:sldMk cId="0" sldId="281"/>
        </pc:sldMkLst>
        <pc:spChg chg="mod">
          <ac:chgData name="Nadège Thierry" userId="54c959fb26d49f18" providerId="LiveId" clId="{9653AA06-BFD3-4E1C-9EAD-3B70537374C1}" dt="2024-10-26T09:35:16.583" v="414" actId="1037"/>
          <ac:spMkLst>
            <pc:docMk/>
            <pc:sldMk cId="0" sldId="281"/>
            <ac:spMk id="625" creationId="{00000000-0000-0000-0000-000000000000}"/>
          </ac:spMkLst>
        </pc:spChg>
        <pc:grpChg chg="mod">
          <ac:chgData name="Nadège Thierry" userId="54c959fb26d49f18" providerId="LiveId" clId="{9653AA06-BFD3-4E1C-9EAD-3B70537374C1}" dt="2024-10-26T09:35:06.332" v="399" actId="14100"/>
          <ac:grpSpMkLst>
            <pc:docMk/>
            <pc:sldMk cId="0" sldId="281"/>
            <ac:grpSpMk id="613" creationId="{00000000-0000-0000-0000-000000000000}"/>
          </ac:grpSpMkLst>
        </pc:grpChg>
      </pc:sldChg>
      <pc:sldChg chg="delSp modSp add mod">
        <pc:chgData name="Nadège Thierry" userId="54c959fb26d49f18" providerId="LiveId" clId="{9653AA06-BFD3-4E1C-9EAD-3B70537374C1}" dt="2024-10-26T09:30:33.138" v="246" actId="1036"/>
        <pc:sldMkLst>
          <pc:docMk/>
          <pc:sldMk cId="1870900955" sldId="283"/>
        </pc:sldMkLst>
        <pc:spChg chg="mod">
          <ac:chgData name="Nadège Thierry" userId="54c959fb26d49f18" providerId="LiveId" clId="{9653AA06-BFD3-4E1C-9EAD-3B70537374C1}" dt="2024-10-26T09:30:16.764" v="242" actId="1076"/>
          <ac:spMkLst>
            <pc:docMk/>
            <pc:sldMk cId="1870900955" sldId="283"/>
            <ac:spMk id="475" creationId="{F490CB8D-3B37-47E9-3757-B7FA6992CBF8}"/>
          </ac:spMkLst>
        </pc:spChg>
        <pc:spChg chg="mod">
          <ac:chgData name="Nadège Thierry" userId="54c959fb26d49f18" providerId="LiveId" clId="{9653AA06-BFD3-4E1C-9EAD-3B70537374C1}" dt="2024-10-26T09:28:41.708" v="186" actId="1076"/>
          <ac:spMkLst>
            <pc:docMk/>
            <pc:sldMk cId="1870900955" sldId="283"/>
            <ac:spMk id="483" creationId="{036F52C7-EB3A-9956-71B5-A9F00A2ACA36}"/>
          </ac:spMkLst>
        </pc:spChg>
        <pc:grpChg chg="mod">
          <ac:chgData name="Nadège Thierry" userId="54c959fb26d49f18" providerId="LiveId" clId="{9653AA06-BFD3-4E1C-9EAD-3B70537374C1}" dt="2024-10-26T09:30:33.138" v="246" actId="1036"/>
          <ac:grpSpMkLst>
            <pc:docMk/>
            <pc:sldMk cId="1870900955" sldId="283"/>
            <ac:grpSpMk id="479" creationId="{FE2BE81D-8534-C19C-1633-4EAA8265C765}"/>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43" name="Google Shape;243;p1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44" name="Google Shape;244;p1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Fin 2018 über eats était présent dans plus de 300 villes et 35 pays</a:t>
            </a:r>
            <a:endParaRPr sz="1500"/>
          </a:p>
          <a:p>
            <a:pPr marL="0" lvl="0" indent="0" algn="l" rtl="0">
              <a:spcBef>
                <a:spcPts val="0"/>
              </a:spcBef>
              <a:spcAft>
                <a:spcPts val="0"/>
              </a:spcAft>
              <a:buNone/>
            </a:pPr>
            <a:r>
              <a:rPr lang="en-US" sz="1500"/>
              <a:t>De janvier 2017 à janvier 2018 , Les deux plateformes ont des chiffres d'affaires relativement similaires et stables, avec une légère croissance.</a:t>
            </a:r>
            <a:endParaRPr sz="1500"/>
          </a:p>
          <a:p>
            <a:pPr marL="0" lvl="0" indent="0" algn="l" rtl="0">
              <a:spcBef>
                <a:spcPts val="0"/>
              </a:spcBef>
              <a:spcAft>
                <a:spcPts val="0"/>
              </a:spcAft>
              <a:buNone/>
            </a:pPr>
            <a:r>
              <a:rPr lang="en-US" sz="1500"/>
              <a:t>À partir de janvier 2018, on observe une divergence. Uber Eats commence à surpasser Deliveroo en termes de chiffre d'affaires.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Le pic en janvier 2020 est particulièrement notable  : Uber Eats pourrait avoir signé des partenariats majeurs (comme avec McDonald's) qui ont boosté leur chiffre d'affaires.</a:t>
            </a:r>
            <a:endParaRPr sz="1500"/>
          </a:p>
        </p:txBody>
      </p:sp>
      <p:sp>
        <p:nvSpPr>
          <p:cNvPr id="246" name="Google Shape;246;p1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47" name="Google Shape;247;p1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60" name="Google Shape;260;p1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61" name="Google Shape;261;p1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Uber etas génère systématiquement plus de CA que Deliveroo tous les jours de la semaine.</a:t>
            </a:r>
            <a:endParaRPr sz="1500"/>
          </a:p>
          <a:p>
            <a:pPr marL="0" lvl="0" indent="0" algn="l" rtl="0">
              <a:spcBef>
                <a:spcPts val="0"/>
              </a:spcBef>
              <a:spcAft>
                <a:spcPts val="0"/>
              </a:spcAft>
              <a:buNone/>
            </a:pPr>
            <a:r>
              <a:rPr lang="en-US" sz="1500"/>
              <a:t>Lundi à vendredi CA assez stable </a:t>
            </a:r>
            <a:endParaRPr sz="1500"/>
          </a:p>
          <a:p>
            <a:pPr marL="0" lvl="0" indent="0" algn="l" rtl="0">
              <a:spcBef>
                <a:spcPts val="0"/>
              </a:spcBef>
              <a:spcAft>
                <a:spcPts val="0"/>
              </a:spcAft>
              <a:buNone/>
            </a:pPr>
            <a:r>
              <a:rPr lang="en-US" sz="1500"/>
              <a:t>Le dimanche est le jour avec le CA le plus élevé, atteignant près de 2 millions d'euros.</a:t>
            </a:r>
            <a:endParaRPr sz="1500"/>
          </a:p>
          <a:p>
            <a:pPr marL="0" lvl="0" indent="0" algn="l" rtl="0">
              <a:spcBef>
                <a:spcPts val="0"/>
              </a:spcBef>
              <a:spcAft>
                <a:spcPts val="0"/>
              </a:spcAft>
              <a:buNone/>
            </a:pPr>
            <a:r>
              <a:rPr lang="en-US" sz="1500"/>
              <a:t>Les vendredis et samedis montrent également des pics importants, indiquant une forte demande en fin de semaine.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La plage horaire du dîner génère le plus de CA pour les deux plateformes.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En fin de semaine, on a  tendance à vouloir se détendre en particulier dans la soirée </a:t>
            </a:r>
            <a:endParaRPr sz="1500"/>
          </a:p>
        </p:txBody>
      </p:sp>
      <p:sp>
        <p:nvSpPr>
          <p:cNvPr id="263" name="Google Shape;263;p1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64" name="Google Shape;264;p1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81" name="Google Shape;281;p1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82" name="Google Shape;282;p1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50 % du CA est réalisé en ile de france</a:t>
            </a:r>
            <a:endParaRPr sz="1500"/>
          </a:p>
          <a:p>
            <a:pPr marL="0" lvl="0" indent="0" algn="l" rtl="0">
              <a:spcBef>
                <a:spcPts val="0"/>
              </a:spcBef>
              <a:spcAft>
                <a:spcPts val="0"/>
              </a:spcAft>
              <a:buNone/>
            </a:pPr>
            <a:r>
              <a:rPr lang="en-US" sz="1500"/>
              <a:t>3 pôles urbains se détache CA conséquent en région lyonnaise, nouvelle aquitaine et PACA</a:t>
            </a:r>
            <a:endParaRPr sz="1500"/>
          </a:p>
        </p:txBody>
      </p:sp>
      <p:sp>
        <p:nvSpPr>
          <p:cNvPr id="284" name="Google Shape;284;p1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85" name="Google Shape;285;p1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98" name="Google Shape;298;p1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99" name="Google Shape;299;p1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1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dirty="0" err="1"/>
              <a:t>Concernant</a:t>
            </a:r>
            <a:r>
              <a:rPr lang="en-US" sz="1500" dirty="0"/>
              <a:t> le </a:t>
            </a:r>
            <a:r>
              <a:rPr lang="en-US" sz="1500" dirty="0" err="1"/>
              <a:t>nb</a:t>
            </a:r>
            <a:r>
              <a:rPr lang="en-US" sz="1500" dirty="0"/>
              <a:t> de </a:t>
            </a:r>
            <a:r>
              <a:rPr lang="en-US" sz="1500" dirty="0" err="1"/>
              <a:t>commandes</a:t>
            </a:r>
            <a:r>
              <a:rPr lang="en-US" sz="1500" dirty="0"/>
              <a:t> </a:t>
            </a:r>
            <a:r>
              <a:rPr lang="en-US" sz="1500" dirty="0" err="1"/>
              <a:t>c'est</a:t>
            </a:r>
            <a:r>
              <a:rPr lang="en-US" sz="1500" dirty="0"/>
              <a:t> </a:t>
            </a:r>
            <a:r>
              <a:rPr lang="en-US" sz="1500" dirty="0" err="1"/>
              <a:t>aussi</a:t>
            </a:r>
            <a:r>
              <a:rPr lang="en-US" sz="1500" dirty="0"/>
              <a:t> </a:t>
            </a:r>
            <a:r>
              <a:rPr lang="en-US" sz="1500" dirty="0" err="1"/>
              <a:t>en</a:t>
            </a:r>
            <a:r>
              <a:rPr lang="en-US" sz="1500" dirty="0"/>
              <a:t> </a:t>
            </a:r>
            <a:r>
              <a:rPr lang="en-US" sz="1500" dirty="0" err="1"/>
              <a:t>ile</a:t>
            </a:r>
            <a:r>
              <a:rPr lang="en-US" sz="1500" dirty="0"/>
              <a:t> de </a:t>
            </a:r>
            <a:r>
              <a:rPr lang="en-US" sz="1500" dirty="0" err="1"/>
              <a:t>france</a:t>
            </a:r>
            <a:r>
              <a:rPr lang="en-US" sz="1500" dirty="0"/>
              <a:t> (49 %) </a:t>
            </a:r>
            <a:r>
              <a:rPr lang="en-US" sz="1500" dirty="0" err="1"/>
              <a:t>qu'elles</a:t>
            </a:r>
            <a:r>
              <a:rPr lang="en-US" sz="1500" dirty="0"/>
              <a:t> </a:t>
            </a:r>
            <a:r>
              <a:rPr lang="en-US" sz="1500" dirty="0" err="1"/>
              <a:t>ont</a:t>
            </a:r>
            <a:r>
              <a:rPr lang="en-US" sz="1500" dirty="0"/>
              <a:t> lieu </a:t>
            </a:r>
            <a:r>
              <a:rPr lang="en-US" sz="1500" dirty="0" err="1"/>
              <a:t>puis</a:t>
            </a:r>
            <a:r>
              <a:rPr lang="en-US" sz="1500" dirty="0"/>
              <a:t> ensuite </a:t>
            </a:r>
            <a:r>
              <a:rPr lang="en-US" sz="1500" dirty="0" err="1"/>
              <a:t>en</a:t>
            </a:r>
            <a:r>
              <a:rPr lang="en-US" sz="1500" dirty="0"/>
              <a:t> </a:t>
            </a:r>
            <a:r>
              <a:rPr lang="en-US" sz="1500" dirty="0" err="1"/>
              <a:t>auvergne</a:t>
            </a:r>
            <a:r>
              <a:rPr lang="en-US" sz="1500" dirty="0"/>
              <a:t> </a:t>
            </a:r>
            <a:r>
              <a:rPr lang="en-US" sz="1500" dirty="0" err="1"/>
              <a:t>rhône</a:t>
            </a:r>
            <a:r>
              <a:rPr lang="en-US" sz="1500" dirty="0"/>
              <a:t> </a:t>
            </a:r>
            <a:r>
              <a:rPr lang="en-US" sz="1500" dirty="0" err="1"/>
              <a:t>alpes</a:t>
            </a:r>
            <a:r>
              <a:rPr lang="en-US" sz="1500" dirty="0"/>
              <a:t> et ensuite </a:t>
            </a:r>
            <a:r>
              <a:rPr lang="en-US" sz="1500" dirty="0" err="1"/>
              <a:t>l’occitanie</a:t>
            </a:r>
            <a:endParaRPr sz="1500" dirty="0"/>
          </a:p>
          <a:p>
            <a:pPr marL="0" lvl="0" indent="0" algn="l" rtl="0">
              <a:spcBef>
                <a:spcPts val="0"/>
              </a:spcBef>
              <a:spcAft>
                <a:spcPts val="0"/>
              </a:spcAft>
              <a:buNone/>
            </a:pPr>
            <a:r>
              <a:rPr lang="en-US" sz="1500" dirty="0" err="1"/>
              <a:t>c'est</a:t>
            </a:r>
            <a:r>
              <a:rPr lang="en-US" sz="1500" dirty="0"/>
              <a:t> </a:t>
            </a:r>
            <a:r>
              <a:rPr lang="en-US" sz="1500" dirty="0" err="1"/>
              <a:t>équilibré</a:t>
            </a:r>
            <a:r>
              <a:rPr lang="en-US" sz="1500" dirty="0"/>
              <a:t> sur le </a:t>
            </a:r>
            <a:r>
              <a:rPr lang="en-US" sz="1500" dirty="0" err="1"/>
              <a:t>reste</a:t>
            </a:r>
            <a:r>
              <a:rPr lang="en-US" sz="1500" dirty="0"/>
              <a:t> des </a:t>
            </a:r>
            <a:r>
              <a:rPr lang="en-US" sz="1500" dirty="0" err="1"/>
              <a:t>régions</a:t>
            </a:r>
            <a:endParaRPr sz="1500" dirty="0"/>
          </a:p>
          <a:p>
            <a:pPr marL="0" lvl="0" indent="0" algn="l" rtl="0">
              <a:spcBef>
                <a:spcPts val="0"/>
              </a:spcBef>
              <a:spcAft>
                <a:spcPts val="0"/>
              </a:spcAft>
              <a:buNone/>
            </a:pPr>
            <a:r>
              <a:rPr lang="en-US" sz="1500" dirty="0"/>
              <a:t>On constate que la </a:t>
            </a:r>
            <a:r>
              <a:rPr lang="en-US" sz="1500" dirty="0" err="1"/>
              <a:t>répartition</a:t>
            </a:r>
            <a:r>
              <a:rPr lang="en-US" sz="1500" dirty="0"/>
              <a:t> entre les 2 </a:t>
            </a:r>
            <a:r>
              <a:rPr lang="en-US" sz="1500" dirty="0" err="1"/>
              <a:t>plateformes</a:t>
            </a:r>
            <a:r>
              <a:rPr lang="en-US" sz="1500" dirty="0"/>
              <a:t> par </a:t>
            </a:r>
            <a:r>
              <a:rPr lang="en-US" sz="1500" dirty="0" err="1"/>
              <a:t>région</a:t>
            </a:r>
            <a:r>
              <a:rPr lang="en-US" sz="1500" dirty="0"/>
              <a:t> </a:t>
            </a:r>
            <a:r>
              <a:rPr lang="en-US" sz="1500" dirty="0" err="1"/>
              <a:t>est</a:t>
            </a:r>
            <a:r>
              <a:rPr lang="en-US" sz="1500" dirty="0"/>
              <a:t> </a:t>
            </a:r>
            <a:r>
              <a:rPr lang="en-US" sz="1500" dirty="0" err="1"/>
              <a:t>conforme</a:t>
            </a:r>
            <a:r>
              <a:rPr lang="en-US" sz="1500" dirty="0"/>
              <a:t> à la </a:t>
            </a:r>
            <a:r>
              <a:rPr lang="en-US" sz="1500" dirty="0" err="1"/>
              <a:t>répartition</a:t>
            </a:r>
            <a:r>
              <a:rPr lang="en-US" sz="1500" dirty="0"/>
              <a:t> des </a:t>
            </a:r>
            <a:r>
              <a:rPr lang="en-US" sz="1500" dirty="0" err="1"/>
              <a:t>commandes</a:t>
            </a:r>
            <a:r>
              <a:rPr lang="en-US" sz="1500" dirty="0"/>
              <a:t> </a:t>
            </a:r>
            <a:r>
              <a:rPr lang="en-US" sz="1500" dirty="0" err="1"/>
              <a:t>selon</a:t>
            </a:r>
            <a:r>
              <a:rPr lang="en-US" sz="1500" dirty="0"/>
              <a:t> les </a:t>
            </a:r>
            <a:r>
              <a:rPr lang="en-US" sz="1500" dirty="0" err="1"/>
              <a:t>plateformes</a:t>
            </a:r>
            <a:endParaRPr sz="1500" dirty="0"/>
          </a:p>
          <a:p>
            <a:pPr marL="0" lvl="0" indent="0" algn="l" rtl="0">
              <a:spcBef>
                <a:spcPts val="0"/>
              </a:spcBef>
              <a:spcAft>
                <a:spcPts val="0"/>
              </a:spcAft>
              <a:buNone/>
            </a:pPr>
            <a:r>
              <a:rPr lang="en-US" sz="1500" dirty="0"/>
              <a:t>CA </a:t>
            </a:r>
            <a:r>
              <a:rPr lang="en-US" sz="1500" dirty="0" err="1"/>
              <a:t>proportionnel</a:t>
            </a:r>
            <a:r>
              <a:rPr lang="en-US" sz="1500" dirty="0"/>
              <a:t> au </a:t>
            </a:r>
            <a:r>
              <a:rPr lang="en-US" sz="1500" dirty="0" err="1"/>
              <a:t>nombre</a:t>
            </a:r>
            <a:r>
              <a:rPr lang="en-US" sz="1500" dirty="0"/>
              <a:t> de </a:t>
            </a:r>
            <a:r>
              <a:rPr lang="en-US" sz="1500" dirty="0" err="1"/>
              <a:t>commandes</a:t>
            </a:r>
            <a:r>
              <a:rPr lang="en-US" sz="1500" dirty="0"/>
              <a:t>, pas de </a:t>
            </a:r>
            <a:r>
              <a:rPr lang="en-US" sz="1500" dirty="0" err="1"/>
              <a:t>différence</a:t>
            </a:r>
            <a:r>
              <a:rPr lang="en-US" sz="1500" dirty="0"/>
              <a:t> notable entre le volume et le CA</a:t>
            </a:r>
            <a:endParaRPr sz="1500" dirty="0"/>
          </a:p>
        </p:txBody>
      </p:sp>
      <p:sp>
        <p:nvSpPr>
          <p:cNvPr id="301" name="Google Shape;301;p1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02" name="Google Shape;302;p1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15" name="Google Shape;315;p1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16" name="Google Shape;316;p1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1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67 % des commandes ont été passées par des hommes. </a:t>
            </a:r>
            <a:endParaRPr sz="1500"/>
          </a:p>
          <a:p>
            <a:pPr marL="0" lvl="0" indent="0" algn="l" rtl="0">
              <a:spcBef>
                <a:spcPts val="0"/>
              </a:spcBef>
              <a:spcAft>
                <a:spcPts val="0"/>
              </a:spcAft>
              <a:buNone/>
            </a:pPr>
            <a:r>
              <a:rPr lang="en-US" sz="1500"/>
              <a:t>Panier moyen des femmes légèrement supérieur à celui des hommes</a:t>
            </a:r>
            <a:endParaRPr sz="1500"/>
          </a:p>
          <a:p>
            <a:pPr marL="0" lvl="0" indent="0" algn="l" rtl="0">
              <a:spcBef>
                <a:spcPts val="0"/>
              </a:spcBef>
              <a:spcAft>
                <a:spcPts val="0"/>
              </a:spcAft>
              <a:buNone/>
            </a:pPr>
            <a:r>
              <a:rPr lang="en-US" sz="1500"/>
              <a:t>Panier moyen hommes = 23,29</a:t>
            </a:r>
            <a:endParaRPr sz="1500"/>
          </a:p>
          <a:p>
            <a:pPr marL="0" lvl="0" indent="0" algn="l" rtl="0">
              <a:spcBef>
                <a:spcPts val="0"/>
              </a:spcBef>
              <a:spcAft>
                <a:spcPts val="0"/>
              </a:spcAft>
              <a:buNone/>
            </a:pPr>
            <a:r>
              <a:rPr lang="en-US" sz="1500"/>
              <a:t>Panier moyen femmes = 24,20</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Pas de différence statistiquement significative entre les femmes et les hommes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Le panier moyen qui était aux alentours de 25 euros en janvier 2017 a baissé jusqu’à 22 euros en novembre 2018 avant de remonter progressivement avec toujours un panier moyen supérieur pour les femmes que pour les hommes. Ensuite on peut voir qu’il y a une chute du panier moyen en mars 2020, au moment du 1er confinement (homme 21 femme 23) et une hausse soudaine en avril 2020 (femme=29 homme=25) et ensuite une baisse s’est amorcée. </a:t>
            </a:r>
            <a:endParaRPr sz="1500"/>
          </a:p>
        </p:txBody>
      </p:sp>
      <p:sp>
        <p:nvSpPr>
          <p:cNvPr id="318" name="Google Shape;318;p1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19" name="Google Shape;319;p1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38" name="Google Shape;338;p1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39" name="Google Shape;339;p1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Plus de 338 000 commandes soit 48 % des commandes sont passées par des personnes issus de la génération Y (1980-1994) et ensuite nous avons la génération Z (1995-2010) pour 42 % à savoir 299 000 commandes</a:t>
            </a:r>
            <a:endParaRPr sz="1500"/>
          </a:p>
          <a:p>
            <a:pPr marL="0" lvl="0" indent="0" algn="l" rtl="0">
              <a:spcBef>
                <a:spcPts val="0"/>
              </a:spcBef>
              <a:spcAft>
                <a:spcPts val="0"/>
              </a:spcAft>
              <a:buNone/>
            </a:pPr>
            <a:r>
              <a:rPr lang="en-US" sz="1500"/>
              <a:t>les autres générations sont à la marge.</a:t>
            </a:r>
            <a:endParaRPr sz="1500"/>
          </a:p>
          <a:p>
            <a:pPr marL="0" lvl="0" indent="0" algn="l" rtl="0">
              <a:spcBef>
                <a:spcPts val="0"/>
              </a:spcBef>
              <a:spcAft>
                <a:spcPts val="0"/>
              </a:spcAft>
              <a:buNone/>
            </a:pPr>
            <a:r>
              <a:rPr lang="en-US" sz="1500"/>
              <a:t>le panier moyen de la génération X (quasiment 30 euros) est supérieur au panier moyen de la génération Y qui lui est à presque 25 euros et c’est encore plus important par rapport à la génération Z (panier moyen à 21 euros) ce qui est assez logique en fonction des moyens financiers des personnes. </a:t>
            </a:r>
            <a:endParaRPr sz="1500"/>
          </a:p>
        </p:txBody>
      </p:sp>
      <p:sp>
        <p:nvSpPr>
          <p:cNvPr id="341" name="Google Shape;341;p1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42" name="Google Shape;342;p1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65" name="Google Shape;365;p1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66" name="Google Shape;366;p1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1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les fast food domine le marché avec + de 317 000 commandes sur la période</a:t>
            </a:r>
            <a:endParaRPr sz="1500"/>
          </a:p>
          <a:p>
            <a:pPr marL="0" lvl="0" indent="0" algn="l" rtl="0">
              <a:spcBef>
                <a:spcPts val="0"/>
              </a:spcBef>
              <a:spcAft>
                <a:spcPts val="0"/>
              </a:spcAft>
              <a:buNone/>
            </a:pPr>
            <a:r>
              <a:rPr lang="en-US" sz="1500"/>
              <a:t>on retrouve ensuite la cuisine asiatique avec en majorité la cuisine japonaise et en 3eme la cuisine européenne avec en majorité la cuisine italienne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Concernant le panier moyen il est plus important pour la cuisine asiatique 27,3 euros</a:t>
            </a:r>
            <a:endParaRPr sz="1500"/>
          </a:p>
          <a:p>
            <a:pPr marL="0" lvl="0" indent="0" algn="l" rtl="0">
              <a:spcBef>
                <a:spcPts val="0"/>
              </a:spcBef>
              <a:spcAft>
                <a:spcPts val="0"/>
              </a:spcAft>
              <a:buNone/>
            </a:pPr>
            <a:r>
              <a:rPr lang="en-US" sz="1500"/>
              <a:t>ensuite on retrouve la cuisine africaine, européenne et nord américaine à 23 euros et le + faible pour la cuisine américano latine à 19 euros</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Nombre moyen de produits commandés par commande =2,28</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Nombre moyen de produits commandés par commande via Deliveroo = 2,24</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Nombre moyen de produits commandés par commande via Uber eats = 2,30</a:t>
            </a:r>
            <a:endParaRPr sz="1500"/>
          </a:p>
        </p:txBody>
      </p:sp>
      <p:sp>
        <p:nvSpPr>
          <p:cNvPr id="368" name="Google Shape;368;p1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69" name="Google Shape;369;p1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83" name="Google Shape;383;p1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84" name="Google Shape;384;p1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1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dirty="0"/>
              <a:t>top 10 que du fast food.</a:t>
            </a:r>
            <a:endParaRPr sz="1500" dirty="0"/>
          </a:p>
          <a:p>
            <a:pPr marL="0" lvl="0" indent="0" algn="l" rtl="0">
              <a:spcBef>
                <a:spcPts val="0"/>
              </a:spcBef>
              <a:spcAft>
                <a:spcPts val="0"/>
              </a:spcAft>
              <a:buNone/>
            </a:pPr>
            <a:r>
              <a:rPr lang="en-US" sz="1500" dirty="0"/>
              <a:t>Comme </a:t>
            </a:r>
            <a:r>
              <a:rPr lang="en-US" sz="1500" dirty="0" err="1"/>
              <a:t>vous</a:t>
            </a:r>
            <a:r>
              <a:rPr lang="en-US" sz="1500" dirty="0"/>
              <a:t> </a:t>
            </a:r>
            <a:r>
              <a:rPr lang="en-US" sz="1500" dirty="0" err="1"/>
              <a:t>pouvez</a:t>
            </a:r>
            <a:r>
              <a:rPr lang="en-US" sz="1500" dirty="0"/>
              <a:t> le </a:t>
            </a:r>
            <a:r>
              <a:rPr lang="en-US" sz="1500" dirty="0" err="1"/>
              <a:t>constater</a:t>
            </a:r>
            <a:r>
              <a:rPr lang="en-US" sz="1500" dirty="0"/>
              <a:t> les 10 1ers </a:t>
            </a:r>
            <a:r>
              <a:rPr lang="en-US" sz="1500" dirty="0" err="1"/>
              <a:t>produits</a:t>
            </a:r>
            <a:r>
              <a:rPr lang="en-US" sz="1500" dirty="0"/>
              <a:t> </a:t>
            </a:r>
            <a:r>
              <a:rPr lang="en-US" sz="1500" dirty="0" err="1"/>
              <a:t>sont</a:t>
            </a:r>
            <a:r>
              <a:rPr lang="en-US" sz="1500" dirty="0"/>
              <a:t> </a:t>
            </a:r>
            <a:r>
              <a:rPr lang="en-US" sz="1500" dirty="0" err="1"/>
              <a:t>vendus</a:t>
            </a:r>
            <a:r>
              <a:rPr lang="en-US" sz="1500" dirty="0"/>
              <a:t> par McDonald's, que de la fast food</a:t>
            </a:r>
            <a:endParaRPr sz="1500" dirty="0"/>
          </a:p>
          <a:p>
            <a:pPr marL="0" lvl="0" indent="0" algn="l" rtl="0">
              <a:spcBef>
                <a:spcPts val="0"/>
              </a:spcBef>
              <a:spcAft>
                <a:spcPts val="0"/>
              </a:spcAft>
              <a:buNone/>
            </a:pPr>
            <a:r>
              <a:rPr lang="en-US" sz="1500" dirty="0"/>
              <a:t>on </a:t>
            </a:r>
            <a:r>
              <a:rPr lang="en-US" sz="1500" dirty="0" err="1"/>
              <a:t>retrouve</a:t>
            </a:r>
            <a:r>
              <a:rPr lang="en-US" sz="1500" dirty="0"/>
              <a:t> les big mac, les cheeseburger, le menu chicken, et le croque </a:t>
            </a:r>
            <a:r>
              <a:rPr lang="en-US" sz="1500" dirty="0" err="1"/>
              <a:t>macdo</a:t>
            </a:r>
            <a:endParaRPr sz="1500" dirty="0"/>
          </a:p>
          <a:p>
            <a:pPr marL="0" lvl="0" indent="0" algn="l" rtl="0">
              <a:spcBef>
                <a:spcPts val="0"/>
              </a:spcBef>
              <a:spcAft>
                <a:spcPts val="0"/>
              </a:spcAft>
              <a:buNone/>
            </a:pPr>
            <a:endParaRPr sz="1500" dirty="0"/>
          </a:p>
          <a:p>
            <a:pPr marL="0" lvl="0" indent="0" algn="l" rtl="0">
              <a:spcBef>
                <a:spcPts val="0"/>
              </a:spcBef>
              <a:spcAft>
                <a:spcPts val="0"/>
              </a:spcAft>
              <a:buNone/>
            </a:pPr>
            <a:r>
              <a:rPr lang="en-US" sz="1500" dirty="0"/>
              <a:t>Le top 10 chez Deliveroo </a:t>
            </a:r>
            <a:r>
              <a:rPr lang="en-US" sz="1500" dirty="0" err="1"/>
              <a:t>est</a:t>
            </a:r>
            <a:r>
              <a:rPr lang="en-US" sz="1500" dirty="0"/>
              <a:t> plus </a:t>
            </a:r>
            <a:r>
              <a:rPr lang="en-US" sz="1500" dirty="0" err="1"/>
              <a:t>variés</a:t>
            </a:r>
            <a:r>
              <a:rPr lang="en-US" sz="1500" dirty="0"/>
              <a:t> au </a:t>
            </a:r>
            <a:r>
              <a:rPr lang="en-US" sz="1500" dirty="0" err="1"/>
              <a:t>niveau</a:t>
            </a:r>
            <a:r>
              <a:rPr lang="en-US" sz="1500" dirty="0"/>
              <a:t> des </a:t>
            </a:r>
            <a:r>
              <a:rPr lang="en-US" sz="1500" dirty="0" err="1"/>
              <a:t>enseignes</a:t>
            </a:r>
            <a:r>
              <a:rPr lang="en-US" sz="1500" dirty="0"/>
              <a:t> </a:t>
            </a:r>
            <a:r>
              <a:rPr lang="en-US" sz="1500" dirty="0" err="1"/>
              <a:t>puisqu'on</a:t>
            </a:r>
            <a:r>
              <a:rPr lang="en-US" sz="1500" dirty="0"/>
              <a:t> a Big Fernand, Burger King et Mc Donald's meme </a:t>
            </a:r>
            <a:r>
              <a:rPr lang="en-US" sz="1500" dirty="0" err="1"/>
              <a:t>si</a:t>
            </a:r>
            <a:r>
              <a:rPr lang="en-US" sz="1500" dirty="0"/>
              <a:t> on </a:t>
            </a:r>
            <a:r>
              <a:rPr lang="en-US" sz="1500" dirty="0" err="1"/>
              <a:t>retrouve</a:t>
            </a:r>
            <a:r>
              <a:rPr lang="en-US" sz="1500" dirty="0"/>
              <a:t> que des </a:t>
            </a:r>
            <a:r>
              <a:rPr lang="en-US" sz="1500" dirty="0" err="1"/>
              <a:t>produits</a:t>
            </a:r>
            <a:r>
              <a:rPr lang="en-US" sz="1500" dirty="0"/>
              <a:t> de </a:t>
            </a:r>
            <a:r>
              <a:rPr lang="en-US" sz="1500" dirty="0" err="1"/>
              <a:t>fastfood</a:t>
            </a:r>
            <a:endParaRPr sz="1500" dirty="0"/>
          </a:p>
        </p:txBody>
      </p:sp>
      <p:sp>
        <p:nvSpPr>
          <p:cNvPr id="386" name="Google Shape;386;p1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87" name="Google Shape;387;p1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98" name="Google Shape;398;p1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99" name="Google Shape;399;p1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1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Peu importe la plateforme, la fast food est très largement en tête du nombre de commande avec plus de 300k de commandes cumulées sur la période. il n'y a pas de différence particulière entre les plateformes.</a:t>
            </a:r>
            <a:endParaRPr sz="1500"/>
          </a:p>
          <a:p>
            <a:pPr marL="0" lvl="0" indent="0" algn="l" rtl="0">
              <a:spcBef>
                <a:spcPts val="0"/>
              </a:spcBef>
              <a:spcAft>
                <a:spcPts val="0"/>
              </a:spcAft>
              <a:buNone/>
            </a:pPr>
            <a:r>
              <a:rPr lang="en-US" sz="1500"/>
              <a:t>On peut observer un large prédominance d'Uber Eats sur la fast food, qui représente plus du double de son concurrent</a:t>
            </a:r>
            <a:endParaRPr sz="1500"/>
          </a:p>
        </p:txBody>
      </p:sp>
      <p:sp>
        <p:nvSpPr>
          <p:cNvPr id="401" name="Google Shape;401;p1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02" name="Google Shape;402;p1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424" name="Google Shape;424;p1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425" name="Google Shape;425;p1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1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dirty="0" err="1"/>
              <a:t>Cette</a:t>
            </a:r>
            <a:r>
              <a:rPr lang="en-US" sz="1500" dirty="0"/>
              <a:t> observation se </a:t>
            </a:r>
            <a:r>
              <a:rPr lang="en-US" sz="1500" dirty="0" err="1"/>
              <a:t>retrouve</a:t>
            </a:r>
            <a:r>
              <a:rPr lang="en-US" sz="1500" dirty="0"/>
              <a:t> </a:t>
            </a:r>
            <a:r>
              <a:rPr lang="en-US" sz="1500" dirty="0" err="1"/>
              <a:t>aussi</a:t>
            </a:r>
            <a:r>
              <a:rPr lang="en-US" sz="1500" dirty="0"/>
              <a:t> bien dans le volume de </a:t>
            </a:r>
            <a:r>
              <a:rPr lang="en-US" sz="1500" dirty="0" err="1"/>
              <a:t>commande</a:t>
            </a:r>
            <a:r>
              <a:rPr lang="en-US" sz="1500" dirty="0"/>
              <a:t> que dans le CA </a:t>
            </a:r>
            <a:r>
              <a:rPr lang="en-US" sz="1500" dirty="0" err="1"/>
              <a:t>généré</a:t>
            </a:r>
            <a:r>
              <a:rPr lang="en-US" sz="1500" dirty="0"/>
              <a:t> par les </a:t>
            </a:r>
            <a:r>
              <a:rPr lang="en-US" sz="1500" dirty="0" err="1"/>
              <a:t>plateforme</a:t>
            </a:r>
            <a:r>
              <a:rPr lang="en-US" sz="1500" dirty="0"/>
              <a:t> avec + de 7 millions </a:t>
            </a:r>
            <a:r>
              <a:rPr lang="en-US" sz="1500" dirty="0" err="1"/>
              <a:t>d'euros</a:t>
            </a:r>
            <a:r>
              <a:rPr lang="en-US" sz="1500" dirty="0"/>
              <a:t> au total. </a:t>
            </a:r>
            <a:endParaRPr sz="1500" dirty="0"/>
          </a:p>
          <a:p>
            <a:pPr marL="0" lvl="0" indent="0" algn="l" rtl="0">
              <a:spcBef>
                <a:spcPts val="0"/>
              </a:spcBef>
              <a:spcAft>
                <a:spcPts val="0"/>
              </a:spcAft>
              <a:buNone/>
            </a:pPr>
            <a:r>
              <a:rPr lang="en-US" sz="1500" dirty="0"/>
              <a:t>les tendances </a:t>
            </a:r>
            <a:r>
              <a:rPr lang="en-US" sz="1500" dirty="0" err="1"/>
              <a:t>sont</a:t>
            </a:r>
            <a:r>
              <a:rPr lang="en-US" sz="1500" dirty="0"/>
              <a:t> les </a:t>
            </a:r>
            <a:r>
              <a:rPr lang="en-US" sz="1500" dirty="0" err="1"/>
              <a:t>mêmes</a:t>
            </a:r>
            <a:r>
              <a:rPr lang="en-US" sz="1500" dirty="0"/>
              <a:t> </a:t>
            </a:r>
            <a:r>
              <a:rPr lang="en-US" sz="1500" dirty="0" err="1"/>
              <a:t>selon</a:t>
            </a:r>
            <a:r>
              <a:rPr lang="en-US" sz="1500" dirty="0"/>
              <a:t> les </a:t>
            </a:r>
            <a:r>
              <a:rPr lang="en-US" sz="1500" dirty="0" err="1"/>
              <a:t>plateformes</a:t>
            </a:r>
            <a:r>
              <a:rPr lang="en-US" sz="1500" dirty="0"/>
              <a:t>, </a:t>
            </a:r>
            <a:r>
              <a:rPr lang="en-US" sz="1500" dirty="0" err="1"/>
              <a:t>mais</a:t>
            </a:r>
            <a:r>
              <a:rPr lang="en-US" sz="1500" dirty="0"/>
              <a:t> le CA de Deliveroo </a:t>
            </a:r>
            <a:r>
              <a:rPr lang="en-US" sz="1500" dirty="0" err="1"/>
              <a:t>reste</a:t>
            </a:r>
            <a:r>
              <a:rPr lang="en-US" sz="1500" dirty="0"/>
              <a:t> plus </a:t>
            </a:r>
            <a:r>
              <a:rPr lang="en-US" sz="1500" dirty="0" err="1"/>
              <a:t>varié</a:t>
            </a:r>
            <a:r>
              <a:rPr lang="en-US" sz="1500" dirty="0"/>
              <a:t> et </a:t>
            </a:r>
            <a:r>
              <a:rPr lang="en-US" sz="1500" dirty="0" err="1"/>
              <a:t>équilibré</a:t>
            </a:r>
            <a:r>
              <a:rPr lang="en-US" sz="1500" dirty="0"/>
              <a:t> que chez Uber Eats qui fait plus de la </a:t>
            </a:r>
            <a:r>
              <a:rPr lang="en-US" sz="1500" dirty="0" err="1"/>
              <a:t>moitié</a:t>
            </a:r>
            <a:r>
              <a:rPr lang="en-US" sz="1500" dirty="0"/>
              <a:t> de son CA sur la fast food.</a:t>
            </a:r>
            <a:endParaRPr sz="1500" dirty="0"/>
          </a:p>
        </p:txBody>
      </p:sp>
      <p:sp>
        <p:nvSpPr>
          <p:cNvPr id="427" name="Google Shape;427;p1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28" name="Google Shape;428;p1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450" name="Google Shape;450;p2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451" name="Google Shape;451;p2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2" name="Google Shape;452;p2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enfin, nous avons fait une étude des promotions et des frais qui s'appliquent sur les commandes. </a:t>
            </a:r>
            <a:endParaRPr sz="1500"/>
          </a:p>
          <a:p>
            <a:pPr marL="0" lvl="0" indent="0" algn="l" rtl="0">
              <a:spcBef>
                <a:spcPts val="0"/>
              </a:spcBef>
              <a:spcAft>
                <a:spcPts val="0"/>
              </a:spcAft>
              <a:buNone/>
            </a:pPr>
            <a:r>
              <a:rPr lang="en-US" sz="1500"/>
              <a:t>On peut remarquer que les promos n'ont pas eu un impact positif sur le montant du panier moyen des clients. </a:t>
            </a:r>
            <a:endParaRPr sz="1500"/>
          </a:p>
          <a:p>
            <a:pPr marL="0" lvl="0" indent="0" algn="l" rtl="0">
              <a:spcBef>
                <a:spcPts val="0"/>
              </a:spcBef>
              <a:spcAft>
                <a:spcPts val="0"/>
              </a:spcAft>
              <a:buNone/>
            </a:pPr>
            <a:r>
              <a:rPr lang="en-US" sz="1500"/>
              <a:t>Ces promos ne font qu'abaisser la facture finale. </a:t>
            </a:r>
            <a:endParaRPr sz="1500"/>
          </a:p>
          <a:p>
            <a:pPr marL="0" lvl="0" indent="0" algn="l" rtl="0">
              <a:spcBef>
                <a:spcPts val="0"/>
              </a:spcBef>
              <a:spcAft>
                <a:spcPts val="0"/>
              </a:spcAft>
              <a:buNone/>
            </a:pPr>
            <a:r>
              <a:rPr lang="en-US" sz="1500"/>
              <a:t>On peut en déduire que les promotions n'ont pas pour but de faire acheter un produit supplémentaire au client, mais fonctionne plutôt comme une méthode de captation de nouveau client qu'on cherchera a fidéliser par la suite.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concernant les Frais de gestion, on remarque qu'uber a beau avoir des frais 2 fois plus élevés que deliveroo, Uber reste leader et le panier moyen reste globalement équlibré.</a:t>
            </a:r>
            <a:endParaRPr sz="1500"/>
          </a:p>
          <a:p>
            <a:pPr marL="0" lvl="0" indent="0" algn="l" rtl="0">
              <a:spcBef>
                <a:spcPts val="0"/>
              </a:spcBef>
              <a:spcAft>
                <a:spcPts val="0"/>
              </a:spcAft>
              <a:buNone/>
            </a:pPr>
            <a:r>
              <a:rPr lang="en-US" sz="1500"/>
              <a:t>Ce qui pourrait etre interessant, ce serait de connaitre la marge prise par les plateformes sur chaque produit. Ces commissions doivent être supérieures chez Deliveroo, ce qui doit venir compenser l'écart sur les frais.</a:t>
            </a:r>
            <a:endParaRPr sz="1500"/>
          </a:p>
        </p:txBody>
      </p:sp>
      <p:sp>
        <p:nvSpPr>
          <p:cNvPr id="453" name="Google Shape;453;p2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54" name="Google Shape;454;p2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469" name="Google Shape;469;p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470" name="Google Shape;470;p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dirty="0" err="1"/>
              <a:t>Enfin</a:t>
            </a:r>
            <a:r>
              <a:rPr lang="en-US" sz="1500" dirty="0"/>
              <a:t>, on </a:t>
            </a:r>
            <a:r>
              <a:rPr lang="en-US" sz="1500" dirty="0" err="1"/>
              <a:t>peut</a:t>
            </a:r>
            <a:r>
              <a:rPr lang="en-US" sz="1500" dirty="0"/>
              <a:t> </a:t>
            </a:r>
            <a:r>
              <a:rPr lang="en-US" sz="1500" dirty="0" err="1"/>
              <a:t>considérer</a:t>
            </a:r>
            <a:r>
              <a:rPr lang="en-US" sz="1500" dirty="0"/>
              <a:t> après </a:t>
            </a:r>
            <a:r>
              <a:rPr lang="en-US" sz="1500" dirty="0" err="1"/>
              <a:t>ces</a:t>
            </a:r>
            <a:r>
              <a:rPr lang="en-US" sz="1500" dirty="0"/>
              <a:t> analyses, que le client </a:t>
            </a:r>
            <a:r>
              <a:rPr lang="en-US" sz="1500" dirty="0" err="1"/>
              <a:t>majoritaire</a:t>
            </a:r>
            <a:r>
              <a:rPr lang="en-US" sz="1500" dirty="0"/>
              <a:t> de Uber eats et Deliveroo </a:t>
            </a:r>
            <a:r>
              <a:rPr lang="en-US" sz="1500" dirty="0" err="1"/>
              <a:t>est</a:t>
            </a:r>
            <a:r>
              <a:rPr lang="en-US" sz="1500" dirty="0"/>
              <a:t> un homme, de la </a:t>
            </a:r>
            <a:r>
              <a:rPr lang="en-US" sz="1500" dirty="0" err="1"/>
              <a:t>génération</a:t>
            </a:r>
            <a:r>
              <a:rPr lang="en-US" sz="1500" dirty="0"/>
              <a:t> Y </a:t>
            </a:r>
            <a:r>
              <a:rPr lang="en-US" sz="1500" dirty="0" err="1"/>
              <a:t>ou</a:t>
            </a:r>
            <a:r>
              <a:rPr lang="en-US" sz="1500" dirty="0"/>
              <a:t> Z, qui </a:t>
            </a:r>
            <a:r>
              <a:rPr lang="en-US" sz="1500" dirty="0" err="1"/>
              <a:t>apprécie</a:t>
            </a:r>
            <a:r>
              <a:rPr lang="en-US" sz="1500" dirty="0"/>
              <a:t> la fast food, la cuisine américaine </a:t>
            </a:r>
            <a:r>
              <a:rPr lang="en-US" sz="1500" dirty="0" err="1"/>
              <a:t>ou</a:t>
            </a:r>
            <a:r>
              <a:rPr lang="en-US" sz="1500" dirty="0"/>
              <a:t> </a:t>
            </a:r>
            <a:r>
              <a:rPr lang="en-US" sz="1500" dirty="0" err="1"/>
              <a:t>italienne</a:t>
            </a:r>
            <a:r>
              <a:rPr lang="en-US" sz="1500" dirty="0"/>
              <a:t>.</a:t>
            </a:r>
            <a:endParaRPr sz="1500" dirty="0"/>
          </a:p>
        </p:txBody>
      </p:sp>
      <p:sp>
        <p:nvSpPr>
          <p:cNvPr id="472" name="Google Shape;472;p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73" name="Google Shape;473;p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a:extLst>
            <a:ext uri="{FF2B5EF4-FFF2-40B4-BE49-F238E27FC236}">
              <a16:creationId xmlns:a16="http://schemas.microsoft.com/office/drawing/2014/main" id="{179FCBB0-54B9-5D13-0CE8-AA51F4CD7C0A}"/>
            </a:ext>
          </a:extLst>
        </p:cNvPr>
        <p:cNvGrpSpPr/>
        <p:nvPr/>
      </p:nvGrpSpPr>
      <p:grpSpPr>
        <a:xfrm>
          <a:off x="0" y="0"/>
          <a:ext cx="0" cy="0"/>
          <a:chOff x="0" y="0"/>
          <a:chExt cx="0" cy="0"/>
        </a:xfrm>
      </p:grpSpPr>
      <p:sp>
        <p:nvSpPr>
          <p:cNvPr id="468" name="Google Shape;468;p21:notes">
            <a:extLst>
              <a:ext uri="{FF2B5EF4-FFF2-40B4-BE49-F238E27FC236}">
                <a16:creationId xmlns:a16="http://schemas.microsoft.com/office/drawing/2014/main" id="{36D536BC-E02B-1A74-EFA9-54E118713168}"/>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469" name="Google Shape;469;p21:notes">
            <a:extLst>
              <a:ext uri="{FF2B5EF4-FFF2-40B4-BE49-F238E27FC236}">
                <a16:creationId xmlns:a16="http://schemas.microsoft.com/office/drawing/2014/main" id="{E1E265FF-20CB-3553-C9A7-EB3F30F05E42}"/>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470" name="Google Shape;470;p21:notes">
            <a:extLst>
              <a:ext uri="{FF2B5EF4-FFF2-40B4-BE49-F238E27FC236}">
                <a16:creationId xmlns:a16="http://schemas.microsoft.com/office/drawing/2014/main" id="{D341FB2F-C254-F4D7-1382-67E7C647FB91}"/>
              </a:ext>
            </a:extLst>
          </p:cNvPr>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21:notes">
            <a:extLst>
              <a:ext uri="{FF2B5EF4-FFF2-40B4-BE49-F238E27FC236}">
                <a16:creationId xmlns:a16="http://schemas.microsoft.com/office/drawing/2014/main" id="{E86EE091-050A-3421-6860-166CF9BD36E2}"/>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dirty="0" err="1"/>
              <a:t>Enfin</a:t>
            </a:r>
            <a:r>
              <a:rPr lang="en-US" sz="1500" dirty="0"/>
              <a:t>, on </a:t>
            </a:r>
            <a:r>
              <a:rPr lang="en-US" sz="1500" dirty="0" err="1"/>
              <a:t>peut</a:t>
            </a:r>
            <a:r>
              <a:rPr lang="en-US" sz="1500" dirty="0"/>
              <a:t> </a:t>
            </a:r>
            <a:r>
              <a:rPr lang="en-US" sz="1500" dirty="0" err="1"/>
              <a:t>considérer</a:t>
            </a:r>
            <a:r>
              <a:rPr lang="en-US" sz="1500" dirty="0"/>
              <a:t> après </a:t>
            </a:r>
            <a:r>
              <a:rPr lang="en-US" sz="1500" dirty="0" err="1"/>
              <a:t>ces</a:t>
            </a:r>
            <a:r>
              <a:rPr lang="en-US" sz="1500" dirty="0"/>
              <a:t> analyses, que le client </a:t>
            </a:r>
            <a:r>
              <a:rPr lang="en-US" sz="1500" dirty="0" err="1"/>
              <a:t>cible</a:t>
            </a:r>
            <a:r>
              <a:rPr lang="en-US" sz="1500" dirty="0"/>
              <a:t> de Bolt food </a:t>
            </a:r>
            <a:r>
              <a:rPr lang="en-US" sz="1500" dirty="0" err="1"/>
              <a:t>serait</a:t>
            </a:r>
            <a:r>
              <a:rPr lang="en-US" sz="1500" dirty="0"/>
              <a:t> </a:t>
            </a:r>
            <a:r>
              <a:rPr lang="en-US" sz="1500" dirty="0" err="1"/>
              <a:t>une</a:t>
            </a:r>
            <a:r>
              <a:rPr lang="en-US" sz="1500" dirty="0"/>
              <a:t> femme, de la </a:t>
            </a:r>
            <a:r>
              <a:rPr lang="en-US" sz="1500" dirty="0" err="1"/>
              <a:t>génération</a:t>
            </a:r>
            <a:r>
              <a:rPr lang="en-US" sz="1500" dirty="0"/>
              <a:t> X, qui </a:t>
            </a:r>
            <a:r>
              <a:rPr lang="en-US" sz="1500" dirty="0" err="1"/>
              <a:t>apprécie</a:t>
            </a:r>
            <a:r>
              <a:rPr lang="en-US" sz="1500" dirty="0"/>
              <a:t> la cuisine </a:t>
            </a:r>
            <a:r>
              <a:rPr lang="en-US" sz="1500" dirty="0" err="1"/>
              <a:t>asiatique</a:t>
            </a:r>
            <a:r>
              <a:rPr lang="en-US" sz="1500" dirty="0"/>
              <a:t> </a:t>
            </a:r>
            <a:r>
              <a:rPr lang="en-US" sz="1500" dirty="0" err="1"/>
              <a:t>puisque</a:t>
            </a:r>
            <a:r>
              <a:rPr lang="en-US" sz="1500" dirty="0"/>
              <a:t> le panier </a:t>
            </a:r>
            <a:r>
              <a:rPr lang="en-US" sz="1500" dirty="0" err="1"/>
              <a:t>moyen</a:t>
            </a:r>
            <a:r>
              <a:rPr lang="en-US" sz="1500" dirty="0"/>
              <a:t> </a:t>
            </a:r>
            <a:r>
              <a:rPr lang="en-US" sz="1500" dirty="0" err="1"/>
              <a:t>est</a:t>
            </a:r>
            <a:r>
              <a:rPr lang="en-US" sz="1500" dirty="0"/>
              <a:t> plus important dans </a:t>
            </a:r>
            <a:r>
              <a:rPr lang="en-US" sz="1500" dirty="0" err="1"/>
              <a:t>ces</a:t>
            </a:r>
            <a:r>
              <a:rPr lang="en-US" sz="1500" dirty="0"/>
              <a:t> </a:t>
            </a:r>
            <a:r>
              <a:rPr lang="en-US" sz="1500" dirty="0" err="1"/>
              <a:t>cas</a:t>
            </a:r>
            <a:r>
              <a:rPr lang="en-US" sz="1500" dirty="0"/>
              <a:t> </a:t>
            </a:r>
            <a:r>
              <a:rPr lang="en-US" sz="1500" dirty="0" err="1"/>
              <a:t>là</a:t>
            </a:r>
            <a:r>
              <a:rPr lang="en-US" sz="1500" dirty="0"/>
              <a:t>.</a:t>
            </a:r>
            <a:endParaRPr sz="1500" dirty="0"/>
          </a:p>
        </p:txBody>
      </p:sp>
      <p:sp>
        <p:nvSpPr>
          <p:cNvPr id="472" name="Google Shape;472;p21:notes">
            <a:extLst>
              <a:ext uri="{FF2B5EF4-FFF2-40B4-BE49-F238E27FC236}">
                <a16:creationId xmlns:a16="http://schemas.microsoft.com/office/drawing/2014/main" id="{317EEAEA-4F84-4CB2-F462-4DC03204DCD0}"/>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73" name="Google Shape;473;p21:notes">
            <a:extLst>
              <a:ext uri="{FF2B5EF4-FFF2-40B4-BE49-F238E27FC236}">
                <a16:creationId xmlns:a16="http://schemas.microsoft.com/office/drawing/2014/main" id="{872CC8C0-2609-4AFC-1A43-57C91A1F0875}"/>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3200813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515" name="Google Shape;515;p2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516" name="Google Shape;516;p2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2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optimiser l'app avec une extension de l'application afin de faciliter le chemin d'achat du client, il n'aurait donc pas besoin de renseigner à nouveau ses données personnelles notamment financière dès lors qu'il a déjà l'application Bolt vtc à l'instar du concurrent Uber </a:t>
            </a:r>
            <a:endParaRPr sz="1500"/>
          </a:p>
        </p:txBody>
      </p:sp>
      <p:sp>
        <p:nvSpPr>
          <p:cNvPr id="518" name="Google Shape;518;p2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519" name="Google Shape;519;p2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546" name="Google Shape;546;p2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547" name="Google Shape;547;p2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p2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restaus moins populaires ou moins reconnus comme africain comme nous l'avons vu précédemment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fidélisation avec un système de points par exemple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partenariat avec entreprise pour les commandes de groupe</a:t>
            </a:r>
            <a:endParaRPr sz="1500"/>
          </a:p>
        </p:txBody>
      </p:sp>
      <p:sp>
        <p:nvSpPr>
          <p:cNvPr id="549" name="Google Shape;549;p2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550" name="Google Shape;550;p2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2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577" name="Google Shape;577;p2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578" name="Google Shape;578;p2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Google Shape;579;p2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en ce qui concerne les limites de notre analyse, nous n'avions pas d'information sur les délais de livraison.</a:t>
            </a:r>
            <a:endParaRPr sz="1500"/>
          </a:p>
          <a:p>
            <a:pPr marL="0" lvl="0" indent="0" algn="l" rtl="0">
              <a:spcBef>
                <a:spcPts val="0"/>
              </a:spcBef>
              <a:spcAft>
                <a:spcPts val="0"/>
              </a:spcAft>
              <a:buNone/>
            </a:pPr>
            <a:r>
              <a:rPr lang="en-US" sz="1500"/>
              <a:t>il n'y a rien de plus désagréable que d'attendre une commande qui n'arrive pas.</a:t>
            </a:r>
            <a:endParaRPr sz="1500"/>
          </a:p>
          <a:p>
            <a:pPr marL="0" lvl="0" indent="0" algn="l" rtl="0">
              <a:spcBef>
                <a:spcPts val="0"/>
              </a:spcBef>
              <a:spcAft>
                <a:spcPts val="0"/>
              </a:spcAft>
              <a:buNone/>
            </a:pPr>
            <a:r>
              <a:rPr lang="en-US" sz="1500"/>
              <a:t> ces délais sont un bon indicateur d'analyse de la performance de ces plateforme et expliquer le succès d'une plateforme sur une autre</a:t>
            </a:r>
            <a:endParaRPr sz="1500"/>
          </a:p>
          <a:p>
            <a:pPr marL="0" lvl="0" indent="0" algn="l" rtl="0">
              <a:spcBef>
                <a:spcPts val="0"/>
              </a:spcBef>
              <a:spcAft>
                <a:spcPts val="0"/>
              </a:spcAft>
              <a:buNone/>
            </a:pPr>
            <a:r>
              <a:rPr lang="en-US" sz="1500"/>
              <a:t>ensuite, nous avions globalement peu de détail sur le contenu des commandes, les profils des clients ou même sur les marges des plateformes, ce qui aurait pu permettre de pousser l'analyse plus loin sur les ajustements qu'une plateforme peut appliquer pour gagner des parts de marché </a:t>
            </a:r>
            <a:endParaRPr sz="1500"/>
          </a:p>
        </p:txBody>
      </p:sp>
      <p:sp>
        <p:nvSpPr>
          <p:cNvPr id="580" name="Google Shape;580;p2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581" name="Google Shape;581;p2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2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604" name="Google Shape;604;p2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605" name="Google Shape;605;p2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p2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et comme évoqué précédemment, les données de Just Eat étaient incomplètes et aurait pu être un élément de plus pour consolider nos conclusions sur le profil des clients et leur comportement d'achat</a:t>
            </a:r>
            <a:endParaRPr sz="1500"/>
          </a:p>
        </p:txBody>
      </p:sp>
      <p:sp>
        <p:nvSpPr>
          <p:cNvPr id="607" name="Google Shape;607;p2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608" name="Google Shape;608;p2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27: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p27:notes"/>
          <p:cNvSpPr>
            <a:spLocks noGrp="1" noRot="1" noChangeAspect="1"/>
          </p:cNvSpPr>
          <p:nvPr>
            <p:ph type="sldImg" idx="2"/>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33" name="Google Shape;133;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34" name="Google Shape;134;p5:notes"/>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37" name="Google Shape;137;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50" name="Google Shape;150;p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51" name="Google Shape;151;p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dans products </a:t>
            </a:r>
            <a:r>
              <a:rPr lang="en-US" dirty="0" err="1"/>
              <a:t>nom_produit</a:t>
            </a:r>
            <a:r>
              <a:rPr lang="en-US" dirty="0"/>
              <a:t> que de nan pour just eat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dans Transactions données de Just eat non </a:t>
            </a:r>
            <a:r>
              <a:rPr lang="en-US" dirty="0" err="1"/>
              <a:t>prises</a:t>
            </a:r>
            <a:r>
              <a:rPr lang="en-US" dirty="0"/>
              <a:t> </a:t>
            </a:r>
            <a:r>
              <a:rPr lang="en-US" dirty="0" err="1"/>
              <a:t>en</a:t>
            </a:r>
            <a:r>
              <a:rPr lang="en-US" dirty="0"/>
              <a:t> </a:t>
            </a:r>
            <a:r>
              <a:rPr lang="en-US" dirty="0" err="1"/>
              <a:t>compte</a:t>
            </a:r>
            <a:r>
              <a:rPr lang="en-US" dirty="0"/>
              <a:t> pour </a:t>
            </a:r>
            <a:r>
              <a:rPr lang="en-US" dirty="0" err="1"/>
              <a:t>l'analyse</a:t>
            </a:r>
            <a:r>
              <a:rPr lang="en-US" dirty="0"/>
              <a:t> financière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err="1"/>
              <a:t>montant</a:t>
            </a:r>
            <a:r>
              <a:rPr lang="en-US" dirty="0"/>
              <a:t> </a:t>
            </a:r>
            <a:r>
              <a:rPr lang="en-US" dirty="0" err="1"/>
              <a:t>commande</a:t>
            </a:r>
            <a:r>
              <a:rPr lang="en-US" dirty="0"/>
              <a:t> à 0 et promo à 0 </a:t>
            </a:r>
            <a:r>
              <a:rPr lang="en-US" dirty="0" err="1"/>
              <a:t>lignes</a:t>
            </a:r>
            <a:r>
              <a:rPr lang="en-US" dirty="0"/>
              <a:t> non </a:t>
            </a:r>
            <a:r>
              <a:rPr lang="en-US" dirty="0" err="1"/>
              <a:t>prises</a:t>
            </a:r>
            <a:r>
              <a:rPr lang="en-US" dirty="0"/>
              <a:t> </a:t>
            </a:r>
            <a:r>
              <a:rPr lang="en-US" dirty="0" err="1"/>
              <a:t>en</a:t>
            </a:r>
            <a:r>
              <a:rPr lang="en-US" dirty="0"/>
              <a:t> </a:t>
            </a:r>
            <a:r>
              <a:rPr lang="en-US" dirty="0" err="1"/>
              <a:t>compte</a:t>
            </a:r>
            <a:r>
              <a:rPr lang="en-US" dirty="0"/>
              <a:t> dans </a:t>
            </a:r>
            <a:r>
              <a:rPr lang="en-US" dirty="0" err="1"/>
              <a:t>l'analyse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err="1"/>
              <a:t>montant</a:t>
            </a:r>
            <a:r>
              <a:rPr lang="en-US" dirty="0"/>
              <a:t> de 943,60 euros non pris </a:t>
            </a:r>
            <a:r>
              <a:rPr lang="en-US" dirty="0" err="1"/>
              <a:t>en</a:t>
            </a:r>
            <a:r>
              <a:rPr lang="en-US" dirty="0"/>
              <a:t> </a:t>
            </a:r>
            <a:r>
              <a:rPr lang="en-US" dirty="0" err="1"/>
              <a:t>compte</a:t>
            </a:r>
            <a:r>
              <a:rPr lang="en-US" dirty="0"/>
              <a:t> pour les </a:t>
            </a:r>
            <a:r>
              <a:rPr lang="en-US" dirty="0" err="1"/>
              <a:t>visualisations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 </a:t>
            </a:r>
            <a:endParaRPr dirty="0"/>
          </a:p>
        </p:txBody>
      </p:sp>
      <p:sp>
        <p:nvSpPr>
          <p:cNvPr id="153" name="Google Shape;153;p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54" name="Google Shape;154;p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67" name="Google Shape;167;p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68" name="Google Shape;168;p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71" name="Google Shape;171;p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02" name="Google Shape;202;p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03" name="Google Shape;203;p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400"/>
              <a:t>la livraison à domicile est entrée dans les habitudes des français....;</a:t>
            </a:r>
            <a:endParaRPr sz="1400"/>
          </a:p>
        </p:txBody>
      </p:sp>
      <p:sp>
        <p:nvSpPr>
          <p:cNvPr id="205" name="Google Shape;205;p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06" name="Google Shape;206;p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24" name="Google Shape;224;p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25" name="Google Shape;225;p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Une croissance exponentielle pour Uber Eats, surtout après juillet 2018.</a:t>
            </a:r>
            <a:endParaRPr sz="1500"/>
          </a:p>
          <a:p>
            <a:pPr marL="0" lvl="0" indent="0" algn="l" rtl="0">
              <a:spcBef>
                <a:spcPts val="0"/>
              </a:spcBef>
              <a:spcAft>
                <a:spcPts val="0"/>
              </a:spcAft>
              <a:buNone/>
            </a:pPr>
            <a:r>
              <a:rPr lang="en-US" sz="1500"/>
              <a:t>En termes de nombre de clients, Uber Eats est clairement le leader parmi les trois plateformes avec plus de 10K en 2020.</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a:t>Just Eat a le plus faible nombre de clients parmi les trois plateformes et montre une croissance quasi inexistante tout au long de la période.</a:t>
            </a:r>
            <a:endParaRPr sz="1500"/>
          </a:p>
        </p:txBody>
      </p:sp>
      <p:sp>
        <p:nvSpPr>
          <p:cNvPr id="227" name="Google Shape;227;p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28" name="Google Shape;228;p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7"/>
          <p:cNvSpPr>
            <a:spLocks noGrp="1"/>
          </p:cNvSpPr>
          <p:nvPr>
            <p:ph type="pic" idx="2"/>
          </p:nvPr>
        </p:nvSpPr>
        <p:spPr>
          <a:xfrm>
            <a:off x="1792288" y="612775"/>
            <a:ext cx="5486400" cy="4114800"/>
          </a:xfrm>
          <a:prstGeom prst="rect">
            <a:avLst/>
          </a:prstGeom>
          <a:noFill/>
          <a:ln>
            <a:noFill/>
          </a:ln>
        </p:spPr>
      </p:sp>
      <p:sp>
        <p:nvSpPr>
          <p:cNvPr id="68" name="Google Shape;68;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0349"/>
        </a:solidFill>
        <a:effectLst/>
      </p:bgPr>
    </p:bg>
    <p:spTree>
      <p:nvGrpSpPr>
        <p:cNvPr id="1" name="Shape 87"/>
        <p:cNvGrpSpPr/>
        <p:nvPr/>
      </p:nvGrpSpPr>
      <p:grpSpPr>
        <a:xfrm>
          <a:off x="0" y="0"/>
          <a:ext cx="0" cy="0"/>
          <a:chOff x="0" y="0"/>
          <a:chExt cx="0" cy="0"/>
        </a:xfrm>
      </p:grpSpPr>
      <p:sp>
        <p:nvSpPr>
          <p:cNvPr id="88" name="Google Shape;88;p1"/>
          <p:cNvSpPr/>
          <p:nvPr/>
        </p:nvSpPr>
        <p:spPr>
          <a:xfrm>
            <a:off x="13335209" y="7553014"/>
            <a:ext cx="4792317" cy="2495004"/>
          </a:xfrm>
          <a:custGeom>
            <a:avLst/>
            <a:gdLst/>
            <a:ahLst/>
            <a:cxnLst/>
            <a:rect l="l" t="t" r="r" b="b"/>
            <a:pathLst>
              <a:path w="4792317" h="2495004" extrusionOk="0">
                <a:moveTo>
                  <a:pt x="0" y="0"/>
                </a:moveTo>
                <a:lnTo>
                  <a:pt x="4792316" y="0"/>
                </a:lnTo>
                <a:lnTo>
                  <a:pt x="4792316" y="2495004"/>
                </a:lnTo>
                <a:lnTo>
                  <a:pt x="0" y="2495004"/>
                </a:lnTo>
                <a:lnTo>
                  <a:pt x="0" y="0"/>
                </a:lnTo>
                <a:close/>
              </a:path>
            </a:pathLst>
          </a:custGeom>
          <a:blipFill rotWithShape="1">
            <a:blip r:embed="rId3">
              <a:alphaModFix/>
            </a:blip>
            <a:stretch>
              <a:fillRect l="-1135" t="-15318" r="-1136"/>
            </a:stretch>
          </a:blipFill>
          <a:ln>
            <a:noFill/>
          </a:ln>
        </p:spPr>
        <p:txBody>
          <a:bodyPr/>
          <a:lstStyle/>
          <a:p>
            <a:endParaRPr lang="fr-FR"/>
          </a:p>
        </p:txBody>
      </p:sp>
      <p:sp>
        <p:nvSpPr>
          <p:cNvPr id="89" name="Google Shape;89;p1"/>
          <p:cNvSpPr txBox="1"/>
          <p:nvPr/>
        </p:nvSpPr>
        <p:spPr>
          <a:xfrm>
            <a:off x="1607793" y="2906925"/>
            <a:ext cx="14556480" cy="1955804"/>
          </a:xfrm>
          <a:prstGeom prst="rect">
            <a:avLst/>
          </a:prstGeom>
          <a:noFill/>
          <a:ln>
            <a:noFill/>
          </a:ln>
        </p:spPr>
        <p:txBody>
          <a:bodyPr spcFirstLastPara="1" wrap="square" lIns="0" tIns="0" rIns="0" bIns="0" anchor="t" anchorCtr="0">
            <a:spAutoFit/>
          </a:bodyPr>
          <a:lstStyle/>
          <a:p>
            <a:pPr marL="0" marR="0" lvl="0" indent="0" algn="ctr" rtl="0">
              <a:lnSpc>
                <a:spcPct val="160012"/>
              </a:lnSpc>
              <a:spcBef>
                <a:spcPts val="0"/>
              </a:spcBef>
              <a:spcAft>
                <a:spcPts val="0"/>
              </a:spcAft>
              <a:buNone/>
            </a:pPr>
            <a:r>
              <a:rPr lang="en-US" sz="4999" b="1" i="0" u="none" strike="noStrike" cap="none">
                <a:solidFill>
                  <a:srgbClr val="FFFFFF"/>
                </a:solidFill>
                <a:latin typeface="DM Sans"/>
                <a:ea typeface="DM Sans"/>
                <a:cs typeface="DM Sans"/>
                <a:sym typeface="DM Sans"/>
              </a:rPr>
              <a:t>Analyse concurrentielle et stratégie d’implantation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0"/>
          <p:cNvSpPr txBox="1"/>
          <p:nvPr/>
        </p:nvSpPr>
        <p:spPr>
          <a:xfrm>
            <a:off x="2632213" y="532703"/>
            <a:ext cx="12495900" cy="1772793"/>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US" sz="7200" b="1" i="0" u="none" strike="noStrike" cap="none" dirty="0">
                <a:solidFill>
                  <a:srgbClr val="010349"/>
                </a:solidFill>
                <a:latin typeface="DM Sans"/>
                <a:ea typeface="DM Sans"/>
                <a:cs typeface="DM Sans"/>
                <a:sym typeface="DM Sans"/>
              </a:rPr>
              <a:t>Un </a:t>
            </a:r>
            <a:r>
              <a:rPr lang="en-US" sz="7200" b="1" i="0" u="none" strike="noStrike" cap="none" dirty="0" err="1">
                <a:solidFill>
                  <a:srgbClr val="010349"/>
                </a:solidFill>
                <a:latin typeface="DM Sans"/>
                <a:ea typeface="DM Sans"/>
                <a:cs typeface="DM Sans"/>
                <a:sym typeface="DM Sans"/>
              </a:rPr>
              <a:t>secteur</a:t>
            </a:r>
            <a:r>
              <a:rPr lang="en-US" sz="7200" b="1" i="0" u="none" strike="noStrike" cap="none" dirty="0">
                <a:solidFill>
                  <a:srgbClr val="010349"/>
                </a:solidFill>
                <a:latin typeface="DM Sans"/>
                <a:ea typeface="DM Sans"/>
                <a:cs typeface="DM Sans"/>
                <a:sym typeface="DM Sans"/>
              </a:rPr>
              <a:t> </a:t>
            </a:r>
            <a:r>
              <a:rPr lang="en-US" sz="7200" b="1" i="0" u="none" strike="noStrike" cap="none" dirty="0" err="1">
                <a:solidFill>
                  <a:srgbClr val="010349"/>
                </a:solidFill>
                <a:latin typeface="DM Sans"/>
                <a:ea typeface="DM Sans"/>
                <a:cs typeface="DM Sans"/>
                <a:sym typeface="DM Sans"/>
              </a:rPr>
              <a:t>en</a:t>
            </a:r>
            <a:r>
              <a:rPr lang="en-US" sz="7200" b="1" i="0" u="none" strike="noStrike" cap="none" dirty="0">
                <a:solidFill>
                  <a:srgbClr val="010349"/>
                </a:solidFill>
                <a:latin typeface="DM Sans"/>
                <a:ea typeface="DM Sans"/>
                <a:cs typeface="DM Sans"/>
                <a:sym typeface="DM Sans"/>
              </a:rPr>
              <a:t> </a:t>
            </a:r>
            <a:r>
              <a:rPr lang="en-US" sz="7200" b="1" i="0" u="none" strike="noStrike" cap="none" dirty="0" err="1">
                <a:solidFill>
                  <a:srgbClr val="010349"/>
                </a:solidFill>
                <a:latin typeface="DM Sans"/>
                <a:ea typeface="DM Sans"/>
                <a:cs typeface="DM Sans"/>
                <a:sym typeface="DM Sans"/>
              </a:rPr>
              <a:t>croissance</a:t>
            </a:r>
            <a:endParaRPr dirty="0"/>
          </a:p>
        </p:txBody>
      </p:sp>
      <p:grpSp>
        <p:nvGrpSpPr>
          <p:cNvPr id="250" name="Google Shape;250;p10"/>
          <p:cNvGrpSpPr/>
          <p:nvPr/>
        </p:nvGrpSpPr>
        <p:grpSpPr>
          <a:xfrm>
            <a:off x="533502" y="-361651"/>
            <a:ext cx="17754498" cy="1031915"/>
            <a:chOff x="0" y="-95250"/>
            <a:chExt cx="4676082" cy="271781"/>
          </a:xfrm>
        </p:grpSpPr>
        <p:sp>
          <p:nvSpPr>
            <p:cNvPr id="251" name="Google Shape;251;p10"/>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252" name="Google Shape;252;p10"/>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3" name="Google Shape;253;p10"/>
          <p:cNvGrpSpPr/>
          <p:nvPr/>
        </p:nvGrpSpPr>
        <p:grpSpPr>
          <a:xfrm>
            <a:off x="0" y="-361652"/>
            <a:ext cx="689989" cy="10648652"/>
            <a:chOff x="0" y="-95250"/>
            <a:chExt cx="181726" cy="2804583"/>
          </a:xfrm>
        </p:grpSpPr>
        <p:sp>
          <p:nvSpPr>
            <p:cNvPr id="254" name="Google Shape;254;p10"/>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255" name="Google Shape;255;p10"/>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7" name="Google Shape;257;p10"/>
          <p:cNvSpPr txBox="1"/>
          <p:nvPr/>
        </p:nvSpPr>
        <p:spPr>
          <a:xfrm>
            <a:off x="1045028" y="2079953"/>
            <a:ext cx="16447394" cy="1123579"/>
          </a:xfrm>
          <a:prstGeom prst="rect">
            <a:avLst/>
          </a:prstGeom>
          <a:noFill/>
          <a:ln>
            <a:noFill/>
          </a:ln>
        </p:spPr>
        <p:txBody>
          <a:bodyPr spcFirstLastPara="1" wrap="square" lIns="0" tIns="0" rIns="0" bIns="0" anchor="t" anchorCtr="0">
            <a:spAutoFit/>
          </a:bodyPr>
          <a:lstStyle/>
          <a:p>
            <a:pPr marL="0" marR="0" lvl="0" indent="0" algn="l" rtl="0">
              <a:lnSpc>
                <a:spcPct val="2755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548304" marR="0" lvl="1" indent="-274152" algn="l" rtl="0">
              <a:lnSpc>
                <a:spcPct val="160023"/>
              </a:lnSpc>
              <a:spcBef>
                <a:spcPts val="0"/>
              </a:spcBef>
              <a:spcAft>
                <a:spcPts val="0"/>
              </a:spcAft>
              <a:buClr>
                <a:srgbClr val="010349"/>
              </a:buClr>
              <a:buSzPts val="2539"/>
              <a:buFont typeface="Arial"/>
              <a:buChar char="•"/>
            </a:pPr>
            <a:r>
              <a:rPr lang="en-US" sz="2539" b="0" i="0" u="none" strike="noStrike" cap="none" dirty="0">
                <a:solidFill>
                  <a:srgbClr val="010349"/>
                </a:solidFill>
                <a:latin typeface="DM Sans"/>
                <a:ea typeface="DM Sans"/>
                <a:cs typeface="DM Sans"/>
                <a:sym typeface="DM Sans"/>
              </a:rPr>
              <a:t>Uber Eats a pris le dessus et se </a:t>
            </a:r>
            <a:r>
              <a:rPr lang="en-US" sz="2539" b="0" i="0" u="none" strike="noStrike" cap="none" dirty="0" err="1">
                <a:solidFill>
                  <a:srgbClr val="010349"/>
                </a:solidFill>
                <a:latin typeface="DM Sans"/>
                <a:ea typeface="DM Sans"/>
                <a:cs typeface="DM Sans"/>
                <a:sym typeface="DM Sans"/>
              </a:rPr>
              <a:t>détache</a:t>
            </a:r>
            <a:r>
              <a:rPr lang="en-US" sz="2539" b="0" i="0" u="none" strike="noStrike" cap="none" dirty="0">
                <a:solidFill>
                  <a:srgbClr val="010349"/>
                </a:solidFill>
                <a:latin typeface="DM Sans"/>
                <a:ea typeface="DM Sans"/>
                <a:cs typeface="DM Sans"/>
                <a:sym typeface="DM Sans"/>
              </a:rPr>
              <a:t> </a:t>
            </a:r>
            <a:r>
              <a:rPr lang="en-US" sz="2539" b="0" i="0" u="none" strike="noStrike" cap="none" dirty="0" err="1">
                <a:solidFill>
                  <a:srgbClr val="010349"/>
                </a:solidFill>
                <a:latin typeface="DM Sans"/>
                <a:ea typeface="DM Sans"/>
                <a:cs typeface="DM Sans"/>
                <a:sym typeface="DM Sans"/>
              </a:rPr>
              <a:t>depuis</a:t>
            </a:r>
            <a:r>
              <a:rPr lang="en-US" sz="2539" b="0" i="0" u="none" strike="noStrike" cap="none" dirty="0">
                <a:solidFill>
                  <a:srgbClr val="010349"/>
                </a:solidFill>
                <a:latin typeface="DM Sans"/>
                <a:ea typeface="DM Sans"/>
                <a:cs typeface="DM Sans"/>
                <a:sym typeface="DM Sans"/>
              </a:rPr>
              <a:t> 2018, grâce à </a:t>
            </a:r>
            <a:r>
              <a:rPr lang="en-US" sz="2539" b="0" i="0" u="none" strike="noStrike" cap="none" dirty="0" err="1">
                <a:solidFill>
                  <a:srgbClr val="010349"/>
                </a:solidFill>
                <a:latin typeface="DM Sans"/>
                <a:ea typeface="DM Sans"/>
                <a:cs typeface="DM Sans"/>
                <a:sym typeface="DM Sans"/>
              </a:rPr>
              <a:t>l’élargissement</a:t>
            </a:r>
            <a:r>
              <a:rPr lang="en-US" sz="2539" b="0" i="0" u="none" strike="noStrike" cap="none" dirty="0">
                <a:solidFill>
                  <a:srgbClr val="010349"/>
                </a:solidFill>
                <a:latin typeface="DM Sans"/>
                <a:ea typeface="DM Sans"/>
                <a:cs typeface="DM Sans"/>
                <a:sym typeface="DM Sans"/>
              </a:rPr>
              <a:t> de </a:t>
            </a:r>
            <a:r>
              <a:rPr lang="en-US" sz="2539" b="0" i="0" u="none" strike="noStrike" cap="none" dirty="0" err="1">
                <a:solidFill>
                  <a:srgbClr val="010349"/>
                </a:solidFill>
                <a:latin typeface="DM Sans"/>
                <a:ea typeface="DM Sans"/>
                <a:cs typeface="DM Sans"/>
                <a:sym typeface="DM Sans"/>
              </a:rPr>
              <a:t>sa</a:t>
            </a:r>
            <a:r>
              <a:rPr lang="en-US" sz="2539" b="0" i="0" u="none" strike="noStrike" cap="none" dirty="0">
                <a:solidFill>
                  <a:srgbClr val="010349"/>
                </a:solidFill>
                <a:latin typeface="DM Sans"/>
                <a:ea typeface="DM Sans"/>
                <a:cs typeface="DM Sans"/>
                <a:sym typeface="DM Sans"/>
              </a:rPr>
              <a:t> couverture du </a:t>
            </a:r>
            <a:r>
              <a:rPr lang="en-US" sz="2539" b="0" i="0" u="none" strike="noStrike" cap="none" dirty="0" err="1">
                <a:solidFill>
                  <a:srgbClr val="010349"/>
                </a:solidFill>
                <a:latin typeface="DM Sans"/>
                <a:ea typeface="DM Sans"/>
                <a:cs typeface="DM Sans"/>
                <a:sym typeface="DM Sans"/>
              </a:rPr>
              <a:t>territoire</a:t>
            </a:r>
            <a:endParaRPr dirty="0"/>
          </a:p>
        </p:txBody>
      </p:sp>
      <p:pic>
        <p:nvPicPr>
          <p:cNvPr id="5" name="Image 4">
            <a:extLst>
              <a:ext uri="{FF2B5EF4-FFF2-40B4-BE49-F238E27FC236}">
                <a16:creationId xmlns:a16="http://schemas.microsoft.com/office/drawing/2014/main" id="{6911C992-1534-F57C-6C3C-2296DCB6ADA2}"/>
              </a:ext>
            </a:extLst>
          </p:cNvPr>
          <p:cNvPicPr>
            <a:picLocks noChangeAspect="1"/>
          </p:cNvPicPr>
          <p:nvPr/>
        </p:nvPicPr>
        <p:blipFill>
          <a:blip r:embed="rId3"/>
          <a:stretch>
            <a:fillRect/>
          </a:stretch>
        </p:blipFill>
        <p:spPr>
          <a:xfrm>
            <a:off x="3580094" y="4122088"/>
            <a:ext cx="10201220" cy="4945104"/>
          </a:xfrm>
          <a:prstGeom prst="rect">
            <a:avLst/>
          </a:prstGeom>
        </p:spPr>
      </p:pic>
      <p:sp>
        <p:nvSpPr>
          <p:cNvPr id="4" name="Rectangle 3">
            <a:extLst>
              <a:ext uri="{FF2B5EF4-FFF2-40B4-BE49-F238E27FC236}">
                <a16:creationId xmlns:a16="http://schemas.microsoft.com/office/drawing/2014/main" id="{38DE3385-1F1F-AB27-1B39-F351273A1BA5}"/>
              </a:ext>
            </a:extLst>
          </p:cNvPr>
          <p:cNvSpPr/>
          <p:nvPr/>
        </p:nvSpPr>
        <p:spPr>
          <a:xfrm>
            <a:off x="7682540" y="7749847"/>
            <a:ext cx="440871" cy="91440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7" name="Google Shape;267;p11"/>
          <p:cNvGrpSpPr/>
          <p:nvPr/>
        </p:nvGrpSpPr>
        <p:grpSpPr>
          <a:xfrm>
            <a:off x="0" y="-361652"/>
            <a:ext cx="689989" cy="10648652"/>
            <a:chOff x="0" y="-95250"/>
            <a:chExt cx="181726" cy="2804583"/>
          </a:xfrm>
        </p:grpSpPr>
        <p:sp>
          <p:nvSpPr>
            <p:cNvPr id="268" name="Google Shape;268;p11"/>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269" name="Google Shape;269;p11"/>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0" name="Google Shape;270;p11"/>
          <p:cNvGrpSpPr/>
          <p:nvPr/>
        </p:nvGrpSpPr>
        <p:grpSpPr>
          <a:xfrm>
            <a:off x="533502" y="-361651"/>
            <a:ext cx="17754498" cy="1031915"/>
            <a:chOff x="0" y="-95250"/>
            <a:chExt cx="4676082" cy="271781"/>
          </a:xfrm>
        </p:grpSpPr>
        <p:sp>
          <p:nvSpPr>
            <p:cNvPr id="271" name="Google Shape;271;p11"/>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272" name="Google Shape;272;p11"/>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4" name="Google Shape;274;p11"/>
          <p:cNvSpPr txBox="1"/>
          <p:nvPr/>
        </p:nvSpPr>
        <p:spPr>
          <a:xfrm>
            <a:off x="4332051" y="400640"/>
            <a:ext cx="10157400" cy="95430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US" sz="6200" b="1" i="0" u="none" strike="noStrike" cap="none" dirty="0">
                <a:solidFill>
                  <a:srgbClr val="010349"/>
                </a:solidFill>
                <a:latin typeface="DM Sans"/>
                <a:ea typeface="DM Sans"/>
                <a:cs typeface="DM Sans"/>
                <a:sym typeface="DM Sans"/>
              </a:rPr>
              <a:t>Uber Eats </a:t>
            </a:r>
            <a:r>
              <a:rPr lang="en-US" sz="6200" b="1" i="0" u="none" strike="noStrike" cap="none" dirty="0" err="1">
                <a:solidFill>
                  <a:srgbClr val="010349"/>
                </a:solidFill>
                <a:latin typeface="DM Sans"/>
                <a:ea typeface="DM Sans"/>
                <a:cs typeface="DM Sans"/>
                <a:sym typeface="DM Sans"/>
              </a:rPr>
              <a:t>toujours</a:t>
            </a:r>
            <a:r>
              <a:rPr lang="en-US" sz="6200" b="1" i="0" u="none" strike="noStrike" cap="none" dirty="0">
                <a:solidFill>
                  <a:srgbClr val="010349"/>
                </a:solidFill>
                <a:latin typeface="DM Sans"/>
                <a:ea typeface="DM Sans"/>
                <a:cs typeface="DM Sans"/>
                <a:sym typeface="DM Sans"/>
              </a:rPr>
              <a:t> </a:t>
            </a:r>
            <a:r>
              <a:rPr lang="en-US" sz="6200" b="1" i="0" u="none" strike="noStrike" cap="none" dirty="0" err="1">
                <a:solidFill>
                  <a:srgbClr val="010349"/>
                </a:solidFill>
                <a:latin typeface="DM Sans"/>
                <a:ea typeface="DM Sans"/>
                <a:cs typeface="DM Sans"/>
                <a:sym typeface="DM Sans"/>
              </a:rPr>
              <a:t>en</a:t>
            </a:r>
            <a:r>
              <a:rPr lang="en-US" sz="6200" b="1" i="0" u="none" strike="noStrike" cap="none" dirty="0">
                <a:solidFill>
                  <a:srgbClr val="010349"/>
                </a:solidFill>
                <a:latin typeface="DM Sans"/>
                <a:ea typeface="DM Sans"/>
                <a:cs typeface="DM Sans"/>
                <a:sym typeface="DM Sans"/>
              </a:rPr>
              <a:t> tête </a:t>
            </a:r>
            <a:endParaRPr dirty="0"/>
          </a:p>
        </p:txBody>
      </p:sp>
      <p:sp>
        <p:nvSpPr>
          <p:cNvPr id="275" name="Google Shape;275;p11"/>
          <p:cNvSpPr txBox="1"/>
          <p:nvPr/>
        </p:nvSpPr>
        <p:spPr>
          <a:xfrm>
            <a:off x="9567238" y="7074469"/>
            <a:ext cx="8044790" cy="1753803"/>
          </a:xfrm>
          <a:prstGeom prst="rect">
            <a:avLst/>
          </a:prstGeom>
          <a:noFill/>
          <a:ln>
            <a:noFill/>
          </a:ln>
        </p:spPr>
        <p:txBody>
          <a:bodyPr spcFirstLastPara="1" wrap="square" lIns="0" tIns="0" rIns="0" bIns="0" anchor="t" anchorCtr="0">
            <a:spAutoFit/>
          </a:bodyPr>
          <a:lstStyle/>
          <a:p>
            <a:pPr marL="0" marR="0" lvl="0" indent="0" algn="l" rtl="0">
              <a:lnSpc>
                <a:spcPct val="159990"/>
              </a:lnSpc>
              <a:spcBef>
                <a:spcPts val="0"/>
              </a:spcBef>
              <a:spcAft>
                <a:spcPts val="0"/>
              </a:spcAft>
              <a:buNone/>
            </a:pPr>
            <a:r>
              <a:rPr lang="en-US" sz="2202" b="0" i="0" u="none" strike="noStrike" cap="none">
                <a:solidFill>
                  <a:srgbClr val="012B1B"/>
                </a:solidFill>
                <a:latin typeface="DM Sans"/>
                <a:ea typeface="DM Sans"/>
                <a:cs typeface="DM Sans"/>
                <a:sym typeface="DM Sans"/>
              </a:rPr>
              <a:t>Le dîner est le moment le plus propice à la commande des repas.</a:t>
            </a:r>
            <a:endParaRPr/>
          </a:p>
          <a:p>
            <a:pPr marL="0" marR="0" lvl="0" indent="0" algn="l" rtl="0">
              <a:lnSpc>
                <a:spcPct val="159990"/>
              </a:lnSpc>
              <a:spcBef>
                <a:spcPts val="0"/>
              </a:spcBef>
              <a:spcAft>
                <a:spcPts val="0"/>
              </a:spcAft>
              <a:buNone/>
            </a:pPr>
            <a:r>
              <a:rPr lang="en-US" sz="2202" b="0" i="0" u="none" strike="noStrike" cap="none">
                <a:solidFill>
                  <a:srgbClr val="012B1B"/>
                </a:solidFill>
                <a:latin typeface="DM Sans"/>
                <a:ea typeface="DM Sans"/>
                <a:cs typeface="DM Sans"/>
                <a:sym typeface="DM Sans"/>
              </a:rPr>
              <a:t>Uber Eats est particulièrement préféré pendant cette période.</a:t>
            </a:r>
            <a:endParaRPr/>
          </a:p>
          <a:p>
            <a:pPr marL="0" marR="0" lvl="0" indent="0" algn="l" rtl="0">
              <a:lnSpc>
                <a:spcPct val="159990"/>
              </a:lnSpc>
              <a:spcBef>
                <a:spcPts val="0"/>
              </a:spcBef>
              <a:spcAft>
                <a:spcPts val="0"/>
              </a:spcAft>
              <a:buNone/>
            </a:pPr>
            <a:r>
              <a:rPr lang="en-US" sz="2202" b="0" i="0" u="none" strike="noStrike" cap="none">
                <a:solidFill>
                  <a:srgbClr val="012B1B"/>
                </a:solidFill>
                <a:latin typeface="DM Sans"/>
                <a:ea typeface="DM Sans"/>
                <a:cs typeface="DM Sans"/>
                <a:sym typeface="DM Sans"/>
              </a:rPr>
              <a:t>10 Millions d’euros de CA le soir.</a:t>
            </a:r>
            <a:endParaRPr/>
          </a:p>
        </p:txBody>
      </p:sp>
      <p:sp>
        <p:nvSpPr>
          <p:cNvPr id="276" name="Google Shape;276;p11"/>
          <p:cNvSpPr txBox="1"/>
          <p:nvPr/>
        </p:nvSpPr>
        <p:spPr>
          <a:xfrm>
            <a:off x="9567238" y="3023235"/>
            <a:ext cx="7692062" cy="1727581"/>
          </a:xfrm>
          <a:prstGeom prst="rect">
            <a:avLst/>
          </a:prstGeom>
          <a:noFill/>
          <a:ln>
            <a:noFill/>
          </a:ln>
        </p:spPr>
        <p:txBody>
          <a:bodyPr spcFirstLastPara="1" wrap="square" lIns="0" tIns="0" rIns="0" bIns="0" anchor="t" anchorCtr="0">
            <a:spAutoFit/>
          </a:bodyPr>
          <a:lstStyle/>
          <a:p>
            <a:pPr marL="0" marR="0" lvl="0" indent="0" algn="l" rtl="0">
              <a:lnSpc>
                <a:spcPct val="160000"/>
              </a:lnSpc>
              <a:spcBef>
                <a:spcPts val="0"/>
              </a:spcBef>
              <a:spcAft>
                <a:spcPts val="0"/>
              </a:spcAft>
              <a:buNone/>
            </a:pPr>
            <a:r>
              <a:rPr lang="en-US" sz="2180" b="0" i="0" u="none" strike="noStrike" cap="none">
                <a:solidFill>
                  <a:srgbClr val="012B1B"/>
                </a:solidFill>
                <a:latin typeface="DM Sans"/>
                <a:ea typeface="DM Sans"/>
                <a:cs typeface="DM Sans"/>
                <a:sym typeface="DM Sans"/>
              </a:rPr>
              <a:t>Dimanche est le jour avec le plus haut chiffre d'affaires pour chaque plateforme.</a:t>
            </a:r>
            <a:endParaRPr/>
          </a:p>
          <a:p>
            <a:pPr marL="0" marR="0" lvl="0" indent="0" algn="l" rtl="0">
              <a:lnSpc>
                <a:spcPct val="160000"/>
              </a:lnSpc>
              <a:spcBef>
                <a:spcPts val="0"/>
              </a:spcBef>
              <a:spcAft>
                <a:spcPts val="0"/>
              </a:spcAft>
              <a:buNone/>
            </a:pPr>
            <a:r>
              <a:rPr lang="en-US" sz="2180" b="0" i="0" u="none" strike="noStrike" cap="none">
                <a:solidFill>
                  <a:srgbClr val="012B1B"/>
                </a:solidFill>
                <a:latin typeface="DM Sans"/>
                <a:ea typeface="DM Sans"/>
                <a:cs typeface="DM Sans"/>
                <a:sym typeface="DM Sans"/>
              </a:rPr>
              <a:t>1 Million € de CA le dimanche pour Deliveroo quand Uber Eats fait le double ce même jour.</a:t>
            </a:r>
            <a:endParaRPr/>
          </a:p>
        </p:txBody>
      </p:sp>
      <p:pic>
        <p:nvPicPr>
          <p:cNvPr id="3" name="Image 2">
            <a:extLst>
              <a:ext uri="{FF2B5EF4-FFF2-40B4-BE49-F238E27FC236}">
                <a16:creationId xmlns:a16="http://schemas.microsoft.com/office/drawing/2014/main" id="{5569A611-C9F3-C5DD-72AA-FE3F3A2DB7DE}"/>
              </a:ext>
            </a:extLst>
          </p:cNvPr>
          <p:cNvPicPr>
            <a:picLocks noChangeAspect="1"/>
          </p:cNvPicPr>
          <p:nvPr/>
        </p:nvPicPr>
        <p:blipFill>
          <a:blip r:embed="rId3"/>
          <a:srcRect t="4522" b="7127"/>
          <a:stretch/>
        </p:blipFill>
        <p:spPr>
          <a:xfrm>
            <a:off x="1031432" y="2274473"/>
            <a:ext cx="8112568" cy="3347358"/>
          </a:xfrm>
          <a:prstGeom prst="rect">
            <a:avLst/>
          </a:prstGeom>
        </p:spPr>
      </p:pic>
      <p:pic>
        <p:nvPicPr>
          <p:cNvPr id="5" name="Image 4">
            <a:extLst>
              <a:ext uri="{FF2B5EF4-FFF2-40B4-BE49-F238E27FC236}">
                <a16:creationId xmlns:a16="http://schemas.microsoft.com/office/drawing/2014/main" id="{9F3E5E00-2788-9679-9107-873204C8CD73}"/>
              </a:ext>
            </a:extLst>
          </p:cNvPr>
          <p:cNvPicPr>
            <a:picLocks noChangeAspect="1"/>
          </p:cNvPicPr>
          <p:nvPr/>
        </p:nvPicPr>
        <p:blipFill>
          <a:blip r:embed="rId4"/>
          <a:srcRect b="6163"/>
          <a:stretch/>
        </p:blipFill>
        <p:spPr>
          <a:xfrm>
            <a:off x="1118052" y="6025243"/>
            <a:ext cx="8309422" cy="34779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2"/>
          <p:cNvSpPr/>
          <p:nvPr/>
        </p:nvSpPr>
        <p:spPr>
          <a:xfrm>
            <a:off x="5327885" y="2557083"/>
            <a:ext cx="7632230" cy="7438786"/>
          </a:xfrm>
          <a:custGeom>
            <a:avLst/>
            <a:gdLst/>
            <a:ahLst/>
            <a:cxnLst/>
            <a:rect l="l" t="t" r="r" b="b"/>
            <a:pathLst>
              <a:path w="7632230" h="7438786" extrusionOk="0">
                <a:moveTo>
                  <a:pt x="0" y="0"/>
                </a:moveTo>
                <a:lnTo>
                  <a:pt x="7632230" y="0"/>
                </a:lnTo>
                <a:lnTo>
                  <a:pt x="7632230" y="7438786"/>
                </a:lnTo>
                <a:lnTo>
                  <a:pt x="0" y="7438786"/>
                </a:lnTo>
                <a:lnTo>
                  <a:pt x="0" y="0"/>
                </a:lnTo>
                <a:close/>
              </a:path>
            </a:pathLst>
          </a:custGeom>
          <a:blipFill rotWithShape="1">
            <a:blip r:embed="rId3">
              <a:alphaModFix/>
            </a:blip>
            <a:stretch>
              <a:fillRect l="-53453" t="-11555" r="-50832" b="-5881"/>
            </a:stretch>
          </a:blipFill>
          <a:ln>
            <a:noFill/>
          </a:ln>
        </p:spPr>
        <p:txBody>
          <a:bodyPr/>
          <a:lstStyle/>
          <a:p>
            <a:endParaRPr lang="fr-FR"/>
          </a:p>
        </p:txBody>
      </p:sp>
      <p:grpSp>
        <p:nvGrpSpPr>
          <p:cNvPr id="288" name="Google Shape;288;p12"/>
          <p:cNvGrpSpPr/>
          <p:nvPr/>
        </p:nvGrpSpPr>
        <p:grpSpPr>
          <a:xfrm>
            <a:off x="533502" y="-361651"/>
            <a:ext cx="17754498" cy="1031915"/>
            <a:chOff x="0" y="-95250"/>
            <a:chExt cx="4676082" cy="271781"/>
          </a:xfrm>
        </p:grpSpPr>
        <p:sp>
          <p:nvSpPr>
            <p:cNvPr id="289" name="Google Shape;289;p12"/>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290" name="Google Shape;290;p12"/>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1" name="Google Shape;291;p12"/>
          <p:cNvGrpSpPr/>
          <p:nvPr/>
        </p:nvGrpSpPr>
        <p:grpSpPr>
          <a:xfrm>
            <a:off x="0" y="-361652"/>
            <a:ext cx="689989" cy="10648652"/>
            <a:chOff x="0" y="-95250"/>
            <a:chExt cx="181726" cy="2804583"/>
          </a:xfrm>
        </p:grpSpPr>
        <p:sp>
          <p:nvSpPr>
            <p:cNvPr id="292" name="Google Shape;292;p12"/>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293" name="Google Shape;293;p12"/>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4" name="Google Shape;294;p12"/>
          <p:cNvSpPr txBox="1"/>
          <p:nvPr/>
        </p:nvSpPr>
        <p:spPr>
          <a:xfrm>
            <a:off x="1900101" y="493265"/>
            <a:ext cx="15021300" cy="1077300"/>
          </a:xfrm>
          <a:prstGeom prst="rect">
            <a:avLst/>
          </a:prstGeom>
          <a:noFill/>
          <a:ln>
            <a:noFill/>
          </a:ln>
        </p:spPr>
        <p:txBody>
          <a:bodyPr spcFirstLastPara="1" wrap="square" lIns="0" tIns="0" rIns="0" bIns="0" anchor="t" anchorCtr="0">
            <a:spAutoFit/>
          </a:bodyPr>
          <a:lstStyle/>
          <a:p>
            <a:pPr marL="0" marR="0" lvl="0" indent="0" algn="ctr" rtl="0">
              <a:lnSpc>
                <a:spcPct val="160008"/>
              </a:lnSpc>
              <a:spcBef>
                <a:spcPts val="0"/>
              </a:spcBef>
              <a:spcAft>
                <a:spcPts val="0"/>
              </a:spcAft>
              <a:buNone/>
            </a:pPr>
            <a:r>
              <a:rPr lang="en-US" sz="6999" b="1" i="0" u="none" strike="noStrike" cap="none" dirty="0" err="1">
                <a:solidFill>
                  <a:srgbClr val="010349"/>
                </a:solidFill>
                <a:latin typeface="DM Sans"/>
                <a:ea typeface="DM Sans"/>
                <a:cs typeface="DM Sans"/>
                <a:sym typeface="DM Sans"/>
              </a:rPr>
              <a:t>Répartition</a:t>
            </a:r>
            <a:r>
              <a:rPr lang="en-US" sz="6999" b="1" i="0" u="none" strike="noStrike" cap="none" dirty="0">
                <a:solidFill>
                  <a:srgbClr val="010349"/>
                </a:solidFill>
                <a:latin typeface="DM Sans"/>
                <a:ea typeface="DM Sans"/>
                <a:cs typeface="DM Sans"/>
                <a:sym typeface="DM Sans"/>
              </a:rPr>
              <a:t> des clients par </a:t>
            </a:r>
            <a:r>
              <a:rPr lang="en-US" sz="6999" b="1" i="0" u="none" strike="noStrike" cap="none" dirty="0" err="1">
                <a:solidFill>
                  <a:srgbClr val="010349"/>
                </a:solidFill>
                <a:latin typeface="DM Sans"/>
                <a:ea typeface="DM Sans"/>
                <a:cs typeface="DM Sans"/>
                <a:sym typeface="DM Sans"/>
              </a:rPr>
              <a:t>région</a:t>
            </a:r>
            <a:endParaRPr dirty="0"/>
          </a:p>
        </p:txBody>
      </p:sp>
      <p:sp>
        <p:nvSpPr>
          <p:cNvPr id="295" name="Google Shape;295;p12"/>
          <p:cNvSpPr txBox="1"/>
          <p:nvPr/>
        </p:nvSpPr>
        <p:spPr>
          <a:xfrm>
            <a:off x="6640276" y="2144975"/>
            <a:ext cx="5623500" cy="323100"/>
          </a:xfrm>
          <a:prstGeom prst="rect">
            <a:avLst/>
          </a:prstGeom>
          <a:noFill/>
          <a:ln>
            <a:noFill/>
          </a:ln>
        </p:spPr>
        <p:txBody>
          <a:bodyPr spcFirstLastPara="1" wrap="square" lIns="0" tIns="0" rIns="0" bIns="0" anchor="t" anchorCtr="0">
            <a:spAutoFit/>
          </a:bodyPr>
          <a:lstStyle/>
          <a:p>
            <a:pPr marL="0" marR="0" lvl="0" indent="0" algn="ctr" rtl="0">
              <a:lnSpc>
                <a:spcPct val="160028"/>
              </a:lnSpc>
              <a:spcBef>
                <a:spcPts val="0"/>
              </a:spcBef>
              <a:spcAft>
                <a:spcPts val="0"/>
              </a:spcAft>
              <a:buNone/>
            </a:pPr>
            <a:r>
              <a:rPr lang="en-US" sz="2099" b="1" i="0" u="none" strike="noStrike" cap="none">
                <a:solidFill>
                  <a:srgbClr val="010349"/>
                </a:solidFill>
                <a:latin typeface="DM Sans"/>
                <a:ea typeface="DM Sans"/>
                <a:cs typeface="DM Sans"/>
                <a:sym typeface="DM Sans"/>
              </a:rPr>
              <a:t>Top 10 des régions en Chiffre d’affaires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grpSp>
        <p:nvGrpSpPr>
          <p:cNvPr id="304" name="Google Shape;304;p13"/>
          <p:cNvGrpSpPr/>
          <p:nvPr/>
        </p:nvGrpSpPr>
        <p:grpSpPr>
          <a:xfrm>
            <a:off x="0" y="-361652"/>
            <a:ext cx="689989" cy="10648652"/>
            <a:chOff x="0" y="-95250"/>
            <a:chExt cx="181726" cy="2804583"/>
          </a:xfrm>
        </p:grpSpPr>
        <p:sp>
          <p:nvSpPr>
            <p:cNvPr id="305" name="Google Shape;305;p13"/>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306" name="Google Shape;306;p13"/>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07" name="Google Shape;307;p13"/>
          <p:cNvGrpSpPr/>
          <p:nvPr/>
        </p:nvGrpSpPr>
        <p:grpSpPr>
          <a:xfrm>
            <a:off x="533502" y="-361651"/>
            <a:ext cx="17754498" cy="1031915"/>
            <a:chOff x="0" y="-95250"/>
            <a:chExt cx="4676082" cy="271781"/>
          </a:xfrm>
        </p:grpSpPr>
        <p:sp>
          <p:nvSpPr>
            <p:cNvPr id="308" name="Google Shape;308;p13"/>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309" name="Google Shape;309;p13"/>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1" name="Google Shape;311;p13"/>
          <p:cNvSpPr txBox="1"/>
          <p:nvPr/>
        </p:nvSpPr>
        <p:spPr>
          <a:xfrm>
            <a:off x="689990" y="493265"/>
            <a:ext cx="17598010" cy="1723357"/>
          </a:xfrm>
          <a:prstGeom prst="rect">
            <a:avLst/>
          </a:prstGeom>
          <a:noFill/>
          <a:ln>
            <a:noFill/>
          </a:ln>
        </p:spPr>
        <p:txBody>
          <a:bodyPr spcFirstLastPara="1" wrap="square" lIns="0" tIns="0" rIns="0" bIns="0" anchor="t" anchorCtr="0">
            <a:spAutoFit/>
          </a:bodyPr>
          <a:lstStyle/>
          <a:p>
            <a:pPr marL="0" marR="0" lvl="0" indent="0" algn="ctr" rtl="0">
              <a:lnSpc>
                <a:spcPct val="160008"/>
              </a:lnSpc>
              <a:spcBef>
                <a:spcPts val="0"/>
              </a:spcBef>
              <a:spcAft>
                <a:spcPts val="0"/>
              </a:spcAft>
              <a:buNone/>
            </a:pPr>
            <a:r>
              <a:rPr lang="en-US" sz="6999" b="1" i="0" u="none" strike="noStrike" cap="none" dirty="0" err="1">
                <a:solidFill>
                  <a:srgbClr val="010349"/>
                </a:solidFill>
                <a:latin typeface="DM Sans"/>
                <a:ea typeface="DM Sans"/>
                <a:cs typeface="DM Sans"/>
                <a:sym typeface="DM Sans"/>
              </a:rPr>
              <a:t>Répartition</a:t>
            </a:r>
            <a:r>
              <a:rPr lang="en-US" sz="6999" b="1" i="0" u="none" strike="noStrike" cap="none" dirty="0">
                <a:solidFill>
                  <a:srgbClr val="010349"/>
                </a:solidFill>
                <a:latin typeface="DM Sans"/>
                <a:ea typeface="DM Sans"/>
                <a:cs typeface="DM Sans"/>
                <a:sym typeface="DM Sans"/>
              </a:rPr>
              <a:t> des </a:t>
            </a:r>
            <a:r>
              <a:rPr lang="en-US" sz="6999" b="1" i="0" u="none" strike="noStrike" cap="none" dirty="0" err="1">
                <a:solidFill>
                  <a:srgbClr val="010349"/>
                </a:solidFill>
                <a:latin typeface="DM Sans"/>
                <a:ea typeface="DM Sans"/>
                <a:cs typeface="DM Sans"/>
                <a:sym typeface="DM Sans"/>
              </a:rPr>
              <a:t>commandes</a:t>
            </a:r>
            <a:r>
              <a:rPr lang="en-US" sz="6999" b="1" i="0" u="none" strike="noStrike" cap="none" dirty="0">
                <a:solidFill>
                  <a:srgbClr val="010349"/>
                </a:solidFill>
                <a:latin typeface="DM Sans"/>
                <a:ea typeface="DM Sans"/>
                <a:cs typeface="DM Sans"/>
                <a:sym typeface="DM Sans"/>
              </a:rPr>
              <a:t> par </a:t>
            </a:r>
            <a:r>
              <a:rPr lang="en-US" sz="6999" b="1" i="0" u="none" strike="noStrike" cap="none" dirty="0" err="1">
                <a:solidFill>
                  <a:srgbClr val="010349"/>
                </a:solidFill>
                <a:latin typeface="DM Sans"/>
                <a:ea typeface="DM Sans"/>
                <a:cs typeface="DM Sans"/>
                <a:sym typeface="DM Sans"/>
              </a:rPr>
              <a:t>région</a:t>
            </a:r>
            <a:endParaRPr dirty="0"/>
          </a:p>
        </p:txBody>
      </p:sp>
      <p:sp>
        <p:nvSpPr>
          <p:cNvPr id="312" name="Google Shape;312;p13"/>
          <p:cNvSpPr txBox="1"/>
          <p:nvPr/>
        </p:nvSpPr>
        <p:spPr>
          <a:xfrm>
            <a:off x="1028700" y="7211949"/>
            <a:ext cx="12740100" cy="2449500"/>
          </a:xfrm>
          <a:prstGeom prst="rect">
            <a:avLst/>
          </a:prstGeom>
          <a:noFill/>
          <a:ln>
            <a:noFill/>
          </a:ln>
        </p:spPr>
        <p:txBody>
          <a:bodyPr spcFirstLastPara="1" wrap="square" lIns="0" tIns="0" rIns="0" bIns="0" anchor="t" anchorCtr="0">
            <a:spAutoFit/>
          </a:bodyPr>
          <a:lstStyle/>
          <a:p>
            <a:pPr marL="470663" marR="0" lvl="1" indent="-235330" algn="l" rtl="0">
              <a:lnSpc>
                <a:spcPct val="209999"/>
              </a:lnSpc>
              <a:spcBef>
                <a:spcPts val="0"/>
              </a:spcBef>
              <a:spcAft>
                <a:spcPts val="0"/>
              </a:spcAft>
              <a:buClr>
                <a:srgbClr val="000000"/>
              </a:buClr>
              <a:buSzPts val="2180"/>
              <a:buFont typeface="Arial"/>
              <a:buChar char="•"/>
            </a:pPr>
            <a:r>
              <a:rPr lang="en-US" sz="2180" b="0" i="0" u="none" strike="noStrike" cap="none">
                <a:solidFill>
                  <a:srgbClr val="000000"/>
                </a:solidFill>
                <a:latin typeface="DM Sans"/>
                <a:ea typeface="DM Sans"/>
                <a:cs typeface="DM Sans"/>
                <a:sym typeface="DM Sans"/>
              </a:rPr>
              <a:t>Marché dominé par l’Ile de France en CA et volume</a:t>
            </a:r>
            <a:endParaRPr/>
          </a:p>
          <a:p>
            <a:pPr marL="470663" marR="0" lvl="1" indent="-235330" algn="l" rtl="0">
              <a:lnSpc>
                <a:spcPct val="209999"/>
              </a:lnSpc>
              <a:spcBef>
                <a:spcPts val="0"/>
              </a:spcBef>
              <a:spcAft>
                <a:spcPts val="0"/>
              </a:spcAft>
              <a:buClr>
                <a:srgbClr val="000000"/>
              </a:buClr>
              <a:buSzPts val="2180"/>
              <a:buFont typeface="Arial"/>
              <a:buChar char="•"/>
            </a:pPr>
            <a:r>
              <a:rPr lang="en-US" sz="2180">
                <a:latin typeface="DM Sans"/>
                <a:ea typeface="DM Sans"/>
                <a:cs typeface="DM Sans"/>
                <a:sym typeface="DM Sans"/>
              </a:rPr>
              <a:t>Équilibrée</a:t>
            </a:r>
            <a:r>
              <a:rPr lang="en-US" sz="2180" b="0" i="0" u="none" strike="noStrike" cap="none">
                <a:solidFill>
                  <a:srgbClr val="000000"/>
                </a:solidFill>
                <a:latin typeface="DM Sans"/>
                <a:ea typeface="DM Sans"/>
                <a:cs typeface="DM Sans"/>
                <a:sym typeface="DM Sans"/>
              </a:rPr>
              <a:t> sur le reste des régions</a:t>
            </a:r>
            <a:endParaRPr/>
          </a:p>
          <a:p>
            <a:pPr marL="470663" marR="0" lvl="1" indent="-235330" algn="l" rtl="0">
              <a:lnSpc>
                <a:spcPct val="209999"/>
              </a:lnSpc>
              <a:spcBef>
                <a:spcPts val="0"/>
              </a:spcBef>
              <a:spcAft>
                <a:spcPts val="0"/>
              </a:spcAft>
              <a:buClr>
                <a:srgbClr val="000000"/>
              </a:buClr>
              <a:buSzPts val="2180"/>
              <a:buFont typeface="Arial"/>
              <a:buChar char="•"/>
            </a:pPr>
            <a:r>
              <a:rPr lang="en-US" sz="2180" b="0" i="0" u="none" strike="noStrike" cap="none">
                <a:solidFill>
                  <a:srgbClr val="000000"/>
                </a:solidFill>
                <a:latin typeface="DM Sans"/>
                <a:ea typeface="DM Sans"/>
                <a:cs typeface="DM Sans"/>
                <a:sym typeface="DM Sans"/>
              </a:rPr>
              <a:t>Majoritairement sur des centres urbains (PACA, Nouvelle Aquitaine, région lyonnaise)</a:t>
            </a:r>
            <a:endParaRPr/>
          </a:p>
          <a:p>
            <a:pPr marL="470663" marR="0" lvl="1" indent="-235330" algn="l" rtl="0">
              <a:lnSpc>
                <a:spcPct val="209999"/>
              </a:lnSpc>
              <a:spcBef>
                <a:spcPts val="0"/>
              </a:spcBef>
              <a:spcAft>
                <a:spcPts val="0"/>
              </a:spcAft>
              <a:buClr>
                <a:srgbClr val="000000"/>
              </a:buClr>
              <a:buSzPts val="2180"/>
              <a:buFont typeface="Arial"/>
              <a:buChar char="•"/>
            </a:pPr>
            <a:r>
              <a:rPr lang="en-US" sz="2180" b="0" i="0" u="none" strike="noStrike" cap="none">
                <a:solidFill>
                  <a:srgbClr val="000000"/>
                </a:solidFill>
                <a:latin typeface="DM Sans"/>
                <a:ea typeface="DM Sans"/>
                <a:cs typeface="DM Sans"/>
                <a:sym typeface="DM Sans"/>
              </a:rPr>
              <a:t>Développement de la clientèle hors Ile-de-France depuis 2018</a:t>
            </a:r>
            <a:endParaRPr/>
          </a:p>
        </p:txBody>
      </p:sp>
      <p:pic>
        <p:nvPicPr>
          <p:cNvPr id="4" name="Image 3">
            <a:extLst>
              <a:ext uri="{FF2B5EF4-FFF2-40B4-BE49-F238E27FC236}">
                <a16:creationId xmlns:a16="http://schemas.microsoft.com/office/drawing/2014/main" id="{9AD6E407-3F98-B0A9-92CA-E2AFEFDC51C3}"/>
              </a:ext>
            </a:extLst>
          </p:cNvPr>
          <p:cNvPicPr>
            <a:picLocks noChangeAspect="1"/>
          </p:cNvPicPr>
          <p:nvPr/>
        </p:nvPicPr>
        <p:blipFill>
          <a:blip r:embed="rId3"/>
          <a:stretch>
            <a:fillRect/>
          </a:stretch>
        </p:blipFill>
        <p:spPr>
          <a:xfrm>
            <a:off x="3725256" y="2047501"/>
            <a:ext cx="10382255" cy="53728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14"/>
          <p:cNvSpPr txBox="1"/>
          <p:nvPr/>
        </p:nvSpPr>
        <p:spPr>
          <a:xfrm>
            <a:off x="1973752" y="-336460"/>
            <a:ext cx="14709000" cy="21540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endParaRPr/>
          </a:p>
        </p:txBody>
      </p:sp>
      <p:grpSp>
        <p:nvGrpSpPr>
          <p:cNvPr id="323" name="Google Shape;323;p14"/>
          <p:cNvGrpSpPr/>
          <p:nvPr/>
        </p:nvGrpSpPr>
        <p:grpSpPr>
          <a:xfrm>
            <a:off x="485649" y="-364119"/>
            <a:ext cx="17802351" cy="1031925"/>
            <a:chOff x="0" y="-95250"/>
            <a:chExt cx="4676082" cy="271781"/>
          </a:xfrm>
        </p:grpSpPr>
        <p:sp>
          <p:nvSpPr>
            <p:cNvPr id="324" name="Google Shape;324;p14"/>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325" name="Google Shape;325;p14"/>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6" name="Google Shape;326;p14"/>
          <p:cNvGrpSpPr/>
          <p:nvPr/>
        </p:nvGrpSpPr>
        <p:grpSpPr>
          <a:xfrm>
            <a:off x="0" y="-361652"/>
            <a:ext cx="689989" cy="10648652"/>
            <a:chOff x="0" y="-95250"/>
            <a:chExt cx="181726" cy="2804583"/>
          </a:xfrm>
        </p:grpSpPr>
        <p:sp>
          <p:nvSpPr>
            <p:cNvPr id="327" name="Google Shape;327;p14"/>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328" name="Google Shape;328;p14"/>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0" name="Google Shape;330;p14"/>
          <p:cNvSpPr txBox="1"/>
          <p:nvPr/>
        </p:nvSpPr>
        <p:spPr>
          <a:xfrm>
            <a:off x="10264560" y="3763882"/>
            <a:ext cx="7853427" cy="2043636"/>
          </a:xfrm>
          <a:prstGeom prst="rect">
            <a:avLst/>
          </a:prstGeom>
          <a:noFill/>
          <a:ln>
            <a:noFill/>
          </a:ln>
        </p:spPr>
        <p:txBody>
          <a:bodyPr spcFirstLastPara="1" wrap="square" lIns="0" tIns="0" rIns="0" bIns="0" anchor="t" anchorCtr="0">
            <a:spAutoFit/>
          </a:bodyPr>
          <a:lstStyle/>
          <a:p>
            <a:pPr marL="496574" marR="0" lvl="1" indent="-248287" algn="l" rtl="0">
              <a:lnSpc>
                <a:spcPct val="160000"/>
              </a:lnSpc>
              <a:spcBef>
                <a:spcPts val="0"/>
              </a:spcBef>
              <a:spcAft>
                <a:spcPts val="0"/>
              </a:spcAft>
              <a:buClr>
                <a:srgbClr val="000000"/>
              </a:buClr>
              <a:buSzPts val="2300"/>
              <a:buFont typeface="Arial"/>
              <a:buChar char="•"/>
            </a:pPr>
            <a:r>
              <a:rPr lang="en-US" sz="2300" b="0" i="0" u="none" strike="noStrike" cap="none" dirty="0">
                <a:solidFill>
                  <a:srgbClr val="000000"/>
                </a:solidFill>
                <a:latin typeface="DM Sans"/>
                <a:ea typeface="DM Sans"/>
                <a:cs typeface="DM Sans"/>
                <a:sym typeface="DM Sans"/>
              </a:rPr>
              <a:t>Panier </a:t>
            </a:r>
            <a:r>
              <a:rPr lang="en-US" sz="2300" b="0" i="0" u="none" strike="noStrike" cap="none" dirty="0" err="1">
                <a:solidFill>
                  <a:srgbClr val="000000"/>
                </a:solidFill>
                <a:latin typeface="DM Sans"/>
                <a:ea typeface="DM Sans"/>
                <a:cs typeface="DM Sans"/>
                <a:sym typeface="DM Sans"/>
              </a:rPr>
              <a:t>moyen</a:t>
            </a:r>
            <a:r>
              <a:rPr lang="en-US" sz="2300" b="0" i="0" u="none" strike="noStrike" cap="none" dirty="0">
                <a:solidFill>
                  <a:srgbClr val="000000"/>
                </a:solidFill>
                <a:latin typeface="DM Sans"/>
                <a:ea typeface="DM Sans"/>
                <a:cs typeface="DM Sans"/>
                <a:sym typeface="DM Sans"/>
              </a:rPr>
              <a:t> des femmes </a:t>
            </a:r>
            <a:r>
              <a:rPr lang="en-US" sz="2300" b="0" i="0" u="none" strike="noStrike" cap="none" dirty="0" err="1">
                <a:solidFill>
                  <a:srgbClr val="000000"/>
                </a:solidFill>
                <a:latin typeface="DM Sans"/>
                <a:ea typeface="DM Sans"/>
                <a:cs typeface="DM Sans"/>
                <a:sym typeface="DM Sans"/>
              </a:rPr>
              <a:t>légèrement</a:t>
            </a:r>
            <a:r>
              <a:rPr lang="en-US" sz="2300" b="0" i="0" u="none" strike="noStrike" cap="none" dirty="0">
                <a:solidFill>
                  <a:srgbClr val="000000"/>
                </a:solidFill>
                <a:latin typeface="DM Sans"/>
                <a:ea typeface="DM Sans"/>
                <a:cs typeface="DM Sans"/>
                <a:sym typeface="DM Sans"/>
              </a:rPr>
              <a:t> supérieur à </a:t>
            </a:r>
            <a:r>
              <a:rPr lang="en-US" sz="2300" b="0" i="0" u="none" strike="noStrike" cap="none" dirty="0" err="1">
                <a:solidFill>
                  <a:srgbClr val="000000"/>
                </a:solidFill>
                <a:latin typeface="DM Sans"/>
                <a:ea typeface="DM Sans"/>
                <a:cs typeface="DM Sans"/>
                <a:sym typeface="DM Sans"/>
              </a:rPr>
              <a:t>celui</a:t>
            </a:r>
            <a:r>
              <a:rPr lang="en-US" sz="2300" b="0" i="0" u="none" strike="noStrike" cap="none" dirty="0">
                <a:solidFill>
                  <a:srgbClr val="000000"/>
                </a:solidFill>
                <a:latin typeface="DM Sans"/>
                <a:ea typeface="DM Sans"/>
                <a:cs typeface="DM Sans"/>
                <a:sym typeface="DM Sans"/>
              </a:rPr>
              <a:t> des hommes (sans </a:t>
            </a:r>
            <a:r>
              <a:rPr lang="en-US" sz="2300" b="0" i="0" u="none" strike="noStrike" cap="none" dirty="0" err="1">
                <a:solidFill>
                  <a:srgbClr val="000000"/>
                </a:solidFill>
                <a:latin typeface="DM Sans"/>
                <a:ea typeface="DM Sans"/>
                <a:cs typeface="DM Sans"/>
                <a:sym typeface="DM Sans"/>
              </a:rPr>
              <a:t>différence</a:t>
            </a:r>
            <a:r>
              <a:rPr lang="en-US" sz="2300" b="0" i="0" u="none" strike="noStrike" cap="none" dirty="0">
                <a:solidFill>
                  <a:srgbClr val="000000"/>
                </a:solidFill>
                <a:latin typeface="DM Sans"/>
                <a:ea typeface="DM Sans"/>
                <a:cs typeface="DM Sans"/>
                <a:sym typeface="DM Sans"/>
              </a:rPr>
              <a:t> </a:t>
            </a:r>
            <a:r>
              <a:rPr lang="en-US" sz="2300" b="0" i="0" u="none" strike="noStrike" cap="none" dirty="0" err="1">
                <a:solidFill>
                  <a:srgbClr val="000000"/>
                </a:solidFill>
                <a:latin typeface="DM Sans"/>
                <a:ea typeface="DM Sans"/>
                <a:cs typeface="DM Sans"/>
                <a:sym typeface="DM Sans"/>
              </a:rPr>
              <a:t>statistiquement</a:t>
            </a:r>
            <a:r>
              <a:rPr lang="en-US" sz="2300" b="0" i="0" u="none" strike="noStrike" cap="none" dirty="0">
                <a:solidFill>
                  <a:srgbClr val="000000"/>
                </a:solidFill>
                <a:latin typeface="DM Sans"/>
                <a:ea typeface="DM Sans"/>
                <a:cs typeface="DM Sans"/>
                <a:sym typeface="DM Sans"/>
              </a:rPr>
              <a:t> significative)</a:t>
            </a:r>
          </a:p>
          <a:p>
            <a:pPr marL="248287" marR="0" lvl="1" algn="l" rtl="0">
              <a:lnSpc>
                <a:spcPct val="160000"/>
              </a:lnSpc>
              <a:spcBef>
                <a:spcPts val="0"/>
              </a:spcBef>
              <a:spcAft>
                <a:spcPts val="0"/>
              </a:spcAft>
              <a:buClr>
                <a:srgbClr val="000000"/>
              </a:buClr>
              <a:buSzPts val="2300"/>
            </a:pPr>
            <a:endParaRPr dirty="0"/>
          </a:p>
        </p:txBody>
      </p:sp>
      <p:sp>
        <p:nvSpPr>
          <p:cNvPr id="331" name="Google Shape;331;p14"/>
          <p:cNvSpPr txBox="1"/>
          <p:nvPr/>
        </p:nvSpPr>
        <p:spPr>
          <a:xfrm>
            <a:off x="10264560" y="2669296"/>
            <a:ext cx="7187872" cy="435609"/>
          </a:xfrm>
          <a:prstGeom prst="rect">
            <a:avLst/>
          </a:prstGeom>
          <a:noFill/>
          <a:ln>
            <a:noFill/>
          </a:ln>
        </p:spPr>
        <p:txBody>
          <a:bodyPr spcFirstLastPara="1" wrap="square" lIns="0" tIns="0" rIns="0" bIns="0" anchor="t" anchorCtr="0">
            <a:spAutoFit/>
          </a:bodyPr>
          <a:lstStyle/>
          <a:p>
            <a:pPr marL="496574" marR="0" lvl="1" indent="-248287" algn="l" rtl="0">
              <a:lnSpc>
                <a:spcPct val="160000"/>
              </a:lnSpc>
              <a:spcBef>
                <a:spcPts val="0"/>
              </a:spcBef>
              <a:spcAft>
                <a:spcPts val="0"/>
              </a:spcAft>
              <a:buClr>
                <a:srgbClr val="000000"/>
              </a:buClr>
              <a:buSzPts val="2300"/>
              <a:buFont typeface="Arial"/>
              <a:buChar char="•"/>
            </a:pPr>
            <a:r>
              <a:rPr lang="en-US" sz="2300" b="0" i="0" u="none" strike="noStrike" cap="none">
                <a:solidFill>
                  <a:srgbClr val="000000"/>
                </a:solidFill>
                <a:latin typeface="DM Sans"/>
                <a:ea typeface="DM Sans"/>
                <a:cs typeface="DM Sans"/>
                <a:sym typeface="DM Sans"/>
              </a:rPr>
              <a:t>472 000 commandes réalisés par des hommes</a:t>
            </a:r>
            <a:endParaRPr/>
          </a:p>
        </p:txBody>
      </p:sp>
      <p:sp>
        <p:nvSpPr>
          <p:cNvPr id="332" name="Google Shape;332;p14"/>
          <p:cNvSpPr txBox="1"/>
          <p:nvPr/>
        </p:nvSpPr>
        <p:spPr>
          <a:xfrm>
            <a:off x="11476501" y="5397440"/>
            <a:ext cx="4763990" cy="902336"/>
          </a:xfrm>
          <a:prstGeom prst="rect">
            <a:avLst/>
          </a:prstGeom>
          <a:noFill/>
          <a:ln>
            <a:noFill/>
          </a:ln>
        </p:spPr>
        <p:txBody>
          <a:bodyPr spcFirstLastPara="1" wrap="square" lIns="0" tIns="0" rIns="0" bIns="0" anchor="t" anchorCtr="0">
            <a:spAutoFit/>
          </a:bodyPr>
          <a:lstStyle/>
          <a:p>
            <a:pPr marL="0" marR="0" lvl="0" indent="0" algn="l" rtl="0">
              <a:lnSpc>
                <a:spcPct val="160026"/>
              </a:lnSpc>
              <a:spcBef>
                <a:spcPts val="0"/>
              </a:spcBef>
              <a:spcAft>
                <a:spcPts val="0"/>
              </a:spcAft>
              <a:buNone/>
            </a:pPr>
            <a:r>
              <a:rPr lang="en-US" sz="2299" b="0" i="0" u="none" strike="noStrike" cap="none" dirty="0">
                <a:solidFill>
                  <a:srgbClr val="000000"/>
                </a:solidFill>
                <a:latin typeface="DM Sans"/>
                <a:ea typeface="DM Sans"/>
                <a:cs typeface="DM Sans"/>
                <a:sym typeface="DM Sans"/>
              </a:rPr>
              <a:t>Panier </a:t>
            </a:r>
            <a:r>
              <a:rPr lang="en-US" sz="2299" b="0" i="0" u="none" strike="noStrike" cap="none" dirty="0" err="1">
                <a:solidFill>
                  <a:srgbClr val="000000"/>
                </a:solidFill>
                <a:latin typeface="DM Sans"/>
                <a:ea typeface="DM Sans"/>
                <a:cs typeface="DM Sans"/>
                <a:sym typeface="DM Sans"/>
              </a:rPr>
              <a:t>moyen</a:t>
            </a:r>
            <a:r>
              <a:rPr lang="en-US" sz="2299" b="0" i="0" u="none" strike="noStrike" cap="none" dirty="0">
                <a:solidFill>
                  <a:srgbClr val="000000"/>
                </a:solidFill>
                <a:latin typeface="DM Sans"/>
                <a:ea typeface="DM Sans"/>
                <a:cs typeface="DM Sans"/>
                <a:sym typeface="DM Sans"/>
              </a:rPr>
              <a:t> hommes = 23,29 €</a:t>
            </a:r>
            <a:endParaRPr dirty="0"/>
          </a:p>
          <a:p>
            <a:pPr marL="0" marR="0" lvl="0" indent="0" algn="l" rtl="0">
              <a:lnSpc>
                <a:spcPct val="160026"/>
              </a:lnSpc>
              <a:spcBef>
                <a:spcPts val="0"/>
              </a:spcBef>
              <a:spcAft>
                <a:spcPts val="0"/>
              </a:spcAft>
              <a:buNone/>
            </a:pPr>
            <a:r>
              <a:rPr lang="en-US" sz="2299" b="0" i="0" u="none" strike="noStrike" cap="none" dirty="0">
                <a:solidFill>
                  <a:srgbClr val="000000"/>
                </a:solidFill>
                <a:latin typeface="DM Sans"/>
                <a:ea typeface="DM Sans"/>
                <a:cs typeface="DM Sans"/>
                <a:sym typeface="DM Sans"/>
              </a:rPr>
              <a:t>Panier </a:t>
            </a:r>
            <a:r>
              <a:rPr lang="en-US" sz="2299" b="0" i="0" u="none" strike="noStrike" cap="none" dirty="0" err="1">
                <a:solidFill>
                  <a:srgbClr val="000000"/>
                </a:solidFill>
                <a:latin typeface="DM Sans"/>
                <a:ea typeface="DM Sans"/>
                <a:cs typeface="DM Sans"/>
                <a:sym typeface="DM Sans"/>
              </a:rPr>
              <a:t>moyen</a:t>
            </a:r>
            <a:r>
              <a:rPr lang="en-US" sz="2299" b="0" i="0" u="none" strike="noStrike" cap="none" dirty="0">
                <a:solidFill>
                  <a:srgbClr val="000000"/>
                </a:solidFill>
                <a:latin typeface="DM Sans"/>
                <a:ea typeface="DM Sans"/>
                <a:cs typeface="DM Sans"/>
                <a:sym typeface="DM Sans"/>
              </a:rPr>
              <a:t> femmes = 24,20 €</a:t>
            </a:r>
            <a:endParaRPr dirty="0"/>
          </a:p>
        </p:txBody>
      </p:sp>
      <p:sp>
        <p:nvSpPr>
          <p:cNvPr id="333" name="Google Shape;333;p14"/>
          <p:cNvSpPr txBox="1"/>
          <p:nvPr/>
        </p:nvSpPr>
        <p:spPr>
          <a:xfrm>
            <a:off x="1302438" y="578419"/>
            <a:ext cx="16665900" cy="1536639"/>
          </a:xfrm>
          <a:prstGeom prst="rect">
            <a:avLst/>
          </a:prstGeom>
          <a:noFill/>
          <a:ln>
            <a:noFill/>
          </a:ln>
        </p:spPr>
        <p:txBody>
          <a:bodyPr spcFirstLastPara="1" wrap="square" lIns="0" tIns="0" rIns="0" bIns="0" anchor="t" anchorCtr="0">
            <a:spAutoFit/>
          </a:bodyPr>
          <a:lstStyle/>
          <a:p>
            <a:pPr marL="0" marR="0" lvl="0" indent="0" algn="ctr" rtl="0">
              <a:lnSpc>
                <a:spcPct val="160006"/>
              </a:lnSpc>
              <a:spcBef>
                <a:spcPts val="0"/>
              </a:spcBef>
              <a:spcAft>
                <a:spcPts val="0"/>
              </a:spcAft>
              <a:buNone/>
            </a:pPr>
            <a:r>
              <a:rPr lang="en-US" sz="6241" b="1" i="0" u="none" strike="noStrike" cap="none" dirty="0">
                <a:solidFill>
                  <a:srgbClr val="010349"/>
                </a:solidFill>
                <a:latin typeface="DM Sans"/>
                <a:ea typeface="DM Sans"/>
                <a:cs typeface="DM Sans"/>
                <a:sym typeface="DM Sans"/>
              </a:rPr>
              <a:t>67% des hommes </a:t>
            </a:r>
            <a:r>
              <a:rPr lang="en-US" sz="6241" b="1" i="0" u="none" strike="noStrike" cap="none" dirty="0" err="1">
                <a:solidFill>
                  <a:srgbClr val="010349"/>
                </a:solidFill>
                <a:latin typeface="DM Sans"/>
                <a:ea typeface="DM Sans"/>
                <a:cs typeface="DM Sans"/>
                <a:sym typeface="DM Sans"/>
              </a:rPr>
              <a:t>composent</a:t>
            </a:r>
            <a:r>
              <a:rPr lang="en-US" sz="6241" b="1" i="0" u="none" strike="noStrike" cap="none" dirty="0">
                <a:solidFill>
                  <a:srgbClr val="010349"/>
                </a:solidFill>
                <a:latin typeface="DM Sans"/>
                <a:ea typeface="DM Sans"/>
                <a:cs typeface="DM Sans"/>
                <a:sym typeface="DM Sans"/>
              </a:rPr>
              <a:t> la clientèle</a:t>
            </a:r>
            <a:endParaRPr dirty="0"/>
          </a:p>
        </p:txBody>
      </p:sp>
      <p:sp>
        <p:nvSpPr>
          <p:cNvPr id="334" name="Google Shape;334;p14"/>
          <p:cNvSpPr txBox="1"/>
          <p:nvPr/>
        </p:nvSpPr>
        <p:spPr>
          <a:xfrm>
            <a:off x="10348711" y="7188135"/>
            <a:ext cx="7853427" cy="902334"/>
          </a:xfrm>
          <a:prstGeom prst="rect">
            <a:avLst/>
          </a:prstGeom>
          <a:noFill/>
          <a:ln>
            <a:noFill/>
          </a:ln>
        </p:spPr>
        <p:txBody>
          <a:bodyPr spcFirstLastPara="1" wrap="square" lIns="0" tIns="0" rIns="0" bIns="0" anchor="t" anchorCtr="0">
            <a:spAutoFit/>
          </a:bodyPr>
          <a:lstStyle/>
          <a:p>
            <a:pPr marL="496574" marR="0" lvl="1" indent="-248287" algn="l" rtl="0">
              <a:lnSpc>
                <a:spcPct val="160000"/>
              </a:lnSpc>
              <a:spcBef>
                <a:spcPts val="0"/>
              </a:spcBef>
              <a:spcAft>
                <a:spcPts val="0"/>
              </a:spcAft>
              <a:buClr>
                <a:srgbClr val="000000"/>
              </a:buClr>
              <a:buSzPts val="2300"/>
              <a:buFont typeface="Arial"/>
              <a:buChar char="•"/>
            </a:pPr>
            <a:r>
              <a:rPr lang="en-US" sz="2300" b="0" i="0" u="none" strike="noStrike" cap="none">
                <a:solidFill>
                  <a:srgbClr val="000000"/>
                </a:solidFill>
                <a:latin typeface="DM Sans"/>
                <a:ea typeface="DM Sans"/>
                <a:cs typeface="DM Sans"/>
                <a:sym typeface="DM Sans"/>
              </a:rPr>
              <a:t>Evolution en parallèle du panier moyen Homme/Femme</a:t>
            </a:r>
            <a:endParaRPr/>
          </a:p>
        </p:txBody>
      </p:sp>
      <p:pic>
        <p:nvPicPr>
          <p:cNvPr id="3" name="Image 2">
            <a:extLst>
              <a:ext uri="{FF2B5EF4-FFF2-40B4-BE49-F238E27FC236}">
                <a16:creationId xmlns:a16="http://schemas.microsoft.com/office/drawing/2014/main" id="{29F2C2BE-8CAE-B8C9-9783-F9A7193FAD67}"/>
              </a:ext>
            </a:extLst>
          </p:cNvPr>
          <p:cNvPicPr>
            <a:picLocks noChangeAspect="1"/>
          </p:cNvPicPr>
          <p:nvPr/>
        </p:nvPicPr>
        <p:blipFill>
          <a:blip r:embed="rId3"/>
          <a:stretch>
            <a:fillRect/>
          </a:stretch>
        </p:blipFill>
        <p:spPr>
          <a:xfrm>
            <a:off x="3203157" y="2156817"/>
            <a:ext cx="4322401" cy="3329581"/>
          </a:xfrm>
          <a:prstGeom prst="rect">
            <a:avLst/>
          </a:prstGeom>
        </p:spPr>
      </p:pic>
      <p:pic>
        <p:nvPicPr>
          <p:cNvPr id="4" name="Image 3">
            <a:extLst>
              <a:ext uri="{FF2B5EF4-FFF2-40B4-BE49-F238E27FC236}">
                <a16:creationId xmlns:a16="http://schemas.microsoft.com/office/drawing/2014/main" id="{EEDAB0CE-0F3A-A771-6381-8F224E6ADCF4}"/>
              </a:ext>
            </a:extLst>
          </p:cNvPr>
          <p:cNvPicPr>
            <a:picLocks noChangeAspect="1"/>
          </p:cNvPicPr>
          <p:nvPr/>
        </p:nvPicPr>
        <p:blipFill>
          <a:blip r:embed="rId4"/>
          <a:stretch>
            <a:fillRect/>
          </a:stretch>
        </p:blipFill>
        <p:spPr>
          <a:xfrm>
            <a:off x="1085924" y="5807518"/>
            <a:ext cx="8858176" cy="40222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4" name="Google Shape;344;p15"/>
          <p:cNvGrpSpPr/>
          <p:nvPr/>
        </p:nvGrpSpPr>
        <p:grpSpPr>
          <a:xfrm>
            <a:off x="0" y="-361652"/>
            <a:ext cx="689989" cy="10648652"/>
            <a:chOff x="0" y="-95250"/>
            <a:chExt cx="181726" cy="2804583"/>
          </a:xfrm>
        </p:grpSpPr>
        <p:sp>
          <p:nvSpPr>
            <p:cNvPr id="345" name="Google Shape;345;p15"/>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346" name="Google Shape;346;p15"/>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7" name="Google Shape;347;p15"/>
          <p:cNvGrpSpPr/>
          <p:nvPr/>
        </p:nvGrpSpPr>
        <p:grpSpPr>
          <a:xfrm>
            <a:off x="344870" y="-361652"/>
            <a:ext cx="17943124" cy="1031925"/>
            <a:chOff x="0" y="-95250"/>
            <a:chExt cx="4725730" cy="271781"/>
          </a:xfrm>
        </p:grpSpPr>
        <p:sp>
          <p:nvSpPr>
            <p:cNvPr id="348" name="Google Shape;348;p15"/>
            <p:cNvSpPr/>
            <p:nvPr/>
          </p:nvSpPr>
          <p:spPr>
            <a:xfrm>
              <a:off x="0" y="0"/>
              <a:ext cx="4725730" cy="176531"/>
            </a:xfrm>
            <a:custGeom>
              <a:avLst/>
              <a:gdLst/>
              <a:ahLst/>
              <a:cxnLst/>
              <a:rect l="l" t="t" r="r" b="b"/>
              <a:pathLst>
                <a:path w="4725730" h="176531" extrusionOk="0">
                  <a:moveTo>
                    <a:pt x="0" y="0"/>
                  </a:moveTo>
                  <a:lnTo>
                    <a:pt x="4725730" y="0"/>
                  </a:lnTo>
                  <a:lnTo>
                    <a:pt x="4725730" y="176531"/>
                  </a:lnTo>
                  <a:lnTo>
                    <a:pt x="0" y="176531"/>
                  </a:lnTo>
                  <a:close/>
                </a:path>
              </a:pathLst>
            </a:custGeom>
            <a:solidFill>
              <a:srgbClr val="010349"/>
            </a:solidFill>
            <a:ln>
              <a:noFill/>
            </a:ln>
          </p:spPr>
          <p:txBody>
            <a:bodyPr/>
            <a:lstStyle/>
            <a:p>
              <a:endParaRPr lang="fr-FR"/>
            </a:p>
          </p:txBody>
        </p:sp>
        <p:sp>
          <p:nvSpPr>
            <p:cNvPr id="349" name="Google Shape;349;p15"/>
            <p:cNvSpPr txBox="1"/>
            <p:nvPr/>
          </p:nvSpPr>
          <p:spPr>
            <a:xfrm>
              <a:off x="0" y="-95250"/>
              <a:ext cx="4725730"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52" name="Google Shape;352;p15"/>
          <p:cNvSpPr txBox="1"/>
          <p:nvPr/>
        </p:nvSpPr>
        <p:spPr>
          <a:xfrm>
            <a:off x="689989" y="237077"/>
            <a:ext cx="17721300" cy="1723357"/>
          </a:xfrm>
          <a:prstGeom prst="rect">
            <a:avLst/>
          </a:prstGeom>
          <a:noFill/>
          <a:ln>
            <a:noFill/>
          </a:ln>
        </p:spPr>
        <p:txBody>
          <a:bodyPr spcFirstLastPara="1" wrap="square" lIns="0" tIns="0" rIns="0" bIns="0" anchor="t" anchorCtr="0">
            <a:spAutoFit/>
          </a:bodyPr>
          <a:lstStyle/>
          <a:p>
            <a:pPr marL="0" marR="0" lvl="0" indent="0" algn="ctr" rtl="0">
              <a:lnSpc>
                <a:spcPct val="160008"/>
              </a:lnSpc>
              <a:spcBef>
                <a:spcPts val="0"/>
              </a:spcBef>
              <a:spcAft>
                <a:spcPts val="0"/>
              </a:spcAft>
              <a:buNone/>
            </a:pPr>
            <a:r>
              <a:rPr lang="en-US" sz="6999" b="1" i="0" u="none" strike="noStrike" cap="none" dirty="0">
                <a:solidFill>
                  <a:srgbClr val="010349"/>
                </a:solidFill>
                <a:latin typeface="DM Sans"/>
                <a:ea typeface="DM Sans"/>
                <a:cs typeface="DM Sans"/>
                <a:sym typeface="DM Sans"/>
              </a:rPr>
              <a:t>Et </a:t>
            </a:r>
            <a:r>
              <a:rPr lang="en-US" sz="6999" b="1" i="0" u="none" strike="noStrike" cap="none" dirty="0" err="1">
                <a:solidFill>
                  <a:srgbClr val="010349"/>
                </a:solidFill>
                <a:latin typeface="DM Sans"/>
                <a:ea typeface="DM Sans"/>
                <a:cs typeface="DM Sans"/>
                <a:sym typeface="DM Sans"/>
              </a:rPr>
              <a:t>appartiennent</a:t>
            </a:r>
            <a:r>
              <a:rPr lang="en-US" sz="6999" b="1" i="0" u="none" strike="noStrike" cap="none" dirty="0">
                <a:solidFill>
                  <a:srgbClr val="010349"/>
                </a:solidFill>
                <a:latin typeface="DM Sans"/>
                <a:ea typeface="DM Sans"/>
                <a:cs typeface="DM Sans"/>
                <a:sym typeface="DM Sans"/>
              </a:rPr>
              <a:t> aux </a:t>
            </a:r>
            <a:r>
              <a:rPr lang="en-US" sz="6999" b="1" i="0" u="none" strike="noStrike" cap="none" dirty="0" err="1">
                <a:solidFill>
                  <a:srgbClr val="010349"/>
                </a:solidFill>
                <a:latin typeface="DM Sans"/>
                <a:ea typeface="DM Sans"/>
                <a:cs typeface="DM Sans"/>
                <a:sym typeface="DM Sans"/>
              </a:rPr>
              <a:t>générations</a:t>
            </a:r>
            <a:r>
              <a:rPr lang="en-US" sz="6999" b="1" i="0" u="none" strike="noStrike" cap="none" dirty="0">
                <a:solidFill>
                  <a:srgbClr val="010349"/>
                </a:solidFill>
                <a:latin typeface="DM Sans"/>
                <a:ea typeface="DM Sans"/>
                <a:cs typeface="DM Sans"/>
                <a:sym typeface="DM Sans"/>
              </a:rPr>
              <a:t> Y et Z </a:t>
            </a:r>
            <a:endParaRPr dirty="0"/>
          </a:p>
        </p:txBody>
      </p:sp>
      <p:sp>
        <p:nvSpPr>
          <p:cNvPr id="353" name="Google Shape;353;p15"/>
          <p:cNvSpPr txBox="1"/>
          <p:nvPr/>
        </p:nvSpPr>
        <p:spPr>
          <a:xfrm>
            <a:off x="10422421" y="2946803"/>
            <a:ext cx="6120024" cy="902334"/>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US" sz="2300" b="0" i="0" u="none" strike="noStrike" cap="none">
                <a:solidFill>
                  <a:srgbClr val="000000"/>
                </a:solidFill>
                <a:latin typeface="DM Sans"/>
                <a:ea typeface="DM Sans"/>
                <a:cs typeface="DM Sans"/>
                <a:sym typeface="DM Sans"/>
              </a:rPr>
              <a:t>Commandes majoritairement faites par les générations Y et Z</a:t>
            </a:r>
            <a:endParaRPr/>
          </a:p>
        </p:txBody>
      </p:sp>
      <p:sp>
        <p:nvSpPr>
          <p:cNvPr id="354" name="Google Shape;354;p15"/>
          <p:cNvSpPr txBox="1"/>
          <p:nvPr/>
        </p:nvSpPr>
        <p:spPr>
          <a:xfrm>
            <a:off x="1985552" y="7613998"/>
            <a:ext cx="5326216" cy="906018"/>
          </a:xfrm>
          <a:prstGeom prst="rect">
            <a:avLst/>
          </a:prstGeom>
          <a:noFill/>
          <a:ln>
            <a:noFill/>
          </a:ln>
        </p:spPr>
        <p:txBody>
          <a:bodyPr spcFirstLastPara="1" wrap="square" lIns="0" tIns="0" rIns="0" bIns="0" anchor="t" anchorCtr="0">
            <a:spAutoFit/>
          </a:bodyPr>
          <a:lstStyle/>
          <a:p>
            <a:pPr marL="0" marR="0" lvl="0" indent="0" algn="ctr" rtl="0">
              <a:lnSpc>
                <a:spcPct val="162000"/>
              </a:lnSpc>
              <a:spcBef>
                <a:spcPts val="0"/>
              </a:spcBef>
              <a:spcAft>
                <a:spcPts val="0"/>
              </a:spcAft>
              <a:buNone/>
            </a:pPr>
            <a:r>
              <a:rPr lang="en-US" sz="2300" b="0" i="0" u="none" strike="noStrike" cap="none" dirty="0">
                <a:solidFill>
                  <a:srgbClr val="000000"/>
                </a:solidFill>
                <a:latin typeface="DM Sans"/>
                <a:ea typeface="DM Sans"/>
                <a:cs typeface="DM Sans"/>
                <a:sym typeface="DM Sans"/>
              </a:rPr>
              <a:t>Panier </a:t>
            </a:r>
            <a:r>
              <a:rPr lang="en-US" sz="2300" b="0" i="0" u="none" strike="noStrike" cap="none" dirty="0" err="1">
                <a:solidFill>
                  <a:srgbClr val="000000"/>
                </a:solidFill>
                <a:latin typeface="DM Sans"/>
                <a:ea typeface="DM Sans"/>
                <a:cs typeface="DM Sans"/>
                <a:sym typeface="DM Sans"/>
              </a:rPr>
              <a:t>moyen</a:t>
            </a:r>
            <a:r>
              <a:rPr lang="en-US" sz="2300" b="0" i="0" u="none" strike="noStrike" cap="none" dirty="0">
                <a:solidFill>
                  <a:srgbClr val="000000"/>
                </a:solidFill>
                <a:latin typeface="DM Sans"/>
                <a:ea typeface="DM Sans"/>
                <a:cs typeface="DM Sans"/>
                <a:sym typeface="DM Sans"/>
              </a:rPr>
              <a:t> supérieur pour la </a:t>
            </a:r>
            <a:r>
              <a:rPr lang="en-US" sz="2300" b="0" i="0" u="none" strike="noStrike" cap="none" dirty="0" err="1">
                <a:solidFill>
                  <a:srgbClr val="000000"/>
                </a:solidFill>
                <a:latin typeface="DM Sans"/>
                <a:ea typeface="DM Sans"/>
                <a:cs typeface="DM Sans"/>
                <a:sym typeface="DM Sans"/>
              </a:rPr>
              <a:t>génération</a:t>
            </a:r>
            <a:r>
              <a:rPr lang="en-US" sz="2300" b="0" i="0" u="none" strike="noStrike" cap="none" dirty="0">
                <a:solidFill>
                  <a:srgbClr val="000000"/>
                </a:solidFill>
                <a:latin typeface="DM Sans"/>
                <a:ea typeface="DM Sans"/>
                <a:cs typeface="DM Sans"/>
                <a:sym typeface="DM Sans"/>
              </a:rPr>
              <a:t> X</a:t>
            </a:r>
            <a:endParaRPr dirty="0"/>
          </a:p>
        </p:txBody>
      </p:sp>
      <p:pic>
        <p:nvPicPr>
          <p:cNvPr id="3" name="Image 2">
            <a:extLst>
              <a:ext uri="{FF2B5EF4-FFF2-40B4-BE49-F238E27FC236}">
                <a16:creationId xmlns:a16="http://schemas.microsoft.com/office/drawing/2014/main" id="{7B564345-405A-8403-DF4E-38F2AF492D85}"/>
              </a:ext>
            </a:extLst>
          </p:cNvPr>
          <p:cNvPicPr>
            <a:picLocks noChangeAspect="1"/>
          </p:cNvPicPr>
          <p:nvPr/>
        </p:nvPicPr>
        <p:blipFill>
          <a:blip r:embed="rId3"/>
          <a:srcRect t="1" b="7472"/>
          <a:stretch/>
        </p:blipFill>
        <p:spPr>
          <a:xfrm>
            <a:off x="1178137" y="2047384"/>
            <a:ext cx="9031303" cy="3700273"/>
          </a:xfrm>
          <a:prstGeom prst="rect">
            <a:avLst/>
          </a:prstGeom>
        </p:spPr>
      </p:pic>
      <p:pic>
        <p:nvPicPr>
          <p:cNvPr id="4" name="Image 3">
            <a:extLst>
              <a:ext uri="{FF2B5EF4-FFF2-40B4-BE49-F238E27FC236}">
                <a16:creationId xmlns:a16="http://schemas.microsoft.com/office/drawing/2014/main" id="{EBADE107-6437-BA5C-90F7-B9346B3BF2F0}"/>
              </a:ext>
            </a:extLst>
          </p:cNvPr>
          <p:cNvPicPr>
            <a:picLocks noChangeAspect="1"/>
          </p:cNvPicPr>
          <p:nvPr/>
        </p:nvPicPr>
        <p:blipFill>
          <a:blip r:embed="rId4"/>
          <a:stretch>
            <a:fillRect/>
          </a:stretch>
        </p:blipFill>
        <p:spPr>
          <a:xfrm>
            <a:off x="8607330" y="5823479"/>
            <a:ext cx="9452069" cy="4226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3" name="Google Shape;373;p16"/>
          <p:cNvSpPr txBox="1"/>
          <p:nvPr/>
        </p:nvSpPr>
        <p:spPr>
          <a:xfrm>
            <a:off x="1904250" y="335138"/>
            <a:ext cx="14479500" cy="1092600"/>
          </a:xfrm>
          <a:prstGeom prst="rect">
            <a:avLst/>
          </a:prstGeom>
          <a:noFill/>
          <a:ln>
            <a:noFill/>
          </a:ln>
        </p:spPr>
        <p:txBody>
          <a:bodyPr spcFirstLastPara="1" wrap="square" lIns="0" tIns="0" rIns="0" bIns="0" anchor="t" anchorCtr="0">
            <a:spAutoFit/>
          </a:bodyPr>
          <a:lstStyle/>
          <a:p>
            <a:pPr marL="0" marR="0" lvl="0" indent="0" algn="ctr" rtl="0">
              <a:lnSpc>
                <a:spcPct val="160008"/>
              </a:lnSpc>
              <a:spcBef>
                <a:spcPts val="0"/>
              </a:spcBef>
              <a:spcAft>
                <a:spcPts val="0"/>
              </a:spcAft>
              <a:buNone/>
            </a:pPr>
            <a:r>
              <a:rPr lang="en-US" sz="7099" b="1" i="0" u="none" strike="noStrike" cap="none" dirty="0" err="1">
                <a:solidFill>
                  <a:srgbClr val="010349"/>
                </a:solidFill>
                <a:latin typeface="DM Sans"/>
                <a:ea typeface="DM Sans"/>
                <a:cs typeface="DM Sans"/>
                <a:sym typeface="DM Sans"/>
              </a:rPr>
              <a:t>Typologie</a:t>
            </a:r>
            <a:r>
              <a:rPr lang="en-US" sz="7099" b="1" i="0" u="none" strike="noStrike" cap="none" dirty="0">
                <a:solidFill>
                  <a:srgbClr val="010349"/>
                </a:solidFill>
                <a:latin typeface="DM Sans"/>
                <a:ea typeface="DM Sans"/>
                <a:cs typeface="DM Sans"/>
                <a:sym typeface="DM Sans"/>
              </a:rPr>
              <a:t> de </a:t>
            </a:r>
            <a:r>
              <a:rPr lang="en-US" sz="7099" b="1" i="0" u="none" strike="noStrike" cap="none" dirty="0" err="1">
                <a:solidFill>
                  <a:srgbClr val="010349"/>
                </a:solidFill>
                <a:latin typeface="DM Sans"/>
                <a:ea typeface="DM Sans"/>
                <a:cs typeface="DM Sans"/>
                <a:sym typeface="DM Sans"/>
              </a:rPr>
              <a:t>consommation</a:t>
            </a:r>
            <a:endParaRPr dirty="0"/>
          </a:p>
        </p:txBody>
      </p:sp>
      <p:sp>
        <p:nvSpPr>
          <p:cNvPr id="374" name="Google Shape;374;p16"/>
          <p:cNvSpPr txBox="1"/>
          <p:nvPr/>
        </p:nvSpPr>
        <p:spPr>
          <a:xfrm>
            <a:off x="855885" y="2918040"/>
            <a:ext cx="9036260" cy="6100068"/>
          </a:xfrm>
          <a:prstGeom prst="rect">
            <a:avLst/>
          </a:prstGeom>
          <a:noFill/>
          <a:ln>
            <a:noFill/>
          </a:ln>
        </p:spPr>
        <p:txBody>
          <a:bodyPr spcFirstLastPara="1" wrap="square" lIns="0" tIns="0" rIns="0" bIns="0" anchor="t" anchorCtr="0">
            <a:spAutoFit/>
          </a:bodyPr>
          <a:lstStyle/>
          <a:p>
            <a:pPr marL="0" marR="0" lvl="0" indent="0" algn="l" rtl="0">
              <a:lnSpc>
                <a:spcPct val="182277"/>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500306" marR="0" lvl="1" indent="-250153" algn="l" rtl="0">
              <a:lnSpc>
                <a:spcPct val="147993"/>
              </a:lnSpc>
              <a:spcBef>
                <a:spcPts val="0"/>
              </a:spcBef>
              <a:spcAft>
                <a:spcPts val="0"/>
              </a:spcAft>
              <a:buClr>
                <a:srgbClr val="000000"/>
              </a:buClr>
              <a:buSzPts val="2317"/>
              <a:buFont typeface="Arial"/>
              <a:buChar char="•"/>
            </a:pPr>
            <a:r>
              <a:rPr lang="en-US" sz="2317" b="0" i="0" u="none" strike="noStrike" cap="none" dirty="0">
                <a:solidFill>
                  <a:srgbClr val="000000"/>
                </a:solidFill>
                <a:latin typeface="DM Sans"/>
                <a:ea typeface="DM Sans"/>
                <a:cs typeface="DM Sans"/>
                <a:sym typeface="DM Sans"/>
              </a:rPr>
              <a:t>Marché </a:t>
            </a:r>
            <a:r>
              <a:rPr lang="en-US" sz="2317" b="0" i="0" u="none" strike="noStrike" cap="none" dirty="0" err="1">
                <a:solidFill>
                  <a:srgbClr val="000000"/>
                </a:solidFill>
                <a:latin typeface="DM Sans"/>
                <a:ea typeface="DM Sans"/>
                <a:cs typeface="DM Sans"/>
                <a:sym typeface="DM Sans"/>
              </a:rPr>
              <a:t>dominé</a:t>
            </a:r>
            <a:r>
              <a:rPr lang="en-US" sz="2317" b="0" i="0" u="none" strike="noStrike" cap="none" dirty="0">
                <a:solidFill>
                  <a:srgbClr val="000000"/>
                </a:solidFill>
                <a:latin typeface="DM Sans"/>
                <a:ea typeface="DM Sans"/>
                <a:cs typeface="DM Sans"/>
                <a:sym typeface="DM Sans"/>
              </a:rPr>
              <a:t> par la cuisine Nord-américaine (+300 K </a:t>
            </a:r>
            <a:r>
              <a:rPr lang="en-US" sz="2317" b="0" i="0" u="none" strike="noStrike" cap="none" dirty="0" err="1">
                <a:solidFill>
                  <a:srgbClr val="000000"/>
                </a:solidFill>
                <a:latin typeface="DM Sans"/>
                <a:ea typeface="DM Sans"/>
                <a:cs typeface="DM Sans"/>
                <a:sym typeface="DM Sans"/>
              </a:rPr>
              <a:t>commandes</a:t>
            </a:r>
            <a:r>
              <a:rPr lang="en-US" sz="2317" b="0" i="0" u="none" strike="noStrike" cap="none" dirty="0">
                <a:solidFill>
                  <a:srgbClr val="000000"/>
                </a:solidFill>
                <a:latin typeface="DM Sans"/>
                <a:ea typeface="DM Sans"/>
                <a:cs typeface="DM Sans"/>
                <a:sym typeface="DM Sans"/>
              </a:rPr>
              <a:t> sur la </a:t>
            </a:r>
            <a:r>
              <a:rPr lang="en-US" sz="2317" b="0" i="0" u="none" strike="noStrike" cap="none" dirty="0" err="1">
                <a:solidFill>
                  <a:srgbClr val="000000"/>
                </a:solidFill>
                <a:latin typeface="DM Sans"/>
                <a:ea typeface="DM Sans"/>
                <a:cs typeface="DM Sans"/>
                <a:sym typeface="DM Sans"/>
              </a:rPr>
              <a:t>période</a:t>
            </a:r>
            <a:r>
              <a:rPr lang="en-US" sz="2317" b="0" i="0" u="none" strike="noStrike" cap="none" dirty="0">
                <a:solidFill>
                  <a:srgbClr val="000000"/>
                </a:solidFill>
                <a:latin typeface="DM Sans"/>
                <a:ea typeface="DM Sans"/>
                <a:cs typeface="DM Sans"/>
                <a:sym typeface="DM Sans"/>
              </a:rPr>
              <a:t>)</a:t>
            </a:r>
            <a:endParaRPr dirty="0"/>
          </a:p>
          <a:p>
            <a:pPr marL="0" marR="0" lvl="0" indent="0" algn="l" rtl="0">
              <a:lnSpc>
                <a:spcPct val="147993"/>
              </a:lnSpc>
              <a:spcBef>
                <a:spcPts val="0"/>
              </a:spcBef>
              <a:spcAft>
                <a:spcPts val="0"/>
              </a:spcAft>
              <a:buNone/>
            </a:pPr>
            <a:endParaRPr sz="2317" b="0" i="0" u="none" strike="noStrike" cap="none" dirty="0">
              <a:solidFill>
                <a:srgbClr val="000000"/>
              </a:solidFill>
              <a:latin typeface="DM Sans"/>
              <a:ea typeface="DM Sans"/>
              <a:cs typeface="DM Sans"/>
              <a:sym typeface="DM Sans"/>
            </a:endParaRPr>
          </a:p>
          <a:p>
            <a:pPr marL="500306" marR="0" lvl="1" indent="-250153" algn="l" rtl="0">
              <a:lnSpc>
                <a:spcPct val="147993"/>
              </a:lnSpc>
              <a:spcBef>
                <a:spcPts val="0"/>
              </a:spcBef>
              <a:spcAft>
                <a:spcPts val="0"/>
              </a:spcAft>
              <a:buClr>
                <a:srgbClr val="000000"/>
              </a:buClr>
              <a:buSzPts val="2317"/>
              <a:buFont typeface="Arial"/>
              <a:buChar char="•"/>
            </a:pPr>
            <a:r>
              <a:rPr lang="en-US" sz="2317" b="0" i="0" u="none" strike="noStrike" cap="none" dirty="0" err="1">
                <a:solidFill>
                  <a:srgbClr val="000000"/>
                </a:solidFill>
                <a:latin typeface="DM Sans"/>
                <a:ea typeface="DM Sans"/>
                <a:cs typeface="DM Sans"/>
                <a:sym typeface="DM Sans"/>
              </a:rPr>
              <a:t>Produits</a:t>
            </a:r>
            <a:r>
              <a:rPr lang="en-US" sz="2317" b="0" i="0" u="none" strike="noStrike" cap="none" dirty="0">
                <a:solidFill>
                  <a:srgbClr val="000000"/>
                </a:solidFill>
                <a:latin typeface="DM Sans"/>
                <a:ea typeface="DM Sans"/>
                <a:cs typeface="DM Sans"/>
                <a:sym typeface="DM Sans"/>
              </a:rPr>
              <a:t> </a:t>
            </a:r>
            <a:r>
              <a:rPr lang="en-US" sz="2317" b="0" i="0" u="none" strike="noStrike" cap="none" dirty="0" err="1">
                <a:solidFill>
                  <a:srgbClr val="000000"/>
                </a:solidFill>
                <a:latin typeface="DM Sans"/>
                <a:ea typeface="DM Sans"/>
                <a:cs typeface="DM Sans"/>
                <a:sym typeface="DM Sans"/>
              </a:rPr>
              <a:t>rapides</a:t>
            </a:r>
            <a:r>
              <a:rPr lang="en-US" sz="2317" b="0" i="0" u="none" strike="noStrike" cap="none" dirty="0">
                <a:solidFill>
                  <a:srgbClr val="000000"/>
                </a:solidFill>
                <a:latin typeface="DM Sans"/>
                <a:ea typeface="DM Sans"/>
                <a:cs typeface="DM Sans"/>
                <a:sym typeface="DM Sans"/>
              </a:rPr>
              <a:t> à </a:t>
            </a:r>
            <a:r>
              <a:rPr lang="en-US" sz="2317" b="0" i="0" u="none" strike="noStrike" cap="none" dirty="0" err="1">
                <a:solidFill>
                  <a:srgbClr val="000000"/>
                </a:solidFill>
                <a:latin typeface="DM Sans"/>
                <a:ea typeface="DM Sans"/>
                <a:cs typeface="DM Sans"/>
                <a:sym typeface="DM Sans"/>
              </a:rPr>
              <a:t>préparer</a:t>
            </a:r>
            <a:r>
              <a:rPr lang="en-US" sz="2317" b="0" i="0" u="none" strike="noStrike" cap="none" dirty="0">
                <a:solidFill>
                  <a:srgbClr val="000000"/>
                </a:solidFill>
                <a:latin typeface="DM Sans"/>
                <a:ea typeface="DM Sans"/>
                <a:cs typeface="DM Sans"/>
                <a:sym typeface="DM Sans"/>
              </a:rPr>
              <a:t> et </a:t>
            </a:r>
            <a:r>
              <a:rPr lang="en-US" sz="2317" b="0" i="0" u="none" strike="noStrike" cap="none" dirty="0" err="1">
                <a:solidFill>
                  <a:srgbClr val="000000"/>
                </a:solidFill>
                <a:latin typeface="DM Sans"/>
                <a:ea typeface="DM Sans"/>
                <a:cs typeface="DM Sans"/>
                <a:sym typeface="DM Sans"/>
              </a:rPr>
              <a:t>faciles</a:t>
            </a:r>
            <a:r>
              <a:rPr lang="en-US" sz="2317" b="0" i="0" u="none" strike="noStrike" cap="none" dirty="0">
                <a:solidFill>
                  <a:srgbClr val="000000"/>
                </a:solidFill>
                <a:latin typeface="DM Sans"/>
                <a:ea typeface="DM Sans"/>
                <a:cs typeface="DM Sans"/>
                <a:sym typeface="DM Sans"/>
              </a:rPr>
              <a:t> à manger (sans </a:t>
            </a:r>
            <a:r>
              <a:rPr lang="en-US" sz="2317" b="0" i="0" u="none" strike="noStrike" cap="none" dirty="0" err="1">
                <a:solidFill>
                  <a:srgbClr val="000000"/>
                </a:solidFill>
                <a:latin typeface="DM Sans"/>
                <a:ea typeface="DM Sans"/>
                <a:cs typeface="DM Sans"/>
                <a:sym typeface="DM Sans"/>
              </a:rPr>
              <a:t>couvert</a:t>
            </a:r>
            <a:r>
              <a:rPr lang="en-US" sz="2317" b="0" i="0" u="none" strike="noStrike" cap="none" dirty="0">
                <a:solidFill>
                  <a:srgbClr val="000000"/>
                </a:solidFill>
                <a:latin typeface="DM Sans"/>
                <a:ea typeface="DM Sans"/>
                <a:cs typeface="DM Sans"/>
                <a:sym typeface="DM Sans"/>
              </a:rPr>
              <a:t>, à </a:t>
            </a:r>
            <a:r>
              <a:rPr lang="en-US" sz="2317" b="0" i="0" u="none" strike="noStrike" cap="none" dirty="0" err="1">
                <a:solidFill>
                  <a:srgbClr val="000000"/>
                </a:solidFill>
                <a:latin typeface="DM Sans"/>
                <a:ea typeface="DM Sans"/>
                <a:cs typeface="DM Sans"/>
                <a:sym typeface="DM Sans"/>
              </a:rPr>
              <a:t>emmener</a:t>
            </a:r>
            <a:r>
              <a:rPr lang="en-US" sz="2317" b="0" i="0" u="none" strike="noStrike" cap="none" dirty="0">
                <a:solidFill>
                  <a:srgbClr val="000000"/>
                </a:solidFill>
                <a:latin typeface="DM Sans"/>
                <a:ea typeface="DM Sans"/>
                <a:cs typeface="DM Sans"/>
                <a:sym typeface="DM Sans"/>
              </a:rPr>
              <a:t> </a:t>
            </a:r>
            <a:r>
              <a:rPr lang="en-US" sz="2317" b="0" i="0" u="none" strike="noStrike" cap="none" dirty="0" err="1">
                <a:solidFill>
                  <a:srgbClr val="000000"/>
                </a:solidFill>
                <a:latin typeface="DM Sans"/>
                <a:ea typeface="DM Sans"/>
                <a:cs typeface="DM Sans"/>
                <a:sym typeface="DM Sans"/>
              </a:rPr>
              <a:t>partout</a:t>
            </a:r>
            <a:r>
              <a:rPr lang="en-US" sz="2317" b="0" i="0" u="none" strike="noStrike" cap="none" dirty="0">
                <a:solidFill>
                  <a:srgbClr val="000000"/>
                </a:solidFill>
                <a:latin typeface="DM Sans"/>
                <a:ea typeface="DM Sans"/>
                <a:cs typeface="DM Sans"/>
                <a:sym typeface="DM Sans"/>
              </a:rPr>
              <a:t>)</a:t>
            </a:r>
            <a:endParaRPr dirty="0"/>
          </a:p>
          <a:p>
            <a:pPr marL="0" marR="0" lvl="0" indent="0" algn="l" rtl="0">
              <a:lnSpc>
                <a:spcPct val="147993"/>
              </a:lnSpc>
              <a:spcBef>
                <a:spcPts val="0"/>
              </a:spcBef>
              <a:spcAft>
                <a:spcPts val="0"/>
              </a:spcAft>
              <a:buNone/>
            </a:pPr>
            <a:endParaRPr sz="2317" b="0" i="0" u="none" strike="noStrike" cap="none" dirty="0">
              <a:solidFill>
                <a:srgbClr val="000000"/>
              </a:solidFill>
              <a:latin typeface="DM Sans"/>
              <a:ea typeface="DM Sans"/>
              <a:cs typeface="DM Sans"/>
              <a:sym typeface="DM Sans"/>
            </a:endParaRPr>
          </a:p>
          <a:p>
            <a:pPr marL="500306" marR="0" lvl="1" indent="-250153" algn="just" rtl="0">
              <a:lnSpc>
                <a:spcPct val="147993"/>
              </a:lnSpc>
              <a:spcBef>
                <a:spcPts val="0"/>
              </a:spcBef>
              <a:spcAft>
                <a:spcPts val="0"/>
              </a:spcAft>
              <a:buClr>
                <a:srgbClr val="000000"/>
              </a:buClr>
              <a:buSzPts val="2317"/>
              <a:buFont typeface="Arial"/>
              <a:buChar char="•"/>
            </a:pPr>
            <a:r>
              <a:rPr lang="en-US" sz="2317" b="0" i="0" u="none" strike="noStrike" cap="none" dirty="0">
                <a:solidFill>
                  <a:srgbClr val="000000"/>
                </a:solidFill>
                <a:latin typeface="DM Sans"/>
                <a:ea typeface="DM Sans"/>
                <a:cs typeface="DM Sans"/>
                <a:sym typeface="DM Sans"/>
              </a:rPr>
              <a:t>Moyenne de 2 articles par </a:t>
            </a:r>
            <a:r>
              <a:rPr lang="en-US" sz="2317" b="0" i="0" u="none" strike="noStrike" cap="none" dirty="0" err="1">
                <a:solidFill>
                  <a:srgbClr val="000000"/>
                </a:solidFill>
                <a:latin typeface="DM Sans"/>
                <a:ea typeface="DM Sans"/>
                <a:cs typeface="DM Sans"/>
                <a:sym typeface="DM Sans"/>
              </a:rPr>
              <a:t>commande</a:t>
            </a:r>
            <a:endParaRPr lang="en-US" sz="2317" dirty="0">
              <a:latin typeface="DM Sans"/>
              <a:ea typeface="DM Sans"/>
              <a:cs typeface="DM Sans"/>
              <a:sym typeface="DM Sans"/>
            </a:endParaRPr>
          </a:p>
          <a:p>
            <a:pPr marL="500306" marR="0" lvl="1" indent="-250153" algn="just" rtl="0">
              <a:lnSpc>
                <a:spcPct val="147993"/>
              </a:lnSpc>
              <a:spcBef>
                <a:spcPts val="0"/>
              </a:spcBef>
              <a:spcAft>
                <a:spcPts val="0"/>
              </a:spcAft>
              <a:buClr>
                <a:srgbClr val="000000"/>
              </a:buClr>
              <a:buSzPts val="2317"/>
              <a:buFont typeface="Arial"/>
              <a:buChar char="•"/>
            </a:pPr>
            <a:endParaRPr lang="en-US" sz="2317" b="0" i="0" u="none" strike="noStrike" cap="none" dirty="0">
              <a:solidFill>
                <a:srgbClr val="000000"/>
              </a:solidFill>
              <a:latin typeface="DM Sans"/>
              <a:ea typeface="DM Sans"/>
              <a:cs typeface="DM Sans"/>
              <a:sym typeface="DM Sans"/>
            </a:endParaRPr>
          </a:p>
          <a:p>
            <a:pPr marL="500306" marR="0" lvl="1" indent="-250153" algn="just" rtl="0">
              <a:lnSpc>
                <a:spcPct val="147993"/>
              </a:lnSpc>
              <a:spcBef>
                <a:spcPts val="0"/>
              </a:spcBef>
              <a:spcAft>
                <a:spcPts val="0"/>
              </a:spcAft>
              <a:buClr>
                <a:srgbClr val="000000"/>
              </a:buClr>
              <a:buSzPts val="2317"/>
              <a:buFont typeface="Arial"/>
              <a:buChar char="•"/>
            </a:pPr>
            <a:r>
              <a:rPr lang="en-US" sz="2317" dirty="0">
                <a:latin typeface="DM Sans"/>
                <a:ea typeface="DM Sans"/>
                <a:cs typeface="DM Sans"/>
                <a:sym typeface="DM Sans"/>
              </a:rPr>
              <a:t>Panier </a:t>
            </a:r>
            <a:r>
              <a:rPr lang="en-US" sz="2317" dirty="0" err="1">
                <a:latin typeface="DM Sans"/>
                <a:ea typeface="DM Sans"/>
                <a:cs typeface="DM Sans"/>
                <a:sym typeface="DM Sans"/>
              </a:rPr>
              <a:t>moyen</a:t>
            </a:r>
            <a:r>
              <a:rPr lang="en-US" sz="2317" dirty="0">
                <a:latin typeface="DM Sans"/>
                <a:ea typeface="DM Sans"/>
                <a:cs typeface="DM Sans"/>
                <a:sym typeface="DM Sans"/>
              </a:rPr>
              <a:t> supérieur pour la cuisine </a:t>
            </a:r>
            <a:r>
              <a:rPr lang="en-US" sz="2317" dirty="0" err="1">
                <a:latin typeface="DM Sans"/>
                <a:ea typeface="DM Sans"/>
                <a:cs typeface="DM Sans"/>
                <a:sym typeface="DM Sans"/>
              </a:rPr>
              <a:t>asiatique</a:t>
            </a:r>
            <a:endParaRPr lang="en-US" sz="2317" b="0" i="0" u="none" strike="noStrike" cap="none" dirty="0">
              <a:solidFill>
                <a:srgbClr val="000000"/>
              </a:solidFill>
              <a:latin typeface="DM Sans"/>
              <a:ea typeface="DM Sans"/>
              <a:cs typeface="DM Sans"/>
              <a:sym typeface="DM Sans"/>
            </a:endParaRPr>
          </a:p>
          <a:p>
            <a:pPr marL="500306" marR="0" lvl="1" indent="-250153" algn="just" rtl="0">
              <a:lnSpc>
                <a:spcPct val="147993"/>
              </a:lnSpc>
              <a:spcBef>
                <a:spcPts val="0"/>
              </a:spcBef>
              <a:spcAft>
                <a:spcPts val="0"/>
              </a:spcAft>
              <a:buClr>
                <a:srgbClr val="000000"/>
              </a:buClr>
              <a:buSzPts val="2317"/>
              <a:buFont typeface="Arial"/>
              <a:buChar char="•"/>
            </a:pPr>
            <a:endParaRPr dirty="0"/>
          </a:p>
          <a:p>
            <a:pPr marL="0" marR="0" lvl="0" indent="0" algn="just" rtl="0">
              <a:lnSpc>
                <a:spcPct val="147993"/>
              </a:lnSpc>
              <a:spcBef>
                <a:spcPts val="0"/>
              </a:spcBef>
              <a:spcAft>
                <a:spcPts val="0"/>
              </a:spcAft>
              <a:buNone/>
            </a:pPr>
            <a:endParaRPr sz="2317" b="0" i="0" u="none" strike="noStrike" cap="none" dirty="0">
              <a:solidFill>
                <a:srgbClr val="000000"/>
              </a:solidFill>
              <a:latin typeface="DM Sans"/>
              <a:ea typeface="DM Sans"/>
              <a:cs typeface="DM Sans"/>
              <a:sym typeface="DM Sans"/>
            </a:endParaRPr>
          </a:p>
        </p:txBody>
      </p:sp>
      <p:grpSp>
        <p:nvGrpSpPr>
          <p:cNvPr id="375" name="Google Shape;375;p16"/>
          <p:cNvGrpSpPr/>
          <p:nvPr/>
        </p:nvGrpSpPr>
        <p:grpSpPr>
          <a:xfrm>
            <a:off x="0" y="-361652"/>
            <a:ext cx="689989" cy="10648652"/>
            <a:chOff x="0" y="-95250"/>
            <a:chExt cx="181726" cy="2804583"/>
          </a:xfrm>
        </p:grpSpPr>
        <p:sp>
          <p:nvSpPr>
            <p:cNvPr id="376" name="Google Shape;376;p16"/>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377" name="Google Shape;377;p16"/>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8" name="Google Shape;378;p16"/>
          <p:cNvGrpSpPr/>
          <p:nvPr/>
        </p:nvGrpSpPr>
        <p:grpSpPr>
          <a:xfrm>
            <a:off x="344994" y="-361652"/>
            <a:ext cx="18099610" cy="1031925"/>
            <a:chOff x="0" y="-95250"/>
            <a:chExt cx="4766944" cy="271781"/>
          </a:xfrm>
        </p:grpSpPr>
        <p:sp>
          <p:nvSpPr>
            <p:cNvPr id="379" name="Google Shape;379;p16"/>
            <p:cNvSpPr/>
            <p:nvPr/>
          </p:nvSpPr>
          <p:spPr>
            <a:xfrm>
              <a:off x="0" y="0"/>
              <a:ext cx="4766944" cy="176531"/>
            </a:xfrm>
            <a:custGeom>
              <a:avLst/>
              <a:gdLst/>
              <a:ahLst/>
              <a:cxnLst/>
              <a:rect l="l" t="t" r="r" b="b"/>
              <a:pathLst>
                <a:path w="4766944" h="176531" extrusionOk="0">
                  <a:moveTo>
                    <a:pt x="0" y="0"/>
                  </a:moveTo>
                  <a:lnTo>
                    <a:pt x="4766944" y="0"/>
                  </a:lnTo>
                  <a:lnTo>
                    <a:pt x="4766944" y="176531"/>
                  </a:lnTo>
                  <a:lnTo>
                    <a:pt x="0" y="176531"/>
                  </a:lnTo>
                  <a:close/>
                </a:path>
              </a:pathLst>
            </a:custGeom>
            <a:solidFill>
              <a:srgbClr val="010349"/>
            </a:solidFill>
            <a:ln>
              <a:noFill/>
            </a:ln>
          </p:spPr>
          <p:txBody>
            <a:bodyPr/>
            <a:lstStyle/>
            <a:p>
              <a:endParaRPr lang="fr-FR"/>
            </a:p>
          </p:txBody>
        </p:sp>
        <p:sp>
          <p:nvSpPr>
            <p:cNvPr id="380" name="Google Shape;380;p16"/>
            <p:cNvSpPr txBox="1"/>
            <p:nvPr/>
          </p:nvSpPr>
          <p:spPr>
            <a:xfrm>
              <a:off x="0" y="-95250"/>
              <a:ext cx="4766944"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 name="Image 2">
            <a:extLst>
              <a:ext uri="{FF2B5EF4-FFF2-40B4-BE49-F238E27FC236}">
                <a16:creationId xmlns:a16="http://schemas.microsoft.com/office/drawing/2014/main" id="{51FF4865-3515-6D42-123F-C40C27BF41D2}"/>
              </a:ext>
            </a:extLst>
          </p:cNvPr>
          <p:cNvPicPr>
            <a:picLocks noChangeAspect="1"/>
          </p:cNvPicPr>
          <p:nvPr/>
        </p:nvPicPr>
        <p:blipFill>
          <a:blip r:embed="rId3"/>
          <a:stretch>
            <a:fillRect/>
          </a:stretch>
        </p:blipFill>
        <p:spPr>
          <a:xfrm>
            <a:off x="9883585" y="2478574"/>
            <a:ext cx="7652225" cy="3206949"/>
          </a:xfrm>
          <a:prstGeom prst="rect">
            <a:avLst/>
          </a:prstGeom>
        </p:spPr>
      </p:pic>
      <p:pic>
        <p:nvPicPr>
          <p:cNvPr id="5" name="Image 4">
            <a:extLst>
              <a:ext uri="{FF2B5EF4-FFF2-40B4-BE49-F238E27FC236}">
                <a16:creationId xmlns:a16="http://schemas.microsoft.com/office/drawing/2014/main" id="{430457BF-ACB0-256D-D49E-47B78FDB993F}"/>
              </a:ext>
            </a:extLst>
          </p:cNvPr>
          <p:cNvPicPr>
            <a:picLocks noChangeAspect="1"/>
          </p:cNvPicPr>
          <p:nvPr/>
        </p:nvPicPr>
        <p:blipFill>
          <a:blip r:embed="rId4"/>
          <a:stretch>
            <a:fillRect/>
          </a:stretch>
        </p:blipFill>
        <p:spPr>
          <a:xfrm>
            <a:off x="9899914" y="6008914"/>
            <a:ext cx="7865563" cy="35336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17"/>
          <p:cNvSpPr txBox="1"/>
          <p:nvPr/>
        </p:nvSpPr>
        <p:spPr>
          <a:xfrm>
            <a:off x="9567238" y="2120272"/>
            <a:ext cx="8316430" cy="6190299"/>
          </a:xfrm>
          <a:prstGeom prst="rect">
            <a:avLst/>
          </a:prstGeom>
          <a:noFill/>
          <a:ln>
            <a:noFill/>
          </a:ln>
        </p:spPr>
        <p:txBody>
          <a:bodyPr spcFirstLastPara="1" wrap="square" lIns="0" tIns="0" rIns="0" bIns="0" anchor="t" anchorCtr="0">
            <a:spAutoFit/>
          </a:bodyPr>
          <a:lstStyle/>
          <a:p>
            <a:pPr marL="606427" marR="0" lvl="1" indent="-303213" algn="l" rtl="0">
              <a:lnSpc>
                <a:spcPct val="147008"/>
              </a:lnSpc>
              <a:spcBef>
                <a:spcPts val="0"/>
              </a:spcBef>
              <a:spcAft>
                <a:spcPts val="0"/>
              </a:spcAft>
              <a:buClr>
                <a:srgbClr val="000000"/>
              </a:buClr>
              <a:buSzPts val="2808"/>
              <a:buFont typeface="Arial"/>
              <a:buChar char="•"/>
            </a:pPr>
            <a:r>
              <a:rPr lang="en-US" sz="2808" b="0" i="0" u="none" strike="noStrike" cap="none" dirty="0" err="1">
                <a:solidFill>
                  <a:srgbClr val="000000"/>
                </a:solidFill>
                <a:latin typeface="DM Sans"/>
                <a:ea typeface="DM Sans"/>
                <a:cs typeface="DM Sans"/>
                <a:sym typeface="DM Sans"/>
              </a:rPr>
              <a:t>Cohérence</a:t>
            </a:r>
            <a:r>
              <a:rPr lang="en-US" sz="2808" b="0" i="0" u="none" strike="noStrike" cap="none" dirty="0">
                <a:solidFill>
                  <a:srgbClr val="000000"/>
                </a:solidFill>
                <a:latin typeface="DM Sans"/>
                <a:ea typeface="DM Sans"/>
                <a:cs typeface="DM Sans"/>
                <a:sym typeface="DM Sans"/>
              </a:rPr>
              <a:t> avec le type de </a:t>
            </a:r>
            <a:r>
              <a:rPr lang="en-US" sz="2808" b="0" i="0" u="none" strike="noStrike" cap="none" dirty="0" err="1">
                <a:solidFill>
                  <a:srgbClr val="000000"/>
                </a:solidFill>
                <a:latin typeface="DM Sans"/>
                <a:ea typeface="DM Sans"/>
                <a:cs typeface="DM Sans"/>
                <a:sym typeface="DM Sans"/>
              </a:rPr>
              <a:t>produits</a:t>
            </a:r>
            <a:r>
              <a:rPr lang="en-US" sz="2808" b="0" i="0" u="none" strike="noStrike" cap="none" dirty="0">
                <a:solidFill>
                  <a:srgbClr val="000000"/>
                </a:solidFill>
                <a:latin typeface="DM Sans"/>
                <a:ea typeface="DM Sans"/>
                <a:cs typeface="DM Sans"/>
                <a:sym typeface="DM Sans"/>
              </a:rPr>
              <a:t> les plus </a:t>
            </a:r>
            <a:r>
              <a:rPr lang="en-US" sz="2808" b="0" i="0" u="none" strike="noStrike" cap="none" dirty="0" err="1">
                <a:solidFill>
                  <a:srgbClr val="000000"/>
                </a:solidFill>
                <a:latin typeface="DM Sans"/>
                <a:ea typeface="DM Sans"/>
                <a:cs typeface="DM Sans"/>
                <a:sym typeface="DM Sans"/>
              </a:rPr>
              <a:t>commandés</a:t>
            </a:r>
            <a:endParaRPr dirty="0"/>
          </a:p>
          <a:p>
            <a:pPr marL="0" marR="0" lvl="0" indent="0" algn="l" rtl="0">
              <a:lnSpc>
                <a:spcPct val="147008"/>
              </a:lnSpc>
              <a:spcBef>
                <a:spcPts val="0"/>
              </a:spcBef>
              <a:spcAft>
                <a:spcPts val="0"/>
              </a:spcAft>
              <a:buNone/>
            </a:pPr>
            <a:endParaRPr sz="2808" b="0" i="0" u="none" strike="noStrike" cap="none" dirty="0">
              <a:solidFill>
                <a:srgbClr val="000000"/>
              </a:solidFill>
              <a:latin typeface="DM Sans"/>
              <a:ea typeface="DM Sans"/>
              <a:cs typeface="DM Sans"/>
              <a:sym typeface="DM Sans"/>
            </a:endParaRPr>
          </a:p>
          <a:p>
            <a:pPr marL="606427" marR="0" lvl="1" indent="-303213" algn="l" rtl="0">
              <a:lnSpc>
                <a:spcPct val="147008"/>
              </a:lnSpc>
              <a:spcBef>
                <a:spcPts val="0"/>
              </a:spcBef>
              <a:spcAft>
                <a:spcPts val="0"/>
              </a:spcAft>
              <a:buClr>
                <a:srgbClr val="000000"/>
              </a:buClr>
              <a:buSzPts val="2808"/>
              <a:buFont typeface="Arial"/>
              <a:buChar char="•"/>
            </a:pPr>
            <a:r>
              <a:rPr lang="en-US" sz="2808" b="0" i="0" u="none" strike="noStrike" cap="none">
                <a:solidFill>
                  <a:srgbClr val="000000"/>
                </a:solidFill>
                <a:latin typeface="DM Sans"/>
                <a:ea typeface="DM Sans"/>
                <a:cs typeface="DM Sans"/>
                <a:sym typeface="DM Sans"/>
              </a:rPr>
              <a:t>Les burgers 5M € de CA sur la </a:t>
            </a:r>
            <a:r>
              <a:rPr lang="en-US" sz="2808" b="0" i="0" u="none" strike="noStrike" cap="none" dirty="0" err="1">
                <a:solidFill>
                  <a:srgbClr val="000000"/>
                </a:solidFill>
                <a:latin typeface="DM Sans"/>
                <a:ea typeface="DM Sans"/>
                <a:cs typeface="DM Sans"/>
                <a:sym typeface="DM Sans"/>
              </a:rPr>
              <a:t>période</a:t>
            </a:r>
            <a:endParaRPr dirty="0"/>
          </a:p>
          <a:p>
            <a:pPr marL="0" marR="0" lvl="0" indent="0" algn="l" rtl="0">
              <a:lnSpc>
                <a:spcPct val="147008"/>
              </a:lnSpc>
              <a:spcBef>
                <a:spcPts val="0"/>
              </a:spcBef>
              <a:spcAft>
                <a:spcPts val="0"/>
              </a:spcAft>
              <a:buNone/>
            </a:pPr>
            <a:endParaRPr sz="2808" b="0" i="0" u="none" strike="noStrike" cap="none" dirty="0">
              <a:solidFill>
                <a:srgbClr val="000000"/>
              </a:solidFill>
              <a:latin typeface="DM Sans"/>
              <a:ea typeface="DM Sans"/>
              <a:cs typeface="DM Sans"/>
              <a:sym typeface="DM Sans"/>
            </a:endParaRPr>
          </a:p>
          <a:p>
            <a:pPr marL="606427" marR="0" lvl="1" indent="-303213" algn="l" rtl="0">
              <a:lnSpc>
                <a:spcPct val="147008"/>
              </a:lnSpc>
              <a:spcBef>
                <a:spcPts val="0"/>
              </a:spcBef>
              <a:spcAft>
                <a:spcPts val="0"/>
              </a:spcAft>
              <a:buClr>
                <a:srgbClr val="000000"/>
              </a:buClr>
              <a:buSzPts val="2808"/>
              <a:buFont typeface="Arial"/>
              <a:buChar char="•"/>
            </a:pPr>
            <a:r>
              <a:rPr lang="en-US" sz="2808" b="0" i="0" u="none" strike="noStrike" cap="none" dirty="0" err="1">
                <a:solidFill>
                  <a:srgbClr val="000000"/>
                </a:solidFill>
                <a:latin typeface="DM Sans"/>
                <a:ea typeface="DM Sans"/>
                <a:cs typeface="DM Sans"/>
                <a:sym typeface="DM Sans"/>
              </a:rPr>
              <a:t>Uniquement</a:t>
            </a:r>
            <a:r>
              <a:rPr lang="en-US" sz="2808" b="0" i="0" u="none" strike="noStrike" cap="none" dirty="0">
                <a:solidFill>
                  <a:srgbClr val="000000"/>
                </a:solidFill>
                <a:latin typeface="DM Sans"/>
                <a:ea typeface="DM Sans"/>
                <a:cs typeface="DM Sans"/>
                <a:sym typeface="DM Sans"/>
              </a:rPr>
              <a:t> des </a:t>
            </a:r>
            <a:r>
              <a:rPr lang="en-US" sz="2808" b="0" i="0" u="none" strike="noStrike" cap="none" dirty="0" err="1">
                <a:solidFill>
                  <a:srgbClr val="000000"/>
                </a:solidFill>
                <a:latin typeface="DM Sans"/>
                <a:ea typeface="DM Sans"/>
                <a:cs typeface="DM Sans"/>
                <a:sym typeface="DM Sans"/>
              </a:rPr>
              <a:t>produits</a:t>
            </a:r>
            <a:r>
              <a:rPr lang="en-US" sz="2808" b="0" i="0" u="none" strike="noStrike" cap="none" dirty="0">
                <a:solidFill>
                  <a:srgbClr val="000000"/>
                </a:solidFill>
                <a:latin typeface="DM Sans"/>
                <a:ea typeface="DM Sans"/>
                <a:cs typeface="DM Sans"/>
                <a:sym typeface="DM Sans"/>
              </a:rPr>
              <a:t> de </a:t>
            </a:r>
            <a:r>
              <a:rPr lang="en-US" sz="2808" b="0" i="0" u="none" strike="noStrike" cap="none" dirty="0" err="1">
                <a:solidFill>
                  <a:srgbClr val="000000"/>
                </a:solidFill>
                <a:latin typeface="DM Sans"/>
                <a:ea typeface="DM Sans"/>
                <a:cs typeface="DM Sans"/>
                <a:sym typeface="DM Sans"/>
              </a:rPr>
              <a:t>l’enseigne</a:t>
            </a:r>
            <a:r>
              <a:rPr lang="en-US" sz="2808" b="0" i="0" u="none" strike="noStrike" cap="none" dirty="0">
                <a:solidFill>
                  <a:srgbClr val="000000"/>
                </a:solidFill>
                <a:latin typeface="DM Sans"/>
                <a:ea typeface="DM Sans"/>
                <a:cs typeface="DM Sans"/>
                <a:sym typeface="DM Sans"/>
              </a:rPr>
              <a:t> McDonald’s</a:t>
            </a:r>
            <a:endParaRPr dirty="0"/>
          </a:p>
          <a:p>
            <a:pPr marL="0" marR="0" lvl="0" indent="0" algn="l" rtl="0">
              <a:lnSpc>
                <a:spcPct val="147008"/>
              </a:lnSpc>
              <a:spcBef>
                <a:spcPts val="0"/>
              </a:spcBef>
              <a:spcAft>
                <a:spcPts val="0"/>
              </a:spcAft>
              <a:buNone/>
            </a:pPr>
            <a:endParaRPr sz="2808" b="0" i="0" u="none" strike="noStrike" cap="none" dirty="0">
              <a:solidFill>
                <a:srgbClr val="000000"/>
              </a:solidFill>
              <a:latin typeface="DM Sans"/>
              <a:ea typeface="DM Sans"/>
              <a:cs typeface="DM Sans"/>
              <a:sym typeface="DM Sans"/>
            </a:endParaRPr>
          </a:p>
          <a:p>
            <a:pPr marL="606427" marR="0" lvl="1" indent="-303213" algn="l" rtl="0">
              <a:lnSpc>
                <a:spcPct val="147008"/>
              </a:lnSpc>
              <a:spcBef>
                <a:spcPts val="0"/>
              </a:spcBef>
              <a:spcAft>
                <a:spcPts val="0"/>
              </a:spcAft>
              <a:buClr>
                <a:srgbClr val="000000"/>
              </a:buClr>
              <a:buSzPts val="2808"/>
              <a:buFont typeface="Arial"/>
              <a:buChar char="•"/>
            </a:pPr>
            <a:r>
              <a:rPr lang="en-US" sz="2808" b="0" i="0" u="none" strike="noStrike" cap="none" dirty="0">
                <a:solidFill>
                  <a:srgbClr val="000000"/>
                </a:solidFill>
                <a:latin typeface="DM Sans"/>
                <a:ea typeface="DM Sans"/>
                <a:cs typeface="DM Sans"/>
                <a:sym typeface="DM Sans"/>
              </a:rPr>
              <a:t>Top 10 Deliveroo plus </a:t>
            </a:r>
            <a:r>
              <a:rPr lang="en-US" sz="2808" b="0" i="0" u="none" strike="noStrike" cap="none" dirty="0" err="1">
                <a:solidFill>
                  <a:srgbClr val="000000"/>
                </a:solidFill>
                <a:latin typeface="DM Sans"/>
                <a:ea typeface="DM Sans"/>
                <a:cs typeface="DM Sans"/>
                <a:sym typeface="DM Sans"/>
              </a:rPr>
              <a:t>variés</a:t>
            </a:r>
            <a:r>
              <a:rPr lang="en-US" sz="2808" b="0" i="0" u="none" strike="noStrike" cap="none" dirty="0">
                <a:solidFill>
                  <a:srgbClr val="000000"/>
                </a:solidFill>
                <a:latin typeface="DM Sans"/>
                <a:ea typeface="DM Sans"/>
                <a:cs typeface="DM Sans"/>
                <a:sym typeface="DM Sans"/>
              </a:rPr>
              <a:t> au </a:t>
            </a:r>
            <a:r>
              <a:rPr lang="en-US" sz="2808" b="0" i="0" u="none" strike="noStrike" cap="none" dirty="0" err="1">
                <a:solidFill>
                  <a:srgbClr val="000000"/>
                </a:solidFill>
                <a:latin typeface="DM Sans"/>
                <a:ea typeface="DM Sans"/>
                <a:cs typeface="DM Sans"/>
                <a:sym typeface="DM Sans"/>
              </a:rPr>
              <a:t>niveau</a:t>
            </a:r>
            <a:r>
              <a:rPr lang="en-US" sz="2808" b="0" i="0" u="none" strike="noStrike" cap="none" dirty="0">
                <a:solidFill>
                  <a:srgbClr val="000000"/>
                </a:solidFill>
                <a:latin typeface="DM Sans"/>
                <a:ea typeface="DM Sans"/>
                <a:cs typeface="DM Sans"/>
                <a:sym typeface="DM Sans"/>
              </a:rPr>
              <a:t> des </a:t>
            </a:r>
            <a:r>
              <a:rPr lang="en-US" sz="2808" b="0" i="0" u="none" strike="noStrike" cap="none" dirty="0" err="1">
                <a:solidFill>
                  <a:srgbClr val="000000"/>
                </a:solidFill>
                <a:latin typeface="DM Sans"/>
                <a:ea typeface="DM Sans"/>
                <a:cs typeface="DM Sans"/>
                <a:sym typeface="DM Sans"/>
              </a:rPr>
              <a:t>enseignes</a:t>
            </a:r>
            <a:r>
              <a:rPr lang="en-US" sz="2808" b="0" i="0" u="none" strike="noStrike" cap="none" dirty="0">
                <a:solidFill>
                  <a:srgbClr val="000000"/>
                </a:solidFill>
                <a:latin typeface="DM Sans"/>
                <a:ea typeface="DM Sans"/>
                <a:cs typeface="DM Sans"/>
                <a:sym typeface="DM Sans"/>
              </a:rPr>
              <a:t> (Big Fernand, Burger King, McDonald’s)</a:t>
            </a:r>
            <a:endParaRPr dirty="0"/>
          </a:p>
          <a:p>
            <a:pPr marL="0" marR="0" lvl="0" indent="0" algn="just" rtl="0">
              <a:lnSpc>
                <a:spcPct val="129131"/>
              </a:lnSpc>
              <a:spcBef>
                <a:spcPts val="0"/>
              </a:spcBef>
              <a:spcAft>
                <a:spcPts val="0"/>
              </a:spcAft>
              <a:buNone/>
            </a:pPr>
            <a:endParaRPr sz="2808" b="0" i="0" u="none" strike="noStrike" cap="none" dirty="0">
              <a:solidFill>
                <a:srgbClr val="000000"/>
              </a:solidFill>
              <a:latin typeface="DM Sans"/>
              <a:ea typeface="DM Sans"/>
              <a:cs typeface="DM Sans"/>
              <a:sym typeface="DM Sans"/>
            </a:endParaRPr>
          </a:p>
        </p:txBody>
      </p:sp>
      <p:grpSp>
        <p:nvGrpSpPr>
          <p:cNvPr id="391" name="Google Shape;391;p17"/>
          <p:cNvGrpSpPr/>
          <p:nvPr/>
        </p:nvGrpSpPr>
        <p:grpSpPr>
          <a:xfrm>
            <a:off x="0" y="-361652"/>
            <a:ext cx="689989" cy="10648652"/>
            <a:chOff x="0" y="-95250"/>
            <a:chExt cx="181726" cy="2804583"/>
          </a:xfrm>
        </p:grpSpPr>
        <p:sp>
          <p:nvSpPr>
            <p:cNvPr id="392" name="Google Shape;392;p17"/>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393" name="Google Shape;393;p17"/>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4" name="Google Shape;394;p17"/>
          <p:cNvSpPr/>
          <p:nvPr/>
        </p:nvSpPr>
        <p:spPr>
          <a:xfrm>
            <a:off x="345000" y="0"/>
            <a:ext cx="17947544" cy="648134"/>
          </a:xfrm>
          <a:custGeom>
            <a:avLst/>
            <a:gdLst/>
            <a:ahLst/>
            <a:cxnLst/>
            <a:rect l="l" t="t" r="r" b="b"/>
            <a:pathLst>
              <a:path w="4766944" h="198206" extrusionOk="0">
                <a:moveTo>
                  <a:pt x="0" y="0"/>
                </a:moveTo>
                <a:lnTo>
                  <a:pt x="4766944" y="0"/>
                </a:lnTo>
                <a:lnTo>
                  <a:pt x="4766944" y="198206"/>
                </a:lnTo>
                <a:lnTo>
                  <a:pt x="0" y="198206"/>
                </a:lnTo>
                <a:close/>
              </a:path>
            </a:pathLst>
          </a:custGeom>
          <a:solidFill>
            <a:srgbClr val="010349"/>
          </a:solidFill>
          <a:ln>
            <a:noFill/>
          </a:ln>
        </p:spPr>
        <p:txBody>
          <a:bodyPr/>
          <a:lstStyle/>
          <a:p>
            <a:endParaRPr lang="fr-FR"/>
          </a:p>
        </p:txBody>
      </p:sp>
      <p:sp>
        <p:nvSpPr>
          <p:cNvPr id="395" name="Google Shape;395;p17"/>
          <p:cNvSpPr txBox="1"/>
          <p:nvPr/>
        </p:nvSpPr>
        <p:spPr>
          <a:xfrm>
            <a:off x="1288612" y="59272"/>
            <a:ext cx="16212600" cy="1039800"/>
          </a:xfrm>
          <a:prstGeom prst="rect">
            <a:avLst/>
          </a:prstGeom>
          <a:noFill/>
          <a:ln>
            <a:noFill/>
          </a:ln>
        </p:spPr>
        <p:txBody>
          <a:bodyPr spcFirstLastPara="1" wrap="square" lIns="0" tIns="0" rIns="0" bIns="0" anchor="t" anchorCtr="0">
            <a:spAutoFit/>
          </a:bodyPr>
          <a:lstStyle/>
          <a:p>
            <a:pPr marL="0" marR="0" lvl="0" indent="0" algn="ctr" rtl="0">
              <a:lnSpc>
                <a:spcPct val="160005"/>
              </a:lnSpc>
              <a:spcBef>
                <a:spcPts val="0"/>
              </a:spcBef>
              <a:spcAft>
                <a:spcPts val="0"/>
              </a:spcAft>
              <a:buNone/>
            </a:pPr>
            <a:r>
              <a:rPr lang="en-US" sz="6756" b="1" i="0" u="none" strike="noStrike" cap="none" dirty="0">
                <a:solidFill>
                  <a:srgbClr val="010349"/>
                </a:solidFill>
                <a:latin typeface="DM Sans"/>
                <a:ea typeface="DM Sans"/>
                <a:cs typeface="DM Sans"/>
                <a:sym typeface="DM Sans"/>
              </a:rPr>
              <a:t>Les 10 </a:t>
            </a:r>
            <a:r>
              <a:rPr lang="en-US" sz="6756" b="1" i="0" u="none" strike="noStrike" cap="none" dirty="0" err="1">
                <a:solidFill>
                  <a:srgbClr val="010349"/>
                </a:solidFill>
                <a:latin typeface="DM Sans"/>
                <a:ea typeface="DM Sans"/>
                <a:cs typeface="DM Sans"/>
                <a:sym typeface="DM Sans"/>
              </a:rPr>
              <a:t>produits</a:t>
            </a:r>
            <a:r>
              <a:rPr lang="en-US" sz="6756" b="1" i="0" u="none" strike="noStrike" cap="none" dirty="0">
                <a:solidFill>
                  <a:srgbClr val="010349"/>
                </a:solidFill>
                <a:latin typeface="DM Sans"/>
                <a:ea typeface="DM Sans"/>
                <a:cs typeface="DM Sans"/>
                <a:sym typeface="DM Sans"/>
              </a:rPr>
              <a:t> les plus consommés</a:t>
            </a:r>
            <a:endParaRPr dirty="0"/>
          </a:p>
        </p:txBody>
      </p:sp>
      <p:pic>
        <p:nvPicPr>
          <p:cNvPr id="3" name="Image 2">
            <a:extLst>
              <a:ext uri="{FF2B5EF4-FFF2-40B4-BE49-F238E27FC236}">
                <a16:creationId xmlns:a16="http://schemas.microsoft.com/office/drawing/2014/main" id="{6711015D-0E78-4C87-2EB8-13B52D9AACFC}"/>
              </a:ext>
            </a:extLst>
          </p:cNvPr>
          <p:cNvPicPr>
            <a:picLocks noChangeAspect="1"/>
          </p:cNvPicPr>
          <p:nvPr/>
        </p:nvPicPr>
        <p:blipFill>
          <a:blip r:embed="rId3"/>
          <a:srcRect t="3155"/>
          <a:stretch/>
        </p:blipFill>
        <p:spPr>
          <a:xfrm>
            <a:off x="1561919" y="1585126"/>
            <a:ext cx="6644235" cy="86223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18"/>
          <p:cNvSpPr txBox="1"/>
          <p:nvPr/>
        </p:nvSpPr>
        <p:spPr>
          <a:xfrm>
            <a:off x="1237886" y="664149"/>
            <a:ext cx="15812227" cy="187833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200" b="1" i="0" u="none" strike="noStrike" cap="none" dirty="0">
                <a:solidFill>
                  <a:srgbClr val="010349"/>
                </a:solidFill>
                <a:latin typeface="DM Sans"/>
                <a:ea typeface="DM Sans"/>
                <a:cs typeface="DM Sans"/>
                <a:sym typeface="DM Sans"/>
              </a:rPr>
              <a:t>La cuisine Nord américaine, leader </a:t>
            </a:r>
            <a:r>
              <a:rPr lang="en-US" sz="7200" b="1" i="0" u="none" strike="noStrike" cap="none" dirty="0" err="1">
                <a:solidFill>
                  <a:srgbClr val="010349"/>
                </a:solidFill>
                <a:latin typeface="DM Sans"/>
                <a:ea typeface="DM Sans"/>
                <a:cs typeface="DM Sans"/>
                <a:sym typeface="DM Sans"/>
              </a:rPr>
              <a:t>en</a:t>
            </a:r>
            <a:r>
              <a:rPr lang="en-US" sz="7200" b="1" i="0" u="none" strike="noStrike" cap="none" dirty="0">
                <a:solidFill>
                  <a:srgbClr val="010349"/>
                </a:solidFill>
                <a:latin typeface="DM Sans"/>
                <a:ea typeface="DM Sans"/>
                <a:cs typeface="DM Sans"/>
                <a:sym typeface="DM Sans"/>
              </a:rPr>
              <a:t> volume ...</a:t>
            </a:r>
            <a:endParaRPr dirty="0"/>
          </a:p>
        </p:txBody>
      </p:sp>
      <p:sp>
        <p:nvSpPr>
          <p:cNvPr id="406" name="Google Shape;406;p18"/>
          <p:cNvSpPr txBox="1"/>
          <p:nvPr/>
        </p:nvSpPr>
        <p:spPr>
          <a:xfrm>
            <a:off x="12415163" y="4028039"/>
            <a:ext cx="6218119" cy="3746025"/>
          </a:xfrm>
          <a:prstGeom prst="rect">
            <a:avLst/>
          </a:prstGeom>
          <a:noFill/>
          <a:ln>
            <a:noFill/>
          </a:ln>
        </p:spPr>
        <p:txBody>
          <a:bodyPr spcFirstLastPara="1" wrap="square" lIns="0" tIns="0" rIns="0" bIns="0" anchor="t" anchorCtr="0">
            <a:spAutoFit/>
          </a:bodyPr>
          <a:lstStyle/>
          <a:p>
            <a:pPr marL="776138" marR="0" lvl="1" indent="-457200" algn="l" rtl="0">
              <a:lnSpc>
                <a:spcPct val="120006"/>
              </a:lnSpc>
              <a:spcBef>
                <a:spcPts val="0"/>
              </a:spcBef>
              <a:spcAft>
                <a:spcPts val="0"/>
              </a:spcAft>
              <a:buClr>
                <a:srgbClr val="000000"/>
              </a:buClr>
              <a:buSzPts val="2954"/>
              <a:buFont typeface="Arial" panose="020B0604020202020204" pitchFamily="34" charset="0"/>
              <a:buChar char="•"/>
            </a:pPr>
            <a:r>
              <a:rPr lang="en-US" sz="2954" b="0" i="0" u="none" strike="noStrike" cap="none" dirty="0">
                <a:solidFill>
                  <a:srgbClr val="000000"/>
                </a:solidFill>
                <a:latin typeface="DM Sans"/>
                <a:ea typeface="DM Sans"/>
                <a:cs typeface="DM Sans"/>
                <a:sym typeface="DM Sans"/>
              </a:rPr>
              <a:t>+ de 300K </a:t>
            </a:r>
            <a:r>
              <a:rPr lang="en-US" sz="2954" b="0" i="0" u="none" strike="noStrike" cap="none" dirty="0" err="1">
                <a:solidFill>
                  <a:srgbClr val="000000"/>
                </a:solidFill>
                <a:latin typeface="DM Sans"/>
                <a:ea typeface="DM Sans"/>
                <a:cs typeface="DM Sans"/>
                <a:sym typeface="DM Sans"/>
              </a:rPr>
              <a:t>commandes</a:t>
            </a:r>
            <a:r>
              <a:rPr lang="en-US" sz="2954" b="0" i="0" u="none" strike="noStrike" cap="none" dirty="0">
                <a:solidFill>
                  <a:srgbClr val="000000"/>
                </a:solidFill>
                <a:latin typeface="DM Sans"/>
                <a:ea typeface="DM Sans"/>
                <a:cs typeface="DM Sans"/>
                <a:sym typeface="DM Sans"/>
              </a:rPr>
              <a:t> </a:t>
            </a:r>
            <a:r>
              <a:rPr lang="en-US" sz="2954" b="0" i="0" u="none" strike="noStrike" cap="none" dirty="0" err="1">
                <a:solidFill>
                  <a:srgbClr val="000000"/>
                </a:solidFill>
                <a:latin typeface="DM Sans"/>
                <a:ea typeface="DM Sans"/>
                <a:cs typeface="DM Sans"/>
                <a:sym typeface="DM Sans"/>
              </a:rPr>
              <a:t>cumulées</a:t>
            </a:r>
            <a:endParaRPr dirty="0"/>
          </a:p>
          <a:p>
            <a:pPr marL="0" marR="0" lvl="0" indent="0" algn="l" rtl="0">
              <a:lnSpc>
                <a:spcPct val="120006"/>
              </a:lnSpc>
              <a:spcBef>
                <a:spcPts val="0"/>
              </a:spcBef>
              <a:spcAft>
                <a:spcPts val="0"/>
              </a:spcAft>
              <a:buNone/>
            </a:pPr>
            <a:endParaRPr sz="2954" b="0" i="0" u="none" strike="noStrike" cap="none" dirty="0">
              <a:solidFill>
                <a:srgbClr val="000000"/>
              </a:solidFill>
              <a:latin typeface="DM Sans"/>
              <a:ea typeface="DM Sans"/>
              <a:cs typeface="DM Sans"/>
              <a:sym typeface="DM Sans"/>
            </a:endParaRPr>
          </a:p>
          <a:p>
            <a:pPr marL="637875" marR="0" lvl="1" indent="-318937" algn="l" rtl="0">
              <a:lnSpc>
                <a:spcPct val="120006"/>
              </a:lnSpc>
              <a:spcBef>
                <a:spcPts val="0"/>
              </a:spcBef>
              <a:spcAft>
                <a:spcPts val="0"/>
              </a:spcAft>
              <a:buClr>
                <a:srgbClr val="000000"/>
              </a:buClr>
              <a:buSzPts val="2954"/>
              <a:buFont typeface="Arial"/>
              <a:buChar char="•"/>
            </a:pPr>
            <a:r>
              <a:rPr lang="en-US" sz="2954" b="0" i="0" u="none" strike="noStrike" cap="none" dirty="0">
                <a:solidFill>
                  <a:srgbClr val="000000"/>
                </a:solidFill>
                <a:latin typeface="DM Sans"/>
                <a:ea typeface="DM Sans"/>
                <a:cs typeface="DM Sans"/>
                <a:sym typeface="DM Sans"/>
              </a:rPr>
              <a:t>Pas de </a:t>
            </a:r>
            <a:r>
              <a:rPr lang="en-US" sz="2954" b="0" i="0" u="none" strike="noStrike" cap="none" dirty="0" err="1">
                <a:solidFill>
                  <a:srgbClr val="000000"/>
                </a:solidFill>
                <a:latin typeface="DM Sans"/>
                <a:ea typeface="DM Sans"/>
                <a:cs typeface="DM Sans"/>
                <a:sym typeface="DM Sans"/>
              </a:rPr>
              <a:t>différence</a:t>
            </a:r>
            <a:r>
              <a:rPr lang="en-US" sz="2954" b="0" i="0" u="none" strike="noStrike" cap="none" dirty="0">
                <a:solidFill>
                  <a:srgbClr val="000000"/>
                </a:solidFill>
                <a:latin typeface="DM Sans"/>
                <a:ea typeface="DM Sans"/>
                <a:cs typeface="DM Sans"/>
                <a:sym typeface="DM Sans"/>
              </a:rPr>
              <a:t> entre Uber Eats et Deliveroo </a:t>
            </a:r>
            <a:endParaRPr dirty="0"/>
          </a:p>
          <a:p>
            <a:pPr marL="0" marR="0" lvl="0" indent="0" algn="l" rtl="0">
              <a:lnSpc>
                <a:spcPct val="120006"/>
              </a:lnSpc>
              <a:spcBef>
                <a:spcPts val="0"/>
              </a:spcBef>
              <a:spcAft>
                <a:spcPts val="0"/>
              </a:spcAft>
              <a:buNone/>
            </a:pPr>
            <a:endParaRPr sz="2954" b="0" i="0" u="none" strike="noStrike" cap="none" dirty="0">
              <a:solidFill>
                <a:srgbClr val="000000"/>
              </a:solidFill>
              <a:latin typeface="DM Sans"/>
              <a:ea typeface="DM Sans"/>
              <a:cs typeface="DM Sans"/>
              <a:sym typeface="DM Sans"/>
            </a:endParaRPr>
          </a:p>
          <a:p>
            <a:pPr marL="0" marR="0" lvl="0" indent="0" algn="l" rtl="0">
              <a:lnSpc>
                <a:spcPct val="103994"/>
              </a:lnSpc>
              <a:spcBef>
                <a:spcPts val="0"/>
              </a:spcBef>
              <a:spcAft>
                <a:spcPts val="0"/>
              </a:spcAft>
              <a:buNone/>
            </a:pPr>
            <a:endParaRPr sz="2954" b="0" i="0" u="none" strike="noStrike" cap="none" dirty="0">
              <a:solidFill>
                <a:srgbClr val="000000"/>
              </a:solidFill>
              <a:latin typeface="DM Sans"/>
              <a:ea typeface="DM Sans"/>
              <a:cs typeface="DM Sans"/>
              <a:sym typeface="DM Sans"/>
            </a:endParaRPr>
          </a:p>
        </p:txBody>
      </p:sp>
      <p:grpSp>
        <p:nvGrpSpPr>
          <p:cNvPr id="407" name="Google Shape;407;p18"/>
          <p:cNvGrpSpPr/>
          <p:nvPr/>
        </p:nvGrpSpPr>
        <p:grpSpPr>
          <a:xfrm>
            <a:off x="33450" y="-400453"/>
            <a:ext cx="689995" cy="10774367"/>
            <a:chOff x="0" y="-95250"/>
            <a:chExt cx="181726" cy="2804583"/>
          </a:xfrm>
        </p:grpSpPr>
        <p:sp>
          <p:nvSpPr>
            <p:cNvPr id="408" name="Google Shape;408;p18"/>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409" name="Google Shape;409;p18"/>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10" name="Google Shape;410;p18"/>
          <p:cNvGrpSpPr/>
          <p:nvPr/>
        </p:nvGrpSpPr>
        <p:grpSpPr>
          <a:xfrm>
            <a:off x="378447" y="-380719"/>
            <a:ext cx="17942777" cy="1006708"/>
            <a:chOff x="0" y="-95250"/>
            <a:chExt cx="4766944" cy="273265"/>
          </a:xfrm>
        </p:grpSpPr>
        <p:sp>
          <p:nvSpPr>
            <p:cNvPr id="411" name="Google Shape;411;p18"/>
            <p:cNvSpPr/>
            <p:nvPr/>
          </p:nvSpPr>
          <p:spPr>
            <a:xfrm>
              <a:off x="0" y="0"/>
              <a:ext cx="4766944" cy="178015"/>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sp>
          <p:nvSpPr>
            <p:cNvPr id="412" name="Google Shape;412;p18"/>
            <p:cNvSpPr txBox="1"/>
            <p:nvPr/>
          </p:nvSpPr>
          <p:spPr>
            <a:xfrm>
              <a:off x="0" y="-95250"/>
              <a:ext cx="4766944" cy="273265"/>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5" name="Image 4">
            <a:extLst>
              <a:ext uri="{FF2B5EF4-FFF2-40B4-BE49-F238E27FC236}">
                <a16:creationId xmlns:a16="http://schemas.microsoft.com/office/drawing/2014/main" id="{A5F0C241-853C-0C4E-EF35-306BA90D45FE}"/>
              </a:ext>
            </a:extLst>
          </p:cNvPr>
          <p:cNvPicPr>
            <a:picLocks noChangeAspect="1"/>
          </p:cNvPicPr>
          <p:nvPr/>
        </p:nvPicPr>
        <p:blipFill>
          <a:blip r:embed="rId3"/>
          <a:srcRect t="3738"/>
          <a:stretch/>
        </p:blipFill>
        <p:spPr>
          <a:xfrm>
            <a:off x="929594" y="3429001"/>
            <a:ext cx="11485569" cy="41134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grpSp>
        <p:nvGrpSpPr>
          <p:cNvPr id="430" name="Google Shape;430;p19"/>
          <p:cNvGrpSpPr/>
          <p:nvPr/>
        </p:nvGrpSpPr>
        <p:grpSpPr>
          <a:xfrm>
            <a:off x="0" y="-361652"/>
            <a:ext cx="689989" cy="10648652"/>
            <a:chOff x="0" y="-95250"/>
            <a:chExt cx="181726" cy="2804583"/>
          </a:xfrm>
        </p:grpSpPr>
        <p:sp>
          <p:nvSpPr>
            <p:cNvPr id="431" name="Google Shape;431;p19"/>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432" name="Google Shape;432;p19"/>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3" name="Google Shape;433;p19"/>
          <p:cNvGrpSpPr/>
          <p:nvPr/>
        </p:nvGrpSpPr>
        <p:grpSpPr>
          <a:xfrm>
            <a:off x="344995" y="-359857"/>
            <a:ext cx="18099610" cy="1037560"/>
            <a:chOff x="0" y="-95250"/>
            <a:chExt cx="4766944" cy="273265"/>
          </a:xfrm>
        </p:grpSpPr>
        <p:sp>
          <p:nvSpPr>
            <p:cNvPr id="434" name="Google Shape;434;p19"/>
            <p:cNvSpPr/>
            <p:nvPr/>
          </p:nvSpPr>
          <p:spPr>
            <a:xfrm>
              <a:off x="0" y="0"/>
              <a:ext cx="4766944" cy="178015"/>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sp>
          <p:nvSpPr>
            <p:cNvPr id="435" name="Google Shape;435;p19"/>
            <p:cNvSpPr txBox="1"/>
            <p:nvPr/>
          </p:nvSpPr>
          <p:spPr>
            <a:xfrm>
              <a:off x="0" y="-95250"/>
              <a:ext cx="4766944" cy="273265"/>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19"/>
          <p:cNvSpPr txBox="1"/>
          <p:nvPr/>
        </p:nvSpPr>
        <p:spPr>
          <a:xfrm>
            <a:off x="3887072" y="773274"/>
            <a:ext cx="9912600" cy="1108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200" b="1" i="0" u="none" strike="noStrike" cap="none" dirty="0">
                <a:solidFill>
                  <a:srgbClr val="010349"/>
                </a:solidFill>
                <a:latin typeface="DM Sans"/>
                <a:ea typeface="DM Sans"/>
                <a:cs typeface="DM Sans"/>
                <a:sym typeface="DM Sans"/>
              </a:rPr>
              <a:t>... Et sur le CA </a:t>
            </a:r>
            <a:r>
              <a:rPr lang="en-US" sz="7200" b="1" i="0" u="none" strike="noStrike" cap="none" dirty="0" err="1">
                <a:solidFill>
                  <a:srgbClr val="010349"/>
                </a:solidFill>
                <a:latin typeface="DM Sans"/>
                <a:ea typeface="DM Sans"/>
                <a:cs typeface="DM Sans"/>
                <a:sym typeface="DM Sans"/>
              </a:rPr>
              <a:t>généré</a:t>
            </a:r>
            <a:endParaRPr dirty="0"/>
          </a:p>
        </p:txBody>
      </p:sp>
      <p:sp>
        <p:nvSpPr>
          <p:cNvPr id="438" name="Google Shape;438;p19"/>
          <p:cNvSpPr txBox="1"/>
          <p:nvPr/>
        </p:nvSpPr>
        <p:spPr>
          <a:xfrm>
            <a:off x="12535593" y="2897450"/>
            <a:ext cx="5472879" cy="5891741"/>
          </a:xfrm>
          <a:prstGeom prst="rect">
            <a:avLst/>
          </a:prstGeom>
          <a:noFill/>
          <a:ln>
            <a:noFill/>
          </a:ln>
        </p:spPr>
        <p:txBody>
          <a:bodyPr spcFirstLastPara="1" wrap="square" lIns="0" tIns="0" rIns="0" bIns="0" anchor="t" anchorCtr="0">
            <a:spAutoFit/>
          </a:bodyPr>
          <a:lstStyle/>
          <a:p>
            <a:pPr marL="0" marR="0" lvl="0" indent="0" algn="l" rtl="0">
              <a:lnSpc>
                <a:spcPct val="20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0" indent="-457200" algn="l" rtl="0">
              <a:lnSpc>
                <a:spcPct val="160000"/>
              </a:lnSpc>
              <a:spcBef>
                <a:spcPts val="0"/>
              </a:spcBef>
              <a:spcAft>
                <a:spcPts val="0"/>
              </a:spcAft>
              <a:buFont typeface="Arial" panose="020B0604020202020204" pitchFamily="34" charset="0"/>
              <a:buChar char="•"/>
            </a:pPr>
            <a:r>
              <a:rPr lang="en-US" sz="2700" b="0" i="0" u="none" strike="noStrike" cap="none" dirty="0">
                <a:solidFill>
                  <a:srgbClr val="000000"/>
                </a:solidFill>
                <a:latin typeface="DM Sans"/>
                <a:ea typeface="DM Sans"/>
                <a:cs typeface="DM Sans"/>
                <a:sym typeface="DM Sans"/>
              </a:rPr>
              <a:t>Plus de 7 millions </a:t>
            </a:r>
            <a:r>
              <a:rPr lang="en-US" sz="2700" b="0" i="0" u="none" strike="noStrike" cap="none" dirty="0" err="1">
                <a:solidFill>
                  <a:srgbClr val="000000"/>
                </a:solidFill>
                <a:latin typeface="DM Sans"/>
                <a:ea typeface="DM Sans"/>
                <a:cs typeface="DM Sans"/>
                <a:sym typeface="DM Sans"/>
              </a:rPr>
              <a:t>d’euros</a:t>
            </a:r>
            <a:r>
              <a:rPr lang="en-US" sz="2700" b="0" i="0" u="none" strike="noStrike" cap="none" dirty="0">
                <a:solidFill>
                  <a:srgbClr val="000000"/>
                </a:solidFill>
                <a:latin typeface="DM Sans"/>
                <a:ea typeface="DM Sans"/>
                <a:cs typeface="DM Sans"/>
                <a:sym typeface="DM Sans"/>
              </a:rPr>
              <a:t> de CA pour la cuisine Nord américaine, </a:t>
            </a:r>
            <a:r>
              <a:rPr lang="en-US" sz="2700" b="0" i="0" u="none" strike="noStrike" cap="none" dirty="0" err="1">
                <a:solidFill>
                  <a:srgbClr val="000000"/>
                </a:solidFill>
                <a:latin typeface="DM Sans"/>
                <a:ea typeface="DM Sans"/>
                <a:cs typeface="DM Sans"/>
                <a:sym typeface="DM Sans"/>
              </a:rPr>
              <a:t>soit</a:t>
            </a:r>
            <a:r>
              <a:rPr lang="en-US" sz="2700" b="0" i="0" u="none" strike="noStrike" cap="none" dirty="0">
                <a:solidFill>
                  <a:srgbClr val="000000"/>
                </a:solidFill>
                <a:latin typeface="DM Sans"/>
                <a:ea typeface="DM Sans"/>
                <a:cs typeface="DM Sans"/>
                <a:sym typeface="DM Sans"/>
              </a:rPr>
              <a:t> plus du double de </a:t>
            </a:r>
            <a:r>
              <a:rPr lang="en-US" sz="2700" b="0" i="0" u="none" strike="noStrike" cap="none" dirty="0" err="1">
                <a:solidFill>
                  <a:srgbClr val="000000"/>
                </a:solidFill>
                <a:latin typeface="DM Sans"/>
                <a:ea typeface="DM Sans"/>
                <a:cs typeface="DM Sans"/>
                <a:sym typeface="DM Sans"/>
              </a:rPr>
              <a:t>ses</a:t>
            </a:r>
            <a:r>
              <a:rPr lang="en-US" sz="2700" b="0" i="0" u="none" strike="noStrike" cap="none" dirty="0">
                <a:solidFill>
                  <a:srgbClr val="000000"/>
                </a:solidFill>
                <a:latin typeface="DM Sans"/>
                <a:ea typeface="DM Sans"/>
                <a:cs typeface="DM Sans"/>
                <a:sym typeface="DM Sans"/>
              </a:rPr>
              <a:t> </a:t>
            </a:r>
            <a:r>
              <a:rPr lang="en-US" sz="2700" b="0" i="0" u="none" strike="noStrike" cap="none" dirty="0" err="1">
                <a:solidFill>
                  <a:srgbClr val="000000"/>
                </a:solidFill>
                <a:latin typeface="DM Sans"/>
                <a:ea typeface="DM Sans"/>
                <a:cs typeface="DM Sans"/>
                <a:sym typeface="DM Sans"/>
              </a:rPr>
              <a:t>concurrents</a:t>
            </a:r>
            <a:endParaRPr lang="en-US" sz="2700" b="0" i="0" u="none" strike="noStrike" cap="none" dirty="0">
              <a:solidFill>
                <a:srgbClr val="000000"/>
              </a:solidFill>
              <a:latin typeface="DM Sans"/>
              <a:ea typeface="DM Sans"/>
              <a:cs typeface="DM Sans"/>
              <a:sym typeface="DM Sans"/>
            </a:endParaRPr>
          </a:p>
          <a:p>
            <a:pPr marL="0" marR="0" lvl="0" indent="0" algn="l" rtl="0">
              <a:lnSpc>
                <a:spcPct val="160000"/>
              </a:lnSpc>
              <a:spcBef>
                <a:spcPts val="0"/>
              </a:spcBef>
              <a:spcAft>
                <a:spcPts val="0"/>
              </a:spcAft>
              <a:buNone/>
            </a:pPr>
            <a:endParaRPr lang="en-US" sz="2700" dirty="0">
              <a:latin typeface="DM Sans"/>
              <a:sym typeface="DM Sans"/>
            </a:endParaRPr>
          </a:p>
          <a:p>
            <a:pPr marL="285750" marR="0" lvl="0" indent="-285750" algn="l" rtl="0">
              <a:lnSpc>
                <a:spcPct val="160000"/>
              </a:lnSpc>
              <a:spcBef>
                <a:spcPts val="0"/>
              </a:spcBef>
              <a:spcAft>
                <a:spcPts val="0"/>
              </a:spcAft>
              <a:buFont typeface="Arial" panose="020B0604020202020204" pitchFamily="34" charset="0"/>
              <a:buChar char="•"/>
            </a:pPr>
            <a:r>
              <a:rPr lang="fr-FR" sz="2700" dirty="0">
                <a:latin typeface="DM Sans"/>
              </a:rPr>
              <a:t> La moitié du CA de Uber </a:t>
            </a:r>
            <a:r>
              <a:rPr lang="fr-FR" sz="2700" dirty="0" err="1">
                <a:latin typeface="DM Sans"/>
              </a:rPr>
              <a:t>eats</a:t>
            </a:r>
            <a:r>
              <a:rPr lang="fr-FR" sz="2700" dirty="0">
                <a:latin typeface="DM Sans"/>
              </a:rPr>
              <a:t> avec le fast </a:t>
            </a:r>
            <a:r>
              <a:rPr lang="fr-FR" sz="2700" dirty="0" err="1">
                <a:latin typeface="DM Sans"/>
              </a:rPr>
              <a:t>food</a:t>
            </a:r>
            <a:endParaRPr sz="2700" dirty="0">
              <a:latin typeface="DM Sans"/>
            </a:endParaRPr>
          </a:p>
          <a:p>
            <a:pPr marL="0" marR="0" lvl="0" indent="0" algn="l" rtl="0">
              <a:lnSpc>
                <a:spcPct val="160000"/>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p:txBody>
      </p:sp>
      <p:pic>
        <p:nvPicPr>
          <p:cNvPr id="3" name="Image 2">
            <a:extLst>
              <a:ext uri="{FF2B5EF4-FFF2-40B4-BE49-F238E27FC236}">
                <a16:creationId xmlns:a16="http://schemas.microsoft.com/office/drawing/2014/main" id="{E87962E7-C31C-791E-01A5-C845C10C7874}"/>
              </a:ext>
            </a:extLst>
          </p:cNvPr>
          <p:cNvPicPr>
            <a:picLocks noChangeAspect="1"/>
          </p:cNvPicPr>
          <p:nvPr/>
        </p:nvPicPr>
        <p:blipFill>
          <a:blip r:embed="rId3"/>
          <a:srcRect b="4388"/>
          <a:stretch/>
        </p:blipFill>
        <p:spPr>
          <a:xfrm>
            <a:off x="1018269" y="3331029"/>
            <a:ext cx="10901588" cy="43270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1028700" y="2173415"/>
            <a:ext cx="17037277" cy="8673721"/>
          </a:xfrm>
          <a:prstGeom prst="rect">
            <a:avLst/>
          </a:prstGeom>
          <a:noFill/>
          <a:ln>
            <a:noFill/>
          </a:ln>
        </p:spPr>
        <p:txBody>
          <a:bodyPr spcFirstLastPara="1" wrap="square" lIns="0" tIns="0" rIns="0" bIns="0" anchor="t" anchorCtr="0">
            <a:spAutoFit/>
          </a:bodyPr>
          <a:lstStyle/>
          <a:p>
            <a:pPr marL="647702" marR="0" lvl="1" indent="-323851" algn="just" rtl="0">
              <a:lnSpc>
                <a:spcPct val="225000"/>
              </a:lnSpc>
              <a:spcBef>
                <a:spcPts val="0"/>
              </a:spcBef>
              <a:spcAft>
                <a:spcPts val="0"/>
              </a:spcAft>
              <a:buClr>
                <a:srgbClr val="000000"/>
              </a:buClr>
              <a:buSzPts val="3000"/>
              <a:buFont typeface="Arial"/>
              <a:buChar char="•"/>
            </a:pPr>
            <a:r>
              <a:rPr lang="en-US" sz="3000" b="0" i="0" u="none" strike="noStrike" cap="none" dirty="0" err="1">
                <a:solidFill>
                  <a:srgbClr val="000000"/>
                </a:solidFill>
                <a:latin typeface="DM Sans"/>
                <a:ea typeface="DM Sans"/>
                <a:cs typeface="DM Sans"/>
                <a:sym typeface="DM Sans"/>
              </a:rPr>
              <a:t>Présentation</a:t>
            </a:r>
            <a:r>
              <a:rPr lang="en-US" sz="3000" b="0" i="0" u="none" strike="noStrike" cap="none" dirty="0">
                <a:solidFill>
                  <a:srgbClr val="000000"/>
                </a:solidFill>
                <a:latin typeface="DM Sans"/>
                <a:ea typeface="DM Sans"/>
                <a:cs typeface="DM Sans"/>
                <a:sym typeface="DM Sans"/>
              </a:rPr>
              <a:t> </a:t>
            </a:r>
            <a:r>
              <a:rPr lang="en-US" sz="3000" b="0" i="0" u="none" strike="noStrike" cap="none" dirty="0" err="1">
                <a:solidFill>
                  <a:srgbClr val="000000"/>
                </a:solidFill>
                <a:latin typeface="DM Sans"/>
                <a:ea typeface="DM Sans"/>
                <a:cs typeface="DM Sans"/>
                <a:sym typeface="DM Sans"/>
              </a:rPr>
              <a:t>brève</a:t>
            </a:r>
            <a:r>
              <a:rPr lang="en-US" sz="3000" b="0" i="0" u="none" strike="noStrike" cap="none" dirty="0">
                <a:solidFill>
                  <a:srgbClr val="000000"/>
                </a:solidFill>
                <a:latin typeface="DM Sans"/>
                <a:ea typeface="DM Sans"/>
                <a:cs typeface="DM Sans"/>
                <a:sym typeface="DM Sans"/>
              </a:rPr>
              <a:t> des deux </a:t>
            </a:r>
            <a:r>
              <a:rPr lang="en-US" sz="3000" b="0" i="0" u="none" strike="noStrike" cap="none" dirty="0" err="1">
                <a:solidFill>
                  <a:srgbClr val="000000"/>
                </a:solidFill>
                <a:latin typeface="DM Sans"/>
                <a:ea typeface="DM Sans"/>
                <a:cs typeface="DM Sans"/>
                <a:sym typeface="DM Sans"/>
              </a:rPr>
              <a:t>entreprises</a:t>
            </a:r>
            <a:r>
              <a:rPr lang="en-US" sz="3000" b="0" i="0" u="none" strike="noStrike" cap="none" dirty="0">
                <a:solidFill>
                  <a:srgbClr val="000000"/>
                </a:solidFill>
                <a:latin typeface="DM Sans"/>
                <a:ea typeface="DM Sans"/>
                <a:cs typeface="DM Sans"/>
                <a:sym typeface="DM Sans"/>
              </a:rPr>
              <a:t>  </a:t>
            </a:r>
            <a:endParaRPr dirty="0"/>
          </a:p>
          <a:p>
            <a:pPr marL="647702" marR="0" lvl="1" indent="-323851" algn="just" rtl="0">
              <a:lnSpc>
                <a:spcPct val="225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DM Sans"/>
                <a:ea typeface="DM Sans"/>
                <a:cs typeface="DM Sans"/>
                <a:sym typeface="DM Sans"/>
              </a:rPr>
              <a:t>Mission et </a:t>
            </a:r>
            <a:r>
              <a:rPr lang="en-US" sz="3000" b="0" i="0" u="none" strike="noStrike" cap="none" dirty="0" err="1">
                <a:solidFill>
                  <a:srgbClr val="000000"/>
                </a:solidFill>
                <a:latin typeface="DM Sans"/>
                <a:ea typeface="DM Sans"/>
                <a:cs typeface="DM Sans"/>
                <a:sym typeface="DM Sans"/>
              </a:rPr>
              <a:t>objectif</a:t>
            </a:r>
            <a:r>
              <a:rPr lang="en-US" sz="3000" b="0" i="0" u="none" strike="noStrike" cap="none" dirty="0">
                <a:solidFill>
                  <a:srgbClr val="000000"/>
                </a:solidFill>
                <a:latin typeface="DM Sans"/>
                <a:ea typeface="DM Sans"/>
                <a:cs typeface="DM Sans"/>
                <a:sym typeface="DM Sans"/>
              </a:rPr>
              <a:t> de </a:t>
            </a:r>
            <a:r>
              <a:rPr lang="en-US" sz="3000" b="0" i="0" u="none" strike="noStrike" cap="none" dirty="0" err="1">
                <a:solidFill>
                  <a:srgbClr val="000000"/>
                </a:solidFill>
                <a:latin typeface="DM Sans"/>
                <a:ea typeface="DM Sans"/>
                <a:cs typeface="DM Sans"/>
                <a:sym typeface="DM Sans"/>
              </a:rPr>
              <a:t>l'analyse</a:t>
            </a:r>
            <a:endParaRPr dirty="0"/>
          </a:p>
          <a:p>
            <a:pPr marL="647702" marR="0" lvl="1" indent="-323851" algn="just" rtl="0">
              <a:lnSpc>
                <a:spcPct val="225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DM Sans"/>
                <a:ea typeface="DM Sans"/>
                <a:cs typeface="DM Sans"/>
                <a:sym typeface="DM Sans"/>
              </a:rPr>
              <a:t>Description des données et </a:t>
            </a:r>
            <a:r>
              <a:rPr lang="en-US" sz="3000" b="0" i="0" u="none" strike="noStrike" cap="none" dirty="0" err="1">
                <a:solidFill>
                  <a:srgbClr val="000000"/>
                </a:solidFill>
                <a:latin typeface="DM Sans"/>
                <a:ea typeface="DM Sans"/>
                <a:cs typeface="DM Sans"/>
                <a:sym typeface="DM Sans"/>
              </a:rPr>
              <a:t>préparation</a:t>
            </a:r>
            <a:endParaRPr dirty="0"/>
          </a:p>
          <a:p>
            <a:pPr marL="669291" marR="0" lvl="1" indent="-334646" algn="just" rtl="0">
              <a:lnSpc>
                <a:spcPct val="225000"/>
              </a:lnSpc>
              <a:spcBef>
                <a:spcPts val="0"/>
              </a:spcBef>
              <a:spcAft>
                <a:spcPts val="0"/>
              </a:spcAft>
              <a:buClr>
                <a:srgbClr val="000000"/>
              </a:buClr>
              <a:buSzPts val="3100"/>
              <a:buFont typeface="Arial"/>
              <a:buChar char="•"/>
            </a:pPr>
            <a:r>
              <a:rPr lang="en-US" sz="3000" b="0" i="0" u="none" strike="noStrike" cap="none" dirty="0" err="1">
                <a:solidFill>
                  <a:srgbClr val="000000"/>
                </a:solidFill>
                <a:latin typeface="DM Sans"/>
                <a:ea typeface="DM Sans"/>
                <a:cs typeface="DM Sans"/>
                <a:sym typeface="DM Sans"/>
              </a:rPr>
              <a:t>Hypothèses</a:t>
            </a:r>
            <a:r>
              <a:rPr lang="en-US" sz="3000" b="0" i="0" u="none" strike="noStrike" cap="none" dirty="0">
                <a:solidFill>
                  <a:srgbClr val="000000"/>
                </a:solidFill>
                <a:latin typeface="DM Sans"/>
                <a:ea typeface="DM Sans"/>
                <a:cs typeface="DM Sans"/>
                <a:sym typeface="DM Sans"/>
              </a:rPr>
              <a:t> </a:t>
            </a:r>
            <a:r>
              <a:rPr lang="en-US" sz="3000" b="0" i="0" u="none" strike="noStrike" cap="none" dirty="0" err="1">
                <a:solidFill>
                  <a:srgbClr val="000000"/>
                </a:solidFill>
                <a:latin typeface="DM Sans"/>
                <a:ea typeface="DM Sans"/>
                <a:cs typeface="DM Sans"/>
                <a:sym typeface="DM Sans"/>
              </a:rPr>
              <a:t>primaires</a:t>
            </a:r>
            <a:r>
              <a:rPr lang="en-US" sz="3000" b="0" i="0" u="none" strike="noStrike" cap="none" dirty="0">
                <a:solidFill>
                  <a:srgbClr val="000000"/>
                </a:solidFill>
                <a:latin typeface="DM Sans"/>
                <a:ea typeface="DM Sans"/>
                <a:cs typeface="DM Sans"/>
                <a:sym typeface="DM Sans"/>
              </a:rPr>
              <a:t> </a:t>
            </a:r>
            <a:endParaRPr sz="3000" dirty="0"/>
          </a:p>
          <a:p>
            <a:pPr marL="669291" marR="0" lvl="1" indent="-334646" algn="just" rtl="0">
              <a:lnSpc>
                <a:spcPct val="225000"/>
              </a:lnSpc>
              <a:spcBef>
                <a:spcPts val="0"/>
              </a:spcBef>
              <a:spcAft>
                <a:spcPts val="0"/>
              </a:spcAft>
              <a:buClr>
                <a:srgbClr val="000000"/>
              </a:buClr>
              <a:buSzPts val="3100"/>
              <a:buFont typeface="Arial"/>
              <a:buChar char="•"/>
            </a:pPr>
            <a:r>
              <a:rPr lang="en-US" sz="3000" b="0" i="0" u="none" strike="noStrike" cap="none" dirty="0" err="1">
                <a:solidFill>
                  <a:srgbClr val="000000"/>
                </a:solidFill>
                <a:latin typeface="DM Sans"/>
                <a:ea typeface="DM Sans"/>
                <a:cs typeface="DM Sans"/>
                <a:sym typeface="DM Sans"/>
              </a:rPr>
              <a:t>Analyse</a:t>
            </a:r>
            <a:r>
              <a:rPr lang="en-US" sz="3000" b="0" i="0" u="none" strike="noStrike" cap="none" dirty="0">
                <a:solidFill>
                  <a:srgbClr val="000000"/>
                </a:solidFill>
                <a:latin typeface="DM Sans"/>
                <a:ea typeface="DM Sans"/>
                <a:cs typeface="DM Sans"/>
                <a:sym typeface="DM Sans"/>
              </a:rPr>
              <a:t> </a:t>
            </a:r>
            <a:r>
              <a:rPr lang="en-US" sz="3000" b="0" i="0" u="none" strike="noStrike" cap="none" dirty="0" err="1">
                <a:solidFill>
                  <a:srgbClr val="000000"/>
                </a:solidFill>
                <a:latin typeface="DM Sans"/>
                <a:ea typeface="DM Sans"/>
                <a:cs typeface="DM Sans"/>
                <a:sym typeface="DM Sans"/>
              </a:rPr>
              <a:t>exploratoire</a:t>
            </a:r>
            <a:r>
              <a:rPr lang="en-US" sz="3000" b="0" i="0" u="none" strike="noStrike" cap="none" dirty="0">
                <a:solidFill>
                  <a:srgbClr val="000000"/>
                </a:solidFill>
                <a:latin typeface="DM Sans"/>
                <a:ea typeface="DM Sans"/>
                <a:cs typeface="DM Sans"/>
                <a:sym typeface="DM Sans"/>
              </a:rPr>
              <a:t> des données (EDA) </a:t>
            </a:r>
            <a:endParaRPr sz="3000" dirty="0"/>
          </a:p>
          <a:p>
            <a:pPr marL="669291" marR="0" lvl="1" indent="-334646" algn="just" rtl="0">
              <a:lnSpc>
                <a:spcPct val="225000"/>
              </a:lnSpc>
              <a:spcBef>
                <a:spcPts val="0"/>
              </a:spcBef>
              <a:spcAft>
                <a:spcPts val="0"/>
              </a:spcAft>
              <a:buClr>
                <a:srgbClr val="000000"/>
              </a:buClr>
              <a:buSzPts val="3100"/>
              <a:buFont typeface="Arial"/>
              <a:buChar char="•"/>
            </a:pPr>
            <a:r>
              <a:rPr lang="en-US" sz="3000" b="0" i="0" u="none" strike="noStrike" cap="none" dirty="0" err="1">
                <a:solidFill>
                  <a:srgbClr val="000000"/>
                </a:solidFill>
                <a:latin typeface="DM Sans"/>
                <a:ea typeface="DM Sans"/>
                <a:cs typeface="DM Sans"/>
                <a:sym typeface="DM Sans"/>
              </a:rPr>
              <a:t>Recommandations</a:t>
            </a:r>
            <a:r>
              <a:rPr lang="en-US" sz="3000" b="0" i="0" u="none" strike="noStrike" cap="none" dirty="0">
                <a:solidFill>
                  <a:srgbClr val="000000"/>
                </a:solidFill>
                <a:latin typeface="DM Sans"/>
                <a:ea typeface="DM Sans"/>
                <a:cs typeface="DM Sans"/>
                <a:sym typeface="DM Sans"/>
              </a:rPr>
              <a:t> </a:t>
            </a:r>
            <a:r>
              <a:rPr lang="en-US" sz="3000" b="0" i="0" u="none" strike="noStrike" cap="none" dirty="0" err="1">
                <a:solidFill>
                  <a:srgbClr val="000000"/>
                </a:solidFill>
                <a:latin typeface="DM Sans"/>
                <a:ea typeface="DM Sans"/>
                <a:cs typeface="DM Sans"/>
                <a:sym typeface="DM Sans"/>
              </a:rPr>
              <a:t>stratégiques</a:t>
            </a:r>
            <a:r>
              <a:rPr lang="en-US" sz="3000" b="0" i="0" u="none" strike="noStrike" cap="none" dirty="0">
                <a:solidFill>
                  <a:srgbClr val="000000"/>
                </a:solidFill>
                <a:latin typeface="DM Sans"/>
                <a:ea typeface="DM Sans"/>
                <a:cs typeface="DM Sans"/>
                <a:sym typeface="DM Sans"/>
              </a:rPr>
              <a:t> </a:t>
            </a:r>
            <a:endParaRPr sz="3000" dirty="0"/>
          </a:p>
          <a:p>
            <a:pPr marL="669291" marR="0" lvl="1" indent="-334646" algn="just" rtl="0">
              <a:lnSpc>
                <a:spcPct val="225000"/>
              </a:lnSpc>
              <a:spcBef>
                <a:spcPts val="0"/>
              </a:spcBef>
              <a:spcAft>
                <a:spcPts val="0"/>
              </a:spcAft>
              <a:buClr>
                <a:srgbClr val="000000"/>
              </a:buClr>
              <a:buSzPts val="3100"/>
              <a:buFont typeface="Arial"/>
              <a:buChar char="•"/>
            </a:pPr>
            <a:r>
              <a:rPr lang="en-US" sz="3000" b="0" i="0" u="none" strike="noStrike" cap="none" dirty="0" err="1">
                <a:solidFill>
                  <a:srgbClr val="000000"/>
                </a:solidFill>
                <a:latin typeface="DM Sans"/>
                <a:ea typeface="DM Sans"/>
                <a:cs typeface="DM Sans"/>
                <a:sym typeface="DM Sans"/>
              </a:rPr>
              <a:t>Limites</a:t>
            </a:r>
            <a:endParaRPr sz="3000" dirty="0"/>
          </a:p>
          <a:p>
            <a:pPr marL="0" marR="0" lvl="0" indent="0" algn="ctr" rtl="0">
              <a:lnSpc>
                <a:spcPct val="98064"/>
              </a:lnSpc>
              <a:spcBef>
                <a:spcPts val="0"/>
              </a:spcBef>
              <a:spcAft>
                <a:spcPts val="0"/>
              </a:spcAft>
              <a:buNone/>
            </a:pPr>
            <a:endParaRPr sz="3100" b="0" i="0" u="none" strike="noStrike" cap="none" dirty="0">
              <a:solidFill>
                <a:srgbClr val="000000"/>
              </a:solidFill>
              <a:latin typeface="DM Sans"/>
              <a:ea typeface="DM Sans"/>
              <a:cs typeface="DM Sans"/>
              <a:sym typeface="DM Sans"/>
            </a:endParaRPr>
          </a:p>
          <a:p>
            <a:pPr marL="0" marR="0" lvl="0" indent="0" algn="ctr" rtl="0">
              <a:lnSpc>
                <a:spcPct val="98064"/>
              </a:lnSpc>
              <a:spcBef>
                <a:spcPts val="0"/>
              </a:spcBef>
              <a:spcAft>
                <a:spcPts val="0"/>
              </a:spcAft>
              <a:buNone/>
            </a:pPr>
            <a:endParaRPr sz="3100" b="0" i="0" u="none" strike="noStrike" cap="none" dirty="0">
              <a:solidFill>
                <a:srgbClr val="000000"/>
              </a:solidFill>
              <a:latin typeface="DM Sans"/>
              <a:ea typeface="DM Sans"/>
              <a:cs typeface="DM Sans"/>
              <a:sym typeface="DM Sans"/>
            </a:endParaRPr>
          </a:p>
          <a:p>
            <a:pPr marL="0" marR="0" lvl="0" indent="0" algn="ctr" rtl="0">
              <a:lnSpc>
                <a:spcPct val="98064"/>
              </a:lnSpc>
              <a:spcBef>
                <a:spcPts val="0"/>
              </a:spcBef>
              <a:spcAft>
                <a:spcPts val="0"/>
              </a:spcAft>
              <a:buNone/>
            </a:pPr>
            <a:endParaRPr sz="3100" b="0" i="0" u="none" strike="noStrike" cap="none" dirty="0">
              <a:solidFill>
                <a:srgbClr val="000000"/>
              </a:solidFill>
              <a:latin typeface="DM Sans"/>
              <a:ea typeface="DM Sans"/>
              <a:cs typeface="DM Sans"/>
              <a:sym typeface="DM Sans"/>
            </a:endParaRPr>
          </a:p>
        </p:txBody>
      </p:sp>
      <p:sp>
        <p:nvSpPr>
          <p:cNvPr id="96" name="Google Shape;96;p2"/>
          <p:cNvSpPr/>
          <p:nvPr/>
        </p:nvSpPr>
        <p:spPr>
          <a:xfrm>
            <a:off x="14391777" y="4948356"/>
            <a:ext cx="3261338" cy="3415014"/>
          </a:xfrm>
          <a:custGeom>
            <a:avLst/>
            <a:gdLst/>
            <a:ahLst/>
            <a:cxnLst/>
            <a:rect l="l" t="t" r="r" b="b"/>
            <a:pathLst>
              <a:path w="3261338" h="3415014" extrusionOk="0">
                <a:moveTo>
                  <a:pt x="0" y="0"/>
                </a:moveTo>
                <a:lnTo>
                  <a:pt x="3261338" y="0"/>
                </a:lnTo>
                <a:lnTo>
                  <a:pt x="3261338" y="3415014"/>
                </a:lnTo>
                <a:lnTo>
                  <a:pt x="0" y="3415014"/>
                </a:lnTo>
                <a:lnTo>
                  <a:pt x="0" y="0"/>
                </a:lnTo>
                <a:close/>
              </a:path>
            </a:pathLst>
          </a:custGeom>
          <a:blipFill rotWithShape="1">
            <a:blip r:embed="rId3">
              <a:alphaModFix/>
            </a:blip>
            <a:stretch>
              <a:fillRect/>
            </a:stretch>
          </a:blipFill>
          <a:ln>
            <a:noFill/>
          </a:ln>
        </p:spPr>
        <p:txBody>
          <a:bodyPr/>
          <a:lstStyle/>
          <a:p>
            <a:endParaRPr lang="fr-FR"/>
          </a:p>
        </p:txBody>
      </p:sp>
      <p:sp>
        <p:nvSpPr>
          <p:cNvPr id="97" name="Google Shape;97;p2"/>
          <p:cNvSpPr txBox="1"/>
          <p:nvPr/>
        </p:nvSpPr>
        <p:spPr>
          <a:xfrm>
            <a:off x="6598788" y="670275"/>
            <a:ext cx="5090400" cy="2901000"/>
          </a:xfrm>
          <a:prstGeom prst="rect">
            <a:avLst/>
          </a:prstGeom>
          <a:noFill/>
          <a:ln>
            <a:noFill/>
          </a:ln>
        </p:spPr>
        <p:txBody>
          <a:bodyPr spcFirstLastPara="1" wrap="square" lIns="0" tIns="0" rIns="0" bIns="0" anchor="t" anchorCtr="0">
            <a:spAutoFit/>
          </a:bodyPr>
          <a:lstStyle/>
          <a:p>
            <a:pPr marL="0" marR="0" lvl="0" indent="0" algn="ctr" rtl="0">
              <a:lnSpc>
                <a:spcPct val="160016"/>
              </a:lnSpc>
              <a:spcBef>
                <a:spcPts val="0"/>
              </a:spcBef>
              <a:spcAft>
                <a:spcPts val="0"/>
              </a:spcAft>
              <a:buNone/>
            </a:pPr>
            <a:r>
              <a:rPr lang="en-US" sz="7248" b="1" i="0" u="none" strike="noStrike" cap="none">
                <a:solidFill>
                  <a:srgbClr val="010349"/>
                </a:solidFill>
                <a:latin typeface="DM Sans"/>
                <a:ea typeface="DM Sans"/>
                <a:cs typeface="DM Sans"/>
                <a:sym typeface="DM Sans"/>
              </a:rPr>
              <a:t>Sommaire</a:t>
            </a:r>
            <a:endParaRPr/>
          </a:p>
          <a:p>
            <a:pPr marL="0" marR="0" lvl="0" indent="0" algn="ctr" rtl="0">
              <a:lnSpc>
                <a:spcPct val="160016"/>
              </a:lnSpc>
              <a:spcBef>
                <a:spcPts val="0"/>
              </a:spcBef>
              <a:spcAft>
                <a:spcPts val="0"/>
              </a:spcAft>
              <a:buNone/>
            </a:pPr>
            <a:endParaRPr sz="7248" b="1" i="0" u="none" strike="noStrike" cap="none">
              <a:solidFill>
                <a:srgbClr val="010349"/>
              </a:solidFill>
              <a:latin typeface="DM Sans"/>
              <a:ea typeface="DM Sans"/>
              <a:cs typeface="DM Sans"/>
              <a:sym typeface="DM Sans"/>
            </a:endParaRPr>
          </a:p>
        </p:txBody>
      </p:sp>
      <p:grpSp>
        <p:nvGrpSpPr>
          <p:cNvPr id="98" name="Google Shape;98;p2"/>
          <p:cNvGrpSpPr/>
          <p:nvPr/>
        </p:nvGrpSpPr>
        <p:grpSpPr>
          <a:xfrm>
            <a:off x="0" y="-361652"/>
            <a:ext cx="689989" cy="10648652"/>
            <a:chOff x="0" y="-95250"/>
            <a:chExt cx="181726" cy="2804583"/>
          </a:xfrm>
        </p:grpSpPr>
        <p:sp>
          <p:nvSpPr>
            <p:cNvPr id="99" name="Google Shape;99;p2"/>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100" name="Google Shape;100;p2"/>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2"/>
          <p:cNvGrpSpPr/>
          <p:nvPr/>
        </p:nvGrpSpPr>
        <p:grpSpPr>
          <a:xfrm>
            <a:off x="533502" y="-361651"/>
            <a:ext cx="17754498" cy="1031915"/>
            <a:chOff x="0" y="-95250"/>
            <a:chExt cx="4676082" cy="271781"/>
          </a:xfrm>
        </p:grpSpPr>
        <p:sp>
          <p:nvSpPr>
            <p:cNvPr id="102" name="Google Shape;102;p2"/>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103" name="Google Shape;103;p2"/>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aphicFrame>
        <p:nvGraphicFramePr>
          <p:cNvPr id="456" name="Google Shape;456;p20"/>
          <p:cNvGraphicFramePr/>
          <p:nvPr>
            <p:extLst>
              <p:ext uri="{D42A27DB-BD31-4B8C-83A1-F6EECF244321}">
                <p14:modId xmlns:p14="http://schemas.microsoft.com/office/powerpoint/2010/main" val="373779560"/>
              </p:ext>
            </p:extLst>
          </p:nvPr>
        </p:nvGraphicFramePr>
        <p:xfrm>
          <a:off x="2667362" y="7031584"/>
          <a:ext cx="6899875" cy="2976592"/>
        </p:xfrm>
        <a:graphic>
          <a:graphicData uri="http://schemas.openxmlformats.org/drawingml/2006/table">
            <a:tbl>
              <a:tblPr>
                <a:noFill/>
                <a:tableStyleId>{01068270-AB64-49DC-8E71-9B6A319DBDE5}</a:tableStyleId>
              </a:tblPr>
              <a:tblGrid>
                <a:gridCol w="1941575">
                  <a:extLst>
                    <a:ext uri="{9D8B030D-6E8A-4147-A177-3AD203B41FA5}">
                      <a16:colId xmlns:a16="http://schemas.microsoft.com/office/drawing/2014/main" val="20000"/>
                    </a:ext>
                  </a:extLst>
                </a:gridCol>
                <a:gridCol w="2118900">
                  <a:extLst>
                    <a:ext uri="{9D8B030D-6E8A-4147-A177-3AD203B41FA5}">
                      <a16:colId xmlns:a16="http://schemas.microsoft.com/office/drawing/2014/main" val="20001"/>
                    </a:ext>
                  </a:extLst>
                </a:gridCol>
                <a:gridCol w="2839400">
                  <a:extLst>
                    <a:ext uri="{9D8B030D-6E8A-4147-A177-3AD203B41FA5}">
                      <a16:colId xmlns:a16="http://schemas.microsoft.com/office/drawing/2014/main" val="20002"/>
                    </a:ext>
                  </a:extLst>
                </a:gridCol>
              </a:tblGrid>
              <a:tr h="1244850">
                <a:tc>
                  <a:txBody>
                    <a:bodyPr/>
                    <a:lstStyle/>
                    <a:p>
                      <a:pPr marL="0" marR="0" lvl="0" indent="0" algn="ctr" rtl="0">
                        <a:lnSpc>
                          <a:spcPct val="140018"/>
                        </a:lnSpc>
                        <a:spcBef>
                          <a:spcPts val="0"/>
                        </a:spcBef>
                        <a:spcAft>
                          <a:spcPts val="0"/>
                        </a:spcAft>
                        <a:buNone/>
                      </a:pPr>
                      <a:r>
                        <a:rPr lang="en-US" sz="2199" u="none" strike="noStrike" cap="none">
                          <a:solidFill>
                            <a:srgbClr val="000000"/>
                          </a:solidFill>
                          <a:latin typeface="DM Sans"/>
                          <a:ea typeface="DM Sans"/>
                          <a:cs typeface="DM Sans"/>
                          <a:sym typeface="DM Sans"/>
                        </a:rPr>
                        <a:t>Plateforme</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18"/>
                        </a:lnSpc>
                        <a:spcBef>
                          <a:spcPts val="0"/>
                        </a:spcBef>
                        <a:spcAft>
                          <a:spcPts val="0"/>
                        </a:spcAft>
                        <a:buNone/>
                      </a:pPr>
                      <a:r>
                        <a:rPr lang="en-US" sz="2199" u="none" strike="noStrike" cap="none">
                          <a:solidFill>
                            <a:srgbClr val="000000"/>
                          </a:solidFill>
                          <a:latin typeface="DM Sans"/>
                          <a:ea typeface="DM Sans"/>
                          <a:cs typeface="DM Sans"/>
                          <a:sym typeface="DM Sans"/>
                        </a:rPr>
                        <a:t>Moyenne des frais</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18"/>
                        </a:lnSpc>
                        <a:spcBef>
                          <a:spcPts val="0"/>
                        </a:spcBef>
                        <a:spcAft>
                          <a:spcPts val="0"/>
                        </a:spcAft>
                        <a:buNone/>
                      </a:pPr>
                      <a:r>
                        <a:rPr lang="en-US" sz="2199" u="none" strike="noStrike" cap="none" dirty="0">
                          <a:solidFill>
                            <a:srgbClr val="000000"/>
                          </a:solidFill>
                          <a:latin typeface="DM Sans"/>
                          <a:ea typeface="DM Sans"/>
                          <a:cs typeface="DM Sans"/>
                          <a:sym typeface="DM Sans"/>
                        </a:rPr>
                        <a:t>Ratio sur total </a:t>
                      </a:r>
                      <a:r>
                        <a:rPr lang="en-US" sz="2199" u="none" strike="noStrike" cap="none" dirty="0" err="1">
                          <a:solidFill>
                            <a:srgbClr val="000000"/>
                          </a:solidFill>
                          <a:latin typeface="DM Sans"/>
                          <a:ea typeface="DM Sans"/>
                          <a:cs typeface="DM Sans"/>
                          <a:sym typeface="DM Sans"/>
                        </a:rPr>
                        <a:t>commande</a:t>
                      </a:r>
                      <a:endParaRPr sz="1100" u="none" strike="noStrike" cap="none" dirty="0"/>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49200">
                <a:tc>
                  <a:txBody>
                    <a:bodyPr/>
                    <a:lstStyle/>
                    <a:p>
                      <a:pPr marL="0" marR="0" lvl="0" indent="0" algn="ctr" rtl="0">
                        <a:lnSpc>
                          <a:spcPct val="140018"/>
                        </a:lnSpc>
                        <a:spcBef>
                          <a:spcPts val="0"/>
                        </a:spcBef>
                        <a:spcAft>
                          <a:spcPts val="0"/>
                        </a:spcAft>
                        <a:buNone/>
                      </a:pPr>
                      <a:r>
                        <a:rPr lang="en-US" sz="2199" u="none" strike="noStrike" cap="none">
                          <a:solidFill>
                            <a:srgbClr val="000000"/>
                          </a:solidFill>
                          <a:latin typeface="DM Sans"/>
                          <a:ea typeface="DM Sans"/>
                          <a:cs typeface="DM Sans"/>
                          <a:sym typeface="DM Sans"/>
                        </a:rPr>
                        <a:t>Deliveroo</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18"/>
                        </a:lnSpc>
                        <a:spcBef>
                          <a:spcPts val="0"/>
                        </a:spcBef>
                        <a:spcAft>
                          <a:spcPts val="0"/>
                        </a:spcAft>
                        <a:buNone/>
                      </a:pPr>
                      <a:r>
                        <a:rPr lang="en-US" sz="2199" u="none" strike="noStrike" cap="none">
                          <a:solidFill>
                            <a:srgbClr val="000000"/>
                          </a:solidFill>
                          <a:latin typeface="DM Sans"/>
                          <a:ea typeface="DM Sans"/>
                          <a:cs typeface="DM Sans"/>
                          <a:sym typeface="DM Sans"/>
                        </a:rPr>
                        <a:t> 2,26 €</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18"/>
                        </a:lnSpc>
                        <a:spcBef>
                          <a:spcPts val="0"/>
                        </a:spcBef>
                        <a:spcAft>
                          <a:spcPts val="0"/>
                        </a:spcAft>
                        <a:buNone/>
                      </a:pPr>
                      <a:r>
                        <a:rPr lang="en-US" sz="2199" u="none" strike="noStrike" cap="none">
                          <a:solidFill>
                            <a:srgbClr val="000000"/>
                          </a:solidFill>
                          <a:latin typeface="DM Sans"/>
                          <a:ea typeface="DM Sans"/>
                          <a:cs typeface="DM Sans"/>
                          <a:sym typeface="DM Sans"/>
                        </a:rPr>
                        <a:t>9,28 %</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49200">
                <a:tc>
                  <a:txBody>
                    <a:bodyPr/>
                    <a:lstStyle/>
                    <a:p>
                      <a:pPr marL="0" marR="0" lvl="0" indent="0" algn="ctr" rtl="0">
                        <a:lnSpc>
                          <a:spcPct val="140018"/>
                        </a:lnSpc>
                        <a:spcBef>
                          <a:spcPts val="0"/>
                        </a:spcBef>
                        <a:spcAft>
                          <a:spcPts val="0"/>
                        </a:spcAft>
                        <a:buNone/>
                      </a:pPr>
                      <a:r>
                        <a:rPr lang="en-US" sz="2199" u="none" strike="noStrike" cap="none">
                          <a:solidFill>
                            <a:srgbClr val="000000"/>
                          </a:solidFill>
                          <a:latin typeface="DM Sans"/>
                          <a:ea typeface="DM Sans"/>
                          <a:cs typeface="DM Sans"/>
                          <a:sym typeface="DM Sans"/>
                        </a:rPr>
                        <a:t>Uber Eats</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18"/>
                        </a:lnSpc>
                        <a:spcBef>
                          <a:spcPts val="0"/>
                        </a:spcBef>
                        <a:spcAft>
                          <a:spcPts val="0"/>
                        </a:spcAft>
                        <a:buNone/>
                      </a:pPr>
                      <a:r>
                        <a:rPr lang="en-US" sz="2199" u="none" strike="noStrike" cap="none">
                          <a:solidFill>
                            <a:srgbClr val="000000"/>
                          </a:solidFill>
                          <a:latin typeface="DM Sans"/>
                          <a:ea typeface="DM Sans"/>
                          <a:cs typeface="DM Sans"/>
                          <a:sym typeface="DM Sans"/>
                        </a:rPr>
                        <a:t>4,40 €</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18"/>
                        </a:lnSpc>
                        <a:spcBef>
                          <a:spcPts val="0"/>
                        </a:spcBef>
                        <a:spcAft>
                          <a:spcPts val="0"/>
                        </a:spcAft>
                        <a:buNone/>
                      </a:pPr>
                      <a:r>
                        <a:rPr lang="en-US" sz="2199" u="none" strike="noStrike" cap="none" dirty="0">
                          <a:solidFill>
                            <a:srgbClr val="000000"/>
                          </a:solidFill>
                          <a:latin typeface="DM Sans"/>
                          <a:ea typeface="DM Sans"/>
                          <a:cs typeface="DM Sans"/>
                          <a:sym typeface="DM Sans"/>
                        </a:rPr>
                        <a:t>19,15 %</a:t>
                      </a:r>
                      <a:endParaRPr sz="1100" u="none" strike="noStrike" cap="none" dirty="0"/>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58" name="Google Shape;458;p20"/>
          <p:cNvSpPr txBox="1"/>
          <p:nvPr/>
        </p:nvSpPr>
        <p:spPr>
          <a:xfrm>
            <a:off x="3237900" y="332065"/>
            <a:ext cx="11812200" cy="110820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US" sz="7200" b="1" i="0" u="none" strike="noStrike" cap="none" dirty="0">
                <a:solidFill>
                  <a:srgbClr val="010349"/>
                </a:solidFill>
                <a:latin typeface="DM Sans"/>
                <a:ea typeface="DM Sans"/>
                <a:cs typeface="DM Sans"/>
                <a:sym typeface="DM Sans"/>
              </a:rPr>
              <a:t>Les Promos / Fees</a:t>
            </a:r>
            <a:endParaRPr dirty="0"/>
          </a:p>
        </p:txBody>
      </p:sp>
      <p:grpSp>
        <p:nvGrpSpPr>
          <p:cNvPr id="459" name="Google Shape;459;p20"/>
          <p:cNvGrpSpPr/>
          <p:nvPr/>
        </p:nvGrpSpPr>
        <p:grpSpPr>
          <a:xfrm>
            <a:off x="0" y="-422850"/>
            <a:ext cx="689995" cy="10709861"/>
            <a:chOff x="0" y="-95250"/>
            <a:chExt cx="181726" cy="2804583"/>
          </a:xfrm>
        </p:grpSpPr>
        <p:sp>
          <p:nvSpPr>
            <p:cNvPr id="460" name="Google Shape;460;p20"/>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461" name="Google Shape;461;p20"/>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62" name="Google Shape;462;p20"/>
          <p:cNvSpPr/>
          <p:nvPr/>
        </p:nvSpPr>
        <p:spPr>
          <a:xfrm>
            <a:off x="345000" y="-76199"/>
            <a:ext cx="17947544" cy="568758"/>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graphicFrame>
        <p:nvGraphicFramePr>
          <p:cNvPr id="463" name="Google Shape;463;p20"/>
          <p:cNvGraphicFramePr/>
          <p:nvPr/>
        </p:nvGraphicFramePr>
        <p:xfrm>
          <a:off x="11566333" y="4383261"/>
          <a:ext cx="5692950" cy="3009900"/>
        </p:xfrm>
        <a:graphic>
          <a:graphicData uri="http://schemas.openxmlformats.org/drawingml/2006/table">
            <a:tbl>
              <a:tblPr>
                <a:noFill/>
                <a:tableStyleId>{01068270-AB64-49DC-8E71-9B6A319DBDE5}</a:tableStyleId>
              </a:tblPr>
              <a:tblGrid>
                <a:gridCol w="1566550">
                  <a:extLst>
                    <a:ext uri="{9D8B030D-6E8A-4147-A177-3AD203B41FA5}">
                      <a16:colId xmlns:a16="http://schemas.microsoft.com/office/drawing/2014/main" val="20000"/>
                    </a:ext>
                  </a:extLst>
                </a:gridCol>
                <a:gridCol w="2042925">
                  <a:extLst>
                    <a:ext uri="{9D8B030D-6E8A-4147-A177-3AD203B41FA5}">
                      <a16:colId xmlns:a16="http://schemas.microsoft.com/office/drawing/2014/main" val="20001"/>
                    </a:ext>
                  </a:extLst>
                </a:gridCol>
                <a:gridCol w="2083475">
                  <a:extLst>
                    <a:ext uri="{9D8B030D-6E8A-4147-A177-3AD203B41FA5}">
                      <a16:colId xmlns:a16="http://schemas.microsoft.com/office/drawing/2014/main" val="20002"/>
                    </a:ext>
                  </a:extLst>
                </a:gridCol>
              </a:tblGrid>
              <a:tr h="752475">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Deliveroo</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Sans Promo</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24,92</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52475">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Deliveroo</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Avec Promo</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20,90</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52475">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Uber Eats</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Sans Promo</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23,46</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52475">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Uber Eats</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Avec Promo</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ctr" rtl="0">
                        <a:lnSpc>
                          <a:spcPct val="140023"/>
                        </a:lnSpc>
                        <a:spcBef>
                          <a:spcPts val="0"/>
                        </a:spcBef>
                        <a:spcAft>
                          <a:spcPts val="0"/>
                        </a:spcAft>
                        <a:buNone/>
                      </a:pPr>
                      <a:r>
                        <a:rPr lang="en-US" sz="1699" u="none" strike="noStrike" cap="none">
                          <a:solidFill>
                            <a:srgbClr val="000000"/>
                          </a:solidFill>
                          <a:latin typeface="DM Sans"/>
                          <a:ea typeface="DM Sans"/>
                          <a:cs typeface="DM Sans"/>
                          <a:sym typeface="DM Sans"/>
                        </a:rPr>
                        <a:t>19,65</a:t>
                      </a:r>
                      <a:endParaRPr sz="1100" u="none" strike="noStrike" cap="none"/>
                    </a:p>
                  </a:txBody>
                  <a:tcPr marL="190500" marR="190500" marT="190500" marB="190500"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64" name="Google Shape;464;p20"/>
          <p:cNvSpPr txBox="1"/>
          <p:nvPr/>
        </p:nvSpPr>
        <p:spPr>
          <a:xfrm>
            <a:off x="10900851" y="1986390"/>
            <a:ext cx="7097648" cy="1679448"/>
          </a:xfrm>
          <a:prstGeom prst="rect">
            <a:avLst/>
          </a:prstGeom>
          <a:noFill/>
          <a:ln>
            <a:noFill/>
          </a:ln>
        </p:spPr>
        <p:txBody>
          <a:bodyPr spcFirstLastPara="1" wrap="square" lIns="0" tIns="0" rIns="0" bIns="0" anchor="t" anchorCtr="0">
            <a:spAutoFit/>
          </a:bodyPr>
          <a:lstStyle/>
          <a:p>
            <a:pPr marL="604521" marR="0" lvl="1" indent="-302261" algn="l" rtl="0">
              <a:lnSpc>
                <a:spcPct val="162000"/>
              </a:lnSpc>
              <a:spcBef>
                <a:spcPts val="0"/>
              </a:spcBef>
              <a:spcAft>
                <a:spcPts val="0"/>
              </a:spcAft>
              <a:buClr>
                <a:srgbClr val="000000"/>
              </a:buClr>
              <a:buSzPts val="2800"/>
              <a:buFont typeface="Arial"/>
              <a:buChar char="•"/>
            </a:pPr>
            <a:r>
              <a:rPr lang="en-US" sz="2800" b="0" i="0" u="none" strike="noStrike" cap="none">
                <a:solidFill>
                  <a:srgbClr val="000000"/>
                </a:solidFill>
                <a:latin typeface="DM Sans"/>
                <a:ea typeface="DM Sans"/>
                <a:cs typeface="DM Sans"/>
                <a:sym typeface="DM Sans"/>
              </a:rPr>
              <a:t>Les promos n’impactent pas positivement le montant de la commande</a:t>
            </a:r>
            <a:endParaRPr/>
          </a:p>
        </p:txBody>
      </p:sp>
      <p:sp>
        <p:nvSpPr>
          <p:cNvPr id="465" name="Google Shape;465;p20"/>
          <p:cNvSpPr txBox="1"/>
          <p:nvPr/>
        </p:nvSpPr>
        <p:spPr>
          <a:xfrm>
            <a:off x="11226783" y="7964332"/>
            <a:ext cx="6771716" cy="1102607"/>
          </a:xfrm>
          <a:prstGeom prst="rect">
            <a:avLst/>
          </a:prstGeom>
          <a:noFill/>
          <a:ln>
            <a:noFill/>
          </a:ln>
        </p:spPr>
        <p:txBody>
          <a:bodyPr spcFirstLastPara="1" wrap="square" lIns="0" tIns="0" rIns="0" bIns="0" anchor="t" anchorCtr="0">
            <a:spAutoFit/>
          </a:bodyPr>
          <a:lstStyle/>
          <a:p>
            <a:pPr marL="616965" marR="0" lvl="1" indent="-308483" algn="l" rtl="0">
              <a:lnSpc>
                <a:spcPct val="160028"/>
              </a:lnSpc>
              <a:spcBef>
                <a:spcPts val="0"/>
              </a:spcBef>
              <a:spcAft>
                <a:spcPts val="0"/>
              </a:spcAft>
              <a:buClr>
                <a:srgbClr val="000000"/>
              </a:buClr>
              <a:buSzPts val="2857"/>
              <a:buFont typeface="Arial"/>
              <a:buChar char="•"/>
            </a:pPr>
            <a:r>
              <a:rPr lang="en-US" sz="2857" b="0" i="0" u="none" strike="noStrike" cap="none">
                <a:solidFill>
                  <a:srgbClr val="000000"/>
                </a:solidFill>
                <a:latin typeface="DM Sans"/>
                <a:ea typeface="DM Sans"/>
                <a:cs typeface="DM Sans"/>
                <a:sym typeface="DM Sans"/>
              </a:rPr>
              <a:t>Frais 2 fois plus important chez Uber Eats que chez Deliveroo</a:t>
            </a:r>
            <a:endParaRPr/>
          </a:p>
        </p:txBody>
      </p:sp>
      <p:pic>
        <p:nvPicPr>
          <p:cNvPr id="3" name="Image 2">
            <a:extLst>
              <a:ext uri="{FF2B5EF4-FFF2-40B4-BE49-F238E27FC236}">
                <a16:creationId xmlns:a16="http://schemas.microsoft.com/office/drawing/2014/main" id="{C784E6EB-AF16-71CE-EA71-970DD1AAF4E6}"/>
              </a:ext>
            </a:extLst>
          </p:cNvPr>
          <p:cNvPicPr>
            <a:picLocks noChangeAspect="1"/>
          </p:cNvPicPr>
          <p:nvPr/>
        </p:nvPicPr>
        <p:blipFill>
          <a:blip r:embed="rId3"/>
          <a:stretch>
            <a:fillRect/>
          </a:stretch>
        </p:blipFill>
        <p:spPr>
          <a:xfrm>
            <a:off x="2046436" y="2305007"/>
            <a:ext cx="8158921" cy="40911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1"/>
          <p:cNvSpPr txBox="1"/>
          <p:nvPr/>
        </p:nvSpPr>
        <p:spPr>
          <a:xfrm>
            <a:off x="1028700" y="2909992"/>
            <a:ext cx="12197370" cy="6477313"/>
          </a:xfrm>
          <a:prstGeom prst="rect">
            <a:avLst/>
          </a:prstGeom>
          <a:noFill/>
          <a:ln>
            <a:noFill/>
          </a:ln>
        </p:spPr>
        <p:txBody>
          <a:bodyPr spcFirstLastPara="1" wrap="square" lIns="0" tIns="0" rIns="0" bIns="0" anchor="t" anchorCtr="0">
            <a:spAutoFit/>
          </a:bodyPr>
          <a:lstStyle/>
          <a:p>
            <a:pPr marL="727986" marR="0" lvl="1" indent="-363993" algn="l" rtl="0">
              <a:lnSpc>
                <a:spcPct val="204034"/>
              </a:lnSpc>
              <a:spcBef>
                <a:spcPts val="0"/>
              </a:spcBef>
              <a:spcAft>
                <a:spcPts val="0"/>
              </a:spcAft>
              <a:buClr>
                <a:srgbClr val="000000"/>
              </a:buClr>
              <a:buSzPts val="3371"/>
              <a:buFont typeface="Arial"/>
              <a:buChar char="•"/>
            </a:pPr>
            <a:r>
              <a:rPr lang="en-US" sz="3371" b="0" i="0" u="none" strike="noStrike" cap="none" dirty="0">
                <a:solidFill>
                  <a:srgbClr val="000000"/>
                </a:solidFill>
                <a:latin typeface="DM Sans"/>
                <a:ea typeface="DM Sans"/>
                <a:cs typeface="DM Sans"/>
                <a:sym typeface="DM Sans"/>
              </a:rPr>
              <a:t>Un homme </a:t>
            </a:r>
            <a:endParaRPr dirty="0"/>
          </a:p>
          <a:p>
            <a:pPr marL="727986" marR="0" lvl="1" indent="-363993" algn="l" rtl="0">
              <a:lnSpc>
                <a:spcPct val="204034"/>
              </a:lnSpc>
              <a:spcBef>
                <a:spcPts val="0"/>
              </a:spcBef>
              <a:spcAft>
                <a:spcPts val="0"/>
              </a:spcAft>
              <a:buClr>
                <a:srgbClr val="000000"/>
              </a:buClr>
              <a:buSzPts val="3371"/>
              <a:buFont typeface="Arial"/>
              <a:buChar char="•"/>
            </a:pPr>
            <a:r>
              <a:rPr lang="en-US" sz="3371" b="0" i="0" u="none" strike="noStrike" cap="none" dirty="0">
                <a:solidFill>
                  <a:srgbClr val="000000"/>
                </a:solidFill>
                <a:latin typeface="DM Sans"/>
                <a:ea typeface="DM Sans"/>
                <a:cs typeface="DM Sans"/>
                <a:sym typeface="DM Sans"/>
              </a:rPr>
              <a:t>De la </a:t>
            </a:r>
            <a:r>
              <a:rPr lang="en-US" sz="3371" b="0" i="0" u="none" strike="noStrike" cap="none" dirty="0" err="1">
                <a:solidFill>
                  <a:srgbClr val="000000"/>
                </a:solidFill>
                <a:latin typeface="DM Sans"/>
                <a:ea typeface="DM Sans"/>
                <a:cs typeface="DM Sans"/>
                <a:sym typeface="DM Sans"/>
              </a:rPr>
              <a:t>génération</a:t>
            </a:r>
            <a:r>
              <a:rPr lang="en-US" sz="3371" b="0" i="0" u="none" strike="noStrike" cap="none" dirty="0">
                <a:solidFill>
                  <a:srgbClr val="000000"/>
                </a:solidFill>
                <a:latin typeface="DM Sans"/>
                <a:ea typeface="DM Sans"/>
                <a:cs typeface="DM Sans"/>
                <a:sym typeface="DM Sans"/>
              </a:rPr>
              <a:t> Y </a:t>
            </a:r>
            <a:r>
              <a:rPr lang="en-US" sz="3371" b="0" i="0" u="none" strike="noStrike" cap="none" dirty="0" err="1">
                <a:solidFill>
                  <a:srgbClr val="000000"/>
                </a:solidFill>
                <a:latin typeface="DM Sans"/>
                <a:ea typeface="DM Sans"/>
                <a:cs typeface="DM Sans"/>
                <a:sym typeface="DM Sans"/>
              </a:rPr>
              <a:t>ou</a:t>
            </a:r>
            <a:r>
              <a:rPr lang="en-US" sz="3371" b="0" i="0" u="none" strike="noStrike" cap="none" dirty="0">
                <a:solidFill>
                  <a:srgbClr val="000000"/>
                </a:solidFill>
                <a:latin typeface="DM Sans"/>
                <a:ea typeface="DM Sans"/>
                <a:cs typeface="DM Sans"/>
                <a:sym typeface="DM Sans"/>
              </a:rPr>
              <a:t> Z</a:t>
            </a:r>
            <a:endParaRPr dirty="0"/>
          </a:p>
          <a:p>
            <a:pPr marL="727986" marR="0" lvl="1" indent="-363993" algn="l" rtl="0">
              <a:lnSpc>
                <a:spcPct val="204034"/>
              </a:lnSpc>
              <a:spcBef>
                <a:spcPts val="0"/>
              </a:spcBef>
              <a:spcAft>
                <a:spcPts val="0"/>
              </a:spcAft>
              <a:buClr>
                <a:srgbClr val="000000"/>
              </a:buClr>
              <a:buSzPts val="3371"/>
              <a:buFont typeface="Arial"/>
              <a:buChar char="•"/>
            </a:pPr>
            <a:r>
              <a:rPr lang="en-US" sz="3371" b="0" i="0" u="none" strike="noStrike" cap="none" dirty="0">
                <a:solidFill>
                  <a:srgbClr val="000000"/>
                </a:solidFill>
                <a:latin typeface="DM Sans"/>
                <a:ea typeface="DM Sans"/>
                <a:cs typeface="DM Sans"/>
                <a:sym typeface="DM Sans"/>
              </a:rPr>
              <a:t>Cuisine fast-food, </a:t>
            </a:r>
            <a:r>
              <a:rPr lang="en-US" sz="3371" b="0" i="0" u="none" strike="noStrike" cap="none" dirty="0" err="1">
                <a:solidFill>
                  <a:srgbClr val="000000"/>
                </a:solidFill>
                <a:latin typeface="DM Sans"/>
                <a:ea typeface="DM Sans"/>
                <a:cs typeface="DM Sans"/>
                <a:sym typeface="DM Sans"/>
              </a:rPr>
              <a:t>asiatique</a:t>
            </a:r>
            <a:r>
              <a:rPr lang="en-US" sz="3371" b="0" i="0" u="none" strike="noStrike" cap="none" dirty="0">
                <a:solidFill>
                  <a:srgbClr val="000000"/>
                </a:solidFill>
                <a:latin typeface="DM Sans"/>
                <a:ea typeface="DM Sans"/>
                <a:cs typeface="DM Sans"/>
                <a:sym typeface="DM Sans"/>
              </a:rPr>
              <a:t>, </a:t>
            </a:r>
            <a:r>
              <a:rPr lang="en-US" sz="3371" b="0" i="0" u="none" strike="noStrike" cap="none" dirty="0" err="1">
                <a:solidFill>
                  <a:srgbClr val="000000"/>
                </a:solidFill>
                <a:latin typeface="DM Sans"/>
                <a:ea typeface="DM Sans"/>
                <a:cs typeface="DM Sans"/>
                <a:sym typeface="DM Sans"/>
              </a:rPr>
              <a:t>européenne</a:t>
            </a:r>
            <a:r>
              <a:rPr lang="en-US" sz="3371" b="0" i="0" u="none" strike="noStrike" cap="none" dirty="0">
                <a:solidFill>
                  <a:srgbClr val="000000"/>
                </a:solidFill>
                <a:latin typeface="DM Sans"/>
                <a:ea typeface="DM Sans"/>
                <a:cs typeface="DM Sans"/>
                <a:sym typeface="DM Sans"/>
              </a:rPr>
              <a:t> (</a:t>
            </a:r>
            <a:r>
              <a:rPr lang="en-US" sz="3371" b="0" i="0" u="none" strike="noStrike" cap="none" dirty="0" err="1">
                <a:solidFill>
                  <a:srgbClr val="000000"/>
                </a:solidFill>
                <a:latin typeface="DM Sans"/>
                <a:ea typeface="DM Sans"/>
                <a:cs typeface="DM Sans"/>
                <a:sym typeface="DM Sans"/>
              </a:rPr>
              <a:t>italienne</a:t>
            </a:r>
            <a:r>
              <a:rPr lang="en-US" sz="3371" b="0" i="0" u="none" strike="noStrike" cap="none" dirty="0">
                <a:solidFill>
                  <a:srgbClr val="000000"/>
                </a:solidFill>
                <a:latin typeface="DM Sans"/>
                <a:ea typeface="DM Sans"/>
                <a:cs typeface="DM Sans"/>
                <a:sym typeface="DM Sans"/>
              </a:rPr>
              <a:t>)</a:t>
            </a:r>
            <a:endParaRPr dirty="0"/>
          </a:p>
          <a:p>
            <a:pPr marL="0" marR="0" lvl="0" indent="0" algn="l" rtl="0">
              <a:lnSpc>
                <a:spcPct val="212221"/>
              </a:lnSpc>
              <a:spcBef>
                <a:spcPts val="0"/>
              </a:spcBef>
              <a:spcAft>
                <a:spcPts val="0"/>
              </a:spcAft>
              <a:buNone/>
            </a:pPr>
            <a:endParaRPr sz="3371" b="0" i="0" u="none" strike="noStrike" cap="none" dirty="0">
              <a:solidFill>
                <a:srgbClr val="000000"/>
              </a:solidFill>
              <a:latin typeface="DM Sans"/>
              <a:ea typeface="DM Sans"/>
              <a:cs typeface="DM Sans"/>
              <a:sym typeface="DM Sans"/>
            </a:endParaRPr>
          </a:p>
          <a:p>
            <a:pPr marL="0" marR="0" lvl="0" indent="0" algn="l" rtl="0">
              <a:lnSpc>
                <a:spcPct val="212221"/>
              </a:lnSpc>
              <a:spcBef>
                <a:spcPts val="0"/>
              </a:spcBef>
              <a:spcAft>
                <a:spcPts val="0"/>
              </a:spcAft>
              <a:buNone/>
            </a:pPr>
            <a:endParaRPr sz="3371" b="0" i="0" u="none" strike="noStrike" cap="none" dirty="0">
              <a:solidFill>
                <a:srgbClr val="000000"/>
              </a:solidFill>
              <a:latin typeface="DM Sans"/>
              <a:ea typeface="DM Sans"/>
              <a:cs typeface="DM Sans"/>
              <a:sym typeface="DM Sans"/>
            </a:endParaRPr>
          </a:p>
          <a:p>
            <a:pPr marL="0" marR="0" lvl="0" indent="0" algn="l" rtl="0">
              <a:lnSpc>
                <a:spcPct val="212221"/>
              </a:lnSpc>
              <a:spcBef>
                <a:spcPts val="0"/>
              </a:spcBef>
              <a:spcAft>
                <a:spcPts val="0"/>
              </a:spcAft>
              <a:buNone/>
            </a:pPr>
            <a:endParaRPr sz="3371" b="0" i="0" u="none" strike="noStrike" cap="none" dirty="0">
              <a:solidFill>
                <a:srgbClr val="000000"/>
              </a:solidFill>
              <a:latin typeface="DM Sans"/>
              <a:ea typeface="DM Sans"/>
              <a:cs typeface="DM Sans"/>
              <a:sym typeface="DM Sans"/>
            </a:endParaRPr>
          </a:p>
        </p:txBody>
      </p:sp>
      <p:grpSp>
        <p:nvGrpSpPr>
          <p:cNvPr id="476" name="Google Shape;476;p21"/>
          <p:cNvGrpSpPr/>
          <p:nvPr/>
        </p:nvGrpSpPr>
        <p:grpSpPr>
          <a:xfrm>
            <a:off x="0" y="-361648"/>
            <a:ext cx="689995" cy="10798486"/>
            <a:chOff x="0" y="-95250"/>
            <a:chExt cx="181726" cy="2804583"/>
          </a:xfrm>
        </p:grpSpPr>
        <p:sp>
          <p:nvSpPr>
            <p:cNvPr id="477" name="Google Shape;477;p21"/>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478" name="Google Shape;478;p21"/>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9" name="Google Shape;479;p21"/>
          <p:cNvGrpSpPr/>
          <p:nvPr/>
        </p:nvGrpSpPr>
        <p:grpSpPr>
          <a:xfrm>
            <a:off x="192595" y="-359857"/>
            <a:ext cx="18099610" cy="1037560"/>
            <a:chOff x="0" y="-95250"/>
            <a:chExt cx="4766944" cy="273265"/>
          </a:xfrm>
        </p:grpSpPr>
        <p:sp>
          <p:nvSpPr>
            <p:cNvPr id="480" name="Google Shape;480;p21"/>
            <p:cNvSpPr/>
            <p:nvPr/>
          </p:nvSpPr>
          <p:spPr>
            <a:xfrm>
              <a:off x="0" y="0"/>
              <a:ext cx="4766944" cy="178015"/>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sp>
          <p:nvSpPr>
            <p:cNvPr id="481" name="Google Shape;481;p21"/>
            <p:cNvSpPr txBox="1"/>
            <p:nvPr/>
          </p:nvSpPr>
          <p:spPr>
            <a:xfrm>
              <a:off x="0" y="-95250"/>
              <a:ext cx="4766944" cy="273265"/>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83" name="Google Shape;483;p21"/>
          <p:cNvSpPr txBox="1"/>
          <p:nvPr/>
        </p:nvSpPr>
        <p:spPr>
          <a:xfrm>
            <a:off x="1297409" y="899695"/>
            <a:ext cx="15693181" cy="110786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199" b="1" i="0" u="none" strike="noStrike" cap="none" dirty="0" err="1">
                <a:solidFill>
                  <a:srgbClr val="010349"/>
                </a:solidFill>
                <a:latin typeface="DM Sans"/>
                <a:ea typeface="DM Sans"/>
                <a:cs typeface="DM Sans"/>
                <a:sym typeface="DM Sans"/>
              </a:rPr>
              <a:t>Profil</a:t>
            </a:r>
            <a:r>
              <a:rPr lang="en-US" sz="7199" b="1" i="0" u="none" strike="noStrike" cap="none" dirty="0">
                <a:solidFill>
                  <a:srgbClr val="010349"/>
                </a:solidFill>
                <a:latin typeface="DM Sans"/>
                <a:ea typeface="DM Sans"/>
                <a:cs typeface="DM Sans"/>
                <a:sym typeface="DM Sans"/>
              </a:rPr>
              <a:t> client </a:t>
            </a:r>
            <a:r>
              <a:rPr lang="en-US" sz="7199" b="1" i="0" u="none" strike="noStrike" cap="none" dirty="0" err="1">
                <a:solidFill>
                  <a:srgbClr val="010349"/>
                </a:solidFill>
                <a:latin typeface="DM Sans"/>
                <a:ea typeface="DM Sans"/>
                <a:cs typeface="DM Sans"/>
                <a:sym typeface="DM Sans"/>
              </a:rPr>
              <a:t>majoritaire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4">
          <a:extLst>
            <a:ext uri="{FF2B5EF4-FFF2-40B4-BE49-F238E27FC236}">
              <a16:creationId xmlns:a16="http://schemas.microsoft.com/office/drawing/2014/main" id="{F25EE536-82AE-D3A7-9FB1-202197A75A42}"/>
            </a:ext>
          </a:extLst>
        </p:cNvPr>
        <p:cNvGrpSpPr/>
        <p:nvPr/>
      </p:nvGrpSpPr>
      <p:grpSpPr>
        <a:xfrm>
          <a:off x="0" y="0"/>
          <a:ext cx="0" cy="0"/>
          <a:chOff x="0" y="0"/>
          <a:chExt cx="0" cy="0"/>
        </a:xfrm>
      </p:grpSpPr>
      <p:sp>
        <p:nvSpPr>
          <p:cNvPr id="475" name="Google Shape;475;p21">
            <a:extLst>
              <a:ext uri="{FF2B5EF4-FFF2-40B4-BE49-F238E27FC236}">
                <a16:creationId xmlns:a16="http://schemas.microsoft.com/office/drawing/2014/main" id="{F490CB8D-3B37-47E9-3757-B7FA6992CBF8}"/>
              </a:ext>
            </a:extLst>
          </p:cNvPr>
          <p:cNvSpPr txBox="1"/>
          <p:nvPr/>
        </p:nvSpPr>
        <p:spPr>
          <a:xfrm>
            <a:off x="1371601" y="3203914"/>
            <a:ext cx="12197370" cy="6477313"/>
          </a:xfrm>
          <a:prstGeom prst="rect">
            <a:avLst/>
          </a:prstGeom>
          <a:noFill/>
          <a:ln>
            <a:noFill/>
          </a:ln>
        </p:spPr>
        <p:txBody>
          <a:bodyPr spcFirstLastPara="1" wrap="square" lIns="0" tIns="0" rIns="0" bIns="0" anchor="t" anchorCtr="0">
            <a:spAutoFit/>
          </a:bodyPr>
          <a:lstStyle/>
          <a:p>
            <a:pPr marL="727986" marR="0" lvl="1" indent="-363993" algn="l" rtl="0">
              <a:lnSpc>
                <a:spcPct val="204034"/>
              </a:lnSpc>
              <a:spcBef>
                <a:spcPts val="0"/>
              </a:spcBef>
              <a:spcAft>
                <a:spcPts val="0"/>
              </a:spcAft>
              <a:buClr>
                <a:srgbClr val="000000"/>
              </a:buClr>
              <a:buSzPts val="3371"/>
              <a:buFont typeface="Arial"/>
              <a:buChar char="•"/>
            </a:pPr>
            <a:r>
              <a:rPr lang="en-US" sz="3371" b="0" i="0" u="none" strike="noStrike" cap="none" dirty="0">
                <a:solidFill>
                  <a:srgbClr val="000000"/>
                </a:solidFill>
                <a:latin typeface="DM Sans"/>
                <a:ea typeface="DM Sans"/>
                <a:cs typeface="DM Sans"/>
                <a:sym typeface="DM Sans"/>
              </a:rPr>
              <a:t>Une femme </a:t>
            </a:r>
            <a:endParaRPr dirty="0"/>
          </a:p>
          <a:p>
            <a:pPr marL="727986" marR="0" lvl="1" indent="-363993" algn="l" rtl="0">
              <a:lnSpc>
                <a:spcPct val="204034"/>
              </a:lnSpc>
              <a:spcBef>
                <a:spcPts val="0"/>
              </a:spcBef>
              <a:spcAft>
                <a:spcPts val="0"/>
              </a:spcAft>
              <a:buClr>
                <a:srgbClr val="000000"/>
              </a:buClr>
              <a:buSzPts val="3371"/>
              <a:buFont typeface="Arial"/>
              <a:buChar char="•"/>
            </a:pPr>
            <a:r>
              <a:rPr lang="en-US" sz="3371" b="0" i="0" u="none" strike="noStrike" cap="none" dirty="0">
                <a:solidFill>
                  <a:srgbClr val="000000"/>
                </a:solidFill>
                <a:latin typeface="DM Sans"/>
                <a:ea typeface="DM Sans"/>
                <a:cs typeface="DM Sans"/>
                <a:sym typeface="DM Sans"/>
              </a:rPr>
              <a:t>De la </a:t>
            </a:r>
            <a:r>
              <a:rPr lang="en-US" sz="3371" b="0" i="0" u="none" strike="noStrike" cap="none" dirty="0" err="1">
                <a:solidFill>
                  <a:srgbClr val="000000"/>
                </a:solidFill>
                <a:latin typeface="DM Sans"/>
                <a:ea typeface="DM Sans"/>
                <a:cs typeface="DM Sans"/>
                <a:sym typeface="DM Sans"/>
              </a:rPr>
              <a:t>génération</a:t>
            </a:r>
            <a:r>
              <a:rPr lang="en-US" sz="3371" b="0" i="0" u="none" strike="noStrike" cap="none" dirty="0">
                <a:solidFill>
                  <a:srgbClr val="000000"/>
                </a:solidFill>
                <a:latin typeface="DM Sans"/>
                <a:ea typeface="DM Sans"/>
                <a:cs typeface="DM Sans"/>
                <a:sym typeface="DM Sans"/>
              </a:rPr>
              <a:t> </a:t>
            </a:r>
            <a:r>
              <a:rPr lang="fr-FR" sz="3371" b="0" i="0" u="none" strike="noStrike" cap="none" dirty="0">
                <a:solidFill>
                  <a:srgbClr val="000000"/>
                </a:solidFill>
                <a:latin typeface="DM Sans"/>
                <a:ea typeface="DM Sans"/>
                <a:cs typeface="DM Sans"/>
                <a:sym typeface="DM Sans"/>
              </a:rPr>
              <a:t>X</a:t>
            </a:r>
            <a:endParaRPr dirty="0"/>
          </a:p>
          <a:p>
            <a:pPr marL="727986" marR="0" lvl="1" indent="-363993" algn="l" rtl="0">
              <a:lnSpc>
                <a:spcPct val="204034"/>
              </a:lnSpc>
              <a:spcBef>
                <a:spcPts val="0"/>
              </a:spcBef>
              <a:spcAft>
                <a:spcPts val="0"/>
              </a:spcAft>
              <a:buClr>
                <a:srgbClr val="000000"/>
              </a:buClr>
              <a:buSzPts val="3371"/>
              <a:buFont typeface="Arial"/>
              <a:buChar char="•"/>
            </a:pPr>
            <a:r>
              <a:rPr lang="en-US" sz="3371" b="0" i="0" u="none" strike="noStrike" cap="none" dirty="0">
                <a:solidFill>
                  <a:srgbClr val="000000"/>
                </a:solidFill>
                <a:latin typeface="DM Sans"/>
                <a:ea typeface="DM Sans"/>
                <a:cs typeface="DM Sans"/>
                <a:sym typeface="DM Sans"/>
              </a:rPr>
              <a:t>Cuisine </a:t>
            </a:r>
            <a:r>
              <a:rPr lang="en-US" sz="3371" b="0" i="0" u="none" strike="noStrike" cap="none" dirty="0" err="1">
                <a:solidFill>
                  <a:srgbClr val="000000"/>
                </a:solidFill>
                <a:latin typeface="DM Sans"/>
                <a:ea typeface="DM Sans"/>
                <a:cs typeface="DM Sans"/>
                <a:sym typeface="DM Sans"/>
              </a:rPr>
              <a:t>asiatique</a:t>
            </a:r>
            <a:endParaRPr dirty="0"/>
          </a:p>
          <a:p>
            <a:pPr marL="0" marR="0" lvl="0" indent="0" algn="l" rtl="0">
              <a:lnSpc>
                <a:spcPct val="212221"/>
              </a:lnSpc>
              <a:spcBef>
                <a:spcPts val="0"/>
              </a:spcBef>
              <a:spcAft>
                <a:spcPts val="0"/>
              </a:spcAft>
              <a:buNone/>
            </a:pPr>
            <a:endParaRPr sz="3371" b="0" i="0" u="none" strike="noStrike" cap="none" dirty="0">
              <a:solidFill>
                <a:srgbClr val="000000"/>
              </a:solidFill>
              <a:latin typeface="DM Sans"/>
              <a:ea typeface="DM Sans"/>
              <a:cs typeface="DM Sans"/>
              <a:sym typeface="DM Sans"/>
            </a:endParaRPr>
          </a:p>
          <a:p>
            <a:pPr marL="0" marR="0" lvl="0" indent="0" algn="l" rtl="0">
              <a:lnSpc>
                <a:spcPct val="212221"/>
              </a:lnSpc>
              <a:spcBef>
                <a:spcPts val="0"/>
              </a:spcBef>
              <a:spcAft>
                <a:spcPts val="0"/>
              </a:spcAft>
              <a:buNone/>
            </a:pPr>
            <a:endParaRPr sz="3371" b="0" i="0" u="none" strike="noStrike" cap="none" dirty="0">
              <a:solidFill>
                <a:srgbClr val="000000"/>
              </a:solidFill>
              <a:latin typeface="DM Sans"/>
              <a:ea typeface="DM Sans"/>
              <a:cs typeface="DM Sans"/>
              <a:sym typeface="DM Sans"/>
            </a:endParaRPr>
          </a:p>
          <a:p>
            <a:pPr marL="0" marR="0" lvl="0" indent="0" algn="l" rtl="0">
              <a:lnSpc>
                <a:spcPct val="212221"/>
              </a:lnSpc>
              <a:spcBef>
                <a:spcPts val="0"/>
              </a:spcBef>
              <a:spcAft>
                <a:spcPts val="0"/>
              </a:spcAft>
              <a:buNone/>
            </a:pPr>
            <a:endParaRPr sz="3371" b="0" i="0" u="none" strike="noStrike" cap="none" dirty="0">
              <a:solidFill>
                <a:srgbClr val="000000"/>
              </a:solidFill>
              <a:latin typeface="DM Sans"/>
              <a:ea typeface="DM Sans"/>
              <a:cs typeface="DM Sans"/>
              <a:sym typeface="DM Sans"/>
            </a:endParaRPr>
          </a:p>
        </p:txBody>
      </p:sp>
      <p:grpSp>
        <p:nvGrpSpPr>
          <p:cNvPr id="476" name="Google Shape;476;p21">
            <a:extLst>
              <a:ext uri="{FF2B5EF4-FFF2-40B4-BE49-F238E27FC236}">
                <a16:creationId xmlns:a16="http://schemas.microsoft.com/office/drawing/2014/main" id="{C5605002-CF91-CDC1-97EA-A8BE3D08529D}"/>
              </a:ext>
            </a:extLst>
          </p:cNvPr>
          <p:cNvGrpSpPr/>
          <p:nvPr/>
        </p:nvGrpSpPr>
        <p:grpSpPr>
          <a:xfrm>
            <a:off x="0" y="-361648"/>
            <a:ext cx="689995" cy="10798486"/>
            <a:chOff x="0" y="-95250"/>
            <a:chExt cx="181726" cy="2804583"/>
          </a:xfrm>
        </p:grpSpPr>
        <p:sp>
          <p:nvSpPr>
            <p:cNvPr id="477" name="Google Shape;477;p21">
              <a:extLst>
                <a:ext uri="{FF2B5EF4-FFF2-40B4-BE49-F238E27FC236}">
                  <a16:creationId xmlns:a16="http://schemas.microsoft.com/office/drawing/2014/main" id="{6C468D18-54C1-D69A-68E4-2A5D27697357}"/>
                </a:ext>
              </a:extLst>
            </p:cNvPr>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478" name="Google Shape;478;p21">
              <a:extLst>
                <a:ext uri="{FF2B5EF4-FFF2-40B4-BE49-F238E27FC236}">
                  <a16:creationId xmlns:a16="http://schemas.microsoft.com/office/drawing/2014/main" id="{C7A5E581-B3E5-9C03-2FD2-3D570C0A8CE1}"/>
                </a:ext>
              </a:extLst>
            </p:cNvPr>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79" name="Google Shape;479;p21">
            <a:extLst>
              <a:ext uri="{FF2B5EF4-FFF2-40B4-BE49-F238E27FC236}">
                <a16:creationId xmlns:a16="http://schemas.microsoft.com/office/drawing/2014/main" id="{FE2BE81D-8534-C19C-1633-4EAA8265C765}"/>
              </a:ext>
            </a:extLst>
          </p:cNvPr>
          <p:cNvGrpSpPr/>
          <p:nvPr/>
        </p:nvGrpSpPr>
        <p:grpSpPr>
          <a:xfrm>
            <a:off x="192595" y="-359857"/>
            <a:ext cx="18099610" cy="1037560"/>
            <a:chOff x="0" y="-95250"/>
            <a:chExt cx="4766944" cy="273265"/>
          </a:xfrm>
        </p:grpSpPr>
        <p:sp>
          <p:nvSpPr>
            <p:cNvPr id="480" name="Google Shape;480;p21">
              <a:extLst>
                <a:ext uri="{FF2B5EF4-FFF2-40B4-BE49-F238E27FC236}">
                  <a16:creationId xmlns:a16="http://schemas.microsoft.com/office/drawing/2014/main" id="{F0A39A3F-0E91-9202-C910-0533B969749B}"/>
                </a:ext>
              </a:extLst>
            </p:cNvPr>
            <p:cNvSpPr/>
            <p:nvPr/>
          </p:nvSpPr>
          <p:spPr>
            <a:xfrm>
              <a:off x="0" y="0"/>
              <a:ext cx="4766944" cy="178015"/>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sp>
          <p:nvSpPr>
            <p:cNvPr id="481" name="Google Shape;481;p21">
              <a:extLst>
                <a:ext uri="{FF2B5EF4-FFF2-40B4-BE49-F238E27FC236}">
                  <a16:creationId xmlns:a16="http://schemas.microsoft.com/office/drawing/2014/main" id="{71E7FED9-2BEB-576E-F786-6E0A5B5A2B30}"/>
                </a:ext>
              </a:extLst>
            </p:cNvPr>
            <p:cNvSpPr txBox="1"/>
            <p:nvPr/>
          </p:nvSpPr>
          <p:spPr>
            <a:xfrm>
              <a:off x="0" y="-95250"/>
              <a:ext cx="4766944" cy="273265"/>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83" name="Google Shape;483;p21">
            <a:extLst>
              <a:ext uri="{FF2B5EF4-FFF2-40B4-BE49-F238E27FC236}">
                <a16:creationId xmlns:a16="http://schemas.microsoft.com/office/drawing/2014/main" id="{036F52C7-EB3A-9956-71B5-A9F00A2ACA36}"/>
              </a:ext>
            </a:extLst>
          </p:cNvPr>
          <p:cNvSpPr txBox="1"/>
          <p:nvPr/>
        </p:nvSpPr>
        <p:spPr>
          <a:xfrm>
            <a:off x="3186750" y="899695"/>
            <a:ext cx="12608700" cy="1108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199" b="1" i="0" u="none" strike="noStrike" cap="none" dirty="0">
                <a:solidFill>
                  <a:srgbClr val="010349"/>
                </a:solidFill>
                <a:latin typeface="DM Sans"/>
                <a:ea typeface="DM Sans"/>
                <a:cs typeface="DM Sans"/>
                <a:sym typeface="DM Sans"/>
              </a:rPr>
              <a:t>Le client </a:t>
            </a:r>
            <a:r>
              <a:rPr lang="en-US" sz="7199" b="1" i="0" u="none" strike="noStrike" cap="none" dirty="0" err="1">
                <a:solidFill>
                  <a:srgbClr val="010349"/>
                </a:solidFill>
                <a:latin typeface="DM Sans"/>
                <a:ea typeface="DM Sans"/>
                <a:cs typeface="DM Sans"/>
                <a:sym typeface="DM Sans"/>
              </a:rPr>
              <a:t>cible</a:t>
            </a:r>
            <a:r>
              <a:rPr lang="en-US" sz="7199" b="1" i="0" u="none" strike="noStrike" cap="none" dirty="0">
                <a:solidFill>
                  <a:srgbClr val="010349"/>
                </a:solidFill>
                <a:latin typeface="DM Sans"/>
                <a:ea typeface="DM Sans"/>
                <a:cs typeface="DM Sans"/>
                <a:sym typeface="DM Sans"/>
              </a:rPr>
              <a:t> de Bolt Food</a:t>
            </a:r>
            <a:endParaRPr dirty="0"/>
          </a:p>
        </p:txBody>
      </p:sp>
      <p:sp>
        <p:nvSpPr>
          <p:cNvPr id="2" name="ZoneTexte 1">
            <a:extLst>
              <a:ext uri="{FF2B5EF4-FFF2-40B4-BE49-F238E27FC236}">
                <a16:creationId xmlns:a16="http://schemas.microsoft.com/office/drawing/2014/main" id="{9A2BC483-AC87-6E1B-7BD7-A0F9C7EFF21D}"/>
              </a:ext>
            </a:extLst>
          </p:cNvPr>
          <p:cNvSpPr txBox="1"/>
          <p:nvPr/>
        </p:nvSpPr>
        <p:spPr>
          <a:xfrm>
            <a:off x="11673496" y="4437669"/>
            <a:ext cx="3790950" cy="1077218"/>
          </a:xfrm>
          <a:prstGeom prst="rect">
            <a:avLst/>
          </a:prstGeom>
          <a:noFill/>
        </p:spPr>
        <p:txBody>
          <a:bodyPr wrap="square" rtlCol="0">
            <a:spAutoFit/>
          </a:bodyPr>
          <a:lstStyle/>
          <a:p>
            <a:r>
              <a:rPr lang="fr-FR" sz="3200" dirty="0"/>
              <a:t>Panier moyen plus important</a:t>
            </a:r>
          </a:p>
        </p:txBody>
      </p:sp>
      <p:sp>
        <p:nvSpPr>
          <p:cNvPr id="3" name="Flèche : droite 2">
            <a:extLst>
              <a:ext uri="{FF2B5EF4-FFF2-40B4-BE49-F238E27FC236}">
                <a16:creationId xmlns:a16="http://schemas.microsoft.com/office/drawing/2014/main" id="{0ED12202-49AF-E051-B4BE-B91ED54B54FE}"/>
              </a:ext>
            </a:extLst>
          </p:cNvPr>
          <p:cNvSpPr/>
          <p:nvPr/>
        </p:nvSpPr>
        <p:spPr>
          <a:xfrm>
            <a:off x="8981136" y="469704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7090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1" name="Google Shape;521;p23"/>
          <p:cNvGrpSpPr/>
          <p:nvPr/>
        </p:nvGrpSpPr>
        <p:grpSpPr>
          <a:xfrm>
            <a:off x="0" y="-361652"/>
            <a:ext cx="689989" cy="10648652"/>
            <a:chOff x="0" y="-95250"/>
            <a:chExt cx="181726" cy="2804583"/>
          </a:xfrm>
        </p:grpSpPr>
        <p:sp>
          <p:nvSpPr>
            <p:cNvPr id="522" name="Google Shape;522;p23"/>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523" name="Google Shape;523;p23"/>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4" name="Google Shape;524;p23"/>
          <p:cNvGrpSpPr/>
          <p:nvPr/>
        </p:nvGrpSpPr>
        <p:grpSpPr>
          <a:xfrm>
            <a:off x="464420" y="-361640"/>
            <a:ext cx="18099610" cy="1037560"/>
            <a:chOff x="0" y="-95250"/>
            <a:chExt cx="4766944" cy="273265"/>
          </a:xfrm>
        </p:grpSpPr>
        <p:sp>
          <p:nvSpPr>
            <p:cNvPr id="525" name="Google Shape;525;p23"/>
            <p:cNvSpPr/>
            <p:nvPr/>
          </p:nvSpPr>
          <p:spPr>
            <a:xfrm>
              <a:off x="0" y="0"/>
              <a:ext cx="4766944" cy="178015"/>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sp>
          <p:nvSpPr>
            <p:cNvPr id="526" name="Google Shape;526;p23"/>
            <p:cNvSpPr txBox="1"/>
            <p:nvPr/>
          </p:nvSpPr>
          <p:spPr>
            <a:xfrm>
              <a:off x="0" y="-95250"/>
              <a:ext cx="4766944" cy="273265"/>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7" name="Google Shape;527;p23"/>
          <p:cNvGrpSpPr/>
          <p:nvPr/>
        </p:nvGrpSpPr>
        <p:grpSpPr>
          <a:xfrm>
            <a:off x="2597811" y="1872940"/>
            <a:ext cx="6114739" cy="3556248"/>
            <a:chOff x="0" y="-123825"/>
            <a:chExt cx="1610466" cy="936625"/>
          </a:xfrm>
        </p:grpSpPr>
        <p:sp>
          <p:nvSpPr>
            <p:cNvPr id="528" name="Google Shape;528;p23"/>
            <p:cNvSpPr/>
            <p:nvPr/>
          </p:nvSpPr>
          <p:spPr>
            <a:xfrm>
              <a:off x="0" y="0"/>
              <a:ext cx="1610466" cy="812800"/>
            </a:xfrm>
            <a:custGeom>
              <a:avLst/>
              <a:gdLst/>
              <a:ahLst/>
              <a:cxnLst/>
              <a:rect l="l" t="t" r="r" b="b"/>
              <a:pathLst>
                <a:path w="1610466" h="812800" extrusionOk="0">
                  <a:moveTo>
                    <a:pt x="64572" y="0"/>
                  </a:moveTo>
                  <a:lnTo>
                    <a:pt x="1545895" y="0"/>
                  </a:lnTo>
                  <a:cubicBezTo>
                    <a:pt x="1563020" y="0"/>
                    <a:pt x="1579444" y="6803"/>
                    <a:pt x="1591554" y="18913"/>
                  </a:cubicBezTo>
                  <a:cubicBezTo>
                    <a:pt x="1603663" y="31022"/>
                    <a:pt x="1610466" y="47446"/>
                    <a:pt x="1610466" y="64572"/>
                  </a:cubicBezTo>
                  <a:lnTo>
                    <a:pt x="1610466" y="748229"/>
                  </a:lnTo>
                  <a:cubicBezTo>
                    <a:pt x="1610466" y="783890"/>
                    <a:pt x="1581557" y="812800"/>
                    <a:pt x="1545895" y="812800"/>
                  </a:cubicBezTo>
                  <a:lnTo>
                    <a:pt x="64572" y="812800"/>
                  </a:lnTo>
                  <a:cubicBezTo>
                    <a:pt x="28910" y="812800"/>
                    <a:pt x="0" y="783890"/>
                    <a:pt x="0" y="748229"/>
                  </a:cubicBezTo>
                  <a:lnTo>
                    <a:pt x="0" y="64572"/>
                  </a:lnTo>
                  <a:cubicBezTo>
                    <a:pt x="0" y="28910"/>
                    <a:pt x="28910" y="0"/>
                    <a:pt x="64572"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txBox="1"/>
            <p:nvPr/>
          </p:nvSpPr>
          <p:spPr>
            <a:xfrm>
              <a:off x="0" y="-123825"/>
              <a:ext cx="1610466" cy="936625"/>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Maximiser le chiffre d'affaires pendant les </a:t>
              </a:r>
              <a:r>
                <a:rPr lang="en-US" sz="3099" b="0" i="0" u="none" strike="noStrike" cap="none" dirty="0" err="1">
                  <a:solidFill>
                    <a:srgbClr val="000000"/>
                  </a:solidFill>
                  <a:latin typeface="DM Sans"/>
                  <a:ea typeface="DM Sans"/>
                  <a:cs typeface="DM Sans"/>
                  <a:sym typeface="DM Sans"/>
                </a:rPr>
                <a:t>dîners</a:t>
              </a:r>
              <a:r>
                <a:rPr lang="en-US" sz="3099" b="0" i="0" u="none" strike="noStrike" cap="none" dirty="0">
                  <a:solidFill>
                    <a:srgbClr val="000000"/>
                  </a:solidFill>
                  <a:latin typeface="DM Sans"/>
                  <a:ea typeface="DM Sans"/>
                  <a:cs typeface="DM Sans"/>
                  <a:sym typeface="DM Sans"/>
                </a:rPr>
                <a:t> et les week-ends</a:t>
              </a:r>
              <a:endParaRPr dirty="0"/>
            </a:p>
          </p:txBody>
        </p:sp>
      </p:grpSp>
      <p:grpSp>
        <p:nvGrpSpPr>
          <p:cNvPr id="530" name="Google Shape;530;p23"/>
          <p:cNvGrpSpPr/>
          <p:nvPr/>
        </p:nvGrpSpPr>
        <p:grpSpPr>
          <a:xfrm>
            <a:off x="9780602" y="1873635"/>
            <a:ext cx="6222778" cy="3556248"/>
            <a:chOff x="0" y="-123825"/>
            <a:chExt cx="1638921" cy="936625"/>
          </a:xfrm>
        </p:grpSpPr>
        <p:sp>
          <p:nvSpPr>
            <p:cNvPr id="531" name="Google Shape;531;p23"/>
            <p:cNvSpPr/>
            <p:nvPr/>
          </p:nvSpPr>
          <p:spPr>
            <a:xfrm>
              <a:off x="0" y="0"/>
              <a:ext cx="1638921" cy="812800"/>
            </a:xfrm>
            <a:custGeom>
              <a:avLst/>
              <a:gdLst/>
              <a:ahLst/>
              <a:cxnLst/>
              <a:rect l="l" t="t" r="r" b="b"/>
              <a:pathLst>
                <a:path w="1638921" h="812800" extrusionOk="0">
                  <a:moveTo>
                    <a:pt x="63450" y="0"/>
                  </a:moveTo>
                  <a:lnTo>
                    <a:pt x="1575471" y="0"/>
                  </a:lnTo>
                  <a:cubicBezTo>
                    <a:pt x="1610513" y="0"/>
                    <a:pt x="1638921" y="28408"/>
                    <a:pt x="1638921" y="63450"/>
                  </a:cubicBezTo>
                  <a:lnTo>
                    <a:pt x="1638921" y="749350"/>
                  </a:lnTo>
                  <a:cubicBezTo>
                    <a:pt x="1638921" y="784392"/>
                    <a:pt x="1610513" y="812800"/>
                    <a:pt x="1575471" y="812800"/>
                  </a:cubicBezTo>
                  <a:lnTo>
                    <a:pt x="63450" y="812800"/>
                  </a:lnTo>
                  <a:cubicBezTo>
                    <a:pt x="28408" y="812800"/>
                    <a:pt x="0" y="784392"/>
                    <a:pt x="0" y="749350"/>
                  </a:cubicBezTo>
                  <a:lnTo>
                    <a:pt x="0" y="63450"/>
                  </a:lnTo>
                  <a:cubicBezTo>
                    <a:pt x="0" y="28408"/>
                    <a:pt x="28408" y="0"/>
                    <a:pt x="63450"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p:nvPr/>
          </p:nvSpPr>
          <p:spPr>
            <a:xfrm>
              <a:off x="0" y="-123825"/>
              <a:ext cx="1638921" cy="936625"/>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err="1">
                  <a:solidFill>
                    <a:srgbClr val="000000"/>
                  </a:solidFill>
                  <a:latin typeface="DM Sans"/>
                  <a:ea typeface="DM Sans"/>
                  <a:cs typeface="DM Sans"/>
                  <a:sym typeface="DM Sans"/>
                </a:rPr>
                <a:t>Optimiser</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l’existant</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en</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développant</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l’application</a:t>
              </a:r>
              <a:r>
                <a:rPr lang="en-US" sz="3099" b="0" i="0" u="none" strike="noStrike" cap="none" dirty="0">
                  <a:solidFill>
                    <a:srgbClr val="000000"/>
                  </a:solidFill>
                  <a:latin typeface="DM Sans"/>
                  <a:ea typeface="DM Sans"/>
                  <a:cs typeface="DM Sans"/>
                  <a:sym typeface="DM Sans"/>
                </a:rPr>
                <a:t> </a:t>
              </a:r>
              <a:endParaRPr dirty="0"/>
            </a:p>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Bolt-Food</a:t>
              </a:r>
              <a:endParaRPr dirty="0"/>
            </a:p>
          </p:txBody>
        </p:sp>
      </p:grpSp>
      <p:grpSp>
        <p:nvGrpSpPr>
          <p:cNvPr id="533" name="Google Shape;533;p23"/>
          <p:cNvGrpSpPr/>
          <p:nvPr/>
        </p:nvGrpSpPr>
        <p:grpSpPr>
          <a:xfrm>
            <a:off x="2597811" y="5711515"/>
            <a:ext cx="6114739" cy="3544702"/>
            <a:chOff x="0" y="-123825"/>
            <a:chExt cx="1610466" cy="933584"/>
          </a:xfrm>
        </p:grpSpPr>
        <p:sp>
          <p:nvSpPr>
            <p:cNvPr id="534" name="Google Shape;534;p23"/>
            <p:cNvSpPr/>
            <p:nvPr/>
          </p:nvSpPr>
          <p:spPr>
            <a:xfrm>
              <a:off x="0" y="0"/>
              <a:ext cx="1610466" cy="809759"/>
            </a:xfrm>
            <a:custGeom>
              <a:avLst/>
              <a:gdLst/>
              <a:ahLst/>
              <a:cxnLst/>
              <a:rect l="l" t="t" r="r" b="b"/>
              <a:pathLst>
                <a:path w="1610466" h="809759" extrusionOk="0">
                  <a:moveTo>
                    <a:pt x="64572" y="0"/>
                  </a:moveTo>
                  <a:lnTo>
                    <a:pt x="1545895" y="0"/>
                  </a:lnTo>
                  <a:cubicBezTo>
                    <a:pt x="1563020" y="0"/>
                    <a:pt x="1579444" y="6803"/>
                    <a:pt x="1591554" y="18913"/>
                  </a:cubicBezTo>
                  <a:cubicBezTo>
                    <a:pt x="1603663" y="31022"/>
                    <a:pt x="1610466" y="47446"/>
                    <a:pt x="1610466" y="64572"/>
                  </a:cubicBezTo>
                  <a:lnTo>
                    <a:pt x="1610466" y="745188"/>
                  </a:lnTo>
                  <a:cubicBezTo>
                    <a:pt x="1610466" y="780849"/>
                    <a:pt x="1581557" y="809759"/>
                    <a:pt x="1545895" y="809759"/>
                  </a:cubicBezTo>
                  <a:lnTo>
                    <a:pt x="64572" y="809759"/>
                  </a:lnTo>
                  <a:cubicBezTo>
                    <a:pt x="28910" y="809759"/>
                    <a:pt x="0" y="780849"/>
                    <a:pt x="0" y="745188"/>
                  </a:cubicBezTo>
                  <a:lnTo>
                    <a:pt x="0" y="64572"/>
                  </a:lnTo>
                  <a:cubicBezTo>
                    <a:pt x="0" y="28910"/>
                    <a:pt x="28910" y="0"/>
                    <a:pt x="64572"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txBox="1"/>
            <p:nvPr/>
          </p:nvSpPr>
          <p:spPr>
            <a:xfrm>
              <a:off x="0" y="-123825"/>
              <a:ext cx="1610466" cy="933584"/>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err="1">
                  <a:solidFill>
                    <a:srgbClr val="000000"/>
                  </a:solidFill>
                  <a:latin typeface="DM Sans"/>
                  <a:ea typeface="DM Sans"/>
                  <a:cs typeface="DM Sans"/>
                  <a:sym typeface="DM Sans"/>
                </a:rPr>
                <a:t>Etendre</a:t>
              </a:r>
              <a:r>
                <a:rPr lang="en-US" sz="3099" b="0" i="0" u="none" strike="noStrike" cap="none" dirty="0">
                  <a:solidFill>
                    <a:srgbClr val="000000"/>
                  </a:solidFill>
                  <a:latin typeface="DM Sans"/>
                  <a:ea typeface="DM Sans"/>
                  <a:cs typeface="DM Sans"/>
                  <a:sym typeface="DM Sans"/>
                </a:rPr>
                <a:t> la couverture du </a:t>
              </a:r>
              <a:r>
                <a:rPr lang="en-US" sz="3099" b="0" i="0" u="none" strike="noStrike" cap="none" dirty="0" err="1">
                  <a:solidFill>
                    <a:srgbClr val="000000"/>
                  </a:solidFill>
                  <a:latin typeface="DM Sans"/>
                  <a:ea typeface="DM Sans"/>
                  <a:cs typeface="DM Sans"/>
                  <a:sym typeface="DM Sans"/>
                </a:rPr>
                <a:t>territoire</a:t>
              </a:r>
              <a:r>
                <a:rPr lang="en-US" sz="3099" b="0" i="0" u="none" strike="noStrike" cap="none" dirty="0">
                  <a:solidFill>
                    <a:srgbClr val="000000"/>
                  </a:solidFill>
                  <a:latin typeface="DM Sans"/>
                  <a:ea typeface="DM Sans"/>
                  <a:cs typeface="DM Sans"/>
                  <a:sym typeface="DM Sans"/>
                </a:rPr>
                <a:t> et </a:t>
              </a:r>
              <a:r>
                <a:rPr lang="en-US" sz="3099" b="0" i="0" u="none" strike="noStrike" cap="none" dirty="0" err="1">
                  <a:solidFill>
                    <a:srgbClr val="000000"/>
                  </a:solidFill>
                  <a:latin typeface="DM Sans"/>
                  <a:ea typeface="DM Sans"/>
                  <a:cs typeface="DM Sans"/>
                  <a:sym typeface="DM Sans"/>
                </a:rPr>
                <a:t>tisser</a:t>
              </a:r>
              <a:r>
                <a:rPr lang="en-US" sz="3099" b="0" i="0" u="none" strike="noStrike" cap="none" dirty="0">
                  <a:solidFill>
                    <a:srgbClr val="000000"/>
                  </a:solidFill>
                  <a:latin typeface="DM Sans"/>
                  <a:ea typeface="DM Sans"/>
                  <a:cs typeface="DM Sans"/>
                  <a:sym typeface="DM Sans"/>
                </a:rPr>
                <a:t> un réseau </a:t>
              </a:r>
              <a:r>
                <a:rPr lang="en-US" sz="3099" b="0" i="0" u="none" strike="noStrike" cap="none" dirty="0" err="1">
                  <a:solidFill>
                    <a:srgbClr val="000000"/>
                  </a:solidFill>
                  <a:latin typeface="DM Sans"/>
                  <a:ea typeface="DM Sans"/>
                  <a:cs typeface="DM Sans"/>
                  <a:sym typeface="DM Sans"/>
                </a:rPr>
                <a:t>d’enseignes</a:t>
              </a:r>
              <a:r>
                <a:rPr lang="en-US" sz="3099" b="0" i="0" u="none" strike="noStrike" cap="none" dirty="0">
                  <a:solidFill>
                    <a:srgbClr val="000000"/>
                  </a:solidFill>
                  <a:latin typeface="DM Sans"/>
                  <a:ea typeface="DM Sans"/>
                  <a:cs typeface="DM Sans"/>
                  <a:sym typeface="DM Sans"/>
                </a:rPr>
                <a:t> aux plages </a:t>
              </a:r>
              <a:r>
                <a:rPr lang="en-US" sz="3099" b="0" i="0" u="none" strike="noStrike" cap="none" dirty="0" err="1">
                  <a:solidFill>
                    <a:srgbClr val="000000"/>
                  </a:solidFill>
                  <a:latin typeface="DM Sans"/>
                  <a:ea typeface="DM Sans"/>
                  <a:cs typeface="DM Sans"/>
                  <a:sym typeface="DM Sans"/>
                </a:rPr>
                <a:t>horaires</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étendues</a:t>
              </a:r>
              <a:endParaRPr dirty="0"/>
            </a:p>
          </p:txBody>
        </p:sp>
      </p:grpSp>
      <p:grpSp>
        <p:nvGrpSpPr>
          <p:cNvPr id="536" name="Google Shape;536;p23"/>
          <p:cNvGrpSpPr/>
          <p:nvPr/>
        </p:nvGrpSpPr>
        <p:grpSpPr>
          <a:xfrm>
            <a:off x="9908706" y="5713598"/>
            <a:ext cx="6222778" cy="3544702"/>
            <a:chOff x="0" y="-123825"/>
            <a:chExt cx="1638921" cy="933584"/>
          </a:xfrm>
        </p:grpSpPr>
        <p:sp>
          <p:nvSpPr>
            <p:cNvPr id="537" name="Google Shape;537;p23"/>
            <p:cNvSpPr/>
            <p:nvPr/>
          </p:nvSpPr>
          <p:spPr>
            <a:xfrm>
              <a:off x="0" y="0"/>
              <a:ext cx="1638921" cy="809759"/>
            </a:xfrm>
            <a:custGeom>
              <a:avLst/>
              <a:gdLst/>
              <a:ahLst/>
              <a:cxnLst/>
              <a:rect l="l" t="t" r="r" b="b"/>
              <a:pathLst>
                <a:path w="1638921" h="809759" extrusionOk="0">
                  <a:moveTo>
                    <a:pt x="63450" y="0"/>
                  </a:moveTo>
                  <a:lnTo>
                    <a:pt x="1575471" y="0"/>
                  </a:lnTo>
                  <a:cubicBezTo>
                    <a:pt x="1610513" y="0"/>
                    <a:pt x="1638921" y="28408"/>
                    <a:pt x="1638921" y="63450"/>
                  </a:cubicBezTo>
                  <a:lnTo>
                    <a:pt x="1638921" y="746309"/>
                  </a:lnTo>
                  <a:cubicBezTo>
                    <a:pt x="1638921" y="781351"/>
                    <a:pt x="1610513" y="809759"/>
                    <a:pt x="1575471" y="809759"/>
                  </a:cubicBezTo>
                  <a:lnTo>
                    <a:pt x="63450" y="809759"/>
                  </a:lnTo>
                  <a:cubicBezTo>
                    <a:pt x="28408" y="809759"/>
                    <a:pt x="0" y="781351"/>
                    <a:pt x="0" y="746309"/>
                  </a:cubicBezTo>
                  <a:lnTo>
                    <a:pt x="0" y="63450"/>
                  </a:lnTo>
                  <a:cubicBezTo>
                    <a:pt x="0" y="28408"/>
                    <a:pt x="28408" y="0"/>
                    <a:pt x="63450"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txBox="1"/>
            <p:nvPr/>
          </p:nvSpPr>
          <p:spPr>
            <a:xfrm>
              <a:off x="0" y="-123825"/>
              <a:ext cx="1638921" cy="933584"/>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Diversifier </a:t>
              </a:r>
              <a:r>
                <a:rPr lang="en-US" sz="3099" b="0" i="0" u="none" strike="noStrike" cap="none" dirty="0" err="1">
                  <a:solidFill>
                    <a:srgbClr val="000000"/>
                  </a:solidFill>
                  <a:latin typeface="DM Sans"/>
                  <a:ea typeface="DM Sans"/>
                  <a:cs typeface="DM Sans"/>
                  <a:sym typeface="DM Sans"/>
                </a:rPr>
                <a:t>l’offre</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produits</a:t>
              </a:r>
              <a:r>
                <a:rPr lang="en-US" sz="3099" b="0" i="0" u="none" strike="noStrike" cap="none" dirty="0">
                  <a:solidFill>
                    <a:srgbClr val="000000"/>
                  </a:solidFill>
                  <a:latin typeface="DM Sans"/>
                  <a:ea typeface="DM Sans"/>
                  <a:cs typeface="DM Sans"/>
                  <a:sym typeface="DM Sans"/>
                </a:rPr>
                <a:t> : des </a:t>
              </a:r>
              <a:r>
                <a:rPr lang="en-US" sz="3099" b="0" i="0" u="none" strike="noStrike" cap="none" dirty="0" err="1">
                  <a:solidFill>
                    <a:srgbClr val="000000"/>
                  </a:solidFill>
                  <a:latin typeface="DM Sans"/>
                  <a:ea typeface="DM Sans"/>
                  <a:cs typeface="DM Sans"/>
                  <a:sym typeface="DM Sans"/>
                </a:rPr>
                <a:t>repas</a:t>
              </a:r>
              <a:r>
                <a:rPr lang="en-US" sz="3099" b="0" i="0" u="none" strike="noStrike" cap="none" dirty="0">
                  <a:solidFill>
                    <a:srgbClr val="000000"/>
                  </a:solidFill>
                  <a:latin typeface="DM Sans"/>
                  <a:ea typeface="DM Sans"/>
                  <a:cs typeface="DM Sans"/>
                  <a:sym typeface="DM Sans"/>
                </a:rPr>
                <a:t> plus </a:t>
              </a:r>
              <a:r>
                <a:rPr lang="en-US" sz="3099" b="0" i="0" u="none" strike="noStrike" cap="none" dirty="0" err="1">
                  <a:solidFill>
                    <a:srgbClr val="000000"/>
                  </a:solidFill>
                  <a:latin typeface="DM Sans"/>
                  <a:ea typeface="DM Sans"/>
                  <a:cs typeface="DM Sans"/>
                  <a:sym typeface="DM Sans"/>
                </a:rPr>
                <a:t>sains</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végétaliens</a:t>
              </a:r>
              <a:r>
                <a:rPr lang="en-US" sz="3099" b="0" i="0" u="none" strike="noStrike" cap="none" dirty="0">
                  <a:solidFill>
                    <a:srgbClr val="000000"/>
                  </a:solidFill>
                  <a:latin typeface="DM Sans"/>
                  <a:ea typeface="DM Sans"/>
                  <a:cs typeface="DM Sans"/>
                  <a:sym typeface="DM Sans"/>
                </a:rPr>
                <a:t>, pour les régimes </a:t>
              </a:r>
              <a:r>
                <a:rPr lang="en-US" sz="3099" b="0" i="0" u="none" strike="noStrike" cap="none" dirty="0" err="1">
                  <a:solidFill>
                    <a:srgbClr val="000000"/>
                  </a:solidFill>
                  <a:latin typeface="DM Sans"/>
                  <a:ea typeface="DM Sans"/>
                  <a:cs typeface="DM Sans"/>
                  <a:sym typeface="DM Sans"/>
                </a:rPr>
                <a:t>spécifiques</a:t>
              </a:r>
              <a:endParaRPr dirty="0"/>
            </a:p>
          </p:txBody>
        </p:sp>
      </p:grpSp>
      <p:sp>
        <p:nvSpPr>
          <p:cNvPr id="539" name="Google Shape;539;p23"/>
          <p:cNvSpPr/>
          <p:nvPr/>
        </p:nvSpPr>
        <p:spPr>
          <a:xfrm>
            <a:off x="1028700" y="3266924"/>
            <a:ext cx="1132840" cy="1132840"/>
          </a:xfrm>
          <a:custGeom>
            <a:avLst/>
            <a:gdLst/>
            <a:ahLst/>
            <a:cxnLst/>
            <a:rect l="l" t="t" r="r" b="b"/>
            <a:pathLst>
              <a:path w="1132840" h="1132840" extrusionOk="0">
                <a:moveTo>
                  <a:pt x="0" y="0"/>
                </a:moveTo>
                <a:lnTo>
                  <a:pt x="1132840" y="0"/>
                </a:lnTo>
                <a:lnTo>
                  <a:pt x="1132840" y="1132840"/>
                </a:lnTo>
                <a:lnTo>
                  <a:pt x="0" y="1132840"/>
                </a:lnTo>
                <a:lnTo>
                  <a:pt x="0" y="0"/>
                </a:lnTo>
                <a:close/>
              </a:path>
            </a:pathLst>
          </a:custGeom>
          <a:blipFill rotWithShape="1">
            <a:blip r:embed="rId3">
              <a:alphaModFix/>
            </a:blip>
            <a:stretch>
              <a:fillRect/>
            </a:stretch>
          </a:blipFill>
          <a:ln>
            <a:noFill/>
          </a:ln>
        </p:spPr>
        <p:txBody>
          <a:bodyPr/>
          <a:lstStyle/>
          <a:p>
            <a:endParaRPr lang="fr-FR"/>
          </a:p>
        </p:txBody>
      </p:sp>
      <p:sp>
        <p:nvSpPr>
          <p:cNvPr id="540" name="Google Shape;540;p23"/>
          <p:cNvSpPr/>
          <p:nvPr/>
        </p:nvSpPr>
        <p:spPr>
          <a:xfrm>
            <a:off x="16346281" y="3266924"/>
            <a:ext cx="1169890" cy="1169890"/>
          </a:xfrm>
          <a:custGeom>
            <a:avLst/>
            <a:gdLst/>
            <a:ahLst/>
            <a:cxnLst/>
            <a:rect l="l" t="t" r="r" b="b"/>
            <a:pathLst>
              <a:path w="1169890" h="1169890" extrusionOk="0">
                <a:moveTo>
                  <a:pt x="0" y="0"/>
                </a:moveTo>
                <a:lnTo>
                  <a:pt x="1169890" y="0"/>
                </a:lnTo>
                <a:lnTo>
                  <a:pt x="1169890" y="1169890"/>
                </a:lnTo>
                <a:lnTo>
                  <a:pt x="0" y="1169890"/>
                </a:lnTo>
                <a:lnTo>
                  <a:pt x="0" y="0"/>
                </a:lnTo>
                <a:close/>
              </a:path>
            </a:pathLst>
          </a:custGeom>
          <a:blipFill rotWithShape="1">
            <a:blip r:embed="rId4">
              <a:alphaModFix/>
            </a:blip>
            <a:stretch>
              <a:fillRect/>
            </a:stretch>
          </a:blipFill>
          <a:ln>
            <a:noFill/>
          </a:ln>
        </p:spPr>
        <p:txBody>
          <a:bodyPr/>
          <a:lstStyle/>
          <a:p>
            <a:endParaRPr lang="fr-FR"/>
          </a:p>
        </p:txBody>
      </p:sp>
      <p:sp>
        <p:nvSpPr>
          <p:cNvPr id="541" name="Google Shape;541;p23"/>
          <p:cNvSpPr/>
          <p:nvPr/>
        </p:nvSpPr>
        <p:spPr>
          <a:xfrm>
            <a:off x="16474385" y="7085565"/>
            <a:ext cx="1293438" cy="1293438"/>
          </a:xfrm>
          <a:custGeom>
            <a:avLst/>
            <a:gdLst/>
            <a:ahLst/>
            <a:cxnLst/>
            <a:rect l="l" t="t" r="r" b="b"/>
            <a:pathLst>
              <a:path w="1293438" h="1293438" extrusionOk="0">
                <a:moveTo>
                  <a:pt x="0" y="0"/>
                </a:moveTo>
                <a:lnTo>
                  <a:pt x="1293438" y="0"/>
                </a:lnTo>
                <a:lnTo>
                  <a:pt x="1293438" y="1293438"/>
                </a:lnTo>
                <a:lnTo>
                  <a:pt x="0" y="1293438"/>
                </a:lnTo>
                <a:lnTo>
                  <a:pt x="0" y="0"/>
                </a:lnTo>
                <a:close/>
              </a:path>
            </a:pathLst>
          </a:custGeom>
          <a:blipFill rotWithShape="1">
            <a:blip r:embed="rId5">
              <a:alphaModFix/>
            </a:blip>
            <a:stretch>
              <a:fillRect/>
            </a:stretch>
          </a:blipFill>
          <a:ln>
            <a:noFill/>
          </a:ln>
        </p:spPr>
        <p:txBody>
          <a:bodyPr/>
          <a:lstStyle/>
          <a:p>
            <a:endParaRPr lang="fr-FR"/>
          </a:p>
        </p:txBody>
      </p:sp>
      <p:sp>
        <p:nvSpPr>
          <p:cNvPr id="542" name="Google Shape;542;p23"/>
          <p:cNvSpPr/>
          <p:nvPr/>
        </p:nvSpPr>
        <p:spPr>
          <a:xfrm>
            <a:off x="1122072" y="7246163"/>
            <a:ext cx="1132840" cy="1132840"/>
          </a:xfrm>
          <a:custGeom>
            <a:avLst/>
            <a:gdLst/>
            <a:ahLst/>
            <a:cxnLst/>
            <a:rect l="l" t="t" r="r" b="b"/>
            <a:pathLst>
              <a:path w="1132840" h="1132840" extrusionOk="0">
                <a:moveTo>
                  <a:pt x="0" y="0"/>
                </a:moveTo>
                <a:lnTo>
                  <a:pt x="1132839" y="0"/>
                </a:lnTo>
                <a:lnTo>
                  <a:pt x="1132839" y="1132840"/>
                </a:lnTo>
                <a:lnTo>
                  <a:pt x="0" y="1132840"/>
                </a:lnTo>
                <a:lnTo>
                  <a:pt x="0" y="0"/>
                </a:lnTo>
                <a:close/>
              </a:path>
            </a:pathLst>
          </a:custGeom>
          <a:blipFill rotWithShape="1">
            <a:blip r:embed="rId6">
              <a:alphaModFix/>
            </a:blip>
            <a:stretch>
              <a:fillRect/>
            </a:stretch>
          </a:blipFill>
          <a:ln>
            <a:noFill/>
          </a:ln>
        </p:spPr>
        <p:txBody>
          <a:bodyPr/>
          <a:lstStyle/>
          <a:p>
            <a:endParaRPr lang="fr-FR"/>
          </a:p>
        </p:txBody>
      </p:sp>
      <p:sp>
        <p:nvSpPr>
          <p:cNvPr id="543" name="Google Shape;543;p23"/>
          <p:cNvSpPr txBox="1"/>
          <p:nvPr/>
        </p:nvSpPr>
        <p:spPr>
          <a:xfrm>
            <a:off x="4964550" y="711041"/>
            <a:ext cx="8812800" cy="1108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199" b="1" i="0" u="none" strike="noStrike" cap="none" dirty="0" err="1">
                <a:solidFill>
                  <a:srgbClr val="010349"/>
                </a:solidFill>
                <a:latin typeface="DM Sans"/>
                <a:ea typeface="DM Sans"/>
                <a:cs typeface="DM Sans"/>
                <a:sym typeface="DM Sans"/>
              </a:rPr>
              <a:t>Recommandations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grpSp>
        <p:nvGrpSpPr>
          <p:cNvPr id="552" name="Google Shape;552;p24"/>
          <p:cNvGrpSpPr/>
          <p:nvPr/>
        </p:nvGrpSpPr>
        <p:grpSpPr>
          <a:xfrm>
            <a:off x="0" y="-418648"/>
            <a:ext cx="689995" cy="10705654"/>
            <a:chOff x="0" y="-95250"/>
            <a:chExt cx="181726" cy="2804583"/>
          </a:xfrm>
        </p:grpSpPr>
        <p:sp>
          <p:nvSpPr>
            <p:cNvPr id="553" name="Google Shape;553;p24"/>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554" name="Google Shape;554;p24"/>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5" name="Google Shape;555;p24"/>
          <p:cNvGrpSpPr/>
          <p:nvPr/>
        </p:nvGrpSpPr>
        <p:grpSpPr>
          <a:xfrm>
            <a:off x="439200" y="-434980"/>
            <a:ext cx="17848800" cy="1108199"/>
            <a:chOff x="0" y="-95250"/>
            <a:chExt cx="4766944" cy="273265"/>
          </a:xfrm>
        </p:grpSpPr>
        <p:sp>
          <p:nvSpPr>
            <p:cNvPr id="556" name="Google Shape;556;p24"/>
            <p:cNvSpPr/>
            <p:nvPr/>
          </p:nvSpPr>
          <p:spPr>
            <a:xfrm>
              <a:off x="0" y="0"/>
              <a:ext cx="4766944" cy="178015"/>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sp>
          <p:nvSpPr>
            <p:cNvPr id="557" name="Google Shape;557;p24"/>
            <p:cNvSpPr txBox="1"/>
            <p:nvPr/>
          </p:nvSpPr>
          <p:spPr>
            <a:xfrm>
              <a:off x="0" y="-95250"/>
              <a:ext cx="4766944" cy="273265"/>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8" name="Google Shape;558;p24"/>
          <p:cNvGrpSpPr/>
          <p:nvPr/>
        </p:nvGrpSpPr>
        <p:grpSpPr>
          <a:xfrm>
            <a:off x="2598534" y="1875023"/>
            <a:ext cx="6114016" cy="3556248"/>
            <a:chOff x="0" y="-123825"/>
            <a:chExt cx="1610276" cy="936625"/>
          </a:xfrm>
        </p:grpSpPr>
        <p:sp>
          <p:nvSpPr>
            <p:cNvPr id="559" name="Google Shape;559;p24"/>
            <p:cNvSpPr/>
            <p:nvPr/>
          </p:nvSpPr>
          <p:spPr>
            <a:xfrm>
              <a:off x="0" y="0"/>
              <a:ext cx="1610276" cy="812800"/>
            </a:xfrm>
            <a:custGeom>
              <a:avLst/>
              <a:gdLst/>
              <a:ahLst/>
              <a:cxnLst/>
              <a:rect l="l" t="t" r="r" b="b"/>
              <a:pathLst>
                <a:path w="1610276" h="812800" extrusionOk="0">
                  <a:moveTo>
                    <a:pt x="64579" y="0"/>
                  </a:moveTo>
                  <a:lnTo>
                    <a:pt x="1545697" y="0"/>
                  </a:lnTo>
                  <a:cubicBezTo>
                    <a:pt x="1581363" y="0"/>
                    <a:pt x="1610276" y="28913"/>
                    <a:pt x="1610276" y="64579"/>
                  </a:cubicBezTo>
                  <a:lnTo>
                    <a:pt x="1610276" y="748221"/>
                  </a:lnTo>
                  <a:cubicBezTo>
                    <a:pt x="1610276" y="783887"/>
                    <a:pt x="1581363" y="812800"/>
                    <a:pt x="1545697" y="812800"/>
                  </a:cubicBezTo>
                  <a:lnTo>
                    <a:pt x="64579" y="812800"/>
                  </a:lnTo>
                  <a:cubicBezTo>
                    <a:pt x="28913" y="812800"/>
                    <a:pt x="0" y="783887"/>
                    <a:pt x="0" y="748221"/>
                  </a:cubicBezTo>
                  <a:lnTo>
                    <a:pt x="0" y="64579"/>
                  </a:lnTo>
                  <a:cubicBezTo>
                    <a:pt x="0" y="28913"/>
                    <a:pt x="28913" y="0"/>
                    <a:pt x="64579"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txBox="1"/>
            <p:nvPr/>
          </p:nvSpPr>
          <p:spPr>
            <a:xfrm>
              <a:off x="0" y="-123825"/>
              <a:ext cx="1610276" cy="936625"/>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err="1">
                  <a:solidFill>
                    <a:srgbClr val="000000"/>
                  </a:solidFill>
                  <a:latin typeface="DM Sans"/>
                  <a:ea typeface="DM Sans"/>
                  <a:cs typeface="DM Sans"/>
                  <a:sym typeface="DM Sans"/>
                </a:rPr>
                <a:t>Réduire</a:t>
              </a:r>
              <a:r>
                <a:rPr lang="en-US" sz="3099" b="0" i="0" u="none" strike="noStrike" cap="none" dirty="0">
                  <a:solidFill>
                    <a:srgbClr val="000000"/>
                  </a:solidFill>
                  <a:latin typeface="DM Sans"/>
                  <a:ea typeface="DM Sans"/>
                  <a:cs typeface="DM Sans"/>
                  <a:sym typeface="DM Sans"/>
                </a:rPr>
                <a:t> les frais de </a:t>
              </a:r>
              <a:r>
                <a:rPr lang="en-US" sz="3099" b="0" i="0" u="none" strike="noStrike" cap="none" dirty="0" err="1">
                  <a:solidFill>
                    <a:srgbClr val="000000"/>
                  </a:solidFill>
                  <a:latin typeface="DM Sans"/>
                  <a:ea typeface="DM Sans"/>
                  <a:cs typeface="DM Sans"/>
                  <a:sym typeface="DM Sans"/>
                </a:rPr>
                <a:t>commandes</a:t>
              </a:r>
              <a:r>
                <a:rPr lang="en-US" sz="3099" b="0" i="0" u="none" strike="noStrike" cap="none" dirty="0">
                  <a:solidFill>
                    <a:srgbClr val="000000"/>
                  </a:solidFill>
                  <a:latin typeface="DM Sans"/>
                  <a:ea typeface="DM Sans"/>
                  <a:cs typeface="DM Sans"/>
                  <a:sym typeface="DM Sans"/>
                </a:rPr>
                <a:t> le week-end, </a:t>
              </a:r>
              <a:r>
                <a:rPr lang="en-US" sz="3099" b="0" i="0" u="none" strike="noStrike" cap="none" dirty="0" err="1">
                  <a:solidFill>
                    <a:srgbClr val="000000"/>
                  </a:solidFill>
                  <a:latin typeface="DM Sans"/>
                  <a:ea typeface="DM Sans"/>
                  <a:cs typeface="DM Sans"/>
                  <a:sym typeface="DM Sans"/>
                </a:rPr>
                <a:t>compensés</a:t>
              </a:r>
              <a:r>
                <a:rPr lang="en-US" sz="3099" b="0" i="0" u="none" strike="noStrike" cap="none" dirty="0">
                  <a:solidFill>
                    <a:srgbClr val="000000"/>
                  </a:solidFill>
                  <a:latin typeface="DM Sans"/>
                  <a:ea typeface="DM Sans"/>
                  <a:cs typeface="DM Sans"/>
                  <a:sym typeface="DM Sans"/>
                </a:rPr>
                <a:t> par le volume de </a:t>
              </a:r>
              <a:r>
                <a:rPr lang="en-US" sz="3099" b="0" i="0" u="none" strike="noStrike" cap="none" dirty="0" err="1">
                  <a:solidFill>
                    <a:srgbClr val="000000"/>
                  </a:solidFill>
                  <a:latin typeface="DM Sans"/>
                  <a:ea typeface="DM Sans"/>
                  <a:cs typeface="DM Sans"/>
                  <a:sym typeface="DM Sans"/>
                </a:rPr>
                <a:t>commandes</a:t>
              </a:r>
              <a:endParaRPr dirty="0"/>
            </a:p>
          </p:txBody>
        </p:sp>
      </p:grpSp>
      <p:grpSp>
        <p:nvGrpSpPr>
          <p:cNvPr id="561" name="Google Shape;561;p24"/>
          <p:cNvGrpSpPr/>
          <p:nvPr/>
        </p:nvGrpSpPr>
        <p:grpSpPr>
          <a:xfrm>
            <a:off x="9652251" y="1875023"/>
            <a:ext cx="5896907" cy="3556248"/>
            <a:chOff x="0" y="-123825"/>
            <a:chExt cx="1553095" cy="936625"/>
          </a:xfrm>
        </p:grpSpPr>
        <p:sp>
          <p:nvSpPr>
            <p:cNvPr id="562" name="Google Shape;562;p24"/>
            <p:cNvSpPr/>
            <p:nvPr/>
          </p:nvSpPr>
          <p:spPr>
            <a:xfrm>
              <a:off x="0" y="0"/>
              <a:ext cx="1553095" cy="812800"/>
            </a:xfrm>
            <a:custGeom>
              <a:avLst/>
              <a:gdLst/>
              <a:ahLst/>
              <a:cxnLst/>
              <a:rect l="l" t="t" r="r" b="b"/>
              <a:pathLst>
                <a:path w="1553095" h="812800" extrusionOk="0">
                  <a:moveTo>
                    <a:pt x="66957" y="0"/>
                  </a:moveTo>
                  <a:lnTo>
                    <a:pt x="1486138" y="0"/>
                  </a:lnTo>
                  <a:cubicBezTo>
                    <a:pt x="1523117" y="0"/>
                    <a:pt x="1553095" y="29978"/>
                    <a:pt x="1553095" y="66957"/>
                  </a:cubicBezTo>
                  <a:lnTo>
                    <a:pt x="1553095" y="745843"/>
                  </a:lnTo>
                  <a:cubicBezTo>
                    <a:pt x="1553095" y="782822"/>
                    <a:pt x="1523117" y="812800"/>
                    <a:pt x="1486138" y="812800"/>
                  </a:cubicBezTo>
                  <a:lnTo>
                    <a:pt x="66957" y="812800"/>
                  </a:lnTo>
                  <a:cubicBezTo>
                    <a:pt x="29978" y="812800"/>
                    <a:pt x="0" y="782822"/>
                    <a:pt x="0" y="745843"/>
                  </a:cubicBezTo>
                  <a:lnTo>
                    <a:pt x="0" y="66957"/>
                  </a:lnTo>
                  <a:cubicBezTo>
                    <a:pt x="0" y="29978"/>
                    <a:pt x="29978" y="0"/>
                    <a:pt x="66957"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txBox="1"/>
            <p:nvPr/>
          </p:nvSpPr>
          <p:spPr>
            <a:xfrm>
              <a:off x="0" y="-123825"/>
              <a:ext cx="1553095" cy="936625"/>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Proposer des promos sur les types de restaurants </a:t>
              </a:r>
              <a:r>
                <a:rPr lang="en-US" sz="3099" b="0" i="0" u="none" strike="noStrike" cap="none" dirty="0" err="1">
                  <a:solidFill>
                    <a:srgbClr val="000000"/>
                  </a:solidFill>
                  <a:latin typeface="DM Sans"/>
                  <a:ea typeface="DM Sans"/>
                  <a:cs typeface="DM Sans"/>
                  <a:sym typeface="DM Sans"/>
                </a:rPr>
                <a:t>moins</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populaires</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ou</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moins</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reconnus</a:t>
              </a:r>
              <a:endParaRPr dirty="0"/>
            </a:p>
          </p:txBody>
        </p:sp>
      </p:grpSp>
      <p:grpSp>
        <p:nvGrpSpPr>
          <p:cNvPr id="564" name="Google Shape;564;p24"/>
          <p:cNvGrpSpPr/>
          <p:nvPr/>
        </p:nvGrpSpPr>
        <p:grpSpPr>
          <a:xfrm>
            <a:off x="2598534" y="5998026"/>
            <a:ext cx="6114016" cy="3260274"/>
            <a:chOff x="0" y="-123825"/>
            <a:chExt cx="1610276" cy="858673"/>
          </a:xfrm>
        </p:grpSpPr>
        <p:sp>
          <p:nvSpPr>
            <p:cNvPr id="565" name="Google Shape;565;p24"/>
            <p:cNvSpPr/>
            <p:nvPr/>
          </p:nvSpPr>
          <p:spPr>
            <a:xfrm>
              <a:off x="0" y="0"/>
              <a:ext cx="1610276" cy="734848"/>
            </a:xfrm>
            <a:custGeom>
              <a:avLst/>
              <a:gdLst/>
              <a:ahLst/>
              <a:cxnLst/>
              <a:rect l="l" t="t" r="r" b="b"/>
              <a:pathLst>
                <a:path w="1610276" h="734848" extrusionOk="0">
                  <a:moveTo>
                    <a:pt x="64579" y="0"/>
                  </a:moveTo>
                  <a:lnTo>
                    <a:pt x="1545697" y="0"/>
                  </a:lnTo>
                  <a:cubicBezTo>
                    <a:pt x="1581363" y="0"/>
                    <a:pt x="1610276" y="28913"/>
                    <a:pt x="1610276" y="64579"/>
                  </a:cubicBezTo>
                  <a:lnTo>
                    <a:pt x="1610276" y="670269"/>
                  </a:lnTo>
                  <a:cubicBezTo>
                    <a:pt x="1610276" y="705935"/>
                    <a:pt x="1581363" y="734848"/>
                    <a:pt x="1545697" y="734848"/>
                  </a:cubicBezTo>
                  <a:lnTo>
                    <a:pt x="64579" y="734848"/>
                  </a:lnTo>
                  <a:cubicBezTo>
                    <a:pt x="28913" y="734848"/>
                    <a:pt x="0" y="705935"/>
                    <a:pt x="0" y="670269"/>
                  </a:cubicBezTo>
                  <a:lnTo>
                    <a:pt x="0" y="64579"/>
                  </a:lnTo>
                  <a:cubicBezTo>
                    <a:pt x="0" y="28913"/>
                    <a:pt x="28913" y="0"/>
                    <a:pt x="64579"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txBox="1"/>
            <p:nvPr/>
          </p:nvSpPr>
          <p:spPr>
            <a:xfrm>
              <a:off x="0" y="-123825"/>
              <a:ext cx="1610276" cy="858673"/>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Un </a:t>
              </a:r>
              <a:r>
                <a:rPr lang="en-US" sz="3099" b="0" i="0" u="none" strike="noStrike" cap="none" dirty="0" err="1">
                  <a:solidFill>
                    <a:srgbClr val="000000"/>
                  </a:solidFill>
                  <a:latin typeface="DM Sans"/>
                  <a:ea typeface="DM Sans"/>
                  <a:cs typeface="DM Sans"/>
                  <a:sym typeface="DM Sans"/>
                </a:rPr>
                <a:t>système</a:t>
              </a:r>
              <a:r>
                <a:rPr lang="en-US" sz="3099" b="0" i="0" u="none" strike="noStrike" cap="none" dirty="0">
                  <a:solidFill>
                    <a:srgbClr val="000000"/>
                  </a:solidFill>
                  <a:latin typeface="DM Sans"/>
                  <a:ea typeface="DM Sans"/>
                  <a:cs typeface="DM Sans"/>
                  <a:sym typeface="DM Sans"/>
                </a:rPr>
                <a:t> de </a:t>
              </a:r>
              <a:r>
                <a:rPr lang="en-US" sz="3099" b="0" i="0" u="none" strike="noStrike" cap="none" dirty="0" err="1">
                  <a:solidFill>
                    <a:srgbClr val="000000"/>
                  </a:solidFill>
                  <a:latin typeface="DM Sans"/>
                  <a:ea typeface="DM Sans"/>
                  <a:cs typeface="DM Sans"/>
                  <a:sym typeface="DM Sans"/>
                </a:rPr>
                <a:t>fidélisation</a:t>
              </a:r>
              <a:r>
                <a:rPr lang="en-US" sz="3099" b="0" i="0" u="none" strike="noStrike" cap="none" dirty="0">
                  <a:solidFill>
                    <a:srgbClr val="000000"/>
                  </a:solidFill>
                  <a:latin typeface="DM Sans"/>
                  <a:ea typeface="DM Sans"/>
                  <a:cs typeface="DM Sans"/>
                  <a:sym typeface="DM Sans"/>
                </a:rPr>
                <a:t> pour </a:t>
              </a:r>
              <a:r>
                <a:rPr lang="en-US" sz="3099" b="0" i="0" u="none" strike="noStrike" cap="none" dirty="0" err="1">
                  <a:solidFill>
                    <a:srgbClr val="000000"/>
                  </a:solidFill>
                  <a:latin typeface="DM Sans"/>
                  <a:ea typeface="DM Sans"/>
                  <a:cs typeface="DM Sans"/>
                  <a:sym typeface="DM Sans"/>
                </a:rPr>
                <a:t>récompenser</a:t>
              </a:r>
              <a:r>
                <a:rPr lang="en-US" sz="3099" b="0" i="0" u="none" strike="noStrike" cap="none" dirty="0">
                  <a:solidFill>
                    <a:srgbClr val="000000"/>
                  </a:solidFill>
                  <a:latin typeface="DM Sans"/>
                  <a:ea typeface="DM Sans"/>
                  <a:cs typeface="DM Sans"/>
                  <a:sym typeface="DM Sans"/>
                </a:rPr>
                <a:t> les clients </a:t>
              </a:r>
              <a:r>
                <a:rPr lang="en-US" sz="3099" b="0" i="0" u="none" strike="noStrike" cap="none" dirty="0" err="1">
                  <a:solidFill>
                    <a:srgbClr val="000000"/>
                  </a:solidFill>
                  <a:latin typeface="DM Sans"/>
                  <a:ea typeface="DM Sans"/>
                  <a:cs typeface="DM Sans"/>
                  <a:sym typeface="DM Sans"/>
                </a:rPr>
                <a:t>réguliers</a:t>
              </a:r>
              <a:endParaRPr dirty="0"/>
            </a:p>
          </p:txBody>
        </p:sp>
      </p:grpSp>
      <p:grpSp>
        <p:nvGrpSpPr>
          <p:cNvPr id="567" name="Google Shape;567;p24"/>
          <p:cNvGrpSpPr/>
          <p:nvPr/>
        </p:nvGrpSpPr>
        <p:grpSpPr>
          <a:xfrm>
            <a:off x="9652251" y="5998026"/>
            <a:ext cx="5896907" cy="3260274"/>
            <a:chOff x="0" y="-123825"/>
            <a:chExt cx="1553095" cy="858673"/>
          </a:xfrm>
        </p:grpSpPr>
        <p:sp>
          <p:nvSpPr>
            <p:cNvPr id="568" name="Google Shape;568;p24"/>
            <p:cNvSpPr/>
            <p:nvPr/>
          </p:nvSpPr>
          <p:spPr>
            <a:xfrm>
              <a:off x="0" y="0"/>
              <a:ext cx="1553095" cy="734848"/>
            </a:xfrm>
            <a:custGeom>
              <a:avLst/>
              <a:gdLst/>
              <a:ahLst/>
              <a:cxnLst/>
              <a:rect l="l" t="t" r="r" b="b"/>
              <a:pathLst>
                <a:path w="1553095" h="734848" extrusionOk="0">
                  <a:moveTo>
                    <a:pt x="66957" y="0"/>
                  </a:moveTo>
                  <a:lnTo>
                    <a:pt x="1486138" y="0"/>
                  </a:lnTo>
                  <a:cubicBezTo>
                    <a:pt x="1523117" y="0"/>
                    <a:pt x="1553095" y="29978"/>
                    <a:pt x="1553095" y="66957"/>
                  </a:cubicBezTo>
                  <a:lnTo>
                    <a:pt x="1553095" y="667891"/>
                  </a:lnTo>
                  <a:cubicBezTo>
                    <a:pt x="1553095" y="704870"/>
                    <a:pt x="1523117" y="734848"/>
                    <a:pt x="1486138" y="734848"/>
                  </a:cubicBezTo>
                  <a:lnTo>
                    <a:pt x="66957" y="734848"/>
                  </a:lnTo>
                  <a:cubicBezTo>
                    <a:pt x="49199" y="734848"/>
                    <a:pt x="32168" y="727794"/>
                    <a:pt x="19611" y="715237"/>
                  </a:cubicBezTo>
                  <a:cubicBezTo>
                    <a:pt x="7054" y="702680"/>
                    <a:pt x="0" y="685649"/>
                    <a:pt x="0" y="667891"/>
                  </a:cubicBezTo>
                  <a:lnTo>
                    <a:pt x="0" y="66957"/>
                  </a:lnTo>
                  <a:cubicBezTo>
                    <a:pt x="0" y="29978"/>
                    <a:pt x="29978" y="0"/>
                    <a:pt x="66957"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txBox="1"/>
            <p:nvPr/>
          </p:nvSpPr>
          <p:spPr>
            <a:xfrm>
              <a:off x="0" y="-123825"/>
              <a:ext cx="1553095" cy="858673"/>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err="1">
                  <a:solidFill>
                    <a:srgbClr val="000000"/>
                  </a:solidFill>
                  <a:latin typeface="DM Sans"/>
                  <a:ea typeface="DM Sans"/>
                  <a:cs typeface="DM Sans"/>
                  <a:sym typeface="DM Sans"/>
                </a:rPr>
                <a:t>Partenariats</a:t>
              </a:r>
              <a:r>
                <a:rPr lang="en-US" sz="3099" b="0" i="0" u="none" strike="noStrike" cap="none" dirty="0">
                  <a:solidFill>
                    <a:srgbClr val="000000"/>
                  </a:solidFill>
                  <a:latin typeface="DM Sans"/>
                  <a:ea typeface="DM Sans"/>
                  <a:cs typeface="DM Sans"/>
                  <a:sym typeface="DM Sans"/>
                </a:rPr>
                <a:t> avec des </a:t>
              </a:r>
              <a:r>
                <a:rPr lang="en-US" sz="3099" b="0" i="0" u="none" strike="noStrike" cap="none" dirty="0" err="1">
                  <a:solidFill>
                    <a:srgbClr val="000000"/>
                  </a:solidFill>
                  <a:latin typeface="DM Sans"/>
                  <a:ea typeface="DM Sans"/>
                  <a:cs typeface="DM Sans"/>
                  <a:sym typeface="DM Sans"/>
                </a:rPr>
                <a:t>entreprises</a:t>
              </a:r>
              <a:r>
                <a:rPr lang="en-US" sz="3099" b="0" i="0" u="none" strike="noStrike" cap="none" dirty="0">
                  <a:solidFill>
                    <a:srgbClr val="000000"/>
                  </a:solidFill>
                  <a:latin typeface="DM Sans"/>
                  <a:ea typeface="DM Sans"/>
                  <a:cs typeface="DM Sans"/>
                  <a:sym typeface="DM Sans"/>
                </a:rPr>
                <a:t> et proposer des </a:t>
              </a:r>
              <a:r>
                <a:rPr lang="en-US" sz="3099" b="0" i="0" u="none" strike="noStrike" cap="none" dirty="0" err="1">
                  <a:solidFill>
                    <a:srgbClr val="000000"/>
                  </a:solidFill>
                  <a:latin typeface="DM Sans"/>
                  <a:ea typeface="DM Sans"/>
                  <a:cs typeface="DM Sans"/>
                  <a:sym typeface="DM Sans"/>
                </a:rPr>
                <a:t>réductions</a:t>
              </a:r>
              <a:r>
                <a:rPr lang="en-US" sz="3099" b="0" i="0" u="none" strike="noStrike" cap="none" dirty="0">
                  <a:solidFill>
                    <a:srgbClr val="000000"/>
                  </a:solidFill>
                  <a:latin typeface="DM Sans"/>
                  <a:ea typeface="DM Sans"/>
                  <a:cs typeface="DM Sans"/>
                  <a:sym typeface="DM Sans"/>
                </a:rPr>
                <a:t> à </a:t>
              </a:r>
              <a:r>
                <a:rPr lang="en-US" sz="3099" b="0" i="0" u="none" strike="noStrike" cap="none" dirty="0" err="1">
                  <a:solidFill>
                    <a:srgbClr val="000000"/>
                  </a:solidFill>
                  <a:latin typeface="DM Sans"/>
                  <a:ea typeface="DM Sans"/>
                  <a:cs typeface="DM Sans"/>
                  <a:sym typeface="DM Sans"/>
                </a:rPr>
                <a:t>leurs</a:t>
              </a:r>
              <a:r>
                <a:rPr lang="en-US" sz="3099" b="0" i="0" u="none" strike="noStrike" cap="none" dirty="0">
                  <a:solidFill>
                    <a:srgbClr val="000000"/>
                  </a:solidFill>
                  <a:latin typeface="DM Sans"/>
                  <a:ea typeface="DM Sans"/>
                  <a:cs typeface="DM Sans"/>
                  <a:sym typeface="DM Sans"/>
                </a:rPr>
                <a:t> </a:t>
              </a:r>
              <a:r>
                <a:rPr lang="en-US" sz="3099" b="0" i="0" u="none" strike="noStrike" cap="none" dirty="0" err="1">
                  <a:solidFill>
                    <a:srgbClr val="000000"/>
                  </a:solidFill>
                  <a:latin typeface="DM Sans"/>
                  <a:ea typeface="DM Sans"/>
                  <a:cs typeface="DM Sans"/>
                  <a:sym typeface="DM Sans"/>
                </a:rPr>
                <a:t>salariés</a:t>
              </a:r>
              <a:endParaRPr dirty="0"/>
            </a:p>
          </p:txBody>
        </p:sp>
      </p:grpSp>
      <p:sp>
        <p:nvSpPr>
          <p:cNvPr id="570" name="Google Shape;570;p24"/>
          <p:cNvSpPr/>
          <p:nvPr/>
        </p:nvSpPr>
        <p:spPr>
          <a:xfrm>
            <a:off x="1028700" y="3391141"/>
            <a:ext cx="994160" cy="994160"/>
          </a:xfrm>
          <a:custGeom>
            <a:avLst/>
            <a:gdLst/>
            <a:ahLst/>
            <a:cxnLst/>
            <a:rect l="l" t="t" r="r" b="b"/>
            <a:pathLst>
              <a:path w="994160" h="994160" extrusionOk="0">
                <a:moveTo>
                  <a:pt x="0" y="0"/>
                </a:moveTo>
                <a:lnTo>
                  <a:pt x="994160" y="0"/>
                </a:lnTo>
                <a:lnTo>
                  <a:pt x="994160" y="994160"/>
                </a:lnTo>
                <a:lnTo>
                  <a:pt x="0" y="994160"/>
                </a:lnTo>
                <a:lnTo>
                  <a:pt x="0" y="0"/>
                </a:lnTo>
                <a:close/>
              </a:path>
            </a:pathLst>
          </a:custGeom>
          <a:blipFill rotWithShape="1">
            <a:blip r:embed="rId3">
              <a:alphaModFix/>
            </a:blip>
            <a:stretch>
              <a:fillRect/>
            </a:stretch>
          </a:blipFill>
          <a:ln>
            <a:noFill/>
          </a:ln>
        </p:spPr>
        <p:txBody>
          <a:bodyPr/>
          <a:lstStyle/>
          <a:p>
            <a:endParaRPr lang="fr-FR"/>
          </a:p>
        </p:txBody>
      </p:sp>
      <p:sp>
        <p:nvSpPr>
          <p:cNvPr id="571" name="Google Shape;571;p24"/>
          <p:cNvSpPr/>
          <p:nvPr/>
        </p:nvSpPr>
        <p:spPr>
          <a:xfrm>
            <a:off x="1074466" y="7280901"/>
            <a:ext cx="994160" cy="994160"/>
          </a:xfrm>
          <a:custGeom>
            <a:avLst/>
            <a:gdLst/>
            <a:ahLst/>
            <a:cxnLst/>
            <a:rect l="l" t="t" r="r" b="b"/>
            <a:pathLst>
              <a:path w="994160" h="994160" extrusionOk="0">
                <a:moveTo>
                  <a:pt x="0" y="0"/>
                </a:moveTo>
                <a:lnTo>
                  <a:pt x="994161" y="0"/>
                </a:lnTo>
                <a:lnTo>
                  <a:pt x="994161" y="994161"/>
                </a:lnTo>
                <a:lnTo>
                  <a:pt x="0" y="994161"/>
                </a:lnTo>
                <a:lnTo>
                  <a:pt x="0" y="0"/>
                </a:lnTo>
                <a:close/>
              </a:path>
            </a:pathLst>
          </a:custGeom>
          <a:blipFill rotWithShape="1">
            <a:blip r:embed="rId4">
              <a:alphaModFix/>
            </a:blip>
            <a:stretch>
              <a:fillRect/>
            </a:stretch>
          </a:blipFill>
          <a:ln>
            <a:noFill/>
          </a:ln>
        </p:spPr>
        <p:txBody>
          <a:bodyPr/>
          <a:lstStyle/>
          <a:p>
            <a:endParaRPr lang="fr-FR"/>
          </a:p>
        </p:txBody>
      </p:sp>
      <p:sp>
        <p:nvSpPr>
          <p:cNvPr id="572" name="Google Shape;572;p24"/>
          <p:cNvSpPr/>
          <p:nvPr/>
        </p:nvSpPr>
        <p:spPr>
          <a:xfrm>
            <a:off x="16100609" y="3417857"/>
            <a:ext cx="994160" cy="994160"/>
          </a:xfrm>
          <a:custGeom>
            <a:avLst/>
            <a:gdLst/>
            <a:ahLst/>
            <a:cxnLst/>
            <a:rect l="l" t="t" r="r" b="b"/>
            <a:pathLst>
              <a:path w="994160" h="994160" extrusionOk="0">
                <a:moveTo>
                  <a:pt x="0" y="0"/>
                </a:moveTo>
                <a:lnTo>
                  <a:pt x="994160" y="0"/>
                </a:lnTo>
                <a:lnTo>
                  <a:pt x="994160" y="994161"/>
                </a:lnTo>
                <a:lnTo>
                  <a:pt x="0" y="994161"/>
                </a:lnTo>
                <a:lnTo>
                  <a:pt x="0" y="0"/>
                </a:lnTo>
                <a:close/>
              </a:path>
            </a:pathLst>
          </a:custGeom>
          <a:blipFill rotWithShape="1">
            <a:blip r:embed="rId5">
              <a:alphaModFix/>
            </a:blip>
            <a:stretch>
              <a:fillRect/>
            </a:stretch>
          </a:blipFill>
          <a:ln>
            <a:noFill/>
          </a:ln>
        </p:spPr>
        <p:txBody>
          <a:bodyPr/>
          <a:lstStyle/>
          <a:p>
            <a:endParaRPr lang="fr-FR"/>
          </a:p>
        </p:txBody>
      </p:sp>
      <p:sp>
        <p:nvSpPr>
          <p:cNvPr id="573" name="Google Shape;573;p24"/>
          <p:cNvSpPr/>
          <p:nvPr/>
        </p:nvSpPr>
        <p:spPr>
          <a:xfrm>
            <a:off x="16036236" y="7216528"/>
            <a:ext cx="1058534" cy="1058534"/>
          </a:xfrm>
          <a:custGeom>
            <a:avLst/>
            <a:gdLst/>
            <a:ahLst/>
            <a:cxnLst/>
            <a:rect l="l" t="t" r="r" b="b"/>
            <a:pathLst>
              <a:path w="1058534" h="1058534" extrusionOk="0">
                <a:moveTo>
                  <a:pt x="0" y="0"/>
                </a:moveTo>
                <a:lnTo>
                  <a:pt x="1058533" y="0"/>
                </a:lnTo>
                <a:lnTo>
                  <a:pt x="1058533" y="1058534"/>
                </a:lnTo>
                <a:lnTo>
                  <a:pt x="0" y="1058534"/>
                </a:lnTo>
                <a:lnTo>
                  <a:pt x="0" y="0"/>
                </a:lnTo>
                <a:close/>
              </a:path>
            </a:pathLst>
          </a:custGeom>
          <a:blipFill rotWithShape="1">
            <a:blip r:embed="rId6">
              <a:alphaModFix/>
            </a:blip>
            <a:stretch>
              <a:fillRect/>
            </a:stretch>
          </a:blipFill>
          <a:ln>
            <a:noFill/>
          </a:ln>
        </p:spPr>
        <p:txBody>
          <a:bodyPr/>
          <a:lstStyle/>
          <a:p>
            <a:endParaRPr lang="fr-FR"/>
          </a:p>
        </p:txBody>
      </p:sp>
      <p:sp>
        <p:nvSpPr>
          <p:cNvPr id="574" name="Google Shape;574;p24"/>
          <p:cNvSpPr txBox="1"/>
          <p:nvPr/>
        </p:nvSpPr>
        <p:spPr>
          <a:xfrm>
            <a:off x="4964549" y="700841"/>
            <a:ext cx="9048900" cy="1108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199" b="1" i="0" u="none" strike="noStrike" cap="none" dirty="0" err="1">
                <a:solidFill>
                  <a:srgbClr val="010349"/>
                </a:solidFill>
                <a:latin typeface="DM Sans"/>
                <a:ea typeface="DM Sans"/>
                <a:cs typeface="DM Sans"/>
                <a:sym typeface="DM Sans"/>
              </a:rPr>
              <a:t>Recommandations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grpSp>
        <p:nvGrpSpPr>
          <p:cNvPr id="583" name="Google Shape;583;p25"/>
          <p:cNvGrpSpPr/>
          <p:nvPr/>
        </p:nvGrpSpPr>
        <p:grpSpPr>
          <a:xfrm>
            <a:off x="0" y="-361652"/>
            <a:ext cx="689989" cy="10648652"/>
            <a:chOff x="0" y="-95250"/>
            <a:chExt cx="181726" cy="2804583"/>
          </a:xfrm>
        </p:grpSpPr>
        <p:sp>
          <p:nvSpPr>
            <p:cNvPr id="584" name="Google Shape;584;p25"/>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585" name="Google Shape;585;p25"/>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6" name="Google Shape;586;p25"/>
          <p:cNvGrpSpPr/>
          <p:nvPr/>
        </p:nvGrpSpPr>
        <p:grpSpPr>
          <a:xfrm>
            <a:off x="344995" y="-365292"/>
            <a:ext cx="17943005" cy="1037550"/>
            <a:chOff x="0" y="-95250"/>
            <a:chExt cx="4766944" cy="273265"/>
          </a:xfrm>
        </p:grpSpPr>
        <p:sp>
          <p:nvSpPr>
            <p:cNvPr id="587" name="Google Shape;587;p25"/>
            <p:cNvSpPr/>
            <p:nvPr/>
          </p:nvSpPr>
          <p:spPr>
            <a:xfrm>
              <a:off x="0" y="0"/>
              <a:ext cx="4766944" cy="178015"/>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sp>
          <p:nvSpPr>
            <p:cNvPr id="588" name="Google Shape;588;p25"/>
            <p:cNvSpPr txBox="1"/>
            <p:nvPr/>
          </p:nvSpPr>
          <p:spPr>
            <a:xfrm>
              <a:off x="0" y="-95250"/>
              <a:ext cx="4766944" cy="273265"/>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89" name="Google Shape;589;p25"/>
          <p:cNvGrpSpPr/>
          <p:nvPr/>
        </p:nvGrpSpPr>
        <p:grpSpPr>
          <a:xfrm>
            <a:off x="2598534" y="1875023"/>
            <a:ext cx="6114016" cy="3556248"/>
            <a:chOff x="0" y="-123825"/>
            <a:chExt cx="1610276" cy="936625"/>
          </a:xfrm>
        </p:grpSpPr>
        <p:sp>
          <p:nvSpPr>
            <p:cNvPr id="590" name="Google Shape;590;p25"/>
            <p:cNvSpPr/>
            <p:nvPr/>
          </p:nvSpPr>
          <p:spPr>
            <a:xfrm>
              <a:off x="0" y="0"/>
              <a:ext cx="1610276" cy="812800"/>
            </a:xfrm>
            <a:custGeom>
              <a:avLst/>
              <a:gdLst/>
              <a:ahLst/>
              <a:cxnLst/>
              <a:rect l="l" t="t" r="r" b="b"/>
              <a:pathLst>
                <a:path w="1610276" h="812800" extrusionOk="0">
                  <a:moveTo>
                    <a:pt x="64579" y="0"/>
                  </a:moveTo>
                  <a:lnTo>
                    <a:pt x="1545697" y="0"/>
                  </a:lnTo>
                  <a:cubicBezTo>
                    <a:pt x="1581363" y="0"/>
                    <a:pt x="1610276" y="28913"/>
                    <a:pt x="1610276" y="64579"/>
                  </a:cubicBezTo>
                  <a:lnTo>
                    <a:pt x="1610276" y="748221"/>
                  </a:lnTo>
                  <a:cubicBezTo>
                    <a:pt x="1610276" y="783887"/>
                    <a:pt x="1581363" y="812800"/>
                    <a:pt x="1545697" y="812800"/>
                  </a:cubicBezTo>
                  <a:lnTo>
                    <a:pt x="64579" y="812800"/>
                  </a:lnTo>
                  <a:cubicBezTo>
                    <a:pt x="28913" y="812800"/>
                    <a:pt x="0" y="783887"/>
                    <a:pt x="0" y="748221"/>
                  </a:cubicBezTo>
                  <a:lnTo>
                    <a:pt x="0" y="64579"/>
                  </a:lnTo>
                  <a:cubicBezTo>
                    <a:pt x="0" y="28913"/>
                    <a:pt x="28913" y="0"/>
                    <a:pt x="64579"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txBox="1"/>
            <p:nvPr/>
          </p:nvSpPr>
          <p:spPr>
            <a:xfrm>
              <a:off x="0" y="-123825"/>
              <a:ext cx="1610276" cy="936625"/>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Pas </a:t>
              </a:r>
              <a:r>
                <a:rPr lang="en-US" sz="3099" b="0" i="0" u="none" strike="noStrike" cap="none" dirty="0" err="1">
                  <a:solidFill>
                    <a:srgbClr val="000000"/>
                  </a:solidFill>
                  <a:latin typeface="DM Sans"/>
                  <a:ea typeface="DM Sans"/>
                  <a:cs typeface="DM Sans"/>
                  <a:sym typeface="DM Sans"/>
                </a:rPr>
                <a:t>d’informations</a:t>
              </a:r>
              <a:r>
                <a:rPr lang="en-US" sz="3099" b="0" i="0" u="none" strike="noStrike" cap="none" dirty="0">
                  <a:solidFill>
                    <a:srgbClr val="000000"/>
                  </a:solidFill>
                  <a:latin typeface="DM Sans"/>
                  <a:ea typeface="DM Sans"/>
                  <a:cs typeface="DM Sans"/>
                  <a:sym typeface="DM Sans"/>
                </a:rPr>
                <a:t> sur les </a:t>
              </a:r>
              <a:r>
                <a:rPr lang="en-US" sz="3099" b="0" i="0" u="none" strike="noStrike" cap="none" dirty="0" err="1">
                  <a:solidFill>
                    <a:srgbClr val="000000"/>
                  </a:solidFill>
                  <a:latin typeface="DM Sans"/>
                  <a:ea typeface="DM Sans"/>
                  <a:cs typeface="DM Sans"/>
                  <a:sym typeface="DM Sans"/>
                </a:rPr>
                <a:t>délais</a:t>
              </a:r>
              <a:r>
                <a:rPr lang="en-US" sz="3099" b="0" i="0" u="none" strike="noStrike" cap="none" dirty="0">
                  <a:solidFill>
                    <a:srgbClr val="000000"/>
                  </a:solidFill>
                  <a:latin typeface="DM Sans"/>
                  <a:ea typeface="DM Sans"/>
                  <a:cs typeface="DM Sans"/>
                  <a:sym typeface="DM Sans"/>
                </a:rPr>
                <a:t> de livraison</a:t>
              </a:r>
              <a:endParaRPr dirty="0"/>
            </a:p>
          </p:txBody>
        </p:sp>
      </p:grpSp>
      <p:grpSp>
        <p:nvGrpSpPr>
          <p:cNvPr id="592" name="Google Shape;592;p25"/>
          <p:cNvGrpSpPr/>
          <p:nvPr/>
        </p:nvGrpSpPr>
        <p:grpSpPr>
          <a:xfrm>
            <a:off x="9652251" y="1875023"/>
            <a:ext cx="5896907" cy="3556248"/>
            <a:chOff x="0" y="-123825"/>
            <a:chExt cx="1553095" cy="936625"/>
          </a:xfrm>
        </p:grpSpPr>
        <p:sp>
          <p:nvSpPr>
            <p:cNvPr id="593" name="Google Shape;593;p25"/>
            <p:cNvSpPr/>
            <p:nvPr/>
          </p:nvSpPr>
          <p:spPr>
            <a:xfrm>
              <a:off x="0" y="0"/>
              <a:ext cx="1553095" cy="812800"/>
            </a:xfrm>
            <a:custGeom>
              <a:avLst/>
              <a:gdLst/>
              <a:ahLst/>
              <a:cxnLst/>
              <a:rect l="l" t="t" r="r" b="b"/>
              <a:pathLst>
                <a:path w="1553095" h="812800" extrusionOk="0">
                  <a:moveTo>
                    <a:pt x="66957" y="0"/>
                  </a:moveTo>
                  <a:lnTo>
                    <a:pt x="1486138" y="0"/>
                  </a:lnTo>
                  <a:cubicBezTo>
                    <a:pt x="1523117" y="0"/>
                    <a:pt x="1553095" y="29978"/>
                    <a:pt x="1553095" y="66957"/>
                  </a:cubicBezTo>
                  <a:lnTo>
                    <a:pt x="1553095" y="745843"/>
                  </a:lnTo>
                  <a:cubicBezTo>
                    <a:pt x="1553095" y="782822"/>
                    <a:pt x="1523117" y="812800"/>
                    <a:pt x="1486138" y="812800"/>
                  </a:cubicBezTo>
                  <a:lnTo>
                    <a:pt x="66957" y="812800"/>
                  </a:lnTo>
                  <a:cubicBezTo>
                    <a:pt x="29978" y="812800"/>
                    <a:pt x="0" y="782822"/>
                    <a:pt x="0" y="745843"/>
                  </a:cubicBezTo>
                  <a:lnTo>
                    <a:pt x="0" y="66957"/>
                  </a:lnTo>
                  <a:cubicBezTo>
                    <a:pt x="0" y="29978"/>
                    <a:pt x="29978" y="0"/>
                    <a:pt x="66957"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txBox="1"/>
            <p:nvPr/>
          </p:nvSpPr>
          <p:spPr>
            <a:xfrm>
              <a:off x="0" y="-123825"/>
              <a:ext cx="1553095" cy="936625"/>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Peu </a:t>
              </a:r>
              <a:r>
                <a:rPr lang="en-US" sz="3099" b="0" i="0" u="none" strike="noStrike" cap="none" dirty="0" err="1">
                  <a:solidFill>
                    <a:srgbClr val="000000"/>
                  </a:solidFill>
                  <a:latin typeface="DM Sans"/>
                  <a:ea typeface="DM Sans"/>
                  <a:cs typeface="DM Sans"/>
                  <a:sym typeface="DM Sans"/>
                </a:rPr>
                <a:t>d’informations</a:t>
              </a:r>
              <a:r>
                <a:rPr lang="en-US" sz="3099" b="0" i="0" u="none" strike="noStrike" cap="none" dirty="0">
                  <a:solidFill>
                    <a:srgbClr val="000000"/>
                  </a:solidFill>
                  <a:latin typeface="DM Sans"/>
                  <a:ea typeface="DM Sans"/>
                  <a:cs typeface="DM Sans"/>
                  <a:sym typeface="DM Sans"/>
                </a:rPr>
                <a:t> sur les clients </a:t>
              </a:r>
              <a:r>
                <a:rPr lang="en-US" sz="3099" b="0" i="0" u="none" strike="noStrike" cap="none" dirty="0" err="1">
                  <a:solidFill>
                    <a:srgbClr val="000000"/>
                  </a:solidFill>
                  <a:latin typeface="DM Sans"/>
                  <a:ea typeface="DM Sans"/>
                  <a:cs typeface="DM Sans"/>
                  <a:sym typeface="DM Sans"/>
                </a:rPr>
                <a:t>permettant</a:t>
              </a:r>
              <a:r>
                <a:rPr lang="en-US" sz="3099" b="0" i="0" u="none" strike="noStrike" cap="none" dirty="0">
                  <a:solidFill>
                    <a:srgbClr val="000000"/>
                  </a:solidFill>
                  <a:latin typeface="DM Sans"/>
                  <a:ea typeface="DM Sans"/>
                  <a:cs typeface="DM Sans"/>
                  <a:sym typeface="DM Sans"/>
                </a:rPr>
                <a:t> de </a:t>
              </a:r>
              <a:r>
                <a:rPr lang="en-US" sz="3099" b="0" i="0" u="none" strike="noStrike" cap="none" dirty="0" err="1">
                  <a:solidFill>
                    <a:srgbClr val="000000"/>
                  </a:solidFill>
                  <a:latin typeface="DM Sans"/>
                  <a:ea typeface="DM Sans"/>
                  <a:cs typeface="DM Sans"/>
                  <a:sym typeface="DM Sans"/>
                </a:rPr>
                <a:t>définir</a:t>
              </a:r>
              <a:r>
                <a:rPr lang="en-US" sz="3099" b="0" i="0" u="none" strike="noStrike" cap="none" dirty="0">
                  <a:solidFill>
                    <a:srgbClr val="000000"/>
                  </a:solidFill>
                  <a:latin typeface="DM Sans"/>
                  <a:ea typeface="DM Sans"/>
                  <a:cs typeface="DM Sans"/>
                  <a:sym typeface="DM Sans"/>
                </a:rPr>
                <a:t> un </a:t>
              </a:r>
              <a:r>
                <a:rPr lang="en-US" sz="3099" b="0" i="0" u="none" strike="noStrike" cap="none" dirty="0" err="1">
                  <a:solidFill>
                    <a:srgbClr val="000000"/>
                  </a:solidFill>
                  <a:latin typeface="DM Sans"/>
                  <a:ea typeface="DM Sans"/>
                  <a:cs typeface="DM Sans"/>
                  <a:sym typeface="DM Sans"/>
                </a:rPr>
                <a:t>profil</a:t>
              </a:r>
              <a:r>
                <a:rPr lang="en-US" sz="3099" b="0" i="0" u="none" strike="noStrike" cap="none" dirty="0">
                  <a:solidFill>
                    <a:srgbClr val="000000"/>
                  </a:solidFill>
                  <a:latin typeface="DM Sans"/>
                  <a:ea typeface="DM Sans"/>
                  <a:cs typeface="DM Sans"/>
                  <a:sym typeface="DM Sans"/>
                </a:rPr>
                <a:t> précis de </a:t>
              </a:r>
              <a:r>
                <a:rPr lang="en-US" sz="3099" b="0" i="0" u="none" strike="noStrike" cap="none" dirty="0" err="1">
                  <a:solidFill>
                    <a:srgbClr val="000000"/>
                  </a:solidFill>
                  <a:latin typeface="DM Sans"/>
                  <a:ea typeface="DM Sans"/>
                  <a:cs typeface="DM Sans"/>
                  <a:sym typeface="DM Sans"/>
                </a:rPr>
                <a:t>consommation</a:t>
              </a:r>
              <a:endParaRPr dirty="0"/>
            </a:p>
          </p:txBody>
        </p:sp>
      </p:grpSp>
      <p:grpSp>
        <p:nvGrpSpPr>
          <p:cNvPr id="595" name="Google Shape;595;p25"/>
          <p:cNvGrpSpPr/>
          <p:nvPr/>
        </p:nvGrpSpPr>
        <p:grpSpPr>
          <a:xfrm>
            <a:off x="2598534" y="5998026"/>
            <a:ext cx="6114016" cy="3260274"/>
            <a:chOff x="0" y="-123825"/>
            <a:chExt cx="1610276" cy="858673"/>
          </a:xfrm>
        </p:grpSpPr>
        <p:sp>
          <p:nvSpPr>
            <p:cNvPr id="596" name="Google Shape;596;p25"/>
            <p:cNvSpPr/>
            <p:nvPr/>
          </p:nvSpPr>
          <p:spPr>
            <a:xfrm>
              <a:off x="0" y="0"/>
              <a:ext cx="1610276" cy="734848"/>
            </a:xfrm>
            <a:custGeom>
              <a:avLst/>
              <a:gdLst/>
              <a:ahLst/>
              <a:cxnLst/>
              <a:rect l="l" t="t" r="r" b="b"/>
              <a:pathLst>
                <a:path w="1610276" h="734848" extrusionOk="0">
                  <a:moveTo>
                    <a:pt x="64579" y="0"/>
                  </a:moveTo>
                  <a:lnTo>
                    <a:pt x="1545697" y="0"/>
                  </a:lnTo>
                  <a:cubicBezTo>
                    <a:pt x="1581363" y="0"/>
                    <a:pt x="1610276" y="28913"/>
                    <a:pt x="1610276" y="64579"/>
                  </a:cubicBezTo>
                  <a:lnTo>
                    <a:pt x="1610276" y="670269"/>
                  </a:lnTo>
                  <a:cubicBezTo>
                    <a:pt x="1610276" y="705935"/>
                    <a:pt x="1581363" y="734848"/>
                    <a:pt x="1545697" y="734848"/>
                  </a:cubicBezTo>
                  <a:lnTo>
                    <a:pt x="64579" y="734848"/>
                  </a:lnTo>
                  <a:cubicBezTo>
                    <a:pt x="28913" y="734848"/>
                    <a:pt x="0" y="705935"/>
                    <a:pt x="0" y="670269"/>
                  </a:cubicBezTo>
                  <a:lnTo>
                    <a:pt x="0" y="64579"/>
                  </a:lnTo>
                  <a:cubicBezTo>
                    <a:pt x="0" y="28913"/>
                    <a:pt x="28913" y="0"/>
                    <a:pt x="64579"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txBox="1"/>
            <p:nvPr/>
          </p:nvSpPr>
          <p:spPr>
            <a:xfrm>
              <a:off x="0" y="-123825"/>
              <a:ext cx="1610276" cy="858673"/>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Pas </a:t>
              </a:r>
              <a:r>
                <a:rPr lang="en-US" sz="3099" b="0" i="0" u="none" strike="noStrike" cap="none" dirty="0" err="1">
                  <a:solidFill>
                    <a:srgbClr val="000000"/>
                  </a:solidFill>
                  <a:latin typeface="DM Sans"/>
                  <a:ea typeface="DM Sans"/>
                  <a:cs typeface="DM Sans"/>
                  <a:sym typeface="DM Sans"/>
                </a:rPr>
                <a:t>d’informations</a:t>
              </a:r>
              <a:r>
                <a:rPr lang="en-US" sz="3099" b="0" i="0" u="none" strike="noStrike" cap="none" dirty="0">
                  <a:solidFill>
                    <a:srgbClr val="000000"/>
                  </a:solidFill>
                  <a:latin typeface="DM Sans"/>
                  <a:ea typeface="DM Sans"/>
                  <a:cs typeface="DM Sans"/>
                  <a:sym typeface="DM Sans"/>
                </a:rPr>
                <a:t> sur le </a:t>
              </a:r>
              <a:r>
                <a:rPr lang="en-US" sz="3099" b="0" i="0" u="none" strike="noStrike" cap="none" dirty="0" err="1">
                  <a:solidFill>
                    <a:srgbClr val="000000"/>
                  </a:solidFill>
                  <a:latin typeface="DM Sans"/>
                  <a:ea typeface="DM Sans"/>
                  <a:cs typeface="DM Sans"/>
                  <a:sym typeface="DM Sans"/>
                </a:rPr>
                <a:t>détail</a:t>
              </a:r>
              <a:r>
                <a:rPr lang="en-US" sz="3099" b="0" i="0" u="none" strike="noStrike" cap="none" dirty="0">
                  <a:solidFill>
                    <a:srgbClr val="000000"/>
                  </a:solidFill>
                  <a:latin typeface="DM Sans"/>
                  <a:ea typeface="DM Sans"/>
                  <a:cs typeface="DM Sans"/>
                  <a:sym typeface="DM Sans"/>
                </a:rPr>
                <a:t> de la marge par </a:t>
              </a:r>
              <a:r>
                <a:rPr lang="en-US" sz="3099" b="0" i="0" u="none" strike="noStrike" cap="none" dirty="0" err="1">
                  <a:solidFill>
                    <a:srgbClr val="000000"/>
                  </a:solidFill>
                  <a:latin typeface="DM Sans"/>
                  <a:ea typeface="DM Sans"/>
                  <a:cs typeface="DM Sans"/>
                  <a:sym typeface="DM Sans"/>
                </a:rPr>
                <a:t>produit</a:t>
              </a:r>
              <a:r>
                <a:rPr lang="en-US" sz="3099" b="0" i="0" u="none" strike="noStrike" cap="none" dirty="0">
                  <a:solidFill>
                    <a:srgbClr val="000000"/>
                  </a:solidFill>
                  <a:latin typeface="DM Sans"/>
                  <a:ea typeface="DM Sans"/>
                  <a:cs typeface="DM Sans"/>
                  <a:sym typeface="DM Sans"/>
                </a:rPr>
                <a:t>, par </a:t>
              </a:r>
              <a:r>
                <a:rPr lang="en-US" sz="3099" b="0" i="0" u="none" strike="noStrike" cap="none" dirty="0" err="1">
                  <a:solidFill>
                    <a:srgbClr val="000000"/>
                  </a:solidFill>
                  <a:latin typeface="DM Sans"/>
                  <a:ea typeface="DM Sans"/>
                  <a:cs typeface="DM Sans"/>
                  <a:sym typeface="DM Sans"/>
                </a:rPr>
                <a:t>commande</a:t>
              </a:r>
              <a:endParaRPr dirty="0"/>
            </a:p>
          </p:txBody>
        </p:sp>
      </p:grpSp>
      <p:grpSp>
        <p:nvGrpSpPr>
          <p:cNvPr id="598" name="Google Shape;598;p25"/>
          <p:cNvGrpSpPr/>
          <p:nvPr/>
        </p:nvGrpSpPr>
        <p:grpSpPr>
          <a:xfrm>
            <a:off x="9652251" y="5998026"/>
            <a:ext cx="5896907" cy="3260274"/>
            <a:chOff x="0" y="-123825"/>
            <a:chExt cx="1553095" cy="858673"/>
          </a:xfrm>
        </p:grpSpPr>
        <p:sp>
          <p:nvSpPr>
            <p:cNvPr id="599" name="Google Shape;599;p25"/>
            <p:cNvSpPr/>
            <p:nvPr/>
          </p:nvSpPr>
          <p:spPr>
            <a:xfrm>
              <a:off x="0" y="0"/>
              <a:ext cx="1553095" cy="734848"/>
            </a:xfrm>
            <a:custGeom>
              <a:avLst/>
              <a:gdLst/>
              <a:ahLst/>
              <a:cxnLst/>
              <a:rect l="l" t="t" r="r" b="b"/>
              <a:pathLst>
                <a:path w="1553095" h="734848" extrusionOk="0">
                  <a:moveTo>
                    <a:pt x="66957" y="0"/>
                  </a:moveTo>
                  <a:lnTo>
                    <a:pt x="1486138" y="0"/>
                  </a:lnTo>
                  <a:cubicBezTo>
                    <a:pt x="1523117" y="0"/>
                    <a:pt x="1553095" y="29978"/>
                    <a:pt x="1553095" y="66957"/>
                  </a:cubicBezTo>
                  <a:lnTo>
                    <a:pt x="1553095" y="667891"/>
                  </a:lnTo>
                  <a:cubicBezTo>
                    <a:pt x="1553095" y="704870"/>
                    <a:pt x="1523117" y="734848"/>
                    <a:pt x="1486138" y="734848"/>
                  </a:cubicBezTo>
                  <a:lnTo>
                    <a:pt x="66957" y="734848"/>
                  </a:lnTo>
                  <a:cubicBezTo>
                    <a:pt x="49199" y="734848"/>
                    <a:pt x="32168" y="727794"/>
                    <a:pt x="19611" y="715237"/>
                  </a:cubicBezTo>
                  <a:cubicBezTo>
                    <a:pt x="7054" y="702680"/>
                    <a:pt x="0" y="685649"/>
                    <a:pt x="0" y="667891"/>
                  </a:cubicBezTo>
                  <a:lnTo>
                    <a:pt x="0" y="66957"/>
                  </a:lnTo>
                  <a:cubicBezTo>
                    <a:pt x="0" y="29978"/>
                    <a:pt x="29978" y="0"/>
                    <a:pt x="66957"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txBox="1"/>
            <p:nvPr/>
          </p:nvSpPr>
          <p:spPr>
            <a:xfrm>
              <a:off x="0" y="-123825"/>
              <a:ext cx="1553095" cy="858673"/>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dirty="0">
                  <a:solidFill>
                    <a:srgbClr val="000000"/>
                  </a:solidFill>
                  <a:latin typeface="DM Sans"/>
                  <a:ea typeface="DM Sans"/>
                  <a:cs typeface="DM Sans"/>
                  <a:sym typeface="DM Sans"/>
                </a:rPr>
                <a:t>Manque de </a:t>
              </a:r>
              <a:r>
                <a:rPr lang="en-US" sz="3099" b="0" i="0" u="none" strike="noStrike" cap="none" dirty="0" err="1">
                  <a:solidFill>
                    <a:srgbClr val="000000"/>
                  </a:solidFill>
                  <a:latin typeface="DM Sans"/>
                  <a:ea typeface="DM Sans"/>
                  <a:cs typeface="DM Sans"/>
                  <a:sym typeface="DM Sans"/>
                </a:rPr>
                <a:t>détails</a:t>
              </a:r>
              <a:r>
                <a:rPr lang="en-US" sz="3099" b="0" i="0" u="none" strike="noStrike" cap="none" dirty="0">
                  <a:solidFill>
                    <a:srgbClr val="000000"/>
                  </a:solidFill>
                  <a:latin typeface="DM Sans"/>
                  <a:ea typeface="DM Sans"/>
                  <a:cs typeface="DM Sans"/>
                  <a:sym typeface="DM Sans"/>
                </a:rPr>
                <a:t> sur le </a:t>
              </a:r>
              <a:r>
                <a:rPr lang="en-US" sz="3099" b="0" i="0" u="none" strike="noStrike" cap="none" dirty="0" err="1">
                  <a:solidFill>
                    <a:srgbClr val="000000"/>
                  </a:solidFill>
                  <a:latin typeface="DM Sans"/>
                  <a:ea typeface="DM Sans"/>
                  <a:cs typeface="DM Sans"/>
                  <a:sym typeface="DM Sans"/>
                </a:rPr>
                <a:t>contenu</a:t>
              </a:r>
              <a:r>
                <a:rPr lang="en-US" sz="3099" b="0" i="0" u="none" strike="noStrike" cap="none" dirty="0">
                  <a:solidFill>
                    <a:srgbClr val="000000"/>
                  </a:solidFill>
                  <a:latin typeface="DM Sans"/>
                  <a:ea typeface="DM Sans"/>
                  <a:cs typeface="DM Sans"/>
                  <a:sym typeface="DM Sans"/>
                </a:rPr>
                <a:t> des </a:t>
              </a:r>
              <a:r>
                <a:rPr lang="en-US" sz="3099" b="0" i="0" u="none" strike="noStrike" cap="none" dirty="0" err="1">
                  <a:solidFill>
                    <a:srgbClr val="000000"/>
                  </a:solidFill>
                  <a:latin typeface="DM Sans"/>
                  <a:ea typeface="DM Sans"/>
                  <a:cs typeface="DM Sans"/>
                  <a:sym typeface="DM Sans"/>
                </a:rPr>
                <a:t>commandes</a:t>
              </a:r>
              <a:endParaRPr dirty="0"/>
            </a:p>
          </p:txBody>
        </p:sp>
      </p:grpSp>
      <p:sp>
        <p:nvSpPr>
          <p:cNvPr id="601" name="Google Shape;601;p25"/>
          <p:cNvSpPr txBox="1"/>
          <p:nvPr/>
        </p:nvSpPr>
        <p:spPr>
          <a:xfrm>
            <a:off x="6703117" y="774661"/>
            <a:ext cx="3703500" cy="1108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199" b="1" i="0" u="none" strike="noStrike" cap="none" dirty="0" err="1">
                <a:solidFill>
                  <a:srgbClr val="010349"/>
                </a:solidFill>
                <a:latin typeface="DM Sans"/>
                <a:ea typeface="DM Sans"/>
                <a:cs typeface="DM Sans"/>
                <a:sym typeface="DM Sans"/>
              </a:rPr>
              <a:t>Limites</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grpSp>
        <p:nvGrpSpPr>
          <p:cNvPr id="610" name="Google Shape;610;p26"/>
          <p:cNvGrpSpPr/>
          <p:nvPr/>
        </p:nvGrpSpPr>
        <p:grpSpPr>
          <a:xfrm>
            <a:off x="0" y="-361652"/>
            <a:ext cx="689989" cy="10648652"/>
            <a:chOff x="0" y="-95250"/>
            <a:chExt cx="181726" cy="2804583"/>
          </a:xfrm>
        </p:grpSpPr>
        <p:sp>
          <p:nvSpPr>
            <p:cNvPr id="611" name="Google Shape;611;p26"/>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612" name="Google Shape;612;p26"/>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3" name="Google Shape;613;p26"/>
          <p:cNvGrpSpPr/>
          <p:nvPr/>
        </p:nvGrpSpPr>
        <p:grpSpPr>
          <a:xfrm>
            <a:off x="344995" y="-365296"/>
            <a:ext cx="17943005" cy="1037560"/>
            <a:chOff x="0" y="-95250"/>
            <a:chExt cx="4766944" cy="273265"/>
          </a:xfrm>
        </p:grpSpPr>
        <p:sp>
          <p:nvSpPr>
            <p:cNvPr id="614" name="Google Shape;614;p26"/>
            <p:cNvSpPr/>
            <p:nvPr/>
          </p:nvSpPr>
          <p:spPr>
            <a:xfrm>
              <a:off x="0" y="0"/>
              <a:ext cx="4766944" cy="178015"/>
            </a:xfrm>
            <a:custGeom>
              <a:avLst/>
              <a:gdLst/>
              <a:ahLst/>
              <a:cxnLst/>
              <a:rect l="l" t="t" r="r" b="b"/>
              <a:pathLst>
                <a:path w="4766944" h="178015" extrusionOk="0">
                  <a:moveTo>
                    <a:pt x="0" y="0"/>
                  </a:moveTo>
                  <a:lnTo>
                    <a:pt x="4766944" y="0"/>
                  </a:lnTo>
                  <a:lnTo>
                    <a:pt x="4766944" y="178015"/>
                  </a:lnTo>
                  <a:lnTo>
                    <a:pt x="0" y="178015"/>
                  </a:lnTo>
                  <a:close/>
                </a:path>
              </a:pathLst>
            </a:custGeom>
            <a:solidFill>
              <a:srgbClr val="010349"/>
            </a:solidFill>
            <a:ln>
              <a:noFill/>
            </a:ln>
          </p:spPr>
          <p:txBody>
            <a:bodyPr/>
            <a:lstStyle/>
            <a:p>
              <a:endParaRPr lang="fr-FR"/>
            </a:p>
          </p:txBody>
        </p:sp>
        <p:sp>
          <p:nvSpPr>
            <p:cNvPr id="615" name="Google Shape;615;p26"/>
            <p:cNvSpPr txBox="1"/>
            <p:nvPr/>
          </p:nvSpPr>
          <p:spPr>
            <a:xfrm>
              <a:off x="0" y="-95250"/>
              <a:ext cx="4766944" cy="273265"/>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6" name="Google Shape;616;p26"/>
          <p:cNvGrpSpPr/>
          <p:nvPr/>
        </p:nvGrpSpPr>
        <p:grpSpPr>
          <a:xfrm>
            <a:off x="2598534" y="1875023"/>
            <a:ext cx="6114016" cy="3556248"/>
            <a:chOff x="0" y="-123825"/>
            <a:chExt cx="1610276" cy="936625"/>
          </a:xfrm>
        </p:grpSpPr>
        <p:sp>
          <p:nvSpPr>
            <p:cNvPr id="617" name="Google Shape;617;p26"/>
            <p:cNvSpPr/>
            <p:nvPr/>
          </p:nvSpPr>
          <p:spPr>
            <a:xfrm>
              <a:off x="0" y="0"/>
              <a:ext cx="1610276" cy="812800"/>
            </a:xfrm>
            <a:custGeom>
              <a:avLst/>
              <a:gdLst/>
              <a:ahLst/>
              <a:cxnLst/>
              <a:rect l="l" t="t" r="r" b="b"/>
              <a:pathLst>
                <a:path w="1610276" h="812800" extrusionOk="0">
                  <a:moveTo>
                    <a:pt x="64579" y="0"/>
                  </a:moveTo>
                  <a:lnTo>
                    <a:pt x="1545697" y="0"/>
                  </a:lnTo>
                  <a:cubicBezTo>
                    <a:pt x="1581363" y="0"/>
                    <a:pt x="1610276" y="28913"/>
                    <a:pt x="1610276" y="64579"/>
                  </a:cubicBezTo>
                  <a:lnTo>
                    <a:pt x="1610276" y="748221"/>
                  </a:lnTo>
                  <a:cubicBezTo>
                    <a:pt x="1610276" y="783887"/>
                    <a:pt x="1581363" y="812800"/>
                    <a:pt x="1545697" y="812800"/>
                  </a:cubicBezTo>
                  <a:lnTo>
                    <a:pt x="64579" y="812800"/>
                  </a:lnTo>
                  <a:cubicBezTo>
                    <a:pt x="28913" y="812800"/>
                    <a:pt x="0" y="783887"/>
                    <a:pt x="0" y="748221"/>
                  </a:cubicBezTo>
                  <a:lnTo>
                    <a:pt x="0" y="64579"/>
                  </a:lnTo>
                  <a:cubicBezTo>
                    <a:pt x="0" y="28913"/>
                    <a:pt x="28913" y="0"/>
                    <a:pt x="64579"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txBox="1"/>
            <p:nvPr/>
          </p:nvSpPr>
          <p:spPr>
            <a:xfrm>
              <a:off x="0" y="-123825"/>
              <a:ext cx="1610276" cy="936625"/>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a:solidFill>
                    <a:srgbClr val="000000"/>
                  </a:solidFill>
                  <a:latin typeface="DM Sans"/>
                  <a:ea typeface="DM Sans"/>
                  <a:cs typeface="DM Sans"/>
                  <a:sym typeface="DM Sans"/>
                </a:rPr>
                <a:t>Just Eat : données incomplètes.</a:t>
              </a:r>
              <a:endParaRPr/>
            </a:p>
          </p:txBody>
        </p:sp>
      </p:grpSp>
      <p:grpSp>
        <p:nvGrpSpPr>
          <p:cNvPr id="619" name="Google Shape;619;p26"/>
          <p:cNvGrpSpPr/>
          <p:nvPr/>
        </p:nvGrpSpPr>
        <p:grpSpPr>
          <a:xfrm>
            <a:off x="9652251" y="1875023"/>
            <a:ext cx="5896907" cy="3556248"/>
            <a:chOff x="0" y="-123825"/>
            <a:chExt cx="1553095" cy="936625"/>
          </a:xfrm>
        </p:grpSpPr>
        <p:sp>
          <p:nvSpPr>
            <p:cNvPr id="620" name="Google Shape;620;p26"/>
            <p:cNvSpPr/>
            <p:nvPr/>
          </p:nvSpPr>
          <p:spPr>
            <a:xfrm>
              <a:off x="0" y="0"/>
              <a:ext cx="1553095" cy="812800"/>
            </a:xfrm>
            <a:custGeom>
              <a:avLst/>
              <a:gdLst/>
              <a:ahLst/>
              <a:cxnLst/>
              <a:rect l="l" t="t" r="r" b="b"/>
              <a:pathLst>
                <a:path w="1553095" h="812800" extrusionOk="0">
                  <a:moveTo>
                    <a:pt x="66957" y="0"/>
                  </a:moveTo>
                  <a:lnTo>
                    <a:pt x="1486138" y="0"/>
                  </a:lnTo>
                  <a:cubicBezTo>
                    <a:pt x="1523117" y="0"/>
                    <a:pt x="1553095" y="29978"/>
                    <a:pt x="1553095" y="66957"/>
                  </a:cubicBezTo>
                  <a:lnTo>
                    <a:pt x="1553095" y="745843"/>
                  </a:lnTo>
                  <a:cubicBezTo>
                    <a:pt x="1553095" y="782822"/>
                    <a:pt x="1523117" y="812800"/>
                    <a:pt x="1486138" y="812800"/>
                  </a:cubicBezTo>
                  <a:lnTo>
                    <a:pt x="66957" y="812800"/>
                  </a:lnTo>
                  <a:cubicBezTo>
                    <a:pt x="29978" y="812800"/>
                    <a:pt x="0" y="782822"/>
                    <a:pt x="0" y="745843"/>
                  </a:cubicBezTo>
                  <a:lnTo>
                    <a:pt x="0" y="66957"/>
                  </a:lnTo>
                  <a:cubicBezTo>
                    <a:pt x="0" y="29978"/>
                    <a:pt x="29978" y="0"/>
                    <a:pt x="66957"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txBox="1"/>
            <p:nvPr/>
          </p:nvSpPr>
          <p:spPr>
            <a:xfrm>
              <a:off x="0" y="-123825"/>
              <a:ext cx="1553095" cy="936625"/>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a:solidFill>
                    <a:srgbClr val="000000"/>
                  </a:solidFill>
                  <a:latin typeface="DM Sans"/>
                  <a:ea typeface="DM Sans"/>
                  <a:cs typeface="DM Sans"/>
                  <a:sym typeface="DM Sans"/>
                </a:rPr>
                <a:t>Problème d’intégration des données : des commandes à 0.</a:t>
              </a:r>
              <a:endParaRPr/>
            </a:p>
          </p:txBody>
        </p:sp>
      </p:grpSp>
      <p:grpSp>
        <p:nvGrpSpPr>
          <p:cNvPr id="622" name="Google Shape;622;p26"/>
          <p:cNvGrpSpPr/>
          <p:nvPr/>
        </p:nvGrpSpPr>
        <p:grpSpPr>
          <a:xfrm>
            <a:off x="6086992" y="5713598"/>
            <a:ext cx="6114016" cy="3260274"/>
            <a:chOff x="0" y="-123825"/>
            <a:chExt cx="1610276" cy="858673"/>
          </a:xfrm>
        </p:grpSpPr>
        <p:sp>
          <p:nvSpPr>
            <p:cNvPr id="623" name="Google Shape;623;p26"/>
            <p:cNvSpPr/>
            <p:nvPr/>
          </p:nvSpPr>
          <p:spPr>
            <a:xfrm>
              <a:off x="0" y="0"/>
              <a:ext cx="1610276" cy="734848"/>
            </a:xfrm>
            <a:custGeom>
              <a:avLst/>
              <a:gdLst/>
              <a:ahLst/>
              <a:cxnLst/>
              <a:rect l="l" t="t" r="r" b="b"/>
              <a:pathLst>
                <a:path w="1610276" h="734848" extrusionOk="0">
                  <a:moveTo>
                    <a:pt x="64579" y="0"/>
                  </a:moveTo>
                  <a:lnTo>
                    <a:pt x="1545697" y="0"/>
                  </a:lnTo>
                  <a:cubicBezTo>
                    <a:pt x="1581363" y="0"/>
                    <a:pt x="1610276" y="28913"/>
                    <a:pt x="1610276" y="64579"/>
                  </a:cubicBezTo>
                  <a:lnTo>
                    <a:pt x="1610276" y="670269"/>
                  </a:lnTo>
                  <a:cubicBezTo>
                    <a:pt x="1610276" y="705935"/>
                    <a:pt x="1581363" y="734848"/>
                    <a:pt x="1545697" y="734848"/>
                  </a:cubicBezTo>
                  <a:lnTo>
                    <a:pt x="64579" y="734848"/>
                  </a:lnTo>
                  <a:cubicBezTo>
                    <a:pt x="28913" y="734848"/>
                    <a:pt x="0" y="705935"/>
                    <a:pt x="0" y="670269"/>
                  </a:cubicBezTo>
                  <a:lnTo>
                    <a:pt x="0" y="64579"/>
                  </a:lnTo>
                  <a:cubicBezTo>
                    <a:pt x="0" y="28913"/>
                    <a:pt x="28913" y="0"/>
                    <a:pt x="64579"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txBox="1"/>
            <p:nvPr/>
          </p:nvSpPr>
          <p:spPr>
            <a:xfrm>
              <a:off x="0" y="-123825"/>
              <a:ext cx="1610276" cy="858673"/>
            </a:xfrm>
            <a:prstGeom prst="rect">
              <a:avLst/>
            </a:prstGeom>
            <a:noFill/>
            <a:ln>
              <a:noFill/>
            </a:ln>
          </p:spPr>
          <p:txBody>
            <a:bodyPr spcFirstLastPara="1" wrap="square" lIns="50800" tIns="50800" rIns="50800" bIns="50800" anchor="ctr" anchorCtr="0">
              <a:noAutofit/>
            </a:bodyPr>
            <a:lstStyle/>
            <a:p>
              <a:pPr marL="0" marR="0" lvl="0" indent="0" algn="ctr" rtl="0">
                <a:lnSpc>
                  <a:spcPct val="160019"/>
                </a:lnSpc>
                <a:spcBef>
                  <a:spcPts val="0"/>
                </a:spcBef>
                <a:spcAft>
                  <a:spcPts val="0"/>
                </a:spcAft>
                <a:buNone/>
              </a:pPr>
              <a:r>
                <a:rPr lang="en-US" sz="3099" b="0" i="0" u="none" strike="noStrike" cap="none">
                  <a:solidFill>
                    <a:srgbClr val="000000"/>
                  </a:solidFill>
                  <a:latin typeface="DM Sans"/>
                  <a:ea typeface="DM Sans"/>
                  <a:cs typeface="DM Sans"/>
                  <a:sym typeface="DM Sans"/>
                </a:rPr>
                <a:t>Bon nombre de données inconnues sur de nombreuses variables.</a:t>
              </a:r>
              <a:endParaRPr/>
            </a:p>
          </p:txBody>
        </p:sp>
      </p:grpSp>
      <p:sp>
        <p:nvSpPr>
          <p:cNvPr id="625" name="Google Shape;625;p26"/>
          <p:cNvSpPr txBox="1"/>
          <p:nvPr/>
        </p:nvSpPr>
        <p:spPr>
          <a:xfrm>
            <a:off x="6931708" y="762128"/>
            <a:ext cx="3756000" cy="1108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199" b="1" i="0" u="none" strike="noStrike" cap="none" dirty="0" err="1">
                <a:solidFill>
                  <a:srgbClr val="010349"/>
                </a:solidFill>
                <a:latin typeface="DM Sans"/>
                <a:ea typeface="DM Sans"/>
                <a:cs typeface="DM Sans"/>
                <a:sym typeface="DM Sans"/>
              </a:rPr>
              <a:t>Limites</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10349"/>
        </a:solidFill>
        <a:effectLst/>
      </p:bgPr>
    </p:bg>
    <p:spTree>
      <p:nvGrpSpPr>
        <p:cNvPr id="1" name="Shape 629"/>
        <p:cNvGrpSpPr/>
        <p:nvPr/>
      </p:nvGrpSpPr>
      <p:grpSpPr>
        <a:xfrm>
          <a:off x="0" y="0"/>
          <a:ext cx="0" cy="0"/>
          <a:chOff x="0" y="0"/>
          <a:chExt cx="0" cy="0"/>
        </a:xfrm>
      </p:grpSpPr>
      <p:sp>
        <p:nvSpPr>
          <p:cNvPr id="630" name="Google Shape;630;p27"/>
          <p:cNvSpPr/>
          <p:nvPr/>
        </p:nvSpPr>
        <p:spPr>
          <a:xfrm>
            <a:off x="13335209" y="7553014"/>
            <a:ext cx="4792317" cy="2495004"/>
          </a:xfrm>
          <a:custGeom>
            <a:avLst/>
            <a:gdLst/>
            <a:ahLst/>
            <a:cxnLst/>
            <a:rect l="l" t="t" r="r" b="b"/>
            <a:pathLst>
              <a:path w="4792317" h="2495004" extrusionOk="0">
                <a:moveTo>
                  <a:pt x="0" y="0"/>
                </a:moveTo>
                <a:lnTo>
                  <a:pt x="4792316" y="0"/>
                </a:lnTo>
                <a:lnTo>
                  <a:pt x="4792316" y="2495004"/>
                </a:lnTo>
                <a:lnTo>
                  <a:pt x="0" y="2495004"/>
                </a:lnTo>
                <a:lnTo>
                  <a:pt x="0" y="0"/>
                </a:lnTo>
                <a:close/>
              </a:path>
            </a:pathLst>
          </a:custGeom>
          <a:blipFill rotWithShape="1">
            <a:blip r:embed="rId3">
              <a:alphaModFix/>
            </a:blip>
            <a:stretch>
              <a:fillRect l="-1135" t="-15318" r="-1136"/>
            </a:stretch>
          </a:blipFill>
          <a:ln>
            <a:noFill/>
          </a:ln>
        </p:spPr>
        <p:txBody>
          <a:bodyPr/>
          <a:lstStyle/>
          <a:p>
            <a:endParaRPr lang="fr-FR"/>
          </a:p>
        </p:txBody>
      </p:sp>
      <p:sp>
        <p:nvSpPr>
          <p:cNvPr id="631" name="Google Shape;631;p27"/>
          <p:cNvSpPr txBox="1"/>
          <p:nvPr/>
        </p:nvSpPr>
        <p:spPr>
          <a:xfrm>
            <a:off x="3549174" y="3965800"/>
            <a:ext cx="11802600" cy="1108200"/>
          </a:xfrm>
          <a:prstGeom prst="rect">
            <a:avLst/>
          </a:prstGeom>
          <a:noFill/>
          <a:ln>
            <a:noFill/>
          </a:ln>
        </p:spPr>
        <p:txBody>
          <a:bodyPr spcFirstLastPara="1" wrap="square" lIns="0" tIns="0" rIns="0" bIns="0" anchor="t" anchorCtr="0">
            <a:spAutoFit/>
          </a:bodyPr>
          <a:lstStyle/>
          <a:p>
            <a:pPr marL="0" marR="0" lvl="0" indent="0" algn="ctr" rtl="0">
              <a:lnSpc>
                <a:spcPct val="160008"/>
              </a:lnSpc>
              <a:spcBef>
                <a:spcPts val="0"/>
              </a:spcBef>
              <a:spcAft>
                <a:spcPts val="0"/>
              </a:spcAft>
              <a:buNone/>
            </a:pPr>
            <a:r>
              <a:rPr lang="en-US" sz="7199" b="1" i="0" u="none" strike="noStrike" cap="none">
                <a:solidFill>
                  <a:srgbClr val="FFFFFF"/>
                </a:solidFill>
                <a:latin typeface="DM Sans"/>
                <a:ea typeface="DM Sans"/>
                <a:cs typeface="DM Sans"/>
                <a:sym typeface="DM Sans"/>
              </a:rPr>
              <a:t>A bientôt sur BoltFood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07"/>
        <p:cNvGrpSpPr/>
        <p:nvPr/>
      </p:nvGrpSpPr>
      <p:grpSpPr>
        <a:xfrm>
          <a:off x="0" y="0"/>
          <a:ext cx="0" cy="0"/>
          <a:chOff x="0" y="0"/>
          <a:chExt cx="0" cy="0"/>
        </a:xfrm>
      </p:grpSpPr>
      <p:pic>
        <p:nvPicPr>
          <p:cNvPr id="108" name="Google Shape;108;p3"/>
          <p:cNvPicPr preferRelativeResize="0"/>
          <p:nvPr/>
        </p:nvPicPr>
        <p:blipFill rotWithShape="1">
          <a:blip r:embed="rId3">
            <a:alphaModFix/>
          </a:blip>
          <a:srcRect t="438" r="9513" b="20012"/>
          <a:stretch/>
        </p:blipFill>
        <p:spPr>
          <a:xfrm>
            <a:off x="10682717" y="2047885"/>
            <a:ext cx="6011633" cy="3095615"/>
          </a:xfrm>
          <a:prstGeom prst="rect">
            <a:avLst/>
          </a:prstGeom>
          <a:noFill/>
          <a:ln>
            <a:noFill/>
          </a:ln>
        </p:spPr>
      </p:pic>
      <p:pic>
        <p:nvPicPr>
          <p:cNvPr id="109" name="Google Shape;109;p3"/>
          <p:cNvPicPr preferRelativeResize="0"/>
          <p:nvPr/>
        </p:nvPicPr>
        <p:blipFill rotWithShape="1">
          <a:blip r:embed="rId4">
            <a:alphaModFix/>
          </a:blip>
          <a:srcRect t="13317" b="13317"/>
          <a:stretch/>
        </p:blipFill>
        <p:spPr>
          <a:xfrm>
            <a:off x="1918714" y="5143500"/>
            <a:ext cx="5451226" cy="3999290"/>
          </a:xfrm>
          <a:prstGeom prst="rect">
            <a:avLst/>
          </a:prstGeom>
          <a:noFill/>
          <a:ln>
            <a:noFill/>
          </a:ln>
        </p:spPr>
      </p:pic>
      <p:grpSp>
        <p:nvGrpSpPr>
          <p:cNvPr id="110" name="Google Shape;110;p3"/>
          <p:cNvGrpSpPr/>
          <p:nvPr/>
        </p:nvGrpSpPr>
        <p:grpSpPr>
          <a:xfrm>
            <a:off x="0" y="-361652"/>
            <a:ext cx="689989" cy="10648652"/>
            <a:chOff x="0" y="-95250"/>
            <a:chExt cx="181726" cy="2804583"/>
          </a:xfrm>
        </p:grpSpPr>
        <p:sp>
          <p:nvSpPr>
            <p:cNvPr id="111" name="Google Shape;111;p3"/>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112" name="Google Shape;112;p3"/>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 name="Google Shape;113;p3"/>
          <p:cNvGrpSpPr/>
          <p:nvPr/>
        </p:nvGrpSpPr>
        <p:grpSpPr>
          <a:xfrm>
            <a:off x="533502" y="-361651"/>
            <a:ext cx="17754498" cy="1031915"/>
            <a:chOff x="0" y="-95250"/>
            <a:chExt cx="4676082" cy="271781"/>
          </a:xfrm>
        </p:grpSpPr>
        <p:sp>
          <p:nvSpPr>
            <p:cNvPr id="114" name="Google Shape;114;p3"/>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115" name="Google Shape;115;p3"/>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6" name="Google Shape;116;p3"/>
          <p:cNvSpPr txBox="1"/>
          <p:nvPr/>
        </p:nvSpPr>
        <p:spPr>
          <a:xfrm>
            <a:off x="8600221" y="6152088"/>
            <a:ext cx="6976367" cy="1953539"/>
          </a:xfrm>
          <a:prstGeom prst="rect">
            <a:avLst/>
          </a:prstGeom>
          <a:noFill/>
          <a:ln>
            <a:noFill/>
          </a:ln>
        </p:spPr>
        <p:txBody>
          <a:bodyPr spcFirstLastPara="1" wrap="square" lIns="0" tIns="0" rIns="0" bIns="0" anchor="t" anchorCtr="0">
            <a:spAutoFit/>
          </a:bodyPr>
          <a:lstStyle/>
          <a:p>
            <a:pPr marL="0" marR="0" lvl="0" indent="0" algn="l" rtl="0">
              <a:lnSpc>
                <a:spcPct val="129020"/>
              </a:lnSpc>
              <a:spcBef>
                <a:spcPts val="0"/>
              </a:spcBef>
              <a:spcAft>
                <a:spcPts val="0"/>
              </a:spcAft>
              <a:buNone/>
            </a:pPr>
            <a:r>
              <a:rPr lang="en-US" sz="2419" b="0" i="0" u="none" strike="noStrike" cap="none">
                <a:solidFill>
                  <a:srgbClr val="000000"/>
                </a:solidFill>
                <a:latin typeface="DM Sans"/>
                <a:ea typeface="DM Sans"/>
                <a:cs typeface="DM Sans"/>
                <a:sym typeface="DM Sans"/>
              </a:rPr>
              <a:t>Bolt Food, initié par Bolt en 2019, se focalise sur la rapidité, l'efficacité, et la diversité des menus pour percer dans la livraison de repas.</a:t>
            </a:r>
            <a:endParaRPr/>
          </a:p>
          <a:p>
            <a:pPr marL="0" marR="0" lvl="0" indent="0" algn="l" rtl="0">
              <a:lnSpc>
                <a:spcPct val="129020"/>
              </a:lnSpc>
              <a:spcBef>
                <a:spcPts val="0"/>
              </a:spcBef>
              <a:spcAft>
                <a:spcPts val="0"/>
              </a:spcAft>
              <a:buNone/>
            </a:pPr>
            <a:r>
              <a:rPr lang="en-US" sz="2419" b="0" i="0" u="none" strike="noStrike" cap="none">
                <a:solidFill>
                  <a:srgbClr val="000000"/>
                </a:solidFill>
                <a:latin typeface="DM Sans"/>
                <a:ea typeface="DM Sans"/>
                <a:cs typeface="DM Sans"/>
                <a:sym typeface="DM Sans"/>
              </a:rPr>
              <a:t>La plateforme est aujourd’hui présente dans 19 pays et 80 villes.</a:t>
            </a:r>
            <a:endParaRPr/>
          </a:p>
        </p:txBody>
      </p:sp>
      <p:sp>
        <p:nvSpPr>
          <p:cNvPr id="117" name="Google Shape;117;p3"/>
          <p:cNvSpPr txBox="1"/>
          <p:nvPr/>
        </p:nvSpPr>
        <p:spPr>
          <a:xfrm>
            <a:off x="1918714" y="2547329"/>
            <a:ext cx="7535278" cy="1563051"/>
          </a:xfrm>
          <a:prstGeom prst="rect">
            <a:avLst/>
          </a:prstGeom>
          <a:noFill/>
          <a:ln>
            <a:noFill/>
          </a:ln>
        </p:spPr>
        <p:txBody>
          <a:bodyPr spcFirstLastPara="1" wrap="square" lIns="0" tIns="0" rIns="0" bIns="0" anchor="t" anchorCtr="0">
            <a:spAutoFit/>
          </a:bodyPr>
          <a:lstStyle/>
          <a:p>
            <a:pPr marL="0" marR="0" lvl="0" indent="0" algn="l" rtl="0">
              <a:lnSpc>
                <a:spcPct val="129014"/>
              </a:lnSpc>
              <a:spcBef>
                <a:spcPts val="0"/>
              </a:spcBef>
              <a:spcAft>
                <a:spcPts val="0"/>
              </a:spcAft>
              <a:buNone/>
            </a:pPr>
            <a:r>
              <a:rPr lang="en-US" sz="2416" b="0" i="0" u="none" strike="noStrike" cap="none">
                <a:solidFill>
                  <a:srgbClr val="000000"/>
                </a:solidFill>
                <a:latin typeface="DM Sans"/>
                <a:ea typeface="DM Sans"/>
                <a:cs typeface="DM Sans"/>
                <a:sym typeface="DM Sans"/>
              </a:rPr>
              <a:t>FoxIntelligence est une plateforme intuitive qui guide les entreprises avec des insights basés sur des données. le but étant de parvenir à des décisions stratégiques pour stimuler la croissance.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1521365" y="2220184"/>
            <a:ext cx="5286084" cy="7038116"/>
          </a:xfrm>
          <a:custGeom>
            <a:avLst/>
            <a:gdLst/>
            <a:ahLst/>
            <a:cxnLst/>
            <a:rect l="l" t="t" r="r" b="b"/>
            <a:pathLst>
              <a:path w="5286084" h="7038116" extrusionOk="0">
                <a:moveTo>
                  <a:pt x="0" y="0"/>
                </a:moveTo>
                <a:lnTo>
                  <a:pt x="5286083" y="0"/>
                </a:lnTo>
                <a:lnTo>
                  <a:pt x="5286083" y="7038116"/>
                </a:lnTo>
                <a:lnTo>
                  <a:pt x="0" y="7038116"/>
                </a:lnTo>
                <a:lnTo>
                  <a:pt x="0" y="0"/>
                </a:lnTo>
                <a:close/>
              </a:path>
            </a:pathLst>
          </a:custGeom>
          <a:blipFill rotWithShape="1">
            <a:blip r:embed="rId3">
              <a:alphaModFix/>
            </a:blip>
            <a:stretch>
              <a:fillRect l="-14200" t="-9644" r="-9976"/>
            </a:stretch>
          </a:blipFill>
          <a:ln>
            <a:noFill/>
          </a:ln>
        </p:spPr>
        <p:txBody>
          <a:bodyPr/>
          <a:lstStyle/>
          <a:p>
            <a:endParaRPr lang="fr-FR"/>
          </a:p>
        </p:txBody>
      </p:sp>
      <p:sp>
        <p:nvSpPr>
          <p:cNvPr id="123" name="Google Shape;123;p4"/>
          <p:cNvSpPr txBox="1"/>
          <p:nvPr/>
        </p:nvSpPr>
        <p:spPr>
          <a:xfrm>
            <a:off x="7328948" y="2483256"/>
            <a:ext cx="10352700" cy="7600200"/>
          </a:xfrm>
          <a:prstGeom prst="rect">
            <a:avLst/>
          </a:prstGeom>
          <a:noFill/>
          <a:ln>
            <a:noFill/>
          </a:ln>
        </p:spPr>
        <p:txBody>
          <a:bodyPr spcFirstLastPara="1" wrap="square" lIns="0" tIns="0" rIns="0" bIns="0" anchor="t" anchorCtr="0">
            <a:spAutoFit/>
          </a:bodyPr>
          <a:lstStyle/>
          <a:p>
            <a:pPr marL="0" marR="0" lvl="0" indent="0" algn="l" rtl="0">
              <a:lnSpc>
                <a:spcPct val="160035"/>
              </a:lnSpc>
              <a:spcBef>
                <a:spcPts val="0"/>
              </a:spcBef>
              <a:spcAft>
                <a:spcPts val="0"/>
              </a:spcAft>
              <a:buNone/>
            </a:pPr>
            <a:r>
              <a:rPr lang="en-US" sz="2820" b="1" i="0" u="none" strike="noStrike" cap="none" dirty="0">
                <a:solidFill>
                  <a:srgbClr val="012B1B"/>
                </a:solidFill>
                <a:latin typeface="DM Sans"/>
                <a:ea typeface="DM Sans"/>
                <a:cs typeface="DM Sans"/>
                <a:sym typeface="DM Sans"/>
              </a:rPr>
              <a:t>Notre mission : </a:t>
            </a:r>
            <a:endParaRPr dirty="0"/>
          </a:p>
          <a:p>
            <a:pPr marL="0" marR="0" lvl="0" indent="0" algn="l" rtl="0">
              <a:lnSpc>
                <a:spcPct val="137340"/>
              </a:lnSpc>
              <a:spcBef>
                <a:spcPts val="0"/>
              </a:spcBef>
              <a:spcAft>
                <a:spcPts val="0"/>
              </a:spcAft>
              <a:buNone/>
            </a:pPr>
            <a:endParaRPr sz="2820" b="1" i="0" u="none" strike="noStrike" cap="none" dirty="0">
              <a:solidFill>
                <a:srgbClr val="012B1B"/>
              </a:solidFill>
              <a:latin typeface="DM Sans"/>
              <a:ea typeface="DM Sans"/>
              <a:cs typeface="DM Sans"/>
              <a:sym typeface="DM Sans"/>
            </a:endParaRPr>
          </a:p>
          <a:p>
            <a:pPr marL="0" marR="0" lvl="0" indent="0" algn="l" rtl="0">
              <a:lnSpc>
                <a:spcPct val="160041"/>
              </a:lnSpc>
              <a:spcBef>
                <a:spcPts val="0"/>
              </a:spcBef>
              <a:spcAft>
                <a:spcPts val="0"/>
              </a:spcAft>
              <a:buNone/>
            </a:pPr>
            <a:r>
              <a:rPr lang="en-US" sz="2420" b="0" i="0" u="none" strike="noStrike" cap="none" dirty="0">
                <a:solidFill>
                  <a:srgbClr val="000000"/>
                </a:solidFill>
                <a:latin typeface="DM Sans"/>
                <a:ea typeface="DM Sans"/>
                <a:cs typeface="DM Sans"/>
                <a:sym typeface="DM Sans"/>
              </a:rPr>
              <a:t>Bolt a </a:t>
            </a:r>
            <a:r>
              <a:rPr lang="en-US" sz="2420" b="0" i="0" u="none" strike="noStrike" cap="none" dirty="0" err="1">
                <a:solidFill>
                  <a:srgbClr val="000000"/>
                </a:solidFill>
                <a:latin typeface="DM Sans"/>
                <a:ea typeface="DM Sans"/>
                <a:cs typeface="DM Sans"/>
                <a:sym typeface="DM Sans"/>
              </a:rPr>
              <a:t>sollicité</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FoxIntelligence</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afin</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d’analyser</a:t>
            </a:r>
            <a:r>
              <a:rPr lang="en-US" sz="2420" b="0" i="0" u="none" strike="noStrike" cap="none" dirty="0">
                <a:solidFill>
                  <a:srgbClr val="000000"/>
                </a:solidFill>
                <a:latin typeface="DM Sans"/>
                <a:ea typeface="DM Sans"/>
                <a:cs typeface="DM Sans"/>
                <a:sym typeface="DM Sans"/>
              </a:rPr>
              <a:t> les données de </a:t>
            </a:r>
            <a:r>
              <a:rPr lang="en-US" sz="2420" b="0" i="0" u="none" strike="noStrike" cap="none" dirty="0" err="1">
                <a:solidFill>
                  <a:srgbClr val="000000"/>
                </a:solidFill>
                <a:latin typeface="DM Sans"/>
                <a:ea typeface="DM Sans"/>
                <a:cs typeface="DM Sans"/>
                <a:sym typeface="DM Sans"/>
              </a:rPr>
              <a:t>ses</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concurrents</a:t>
            </a:r>
            <a:r>
              <a:rPr lang="en-US" sz="2420" b="0" i="0" u="none" strike="noStrike" cap="none" dirty="0">
                <a:solidFill>
                  <a:srgbClr val="000000"/>
                </a:solidFill>
                <a:latin typeface="DM Sans"/>
                <a:ea typeface="DM Sans"/>
                <a:cs typeface="DM Sans"/>
                <a:sym typeface="DM Sans"/>
              </a:rPr>
              <a:t>,  la </a:t>
            </a:r>
            <a:r>
              <a:rPr lang="en-US" sz="2420" b="0" i="0" u="none" strike="noStrike" cap="none" dirty="0" err="1">
                <a:solidFill>
                  <a:srgbClr val="000000"/>
                </a:solidFill>
                <a:latin typeface="DM Sans"/>
                <a:ea typeface="DM Sans"/>
                <a:cs typeface="DM Sans"/>
                <a:sym typeface="DM Sans"/>
              </a:rPr>
              <a:t>demande</a:t>
            </a:r>
            <a:r>
              <a:rPr lang="en-US" sz="2420" b="0" i="0" u="none" strike="noStrike" cap="none" dirty="0">
                <a:solidFill>
                  <a:srgbClr val="000000"/>
                </a:solidFill>
                <a:latin typeface="DM Sans"/>
                <a:ea typeface="DM Sans"/>
                <a:cs typeface="DM Sans"/>
                <a:sym typeface="DM Sans"/>
              </a:rPr>
              <a:t> des </a:t>
            </a:r>
            <a:r>
              <a:rPr lang="en-US" sz="2420" b="0" i="0" u="none" strike="noStrike" cap="none" dirty="0" err="1">
                <a:solidFill>
                  <a:srgbClr val="000000"/>
                </a:solidFill>
                <a:latin typeface="DM Sans"/>
                <a:ea typeface="DM Sans"/>
                <a:cs typeface="DM Sans"/>
                <a:sym typeface="DM Sans"/>
              </a:rPr>
              <a:t>consommateurs</a:t>
            </a:r>
            <a:r>
              <a:rPr lang="en-US" sz="2420" b="0" i="0" u="none" strike="noStrike" cap="none" dirty="0">
                <a:solidFill>
                  <a:srgbClr val="000000"/>
                </a:solidFill>
                <a:latin typeface="DM Sans"/>
                <a:ea typeface="DM Sans"/>
                <a:cs typeface="DM Sans"/>
                <a:sym typeface="DM Sans"/>
              </a:rPr>
              <a:t> et </a:t>
            </a:r>
            <a:r>
              <a:rPr lang="en-US" sz="2420" b="0" i="0" u="none" strike="noStrike" cap="none" dirty="0" err="1">
                <a:solidFill>
                  <a:srgbClr val="000000"/>
                </a:solidFill>
                <a:latin typeface="DM Sans"/>
                <a:ea typeface="DM Sans"/>
                <a:cs typeface="DM Sans"/>
                <a:sym typeface="DM Sans"/>
              </a:rPr>
              <a:t>l’offre</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présente</a:t>
            </a:r>
            <a:r>
              <a:rPr lang="en-US" sz="2420" b="0" i="0" u="none" strike="noStrike" cap="none" dirty="0">
                <a:solidFill>
                  <a:srgbClr val="000000"/>
                </a:solidFill>
                <a:latin typeface="DM Sans"/>
                <a:ea typeface="DM Sans"/>
                <a:cs typeface="DM Sans"/>
                <a:sym typeface="DM Sans"/>
              </a:rPr>
              <a:t> sur le </a:t>
            </a:r>
            <a:r>
              <a:rPr lang="en-US" sz="2420" b="0" i="0" u="none" strike="noStrike" cap="none" dirty="0" err="1">
                <a:solidFill>
                  <a:srgbClr val="000000"/>
                </a:solidFill>
                <a:latin typeface="DM Sans"/>
                <a:ea typeface="DM Sans"/>
                <a:cs typeface="DM Sans"/>
                <a:sym typeface="DM Sans"/>
              </a:rPr>
              <a:t>marché</a:t>
            </a:r>
            <a:r>
              <a:rPr lang="en-US" sz="2420" b="0" i="0" u="none" strike="noStrike" cap="none" dirty="0">
                <a:solidFill>
                  <a:srgbClr val="000000"/>
                </a:solidFill>
                <a:latin typeface="DM Sans"/>
                <a:ea typeface="DM Sans"/>
                <a:cs typeface="DM Sans"/>
                <a:sym typeface="DM Sans"/>
              </a:rPr>
              <a:t>. </a:t>
            </a:r>
            <a:endParaRPr dirty="0"/>
          </a:p>
          <a:p>
            <a:pPr marL="0" marR="0" lvl="0" indent="0" algn="l" rtl="0">
              <a:lnSpc>
                <a:spcPct val="160041"/>
              </a:lnSpc>
              <a:spcBef>
                <a:spcPts val="0"/>
              </a:spcBef>
              <a:spcAft>
                <a:spcPts val="0"/>
              </a:spcAft>
              <a:buNone/>
            </a:pPr>
            <a:endParaRPr sz="2420" b="0" i="0" u="none" strike="noStrike" cap="none" dirty="0">
              <a:solidFill>
                <a:srgbClr val="000000"/>
              </a:solidFill>
              <a:latin typeface="DM Sans"/>
              <a:ea typeface="DM Sans"/>
              <a:cs typeface="DM Sans"/>
              <a:sym typeface="DM Sans"/>
            </a:endParaRPr>
          </a:p>
          <a:p>
            <a:pPr marL="0" marR="0" lvl="0" indent="0" algn="l" rtl="0">
              <a:lnSpc>
                <a:spcPct val="160041"/>
              </a:lnSpc>
              <a:spcBef>
                <a:spcPts val="0"/>
              </a:spcBef>
              <a:spcAft>
                <a:spcPts val="0"/>
              </a:spcAft>
              <a:buNone/>
            </a:pPr>
            <a:r>
              <a:rPr lang="en-US" sz="2420" b="0" i="0" u="none" strike="noStrike" cap="none" dirty="0" err="1">
                <a:solidFill>
                  <a:srgbClr val="000000"/>
                </a:solidFill>
                <a:latin typeface="DM Sans"/>
                <a:ea typeface="DM Sans"/>
                <a:cs typeface="DM Sans"/>
                <a:sym typeface="DM Sans"/>
              </a:rPr>
              <a:t>L’objectif</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est</a:t>
            </a:r>
            <a:r>
              <a:rPr lang="en-US" sz="2420" b="0" i="0" u="none" strike="noStrike" cap="none" dirty="0">
                <a:solidFill>
                  <a:srgbClr val="000000"/>
                </a:solidFill>
                <a:latin typeface="DM Sans"/>
                <a:ea typeface="DM Sans"/>
                <a:cs typeface="DM Sans"/>
                <a:sym typeface="DM Sans"/>
              </a:rPr>
              <a:t> de </a:t>
            </a:r>
            <a:r>
              <a:rPr lang="en-US" sz="2420" b="0" i="0" u="none" strike="noStrike" cap="none" dirty="0" err="1">
                <a:solidFill>
                  <a:srgbClr val="000000"/>
                </a:solidFill>
                <a:latin typeface="DM Sans"/>
                <a:ea typeface="DM Sans"/>
                <a:cs typeface="DM Sans"/>
                <a:sym typeface="DM Sans"/>
              </a:rPr>
              <a:t>définir</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une</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stratégie</a:t>
            </a:r>
            <a:r>
              <a:rPr lang="en-US" sz="2420" b="0" i="0" u="none" strike="noStrike" cap="none" dirty="0">
                <a:solidFill>
                  <a:srgbClr val="000000"/>
                </a:solidFill>
                <a:latin typeface="DM Sans"/>
                <a:ea typeface="DM Sans"/>
                <a:cs typeface="DM Sans"/>
                <a:sym typeface="DM Sans"/>
              </a:rPr>
              <a:t> marketing  </a:t>
            </a:r>
            <a:r>
              <a:rPr lang="en-US" sz="2420" b="0" i="0" u="none" strike="noStrike" cap="none" dirty="0" err="1">
                <a:solidFill>
                  <a:srgbClr val="000000"/>
                </a:solidFill>
                <a:latin typeface="DM Sans"/>
                <a:ea typeface="DM Sans"/>
                <a:cs typeface="DM Sans"/>
                <a:sym typeface="DM Sans"/>
              </a:rPr>
              <a:t>permettant</a:t>
            </a:r>
            <a:r>
              <a:rPr lang="en-US" sz="2420" b="0" i="0" u="none" strike="noStrike" cap="none" dirty="0">
                <a:solidFill>
                  <a:srgbClr val="000000"/>
                </a:solidFill>
                <a:latin typeface="DM Sans"/>
                <a:ea typeface="DM Sans"/>
                <a:cs typeface="DM Sans"/>
                <a:sym typeface="DM Sans"/>
              </a:rPr>
              <a:t> à </a:t>
            </a:r>
            <a:r>
              <a:rPr lang="en-US" sz="2420" b="0" i="0" u="none" strike="noStrike" cap="none" dirty="0" err="1">
                <a:solidFill>
                  <a:srgbClr val="000000"/>
                </a:solidFill>
                <a:latin typeface="DM Sans"/>
                <a:ea typeface="DM Sans"/>
                <a:cs typeface="DM Sans"/>
                <a:sym typeface="DM Sans"/>
              </a:rPr>
              <a:t>sa</a:t>
            </a:r>
            <a:r>
              <a:rPr lang="en-US" sz="2420" b="0" i="0" u="none" strike="noStrike" cap="none" dirty="0">
                <a:solidFill>
                  <a:srgbClr val="000000"/>
                </a:solidFill>
                <a:latin typeface="DM Sans"/>
                <a:ea typeface="DM Sans"/>
                <a:cs typeface="DM Sans"/>
                <a:sym typeface="DM Sans"/>
              </a:rPr>
              <a:t> </a:t>
            </a:r>
            <a:r>
              <a:rPr lang="en-US" sz="2420" b="0" i="0" u="none" strike="noStrike" cap="none" dirty="0" err="1">
                <a:solidFill>
                  <a:srgbClr val="000000"/>
                </a:solidFill>
                <a:latin typeface="DM Sans"/>
                <a:ea typeface="DM Sans"/>
                <a:cs typeface="DM Sans"/>
                <a:sym typeface="DM Sans"/>
              </a:rPr>
              <a:t>branche</a:t>
            </a:r>
            <a:r>
              <a:rPr lang="en-US" sz="2420" b="0" i="0" u="none" strike="noStrike" cap="none" dirty="0">
                <a:solidFill>
                  <a:srgbClr val="000000"/>
                </a:solidFill>
                <a:latin typeface="DM Sans"/>
                <a:ea typeface="DM Sans"/>
                <a:cs typeface="DM Sans"/>
                <a:sym typeface="DM Sans"/>
              </a:rPr>
              <a:t> Bolt Food </a:t>
            </a:r>
            <a:r>
              <a:rPr lang="en-US" sz="2420" b="0" i="0" u="none" strike="noStrike" cap="none" dirty="0" err="1">
                <a:solidFill>
                  <a:srgbClr val="000000"/>
                </a:solidFill>
                <a:latin typeface="DM Sans"/>
                <a:ea typeface="DM Sans"/>
                <a:cs typeface="DM Sans"/>
                <a:sym typeface="DM Sans"/>
              </a:rPr>
              <a:t>d’entrer</a:t>
            </a:r>
            <a:r>
              <a:rPr lang="en-US" sz="2420" b="0" i="0" u="none" strike="noStrike" cap="none" dirty="0">
                <a:solidFill>
                  <a:srgbClr val="000000"/>
                </a:solidFill>
                <a:latin typeface="DM Sans"/>
                <a:ea typeface="DM Sans"/>
                <a:cs typeface="DM Sans"/>
                <a:sym typeface="DM Sans"/>
              </a:rPr>
              <a:t> sur le </a:t>
            </a:r>
            <a:r>
              <a:rPr lang="en-US" sz="2420" b="0" i="0" u="none" strike="noStrike" cap="none" dirty="0" err="1">
                <a:solidFill>
                  <a:srgbClr val="000000"/>
                </a:solidFill>
                <a:latin typeface="DM Sans"/>
                <a:ea typeface="DM Sans"/>
                <a:cs typeface="DM Sans"/>
                <a:sym typeface="DM Sans"/>
              </a:rPr>
              <a:t>marché</a:t>
            </a:r>
            <a:r>
              <a:rPr lang="en-US" sz="2420" b="0" i="0" u="none" strike="noStrike" cap="none" dirty="0">
                <a:solidFill>
                  <a:srgbClr val="000000"/>
                </a:solidFill>
                <a:latin typeface="DM Sans"/>
                <a:ea typeface="DM Sans"/>
                <a:cs typeface="DM Sans"/>
                <a:sym typeface="DM Sans"/>
              </a:rPr>
              <a:t> de la livraison de </a:t>
            </a:r>
            <a:r>
              <a:rPr lang="en-US" sz="2420" b="0" i="0" u="none" strike="noStrike" cap="none" dirty="0" err="1">
                <a:solidFill>
                  <a:srgbClr val="000000"/>
                </a:solidFill>
                <a:latin typeface="DM Sans"/>
                <a:ea typeface="DM Sans"/>
                <a:cs typeface="DM Sans"/>
                <a:sym typeface="DM Sans"/>
              </a:rPr>
              <a:t>repas</a:t>
            </a:r>
            <a:r>
              <a:rPr lang="en-US" sz="2420" b="0" i="0" u="none" strike="noStrike" cap="none" dirty="0">
                <a:solidFill>
                  <a:srgbClr val="000000"/>
                </a:solidFill>
                <a:latin typeface="DM Sans"/>
                <a:ea typeface="DM Sans"/>
                <a:cs typeface="DM Sans"/>
                <a:sym typeface="DM Sans"/>
              </a:rPr>
              <a:t>.</a:t>
            </a:r>
            <a:endParaRPr dirty="0"/>
          </a:p>
          <a:p>
            <a:pPr marL="0" marR="0" lvl="0" indent="0" algn="l" rtl="0">
              <a:lnSpc>
                <a:spcPct val="160041"/>
              </a:lnSpc>
              <a:spcBef>
                <a:spcPts val="0"/>
              </a:spcBef>
              <a:spcAft>
                <a:spcPts val="0"/>
              </a:spcAft>
              <a:buNone/>
            </a:pPr>
            <a:endParaRPr sz="2420" b="0" i="0" u="none" strike="noStrike" cap="none" dirty="0">
              <a:solidFill>
                <a:srgbClr val="000000"/>
              </a:solidFill>
              <a:latin typeface="DM Sans"/>
              <a:ea typeface="DM Sans"/>
              <a:cs typeface="DM Sans"/>
              <a:sym typeface="DM Sans"/>
            </a:endParaRPr>
          </a:p>
          <a:p>
            <a:pPr marL="0" marR="0" lvl="0" indent="0" algn="ctr" rtl="0">
              <a:lnSpc>
                <a:spcPct val="160041"/>
              </a:lnSpc>
              <a:spcBef>
                <a:spcPts val="0"/>
              </a:spcBef>
              <a:spcAft>
                <a:spcPts val="0"/>
              </a:spcAft>
              <a:buNone/>
            </a:pPr>
            <a:r>
              <a:rPr lang="en-US" sz="2420" b="0" i="0" u="none" strike="noStrike" cap="none" dirty="0" err="1">
                <a:solidFill>
                  <a:srgbClr val="000000"/>
                </a:solidFill>
                <a:latin typeface="Sansita"/>
                <a:ea typeface="Sansita"/>
                <a:cs typeface="Sansita"/>
                <a:sym typeface="Sansita"/>
              </a:rPr>
              <a:t>Quel</a:t>
            </a:r>
            <a:r>
              <a:rPr lang="en-US" sz="2420" b="0" i="0" u="none" strike="noStrike" cap="none" dirty="0">
                <a:solidFill>
                  <a:srgbClr val="000000"/>
                </a:solidFill>
                <a:latin typeface="Sansita"/>
                <a:ea typeface="Sansita"/>
                <a:cs typeface="Sansita"/>
                <a:sym typeface="Sansita"/>
              </a:rPr>
              <a:t> </a:t>
            </a:r>
            <a:r>
              <a:rPr lang="en-US" sz="2420" b="0" i="0" u="none" strike="noStrike" cap="none" dirty="0" err="1">
                <a:solidFill>
                  <a:srgbClr val="000000"/>
                </a:solidFill>
                <a:latin typeface="Sansita"/>
                <a:ea typeface="Sansita"/>
                <a:cs typeface="Sansita"/>
                <a:sym typeface="Sansita"/>
              </a:rPr>
              <a:t>est</a:t>
            </a:r>
            <a:r>
              <a:rPr lang="en-US" sz="2420" b="0" i="0" u="none" strike="noStrike" cap="none" dirty="0">
                <a:solidFill>
                  <a:srgbClr val="000000"/>
                </a:solidFill>
                <a:latin typeface="Sansita"/>
                <a:ea typeface="Sansita"/>
                <a:cs typeface="Sansita"/>
                <a:sym typeface="Sansita"/>
              </a:rPr>
              <a:t> le </a:t>
            </a:r>
            <a:r>
              <a:rPr lang="en-US" sz="2420" b="0" i="0" u="none" strike="noStrike" cap="none" dirty="0" err="1">
                <a:solidFill>
                  <a:srgbClr val="000000"/>
                </a:solidFill>
                <a:latin typeface="Sansita"/>
                <a:ea typeface="Sansita"/>
                <a:cs typeface="Sansita"/>
                <a:sym typeface="Sansita"/>
              </a:rPr>
              <a:t>profil</a:t>
            </a:r>
            <a:r>
              <a:rPr lang="en-US" sz="2420" b="0" i="0" u="none" strike="noStrike" cap="none" dirty="0">
                <a:solidFill>
                  <a:srgbClr val="000000"/>
                </a:solidFill>
                <a:latin typeface="Sansita"/>
                <a:ea typeface="Sansita"/>
                <a:cs typeface="Sansita"/>
                <a:sym typeface="Sansita"/>
              </a:rPr>
              <a:t> client </a:t>
            </a:r>
            <a:r>
              <a:rPr lang="en-US" sz="2420" b="0" i="0" u="none" strike="noStrike" cap="none" dirty="0" err="1">
                <a:solidFill>
                  <a:srgbClr val="000000"/>
                </a:solidFill>
                <a:latin typeface="Sansita"/>
                <a:ea typeface="Sansita"/>
                <a:cs typeface="Sansita"/>
                <a:sym typeface="Sansita"/>
              </a:rPr>
              <a:t>majoritaire</a:t>
            </a:r>
            <a:r>
              <a:rPr lang="en-US" sz="2420" b="0" i="0" u="none" strike="noStrike" cap="none" dirty="0">
                <a:solidFill>
                  <a:srgbClr val="000000"/>
                </a:solidFill>
                <a:latin typeface="Sansita"/>
                <a:ea typeface="Sansita"/>
                <a:cs typeface="Sansita"/>
                <a:sym typeface="Sansita"/>
              </a:rPr>
              <a:t> ? Le </a:t>
            </a:r>
            <a:r>
              <a:rPr lang="en-US" sz="2420" b="0" i="0" u="none" strike="noStrike" cap="none" dirty="0" err="1">
                <a:solidFill>
                  <a:srgbClr val="000000"/>
                </a:solidFill>
                <a:latin typeface="Sansita"/>
                <a:ea typeface="Sansita"/>
                <a:cs typeface="Sansita"/>
                <a:sym typeface="Sansita"/>
              </a:rPr>
              <a:t>marché</a:t>
            </a:r>
            <a:r>
              <a:rPr lang="en-US" sz="2420" b="0" i="0" u="none" strike="noStrike" cap="none" dirty="0">
                <a:solidFill>
                  <a:srgbClr val="000000"/>
                </a:solidFill>
                <a:latin typeface="Sansita"/>
                <a:ea typeface="Sansita"/>
                <a:cs typeface="Sansita"/>
                <a:sym typeface="Sansita"/>
              </a:rPr>
              <a:t> </a:t>
            </a:r>
            <a:r>
              <a:rPr lang="en-US" sz="2420" b="0" i="0" u="none" strike="noStrike" cap="none" dirty="0" err="1">
                <a:solidFill>
                  <a:srgbClr val="000000"/>
                </a:solidFill>
                <a:latin typeface="Sansita"/>
                <a:ea typeface="Sansita"/>
                <a:cs typeface="Sansita"/>
                <a:sym typeface="Sansita"/>
              </a:rPr>
              <a:t>est</a:t>
            </a:r>
            <a:r>
              <a:rPr lang="en-US" sz="2420" b="0" i="0" u="none" strike="noStrike" cap="none" dirty="0">
                <a:solidFill>
                  <a:srgbClr val="000000"/>
                </a:solidFill>
                <a:latin typeface="Sansita"/>
                <a:ea typeface="Sansita"/>
                <a:cs typeface="Sansita"/>
                <a:sym typeface="Sansita"/>
              </a:rPr>
              <a:t>-il capable </a:t>
            </a:r>
            <a:r>
              <a:rPr lang="en-US" sz="2420" b="0" i="0" u="none" strike="noStrike" cap="none" dirty="0" err="1">
                <a:solidFill>
                  <a:srgbClr val="000000"/>
                </a:solidFill>
                <a:latin typeface="Sansita"/>
                <a:ea typeface="Sansita"/>
                <a:cs typeface="Sansita"/>
                <a:sym typeface="Sansita"/>
              </a:rPr>
              <a:t>d’accueillir</a:t>
            </a:r>
            <a:r>
              <a:rPr lang="en-US" sz="2420" b="0" i="0" u="none" strike="noStrike" cap="none" dirty="0">
                <a:solidFill>
                  <a:srgbClr val="000000"/>
                </a:solidFill>
                <a:latin typeface="Sansita"/>
                <a:ea typeface="Sansita"/>
                <a:cs typeface="Sansita"/>
                <a:sym typeface="Sansita"/>
              </a:rPr>
              <a:t> un nouveau concurrent ?</a:t>
            </a:r>
            <a:endParaRPr dirty="0"/>
          </a:p>
          <a:p>
            <a:pPr marL="0" marR="0" lvl="0" indent="0" algn="ctr" rtl="0">
              <a:lnSpc>
                <a:spcPct val="153429"/>
              </a:lnSpc>
              <a:spcBef>
                <a:spcPts val="0"/>
              </a:spcBef>
              <a:spcAft>
                <a:spcPts val="0"/>
              </a:spcAft>
              <a:buNone/>
            </a:pPr>
            <a:endParaRPr sz="2420" b="0" i="0" u="none" strike="noStrike" cap="none" dirty="0">
              <a:solidFill>
                <a:srgbClr val="000000"/>
              </a:solidFill>
              <a:latin typeface="Sansita"/>
              <a:ea typeface="Sansita"/>
              <a:cs typeface="Sansita"/>
              <a:sym typeface="Sansita"/>
            </a:endParaRPr>
          </a:p>
          <a:p>
            <a:pPr marL="0" marR="0" lvl="0" indent="0" algn="ctr" rtl="0">
              <a:lnSpc>
                <a:spcPct val="153429"/>
              </a:lnSpc>
              <a:spcBef>
                <a:spcPts val="0"/>
              </a:spcBef>
              <a:spcAft>
                <a:spcPts val="0"/>
              </a:spcAft>
              <a:buNone/>
            </a:pPr>
            <a:endParaRPr sz="2420" b="0" i="0" u="none" strike="noStrike" cap="none" dirty="0">
              <a:solidFill>
                <a:srgbClr val="000000"/>
              </a:solidFill>
              <a:latin typeface="Sansita"/>
              <a:ea typeface="Sansita"/>
              <a:cs typeface="Sansita"/>
              <a:sym typeface="Sansita"/>
            </a:endParaRPr>
          </a:p>
        </p:txBody>
      </p:sp>
      <p:grpSp>
        <p:nvGrpSpPr>
          <p:cNvPr id="124" name="Google Shape;124;p4"/>
          <p:cNvGrpSpPr/>
          <p:nvPr/>
        </p:nvGrpSpPr>
        <p:grpSpPr>
          <a:xfrm>
            <a:off x="344995" y="-361651"/>
            <a:ext cx="18099492" cy="994300"/>
            <a:chOff x="0" y="-95250"/>
            <a:chExt cx="4766944" cy="261874"/>
          </a:xfrm>
        </p:grpSpPr>
        <p:sp>
          <p:nvSpPr>
            <p:cNvPr id="125" name="Google Shape;125;p4"/>
            <p:cNvSpPr/>
            <p:nvPr/>
          </p:nvSpPr>
          <p:spPr>
            <a:xfrm>
              <a:off x="0" y="0"/>
              <a:ext cx="4766944" cy="166624"/>
            </a:xfrm>
            <a:custGeom>
              <a:avLst/>
              <a:gdLst/>
              <a:ahLst/>
              <a:cxnLst/>
              <a:rect l="l" t="t" r="r" b="b"/>
              <a:pathLst>
                <a:path w="4766944" h="166624" extrusionOk="0">
                  <a:moveTo>
                    <a:pt x="0" y="0"/>
                  </a:moveTo>
                  <a:lnTo>
                    <a:pt x="4766944" y="0"/>
                  </a:lnTo>
                  <a:lnTo>
                    <a:pt x="4766944" y="166624"/>
                  </a:lnTo>
                  <a:lnTo>
                    <a:pt x="0" y="166624"/>
                  </a:lnTo>
                  <a:close/>
                </a:path>
              </a:pathLst>
            </a:custGeom>
            <a:solidFill>
              <a:srgbClr val="010349"/>
            </a:solidFill>
            <a:ln>
              <a:noFill/>
            </a:ln>
          </p:spPr>
          <p:txBody>
            <a:bodyPr/>
            <a:lstStyle/>
            <a:p>
              <a:endParaRPr lang="fr-FR"/>
            </a:p>
          </p:txBody>
        </p:sp>
        <p:sp>
          <p:nvSpPr>
            <p:cNvPr id="126" name="Google Shape;126;p4"/>
            <p:cNvSpPr txBox="1"/>
            <p:nvPr/>
          </p:nvSpPr>
          <p:spPr>
            <a:xfrm>
              <a:off x="0" y="-95250"/>
              <a:ext cx="4766944" cy="261874"/>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 name="Google Shape;127;p4"/>
          <p:cNvGrpSpPr/>
          <p:nvPr/>
        </p:nvGrpSpPr>
        <p:grpSpPr>
          <a:xfrm>
            <a:off x="0" y="-361652"/>
            <a:ext cx="689989" cy="10648652"/>
            <a:chOff x="0" y="-95250"/>
            <a:chExt cx="181726" cy="2804583"/>
          </a:xfrm>
        </p:grpSpPr>
        <p:sp>
          <p:nvSpPr>
            <p:cNvPr id="128" name="Google Shape;128;p4"/>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129" name="Google Shape;129;p4"/>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0" name="Google Shape;130;p4"/>
          <p:cNvSpPr txBox="1"/>
          <p:nvPr/>
        </p:nvSpPr>
        <p:spPr>
          <a:xfrm>
            <a:off x="1771580" y="632649"/>
            <a:ext cx="15551100" cy="110820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US" sz="7200" b="1" i="0" u="none" strike="noStrike" cap="none">
                <a:solidFill>
                  <a:srgbClr val="010349"/>
                </a:solidFill>
                <a:latin typeface="DM Sans"/>
                <a:ea typeface="DM Sans"/>
                <a:cs typeface="DM Sans"/>
                <a:sym typeface="DM Sans"/>
              </a:rPr>
              <a:t>Mission et objectif de l'analyse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p:nvPr/>
        </p:nvSpPr>
        <p:spPr>
          <a:xfrm>
            <a:off x="1028700" y="2534503"/>
            <a:ext cx="15638959" cy="6176744"/>
          </a:xfrm>
          <a:prstGeom prst="rect">
            <a:avLst/>
          </a:prstGeom>
          <a:noFill/>
          <a:ln>
            <a:noFill/>
          </a:ln>
        </p:spPr>
        <p:txBody>
          <a:bodyPr spcFirstLastPara="1" wrap="square" lIns="0" tIns="0" rIns="0" bIns="0" anchor="t" anchorCtr="0">
            <a:spAutoFit/>
          </a:bodyPr>
          <a:lstStyle/>
          <a:p>
            <a:pPr marL="0" marR="0" lvl="0" indent="0" algn="l" rtl="0">
              <a:lnSpc>
                <a:spcPct val="160000"/>
              </a:lnSpc>
              <a:spcBef>
                <a:spcPts val="0"/>
              </a:spcBef>
              <a:spcAft>
                <a:spcPts val="0"/>
              </a:spcAft>
              <a:buNone/>
            </a:pPr>
            <a:r>
              <a:rPr lang="en-US" sz="2700" b="0" i="0" u="none" strike="noStrike" cap="none" dirty="0">
                <a:solidFill>
                  <a:srgbClr val="000000"/>
                </a:solidFill>
                <a:latin typeface="DM Sans"/>
                <a:ea typeface="DM Sans"/>
                <a:cs typeface="DM Sans"/>
                <a:sym typeface="DM Sans"/>
              </a:rPr>
              <a:t>3 datasets à disposition : </a:t>
            </a:r>
            <a:endParaRPr dirty="0"/>
          </a:p>
          <a:p>
            <a:pPr marL="0" marR="0" lvl="0" indent="0" algn="l" rtl="0">
              <a:lnSpc>
                <a:spcPct val="160000"/>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a:p>
            <a:pPr marL="582932" marR="0" lvl="1" indent="-291465" algn="l" rtl="0">
              <a:lnSpc>
                <a:spcPct val="160000"/>
              </a:lnSpc>
              <a:spcBef>
                <a:spcPts val="0"/>
              </a:spcBef>
              <a:spcAft>
                <a:spcPts val="0"/>
              </a:spcAft>
              <a:buClr>
                <a:srgbClr val="000000"/>
              </a:buClr>
              <a:buSzPts val="2700"/>
              <a:buFont typeface="Arial"/>
              <a:buChar char="•"/>
            </a:pPr>
            <a:r>
              <a:rPr lang="en-US" sz="2700" b="0" i="0" u="none" strike="noStrike" cap="none" dirty="0">
                <a:solidFill>
                  <a:srgbClr val="000000"/>
                </a:solidFill>
                <a:latin typeface="DM Sans"/>
                <a:ea typeface="DM Sans"/>
                <a:cs typeface="DM Sans"/>
                <a:sym typeface="DM Sans"/>
              </a:rPr>
              <a:t>Customers : 378 observations</a:t>
            </a:r>
            <a:endParaRPr dirty="0"/>
          </a:p>
          <a:p>
            <a:pPr marL="582932" marR="0" lvl="1" indent="-291465" algn="l" rtl="0">
              <a:lnSpc>
                <a:spcPct val="160000"/>
              </a:lnSpc>
              <a:spcBef>
                <a:spcPts val="0"/>
              </a:spcBef>
              <a:spcAft>
                <a:spcPts val="0"/>
              </a:spcAft>
              <a:buClr>
                <a:srgbClr val="000000"/>
              </a:buClr>
              <a:buSzPts val="2700"/>
              <a:buFont typeface="Arial"/>
              <a:buChar char="•"/>
            </a:pPr>
            <a:r>
              <a:rPr lang="en-US" sz="2700" b="0" i="0" u="none" strike="noStrike" cap="none" dirty="0">
                <a:solidFill>
                  <a:srgbClr val="000000"/>
                </a:solidFill>
                <a:latin typeface="DM Sans"/>
                <a:ea typeface="DM Sans"/>
                <a:cs typeface="DM Sans"/>
                <a:sym typeface="DM Sans"/>
              </a:rPr>
              <a:t>Products : 1 711 616 observations</a:t>
            </a:r>
            <a:endParaRPr dirty="0"/>
          </a:p>
          <a:p>
            <a:pPr marL="582932" marR="0" lvl="1" indent="-291465" algn="l" rtl="0">
              <a:lnSpc>
                <a:spcPct val="160000"/>
              </a:lnSpc>
              <a:spcBef>
                <a:spcPts val="0"/>
              </a:spcBef>
              <a:spcAft>
                <a:spcPts val="0"/>
              </a:spcAft>
              <a:buClr>
                <a:srgbClr val="000000"/>
              </a:buClr>
              <a:buSzPts val="2700"/>
              <a:buFont typeface="Arial"/>
              <a:buChar char="•"/>
            </a:pPr>
            <a:r>
              <a:rPr lang="en-US" sz="2700" b="0" i="0" u="none" strike="noStrike" cap="none" dirty="0">
                <a:solidFill>
                  <a:srgbClr val="000000"/>
                </a:solidFill>
                <a:latin typeface="DM Sans"/>
                <a:ea typeface="DM Sans"/>
                <a:cs typeface="DM Sans"/>
                <a:sym typeface="DM Sans"/>
              </a:rPr>
              <a:t>Transactions : 807676 observations</a:t>
            </a:r>
            <a:endParaRPr dirty="0"/>
          </a:p>
          <a:p>
            <a:pPr marL="0" marR="0" lvl="0" indent="0" algn="l" rtl="0">
              <a:lnSpc>
                <a:spcPct val="160000"/>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a:p>
            <a:pPr marL="0" marR="0" lvl="0" indent="0" algn="l" rtl="0">
              <a:lnSpc>
                <a:spcPct val="160000"/>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a:p>
            <a:pPr marL="0" marR="0" lvl="0" indent="0" algn="l" rtl="0">
              <a:lnSpc>
                <a:spcPct val="160000"/>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a:p>
            <a:pPr marL="0" marR="0" lvl="0" indent="0" algn="l" rtl="0">
              <a:lnSpc>
                <a:spcPct val="160000"/>
              </a:lnSpc>
              <a:spcBef>
                <a:spcPts val="0"/>
              </a:spcBef>
              <a:spcAft>
                <a:spcPts val="0"/>
              </a:spcAft>
              <a:buNone/>
            </a:pPr>
            <a:r>
              <a:rPr lang="en-US" sz="2700" b="0" i="0" u="none" strike="noStrike" cap="none" dirty="0">
                <a:solidFill>
                  <a:srgbClr val="000000"/>
                </a:solidFill>
                <a:latin typeface="DM Sans"/>
                <a:ea typeface="DM Sans"/>
                <a:cs typeface="DM Sans"/>
                <a:sym typeface="DM Sans"/>
              </a:rPr>
              <a:t>Un jeu de données qui </a:t>
            </a:r>
            <a:r>
              <a:rPr lang="en-US" sz="2700" b="0" i="0" u="none" strike="noStrike" cap="none" dirty="0" err="1">
                <a:solidFill>
                  <a:srgbClr val="000000"/>
                </a:solidFill>
                <a:latin typeface="DM Sans"/>
                <a:ea typeface="DM Sans"/>
                <a:cs typeface="DM Sans"/>
                <a:sym typeface="DM Sans"/>
              </a:rPr>
              <a:t>s’étend</a:t>
            </a:r>
            <a:r>
              <a:rPr lang="en-US" sz="2700" b="0" i="0" u="none" strike="noStrike" cap="none" dirty="0">
                <a:solidFill>
                  <a:srgbClr val="000000"/>
                </a:solidFill>
                <a:latin typeface="DM Sans"/>
                <a:ea typeface="DM Sans"/>
                <a:cs typeface="DM Sans"/>
                <a:sym typeface="DM Sans"/>
              </a:rPr>
              <a:t> du 01/01/2017 au 30/06/2020</a:t>
            </a:r>
            <a:endParaRPr dirty="0"/>
          </a:p>
          <a:p>
            <a:pPr marL="0" marR="0" lvl="0" indent="0" algn="l" rtl="0">
              <a:lnSpc>
                <a:spcPct val="96037"/>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a:p>
            <a:pPr marL="0" marR="0" lvl="0" indent="0" algn="ctr" rtl="0">
              <a:lnSpc>
                <a:spcPct val="96037"/>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a:p>
            <a:pPr marL="0" marR="0" lvl="0" indent="0" algn="ctr" rtl="0">
              <a:lnSpc>
                <a:spcPct val="96037"/>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a:p>
            <a:pPr marL="0" marR="0" lvl="0" indent="0" algn="ctr" rtl="0">
              <a:lnSpc>
                <a:spcPct val="96037"/>
              </a:lnSpc>
              <a:spcBef>
                <a:spcPts val="0"/>
              </a:spcBef>
              <a:spcAft>
                <a:spcPts val="0"/>
              </a:spcAft>
              <a:buNone/>
            </a:pPr>
            <a:endParaRPr sz="2700" b="0" i="0" u="none" strike="noStrike" cap="none" dirty="0">
              <a:solidFill>
                <a:srgbClr val="000000"/>
              </a:solidFill>
              <a:latin typeface="DM Sans"/>
              <a:ea typeface="DM Sans"/>
              <a:cs typeface="DM Sans"/>
              <a:sym typeface="DM Sans"/>
            </a:endParaRPr>
          </a:p>
        </p:txBody>
      </p:sp>
      <p:grpSp>
        <p:nvGrpSpPr>
          <p:cNvPr id="140" name="Google Shape;140;p5"/>
          <p:cNvGrpSpPr/>
          <p:nvPr/>
        </p:nvGrpSpPr>
        <p:grpSpPr>
          <a:xfrm>
            <a:off x="0" y="-361652"/>
            <a:ext cx="689989" cy="10648652"/>
            <a:chOff x="0" y="-95250"/>
            <a:chExt cx="181726" cy="2804583"/>
          </a:xfrm>
        </p:grpSpPr>
        <p:sp>
          <p:nvSpPr>
            <p:cNvPr id="141" name="Google Shape;141;p5"/>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142" name="Google Shape;142;p5"/>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3" name="Google Shape;143;p5"/>
          <p:cNvGrpSpPr/>
          <p:nvPr/>
        </p:nvGrpSpPr>
        <p:grpSpPr>
          <a:xfrm>
            <a:off x="533502" y="-361651"/>
            <a:ext cx="17754498" cy="1031915"/>
            <a:chOff x="0" y="-95250"/>
            <a:chExt cx="4676082" cy="271781"/>
          </a:xfrm>
        </p:grpSpPr>
        <p:sp>
          <p:nvSpPr>
            <p:cNvPr id="144" name="Google Shape;144;p5"/>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145" name="Google Shape;145;p5"/>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6" name="Google Shape;146;p5"/>
          <p:cNvSpPr/>
          <p:nvPr/>
        </p:nvSpPr>
        <p:spPr>
          <a:xfrm>
            <a:off x="12910588" y="3045870"/>
            <a:ext cx="4348712" cy="4195260"/>
          </a:xfrm>
          <a:custGeom>
            <a:avLst/>
            <a:gdLst/>
            <a:ahLst/>
            <a:cxnLst/>
            <a:rect l="l" t="t" r="r" b="b"/>
            <a:pathLst>
              <a:path w="4348712" h="4195260" extrusionOk="0">
                <a:moveTo>
                  <a:pt x="0" y="0"/>
                </a:moveTo>
                <a:lnTo>
                  <a:pt x="4348712" y="0"/>
                </a:lnTo>
                <a:lnTo>
                  <a:pt x="4348712" y="4195260"/>
                </a:lnTo>
                <a:lnTo>
                  <a:pt x="0" y="4195260"/>
                </a:lnTo>
                <a:lnTo>
                  <a:pt x="0" y="0"/>
                </a:lnTo>
                <a:close/>
              </a:path>
            </a:pathLst>
          </a:custGeom>
          <a:blipFill rotWithShape="1">
            <a:blip r:embed="rId3">
              <a:alphaModFix/>
            </a:blip>
            <a:stretch>
              <a:fillRect l="-55864" r="-15635"/>
            </a:stretch>
          </a:blipFill>
          <a:ln>
            <a:noFill/>
          </a:ln>
        </p:spPr>
        <p:txBody>
          <a:bodyPr/>
          <a:lstStyle/>
          <a:p>
            <a:endParaRPr lang="fr-FR"/>
          </a:p>
        </p:txBody>
      </p:sp>
      <p:sp>
        <p:nvSpPr>
          <p:cNvPr id="147" name="Google Shape;147;p5"/>
          <p:cNvSpPr txBox="1"/>
          <p:nvPr/>
        </p:nvSpPr>
        <p:spPr>
          <a:xfrm>
            <a:off x="1368378" y="622639"/>
            <a:ext cx="15551100" cy="110820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US" sz="7200" b="1" i="0" u="none" strike="noStrike" cap="none">
                <a:solidFill>
                  <a:srgbClr val="010349"/>
                </a:solidFill>
                <a:latin typeface="DM Sans"/>
                <a:ea typeface="DM Sans"/>
                <a:cs typeface="DM Sans"/>
                <a:sym typeface="DM Sans"/>
              </a:rPr>
              <a:t>Description des 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p:nvPr/>
        </p:nvSpPr>
        <p:spPr>
          <a:xfrm>
            <a:off x="1349920" y="2541366"/>
            <a:ext cx="16679668" cy="670202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2400" b="0" i="0" u="none" strike="noStrike" cap="none" dirty="0">
              <a:solidFill>
                <a:srgbClr val="000000"/>
              </a:solidFill>
              <a:latin typeface="DM Sans"/>
              <a:ea typeface="DM Sans"/>
              <a:cs typeface="DM Sans"/>
              <a:sym typeface="DM Sans"/>
            </a:endParaRPr>
          </a:p>
          <a:p>
            <a:pPr marL="518163" marR="0" lvl="1" indent="-259082" algn="l" rtl="0">
              <a:lnSpc>
                <a:spcPct val="140000"/>
              </a:lnSpc>
              <a:spcBef>
                <a:spcPts val="0"/>
              </a:spcBef>
              <a:spcAft>
                <a:spcPts val="0"/>
              </a:spcAft>
              <a:buClr>
                <a:srgbClr val="000000"/>
              </a:buClr>
              <a:buSzPts val="2400"/>
              <a:buFont typeface="Arial"/>
              <a:buChar char="•"/>
            </a:pPr>
            <a:r>
              <a:rPr lang="en-US" sz="2400" b="0" i="0" u="none" strike="noStrike" cap="none" dirty="0" err="1">
                <a:solidFill>
                  <a:srgbClr val="000000"/>
                </a:solidFill>
                <a:latin typeface="DM Sans"/>
                <a:ea typeface="DM Sans"/>
                <a:cs typeface="DM Sans"/>
                <a:sym typeface="DM Sans"/>
              </a:rPr>
              <a:t>Valeurs</a:t>
            </a:r>
            <a:r>
              <a:rPr lang="en-US" sz="2400" b="0" i="0" u="none" strike="noStrike" cap="none" dirty="0">
                <a:solidFill>
                  <a:srgbClr val="000000"/>
                </a:solidFill>
                <a:latin typeface="DM Sans"/>
                <a:ea typeface="DM Sans"/>
                <a:cs typeface="DM Sans"/>
                <a:sym typeface="DM Sans"/>
              </a:rPr>
              <a:t> de </a:t>
            </a:r>
            <a:r>
              <a:rPr lang="en-US" sz="2400" b="0" i="0" u="none" strike="noStrike" cap="none" dirty="0" err="1">
                <a:solidFill>
                  <a:srgbClr val="000000"/>
                </a:solidFill>
                <a:latin typeface="DM Sans"/>
                <a:ea typeface="DM Sans"/>
                <a:cs typeface="DM Sans"/>
                <a:sym typeface="DM Sans"/>
              </a:rPr>
              <a:t>commandes</a:t>
            </a:r>
            <a:r>
              <a:rPr lang="en-US" sz="2400" b="0" i="0" u="none" strike="noStrike" cap="none" dirty="0">
                <a:solidFill>
                  <a:srgbClr val="000000"/>
                </a:solidFill>
                <a:latin typeface="DM Sans"/>
                <a:ea typeface="DM Sans"/>
                <a:cs typeface="DM Sans"/>
                <a:sym typeface="DM Sans"/>
              </a:rPr>
              <a:t> </a:t>
            </a:r>
            <a:r>
              <a:rPr lang="en-US" sz="2400" b="0" i="0" u="none" strike="noStrike" cap="none" dirty="0" err="1">
                <a:solidFill>
                  <a:srgbClr val="000000"/>
                </a:solidFill>
                <a:latin typeface="DM Sans"/>
                <a:ea typeface="DM Sans"/>
                <a:cs typeface="DM Sans"/>
                <a:sym typeface="DM Sans"/>
              </a:rPr>
              <a:t>aberrantes</a:t>
            </a:r>
            <a:r>
              <a:rPr lang="en-US" sz="2400" b="0" i="0" u="none" strike="noStrike" cap="none" dirty="0">
                <a:solidFill>
                  <a:srgbClr val="000000"/>
                </a:solidFill>
                <a:latin typeface="DM Sans"/>
                <a:ea typeface="DM Sans"/>
                <a:cs typeface="DM Sans"/>
                <a:sym typeface="DM Sans"/>
              </a:rPr>
              <a:t> non </a:t>
            </a:r>
            <a:r>
              <a:rPr lang="en-US" sz="2400" b="0" i="0" u="none" strike="noStrike" cap="none" dirty="0" err="1">
                <a:solidFill>
                  <a:srgbClr val="000000"/>
                </a:solidFill>
                <a:latin typeface="DM Sans"/>
                <a:ea typeface="DM Sans"/>
                <a:cs typeface="DM Sans"/>
                <a:sym typeface="DM Sans"/>
              </a:rPr>
              <a:t>prises</a:t>
            </a:r>
            <a:r>
              <a:rPr lang="en-US" sz="2400" b="0" i="0" u="none" strike="noStrike" cap="none" dirty="0">
                <a:solidFill>
                  <a:srgbClr val="000000"/>
                </a:solidFill>
                <a:latin typeface="DM Sans"/>
                <a:ea typeface="DM Sans"/>
                <a:cs typeface="DM Sans"/>
                <a:sym typeface="DM Sans"/>
              </a:rPr>
              <a:t> </a:t>
            </a:r>
            <a:r>
              <a:rPr lang="en-US" sz="2400" b="0" i="0" u="none" strike="noStrike" cap="none" dirty="0" err="1">
                <a:solidFill>
                  <a:srgbClr val="000000"/>
                </a:solidFill>
                <a:latin typeface="DM Sans"/>
                <a:ea typeface="DM Sans"/>
                <a:cs typeface="DM Sans"/>
                <a:sym typeface="DM Sans"/>
              </a:rPr>
              <a:t>en</a:t>
            </a:r>
            <a:r>
              <a:rPr lang="en-US" sz="2400" b="0" i="0" u="none" strike="noStrike" cap="none" dirty="0">
                <a:solidFill>
                  <a:srgbClr val="000000"/>
                </a:solidFill>
                <a:latin typeface="DM Sans"/>
                <a:ea typeface="DM Sans"/>
                <a:cs typeface="DM Sans"/>
                <a:sym typeface="DM Sans"/>
              </a:rPr>
              <a:t> </a:t>
            </a:r>
            <a:r>
              <a:rPr lang="en-US" sz="2400" b="0" i="0" u="none" strike="noStrike" cap="none" dirty="0" err="1">
                <a:solidFill>
                  <a:srgbClr val="000000"/>
                </a:solidFill>
                <a:latin typeface="DM Sans"/>
                <a:ea typeface="DM Sans"/>
                <a:cs typeface="DM Sans"/>
                <a:sym typeface="DM Sans"/>
              </a:rPr>
              <a:t>compte</a:t>
            </a:r>
            <a:r>
              <a:rPr lang="en-US" sz="2400" b="0" i="0" u="none" strike="noStrike" cap="none" dirty="0">
                <a:solidFill>
                  <a:srgbClr val="000000"/>
                </a:solidFill>
                <a:latin typeface="DM Sans"/>
                <a:ea typeface="DM Sans"/>
                <a:cs typeface="DM Sans"/>
                <a:sym typeface="DM Sans"/>
              </a:rPr>
              <a:t> pour </a:t>
            </a:r>
            <a:r>
              <a:rPr lang="en-US" sz="2400" b="0" i="0" u="none" strike="noStrike" cap="none" dirty="0" err="1">
                <a:solidFill>
                  <a:srgbClr val="000000"/>
                </a:solidFill>
                <a:latin typeface="DM Sans"/>
                <a:ea typeface="DM Sans"/>
                <a:cs typeface="DM Sans"/>
                <a:sym typeface="DM Sans"/>
              </a:rPr>
              <a:t>l’analyse</a:t>
            </a:r>
            <a:r>
              <a:rPr lang="en-US" sz="2400" b="0" i="0" u="none" strike="noStrike" cap="none" dirty="0">
                <a:solidFill>
                  <a:srgbClr val="000000"/>
                </a:solidFill>
                <a:latin typeface="DM Sans"/>
                <a:ea typeface="DM Sans"/>
                <a:cs typeface="DM Sans"/>
                <a:sym typeface="DM Sans"/>
              </a:rPr>
              <a:t> financière </a:t>
            </a:r>
          </a:p>
          <a:p>
            <a:pPr marL="259081" marR="0" lvl="1" algn="l" rtl="0">
              <a:lnSpc>
                <a:spcPct val="140000"/>
              </a:lnSpc>
              <a:spcBef>
                <a:spcPts val="0"/>
              </a:spcBef>
              <a:spcAft>
                <a:spcPts val="0"/>
              </a:spcAft>
              <a:buClr>
                <a:srgbClr val="000000"/>
              </a:buClr>
              <a:buSzPts val="2400"/>
            </a:pPr>
            <a:endParaRPr dirty="0"/>
          </a:p>
          <a:p>
            <a:pPr marL="0" marR="0" lvl="0" indent="0" algn="ctr" rtl="0">
              <a:lnSpc>
                <a:spcPct val="140000"/>
              </a:lnSpc>
              <a:spcBef>
                <a:spcPts val="0"/>
              </a:spcBef>
              <a:spcAft>
                <a:spcPts val="0"/>
              </a:spcAft>
              <a:buNone/>
            </a:pPr>
            <a:endParaRPr sz="2400" b="0" i="0" u="none" strike="noStrike" cap="none" dirty="0">
              <a:solidFill>
                <a:srgbClr val="000000"/>
              </a:solidFill>
              <a:latin typeface="DM Sans"/>
              <a:ea typeface="DM Sans"/>
              <a:cs typeface="DM Sans"/>
              <a:sym typeface="DM Sans"/>
            </a:endParaRPr>
          </a:p>
          <a:p>
            <a:pPr marL="0" marR="0" lvl="0" indent="0" algn="l" rtl="0">
              <a:lnSpc>
                <a:spcPct val="140000"/>
              </a:lnSpc>
              <a:spcBef>
                <a:spcPts val="0"/>
              </a:spcBef>
              <a:spcAft>
                <a:spcPts val="0"/>
              </a:spcAft>
              <a:buNone/>
            </a:pPr>
            <a:r>
              <a:rPr lang="en-US" sz="2400" b="0" i="0" u="sng" strike="noStrike" cap="none" dirty="0">
                <a:solidFill>
                  <a:srgbClr val="000000"/>
                </a:solidFill>
                <a:latin typeface="DM Sans"/>
                <a:ea typeface="DM Sans"/>
                <a:cs typeface="DM Sans"/>
                <a:sym typeface="DM Sans"/>
              </a:rPr>
              <a:t>Cas de Just Eat : </a:t>
            </a:r>
            <a:endParaRPr sz="2400" b="0" i="0" u="sng" strike="noStrike" cap="none" dirty="0">
              <a:solidFill>
                <a:srgbClr val="000000"/>
              </a:solidFill>
              <a:latin typeface="DM Sans"/>
              <a:ea typeface="DM Sans"/>
              <a:cs typeface="DM Sans"/>
              <a:sym typeface="DM Sans"/>
            </a:endParaRPr>
          </a:p>
          <a:p>
            <a:pPr marL="518163" marR="0" lvl="1" indent="-259082" algn="l" rtl="0">
              <a:lnSpc>
                <a:spcPct val="233999"/>
              </a:lnSpc>
              <a:spcBef>
                <a:spcPts val="0"/>
              </a:spcBef>
              <a:spcAft>
                <a:spcPts val="0"/>
              </a:spcAft>
              <a:buClr>
                <a:srgbClr val="000000"/>
              </a:buClr>
              <a:buSzPts val="2400"/>
              <a:buFont typeface="Arial"/>
              <a:buChar char="•"/>
            </a:pPr>
            <a:r>
              <a:rPr lang="en-US" sz="2400" b="0" i="0" u="none" strike="noStrike" cap="none" dirty="0">
                <a:solidFill>
                  <a:srgbClr val="000000"/>
                </a:solidFill>
                <a:latin typeface="DM Sans"/>
                <a:ea typeface="DM Sans"/>
                <a:cs typeface="DM Sans"/>
                <a:sym typeface="DM Sans"/>
              </a:rPr>
              <a:t>Absence de données </a:t>
            </a:r>
            <a:r>
              <a:rPr lang="en-US" sz="2400" b="0" i="0" u="none" strike="noStrike" cap="none" dirty="0" err="1">
                <a:solidFill>
                  <a:srgbClr val="000000"/>
                </a:solidFill>
                <a:latin typeface="DM Sans"/>
                <a:ea typeface="DM Sans"/>
                <a:cs typeface="DM Sans"/>
                <a:sym typeface="DM Sans"/>
              </a:rPr>
              <a:t>financières</a:t>
            </a:r>
            <a:r>
              <a:rPr lang="en-US" sz="2400" b="0" i="0" u="none" strike="noStrike" cap="none" dirty="0">
                <a:solidFill>
                  <a:srgbClr val="000000"/>
                </a:solidFill>
                <a:latin typeface="DM Sans"/>
                <a:ea typeface="DM Sans"/>
                <a:cs typeface="DM Sans"/>
                <a:sym typeface="DM Sans"/>
              </a:rPr>
              <a:t> (30 000 </a:t>
            </a:r>
            <a:r>
              <a:rPr lang="en-US" sz="2400" b="0" i="0" u="none" strike="noStrike" cap="none" dirty="0" err="1">
                <a:solidFill>
                  <a:srgbClr val="000000"/>
                </a:solidFill>
                <a:latin typeface="DM Sans"/>
                <a:ea typeface="DM Sans"/>
                <a:cs typeface="DM Sans"/>
                <a:sym typeface="DM Sans"/>
              </a:rPr>
              <a:t>NaN</a:t>
            </a:r>
            <a:r>
              <a:rPr lang="en-US" sz="2400" b="0" i="0" u="none" strike="noStrike" cap="none" dirty="0">
                <a:solidFill>
                  <a:srgbClr val="000000"/>
                </a:solidFill>
                <a:latin typeface="DM Sans"/>
                <a:ea typeface="DM Sans"/>
                <a:cs typeface="DM Sans"/>
                <a:sym typeface="DM Sans"/>
              </a:rPr>
              <a:t>) </a:t>
            </a:r>
            <a:endParaRPr dirty="0"/>
          </a:p>
          <a:p>
            <a:pPr marL="518163" marR="0" lvl="1" indent="-259082" algn="l" rtl="0">
              <a:lnSpc>
                <a:spcPct val="233999"/>
              </a:lnSpc>
              <a:spcBef>
                <a:spcPts val="0"/>
              </a:spcBef>
              <a:spcAft>
                <a:spcPts val="0"/>
              </a:spcAft>
              <a:buClr>
                <a:srgbClr val="000000"/>
              </a:buClr>
              <a:buSzPts val="2400"/>
              <a:buFont typeface="Arial"/>
              <a:buChar char="•"/>
            </a:pPr>
            <a:r>
              <a:rPr lang="en-US" sz="2400" b="0" i="0" u="none" strike="noStrike" cap="none" dirty="0" err="1">
                <a:solidFill>
                  <a:srgbClr val="000000"/>
                </a:solidFill>
                <a:latin typeface="DM Sans"/>
                <a:ea typeface="DM Sans"/>
                <a:cs typeface="DM Sans"/>
                <a:sym typeface="DM Sans"/>
              </a:rPr>
              <a:t>Informations</a:t>
            </a:r>
            <a:r>
              <a:rPr lang="en-US" sz="2400" b="0" i="0" u="none" strike="noStrike" cap="none" dirty="0">
                <a:solidFill>
                  <a:srgbClr val="000000"/>
                </a:solidFill>
                <a:latin typeface="DM Sans"/>
                <a:ea typeface="DM Sans"/>
                <a:cs typeface="DM Sans"/>
                <a:sym typeface="DM Sans"/>
              </a:rPr>
              <a:t> sur les </a:t>
            </a:r>
            <a:r>
              <a:rPr lang="en-US" sz="2400" b="0" i="0" u="none" strike="noStrike" cap="none" dirty="0" err="1">
                <a:solidFill>
                  <a:srgbClr val="000000"/>
                </a:solidFill>
                <a:latin typeface="DM Sans"/>
                <a:ea typeface="DM Sans"/>
                <a:cs typeface="DM Sans"/>
                <a:sym typeface="DM Sans"/>
              </a:rPr>
              <a:t>commandes</a:t>
            </a:r>
            <a:r>
              <a:rPr lang="en-US" sz="2400" b="0" i="0" u="none" strike="noStrike" cap="none" dirty="0">
                <a:solidFill>
                  <a:srgbClr val="000000"/>
                </a:solidFill>
                <a:latin typeface="DM Sans"/>
                <a:ea typeface="DM Sans"/>
                <a:cs typeface="DM Sans"/>
                <a:sym typeface="DM Sans"/>
              </a:rPr>
              <a:t> </a:t>
            </a:r>
            <a:r>
              <a:rPr lang="en-US" sz="2400" b="0" i="0" u="none" strike="noStrike" cap="none" dirty="0" err="1">
                <a:solidFill>
                  <a:srgbClr val="000000"/>
                </a:solidFill>
                <a:latin typeface="DM Sans"/>
                <a:ea typeface="DM Sans"/>
                <a:cs typeface="DM Sans"/>
                <a:sym typeface="DM Sans"/>
              </a:rPr>
              <a:t>indisponibles</a:t>
            </a:r>
            <a:endParaRPr dirty="0"/>
          </a:p>
          <a:p>
            <a:pPr marL="518163" marR="0" lvl="1" indent="-259082" algn="l" rtl="0">
              <a:lnSpc>
                <a:spcPct val="233999"/>
              </a:lnSpc>
              <a:spcBef>
                <a:spcPts val="0"/>
              </a:spcBef>
              <a:spcAft>
                <a:spcPts val="0"/>
              </a:spcAft>
              <a:buClr>
                <a:srgbClr val="000000"/>
              </a:buClr>
              <a:buSzPts val="2400"/>
              <a:buFont typeface="Arial"/>
              <a:buChar char="•"/>
            </a:pPr>
            <a:r>
              <a:rPr lang="en-US" sz="2400" b="0" i="0" u="none" strike="noStrike" cap="none" dirty="0" err="1">
                <a:solidFill>
                  <a:srgbClr val="000000"/>
                </a:solidFill>
                <a:latin typeface="DM Sans"/>
                <a:ea typeface="DM Sans"/>
                <a:cs typeface="DM Sans"/>
                <a:sym typeface="DM Sans"/>
              </a:rPr>
              <a:t>Utilisation</a:t>
            </a:r>
            <a:r>
              <a:rPr lang="en-US" sz="2400" b="0" i="0" u="none" strike="noStrike" cap="none" dirty="0">
                <a:solidFill>
                  <a:srgbClr val="000000"/>
                </a:solidFill>
                <a:latin typeface="DM Sans"/>
                <a:ea typeface="DM Sans"/>
                <a:cs typeface="DM Sans"/>
                <a:sym typeface="DM Sans"/>
              </a:rPr>
              <a:t> des données Just Eat </a:t>
            </a:r>
            <a:r>
              <a:rPr lang="en-US" sz="2400" b="0" i="0" u="none" strike="noStrike" cap="none" dirty="0" err="1">
                <a:solidFill>
                  <a:srgbClr val="000000"/>
                </a:solidFill>
                <a:latin typeface="DM Sans"/>
                <a:ea typeface="DM Sans"/>
                <a:cs typeface="DM Sans"/>
                <a:sym typeface="DM Sans"/>
              </a:rPr>
              <a:t>uniquement</a:t>
            </a:r>
            <a:r>
              <a:rPr lang="en-US" sz="2400" b="0" i="0" u="none" strike="noStrike" cap="none" dirty="0">
                <a:solidFill>
                  <a:srgbClr val="000000"/>
                </a:solidFill>
                <a:latin typeface="DM Sans"/>
                <a:ea typeface="DM Sans"/>
                <a:cs typeface="DM Sans"/>
                <a:sym typeface="DM Sans"/>
              </a:rPr>
              <a:t> pour </a:t>
            </a:r>
            <a:r>
              <a:rPr lang="en-US" sz="2400" b="0" i="0" u="none" strike="noStrike" cap="none" dirty="0" err="1">
                <a:solidFill>
                  <a:srgbClr val="000000"/>
                </a:solidFill>
                <a:latin typeface="DM Sans"/>
                <a:ea typeface="DM Sans"/>
                <a:cs typeface="DM Sans"/>
                <a:sym typeface="DM Sans"/>
              </a:rPr>
              <a:t>l’analyse</a:t>
            </a:r>
            <a:r>
              <a:rPr lang="en-US" sz="2400" b="0" i="0" u="none" strike="noStrike" cap="none" dirty="0">
                <a:solidFill>
                  <a:srgbClr val="000000"/>
                </a:solidFill>
                <a:latin typeface="DM Sans"/>
                <a:ea typeface="DM Sans"/>
                <a:cs typeface="DM Sans"/>
                <a:sym typeface="DM Sans"/>
              </a:rPr>
              <a:t> macro</a:t>
            </a:r>
            <a:endParaRPr dirty="0"/>
          </a:p>
          <a:p>
            <a:pPr marL="0" marR="0" lvl="0" indent="0" algn="l" rtl="0">
              <a:lnSpc>
                <a:spcPct val="118875"/>
              </a:lnSpc>
              <a:spcBef>
                <a:spcPts val="0"/>
              </a:spcBef>
              <a:spcAft>
                <a:spcPts val="0"/>
              </a:spcAft>
              <a:buNone/>
            </a:pPr>
            <a:endParaRPr sz="2400" b="0" i="0" u="none" strike="noStrike" cap="none" dirty="0">
              <a:solidFill>
                <a:srgbClr val="000000"/>
              </a:solidFill>
              <a:latin typeface="DM Sans"/>
              <a:ea typeface="DM Sans"/>
              <a:cs typeface="DM Sans"/>
              <a:sym typeface="DM Sans"/>
            </a:endParaRPr>
          </a:p>
          <a:p>
            <a:pPr marL="0" marR="0" lvl="0" indent="0" algn="ctr" rtl="0">
              <a:lnSpc>
                <a:spcPct val="352291"/>
              </a:lnSpc>
              <a:spcBef>
                <a:spcPts val="0"/>
              </a:spcBef>
              <a:spcAft>
                <a:spcPts val="0"/>
              </a:spcAft>
              <a:buNone/>
            </a:pPr>
            <a:endParaRPr sz="2400" b="0" i="0" u="none" strike="noStrike" cap="none" dirty="0">
              <a:solidFill>
                <a:srgbClr val="000000"/>
              </a:solidFill>
              <a:latin typeface="DM Sans"/>
              <a:ea typeface="DM Sans"/>
              <a:cs typeface="DM Sans"/>
              <a:sym typeface="DM Sans"/>
            </a:endParaRPr>
          </a:p>
        </p:txBody>
      </p:sp>
      <p:grpSp>
        <p:nvGrpSpPr>
          <p:cNvPr id="157" name="Google Shape;157;p6"/>
          <p:cNvGrpSpPr/>
          <p:nvPr/>
        </p:nvGrpSpPr>
        <p:grpSpPr>
          <a:xfrm>
            <a:off x="0" y="-361652"/>
            <a:ext cx="689989" cy="10648652"/>
            <a:chOff x="0" y="-95250"/>
            <a:chExt cx="181726" cy="2804583"/>
          </a:xfrm>
        </p:grpSpPr>
        <p:sp>
          <p:nvSpPr>
            <p:cNvPr id="158" name="Google Shape;158;p6"/>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159" name="Google Shape;159;p6"/>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0" name="Google Shape;160;p6"/>
          <p:cNvGrpSpPr/>
          <p:nvPr/>
        </p:nvGrpSpPr>
        <p:grpSpPr>
          <a:xfrm>
            <a:off x="533502" y="-361651"/>
            <a:ext cx="17754498" cy="1031915"/>
            <a:chOff x="0" y="-95250"/>
            <a:chExt cx="4676082" cy="271781"/>
          </a:xfrm>
        </p:grpSpPr>
        <p:sp>
          <p:nvSpPr>
            <p:cNvPr id="161" name="Google Shape;161;p6"/>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162" name="Google Shape;162;p6"/>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3" name="Google Shape;163;p6"/>
          <p:cNvSpPr/>
          <p:nvPr/>
        </p:nvSpPr>
        <p:spPr>
          <a:xfrm>
            <a:off x="14290849" y="5738771"/>
            <a:ext cx="3711845" cy="3711845"/>
          </a:xfrm>
          <a:custGeom>
            <a:avLst/>
            <a:gdLst/>
            <a:ahLst/>
            <a:cxnLst/>
            <a:rect l="l" t="t" r="r" b="b"/>
            <a:pathLst>
              <a:path w="3711845" h="3711845" extrusionOk="0">
                <a:moveTo>
                  <a:pt x="0" y="0"/>
                </a:moveTo>
                <a:lnTo>
                  <a:pt x="3711845" y="0"/>
                </a:lnTo>
                <a:lnTo>
                  <a:pt x="3711845" y="3711845"/>
                </a:lnTo>
                <a:lnTo>
                  <a:pt x="0" y="3711845"/>
                </a:lnTo>
                <a:lnTo>
                  <a:pt x="0" y="0"/>
                </a:lnTo>
                <a:close/>
              </a:path>
            </a:pathLst>
          </a:custGeom>
          <a:blipFill rotWithShape="1">
            <a:blip r:embed="rId3">
              <a:alphaModFix/>
            </a:blip>
            <a:stretch>
              <a:fillRect/>
            </a:stretch>
          </a:blipFill>
          <a:ln>
            <a:noFill/>
          </a:ln>
        </p:spPr>
        <p:txBody>
          <a:bodyPr/>
          <a:lstStyle/>
          <a:p>
            <a:endParaRPr lang="fr-FR"/>
          </a:p>
        </p:txBody>
      </p:sp>
      <p:sp>
        <p:nvSpPr>
          <p:cNvPr id="164" name="Google Shape;164;p6"/>
          <p:cNvSpPr txBox="1"/>
          <p:nvPr/>
        </p:nvSpPr>
        <p:spPr>
          <a:xfrm>
            <a:off x="1349920" y="752475"/>
            <a:ext cx="15551245" cy="136779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US" sz="7200" b="1" i="0" u="none" strike="noStrike" cap="none">
                <a:solidFill>
                  <a:srgbClr val="010349"/>
                </a:solidFill>
                <a:latin typeface="DM Sans"/>
                <a:ea typeface="DM Sans"/>
                <a:cs typeface="DM Sans"/>
                <a:sym typeface="DM Sans"/>
              </a:rPr>
              <a:t>Traitement des Données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7"/>
          <p:cNvGrpSpPr/>
          <p:nvPr/>
        </p:nvGrpSpPr>
        <p:grpSpPr>
          <a:xfrm>
            <a:off x="0" y="-361652"/>
            <a:ext cx="689989" cy="10648652"/>
            <a:chOff x="0" y="-95250"/>
            <a:chExt cx="181726" cy="2804583"/>
          </a:xfrm>
        </p:grpSpPr>
        <p:sp>
          <p:nvSpPr>
            <p:cNvPr id="174" name="Google Shape;174;p7"/>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175" name="Google Shape;175;p7"/>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6" name="Google Shape;176;p7"/>
          <p:cNvGrpSpPr/>
          <p:nvPr/>
        </p:nvGrpSpPr>
        <p:grpSpPr>
          <a:xfrm>
            <a:off x="533502" y="-361651"/>
            <a:ext cx="17754498" cy="1031915"/>
            <a:chOff x="0" y="-95250"/>
            <a:chExt cx="4676082" cy="271781"/>
          </a:xfrm>
        </p:grpSpPr>
        <p:sp>
          <p:nvSpPr>
            <p:cNvPr id="177" name="Google Shape;177;p7"/>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178" name="Google Shape;178;p7"/>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9" name="Google Shape;179;p7"/>
          <p:cNvGrpSpPr/>
          <p:nvPr/>
        </p:nvGrpSpPr>
        <p:grpSpPr>
          <a:xfrm>
            <a:off x="1192210" y="2048232"/>
            <a:ext cx="2743626" cy="7210068"/>
            <a:chOff x="0" y="-114300"/>
            <a:chExt cx="722601" cy="1898948"/>
          </a:xfrm>
        </p:grpSpPr>
        <p:sp>
          <p:nvSpPr>
            <p:cNvPr id="180" name="Google Shape;180;p7"/>
            <p:cNvSpPr/>
            <p:nvPr/>
          </p:nvSpPr>
          <p:spPr>
            <a:xfrm>
              <a:off x="0" y="0"/>
              <a:ext cx="722601" cy="1784648"/>
            </a:xfrm>
            <a:custGeom>
              <a:avLst/>
              <a:gdLst/>
              <a:ahLst/>
              <a:cxnLst/>
              <a:rect l="l" t="t" r="r" b="b"/>
              <a:pathLst>
                <a:path w="722601" h="1784648" extrusionOk="0">
                  <a:moveTo>
                    <a:pt x="143911" y="0"/>
                  </a:moveTo>
                  <a:lnTo>
                    <a:pt x="578690" y="0"/>
                  </a:lnTo>
                  <a:cubicBezTo>
                    <a:pt x="658170" y="0"/>
                    <a:pt x="722601" y="64431"/>
                    <a:pt x="722601" y="143911"/>
                  </a:cubicBezTo>
                  <a:lnTo>
                    <a:pt x="722601" y="1640737"/>
                  </a:lnTo>
                  <a:cubicBezTo>
                    <a:pt x="722601" y="1678904"/>
                    <a:pt x="707439" y="1715509"/>
                    <a:pt x="680451" y="1742497"/>
                  </a:cubicBezTo>
                  <a:cubicBezTo>
                    <a:pt x="653462" y="1769486"/>
                    <a:pt x="616858" y="1784648"/>
                    <a:pt x="578690" y="1784648"/>
                  </a:cubicBezTo>
                  <a:lnTo>
                    <a:pt x="143911" y="1784648"/>
                  </a:lnTo>
                  <a:cubicBezTo>
                    <a:pt x="64431" y="1784648"/>
                    <a:pt x="0" y="1720217"/>
                    <a:pt x="0" y="1640737"/>
                  </a:cubicBezTo>
                  <a:lnTo>
                    <a:pt x="0" y="143911"/>
                  </a:lnTo>
                  <a:cubicBezTo>
                    <a:pt x="0" y="105743"/>
                    <a:pt x="15162" y="69139"/>
                    <a:pt x="42151" y="42151"/>
                  </a:cubicBezTo>
                  <a:cubicBezTo>
                    <a:pt x="69139" y="15162"/>
                    <a:pt x="105743" y="0"/>
                    <a:pt x="143911"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txBox="1"/>
            <p:nvPr/>
          </p:nvSpPr>
          <p:spPr>
            <a:xfrm>
              <a:off x="0" y="-114300"/>
              <a:ext cx="722601" cy="1898948"/>
            </a:xfrm>
            <a:prstGeom prst="rect">
              <a:avLst/>
            </a:prstGeom>
            <a:noFill/>
            <a:ln>
              <a:noFill/>
            </a:ln>
          </p:spPr>
          <p:txBody>
            <a:bodyPr spcFirstLastPara="1" wrap="square" lIns="50800" tIns="50800" rIns="50800" bIns="50800" anchor="ctr" anchorCtr="0">
              <a:noAutofit/>
            </a:bodyPr>
            <a:lstStyle/>
            <a:p>
              <a:pPr marL="0" marR="0" lvl="0" indent="0" algn="ctr" rtl="0">
                <a:lnSpc>
                  <a:spcPct val="160020"/>
                </a:lnSpc>
                <a:spcBef>
                  <a:spcPts val="0"/>
                </a:spcBef>
                <a:spcAft>
                  <a:spcPts val="0"/>
                </a:spcAft>
                <a:buNone/>
              </a:pPr>
              <a:r>
                <a:rPr lang="en-US" sz="2899" b="1" i="0" u="none" strike="noStrike" cap="none">
                  <a:solidFill>
                    <a:srgbClr val="000000"/>
                  </a:solidFill>
                  <a:latin typeface="DM Sans"/>
                  <a:ea typeface="DM Sans"/>
                  <a:cs typeface="DM Sans"/>
                  <a:sym typeface="DM Sans"/>
                </a:rPr>
                <a:t>Hypothèse 1 </a:t>
              </a:r>
              <a:r>
                <a:rPr lang="en-US" sz="2899" b="0" i="0" u="none" strike="noStrike" cap="none">
                  <a:solidFill>
                    <a:srgbClr val="000000"/>
                  </a:solidFill>
                  <a:latin typeface="DM Sans"/>
                  <a:ea typeface="DM Sans"/>
                  <a:cs typeface="DM Sans"/>
                  <a:sym typeface="DM Sans"/>
                </a:rPr>
                <a:t>:</a:t>
              </a:r>
              <a:endParaRPr/>
            </a:p>
            <a:p>
              <a:pPr marL="0" marR="0" lvl="0" indent="0" algn="ctr" rtl="0">
                <a:lnSpc>
                  <a:spcPct val="160021"/>
                </a:lnSpc>
                <a:spcBef>
                  <a:spcPts val="0"/>
                </a:spcBef>
                <a:spcAft>
                  <a:spcPts val="0"/>
                </a:spcAft>
                <a:buNone/>
              </a:pPr>
              <a:r>
                <a:rPr lang="en-US" sz="2799" b="0" i="0" u="none" strike="noStrike" cap="none">
                  <a:solidFill>
                    <a:srgbClr val="000000"/>
                  </a:solidFill>
                  <a:latin typeface="DM Sans"/>
                  <a:ea typeface="DM Sans"/>
                  <a:cs typeface="DM Sans"/>
                  <a:sym typeface="DM Sans"/>
                </a:rPr>
                <a:t> </a:t>
              </a:r>
              <a:endParaRPr/>
            </a:p>
            <a:p>
              <a:pPr marL="0" marR="0" lvl="0" indent="0" algn="ctr" rtl="0">
                <a:lnSpc>
                  <a:spcPct val="160021"/>
                </a:lnSpc>
                <a:spcBef>
                  <a:spcPts val="0"/>
                </a:spcBef>
                <a:spcAft>
                  <a:spcPts val="0"/>
                </a:spcAft>
                <a:buNone/>
              </a:pPr>
              <a:r>
                <a:rPr lang="en-US" sz="2799" b="0" i="0" u="none" strike="noStrike" cap="none">
                  <a:solidFill>
                    <a:srgbClr val="000000"/>
                  </a:solidFill>
                  <a:latin typeface="DM Sans"/>
                  <a:ea typeface="DM Sans"/>
                  <a:cs typeface="DM Sans"/>
                  <a:sym typeface="DM Sans"/>
                </a:rPr>
                <a:t>Uber Eats le leader sur le marché des livraisons de repas</a:t>
              </a:r>
              <a:endParaRPr/>
            </a:p>
            <a:p>
              <a:pPr marL="0" marR="0" lvl="0" indent="0" algn="ctr" rtl="0">
                <a:lnSpc>
                  <a:spcPct val="160021"/>
                </a:lnSpc>
                <a:spcBef>
                  <a:spcPts val="0"/>
                </a:spcBef>
                <a:spcAft>
                  <a:spcPts val="0"/>
                </a:spcAft>
                <a:buNone/>
              </a:pPr>
              <a:endParaRPr sz="2799" b="0" i="0" u="none" strike="noStrike" cap="none">
                <a:solidFill>
                  <a:srgbClr val="000000"/>
                </a:solidFill>
                <a:latin typeface="DM Sans"/>
                <a:ea typeface="DM Sans"/>
                <a:cs typeface="DM Sans"/>
                <a:sym typeface="DM Sans"/>
              </a:endParaRPr>
            </a:p>
          </p:txBody>
        </p:sp>
      </p:grpSp>
      <p:grpSp>
        <p:nvGrpSpPr>
          <p:cNvPr id="182" name="Google Shape;182;p7"/>
          <p:cNvGrpSpPr/>
          <p:nvPr/>
        </p:nvGrpSpPr>
        <p:grpSpPr>
          <a:xfrm>
            <a:off x="4473751" y="2048232"/>
            <a:ext cx="2710625" cy="7210068"/>
            <a:chOff x="0" y="-114300"/>
            <a:chExt cx="713909" cy="1898948"/>
          </a:xfrm>
        </p:grpSpPr>
        <p:sp>
          <p:nvSpPr>
            <p:cNvPr id="183" name="Google Shape;183;p7"/>
            <p:cNvSpPr/>
            <p:nvPr/>
          </p:nvSpPr>
          <p:spPr>
            <a:xfrm>
              <a:off x="0" y="0"/>
              <a:ext cx="713909" cy="1784648"/>
            </a:xfrm>
            <a:custGeom>
              <a:avLst/>
              <a:gdLst/>
              <a:ahLst/>
              <a:cxnLst/>
              <a:rect l="l" t="t" r="r" b="b"/>
              <a:pathLst>
                <a:path w="713909" h="1784648" extrusionOk="0">
                  <a:moveTo>
                    <a:pt x="145663" y="0"/>
                  </a:moveTo>
                  <a:lnTo>
                    <a:pt x="568246" y="0"/>
                  </a:lnTo>
                  <a:cubicBezTo>
                    <a:pt x="648694" y="0"/>
                    <a:pt x="713909" y="65216"/>
                    <a:pt x="713909" y="145663"/>
                  </a:cubicBezTo>
                  <a:lnTo>
                    <a:pt x="713909" y="1638985"/>
                  </a:lnTo>
                  <a:cubicBezTo>
                    <a:pt x="713909" y="1677617"/>
                    <a:pt x="698563" y="1714667"/>
                    <a:pt x="671246" y="1741984"/>
                  </a:cubicBezTo>
                  <a:cubicBezTo>
                    <a:pt x="643929" y="1769301"/>
                    <a:pt x="606879" y="1784648"/>
                    <a:pt x="568246" y="1784648"/>
                  </a:cubicBezTo>
                  <a:lnTo>
                    <a:pt x="145663" y="1784648"/>
                  </a:lnTo>
                  <a:cubicBezTo>
                    <a:pt x="65216" y="1784648"/>
                    <a:pt x="0" y="1719432"/>
                    <a:pt x="0" y="1638985"/>
                  </a:cubicBezTo>
                  <a:lnTo>
                    <a:pt x="0" y="145663"/>
                  </a:lnTo>
                  <a:cubicBezTo>
                    <a:pt x="0" y="65216"/>
                    <a:pt x="65216" y="0"/>
                    <a:pt x="145663"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txBox="1"/>
            <p:nvPr/>
          </p:nvSpPr>
          <p:spPr>
            <a:xfrm>
              <a:off x="0" y="-114300"/>
              <a:ext cx="713909" cy="1898948"/>
            </a:xfrm>
            <a:prstGeom prst="rect">
              <a:avLst/>
            </a:prstGeom>
            <a:noFill/>
            <a:ln>
              <a:noFill/>
            </a:ln>
          </p:spPr>
          <p:txBody>
            <a:bodyPr spcFirstLastPara="1" wrap="square" lIns="50800" tIns="50800" rIns="50800" bIns="50800" anchor="ctr" anchorCtr="0">
              <a:noAutofit/>
            </a:bodyPr>
            <a:lstStyle/>
            <a:p>
              <a:pPr marL="0" marR="0" lvl="0" indent="0" algn="ctr" rtl="0">
                <a:lnSpc>
                  <a:spcPct val="160020"/>
                </a:lnSpc>
                <a:spcBef>
                  <a:spcPts val="0"/>
                </a:spcBef>
                <a:spcAft>
                  <a:spcPts val="0"/>
                </a:spcAft>
                <a:buNone/>
              </a:pPr>
              <a:r>
                <a:rPr lang="en-US" sz="2899" b="1" i="0" u="none" strike="noStrike" cap="none">
                  <a:solidFill>
                    <a:srgbClr val="000000"/>
                  </a:solidFill>
                  <a:latin typeface="DM Sans"/>
                  <a:ea typeface="DM Sans"/>
                  <a:cs typeface="DM Sans"/>
                  <a:sym typeface="DM Sans"/>
                </a:rPr>
                <a:t>Hypothèse</a:t>
              </a:r>
              <a:r>
                <a:rPr lang="en-US" sz="2899" b="0" i="0" u="none" strike="noStrike" cap="none">
                  <a:solidFill>
                    <a:srgbClr val="000000"/>
                  </a:solidFill>
                  <a:latin typeface="DM Sans"/>
                  <a:ea typeface="DM Sans"/>
                  <a:cs typeface="DM Sans"/>
                  <a:sym typeface="DM Sans"/>
                </a:rPr>
                <a:t> </a:t>
              </a:r>
              <a:r>
                <a:rPr lang="en-US" sz="2899" b="1" i="0" u="none" strike="noStrike" cap="none">
                  <a:solidFill>
                    <a:srgbClr val="000000"/>
                  </a:solidFill>
                  <a:latin typeface="DM Sans"/>
                  <a:ea typeface="DM Sans"/>
                  <a:cs typeface="DM Sans"/>
                  <a:sym typeface="DM Sans"/>
                </a:rPr>
                <a:t>2</a:t>
              </a:r>
              <a:r>
                <a:rPr lang="en-US" sz="2899" b="0" i="0" u="none" strike="noStrike" cap="none">
                  <a:solidFill>
                    <a:srgbClr val="000000"/>
                  </a:solidFill>
                  <a:latin typeface="DM Sans"/>
                  <a:ea typeface="DM Sans"/>
                  <a:cs typeface="DM Sans"/>
                  <a:sym typeface="DM Sans"/>
                </a:rPr>
                <a:t> :</a:t>
              </a:r>
              <a:endParaRPr/>
            </a:p>
            <a:p>
              <a:pPr marL="0" marR="0" lvl="0" indent="0" algn="ctr" rtl="0">
                <a:lnSpc>
                  <a:spcPct val="160021"/>
                </a:lnSpc>
                <a:spcBef>
                  <a:spcPts val="0"/>
                </a:spcBef>
                <a:spcAft>
                  <a:spcPts val="0"/>
                </a:spcAft>
                <a:buNone/>
              </a:pPr>
              <a:r>
                <a:rPr lang="en-US" sz="2799" b="0" i="0" u="none" strike="noStrike" cap="none">
                  <a:solidFill>
                    <a:srgbClr val="000000"/>
                  </a:solidFill>
                  <a:latin typeface="DM Sans"/>
                  <a:ea typeface="DM Sans"/>
                  <a:cs typeface="DM Sans"/>
                  <a:sym typeface="DM Sans"/>
                </a:rPr>
                <a:t> </a:t>
              </a:r>
              <a:endParaRPr/>
            </a:p>
            <a:p>
              <a:pPr marL="0" marR="0" lvl="0" indent="0" algn="ctr" rtl="0">
                <a:lnSpc>
                  <a:spcPct val="160021"/>
                </a:lnSpc>
                <a:spcBef>
                  <a:spcPts val="0"/>
                </a:spcBef>
                <a:spcAft>
                  <a:spcPts val="0"/>
                </a:spcAft>
                <a:buNone/>
              </a:pPr>
              <a:r>
                <a:rPr lang="en-US" sz="2799" b="0" i="0" u="none" strike="noStrike" cap="none">
                  <a:solidFill>
                    <a:srgbClr val="000000"/>
                  </a:solidFill>
                  <a:latin typeface="DM Sans"/>
                  <a:ea typeface="DM Sans"/>
                  <a:cs typeface="DM Sans"/>
                  <a:sym typeface="DM Sans"/>
                </a:rPr>
                <a:t>Les promotions incitent les clients à commander davantage</a:t>
              </a:r>
              <a:endParaRPr/>
            </a:p>
            <a:p>
              <a:pPr marL="0" marR="0" lvl="0" indent="0" algn="ctr" rtl="0">
                <a:lnSpc>
                  <a:spcPct val="160021"/>
                </a:lnSpc>
                <a:spcBef>
                  <a:spcPts val="0"/>
                </a:spcBef>
                <a:spcAft>
                  <a:spcPts val="0"/>
                </a:spcAft>
                <a:buNone/>
              </a:pPr>
              <a:endParaRPr sz="2799" b="0" i="0" u="none" strike="noStrike" cap="none">
                <a:solidFill>
                  <a:srgbClr val="000000"/>
                </a:solidFill>
                <a:latin typeface="DM Sans"/>
                <a:ea typeface="DM Sans"/>
                <a:cs typeface="DM Sans"/>
                <a:sym typeface="DM Sans"/>
              </a:endParaRPr>
            </a:p>
          </p:txBody>
        </p:sp>
      </p:grpSp>
      <p:grpSp>
        <p:nvGrpSpPr>
          <p:cNvPr id="185" name="Google Shape;185;p7"/>
          <p:cNvGrpSpPr/>
          <p:nvPr/>
        </p:nvGrpSpPr>
        <p:grpSpPr>
          <a:xfrm>
            <a:off x="10903006" y="2048232"/>
            <a:ext cx="2861982" cy="7210068"/>
            <a:chOff x="0" y="-114300"/>
            <a:chExt cx="753773" cy="1898948"/>
          </a:xfrm>
        </p:grpSpPr>
        <p:sp>
          <p:nvSpPr>
            <p:cNvPr id="186" name="Google Shape;186;p7"/>
            <p:cNvSpPr/>
            <p:nvPr/>
          </p:nvSpPr>
          <p:spPr>
            <a:xfrm>
              <a:off x="0" y="0"/>
              <a:ext cx="753773" cy="1784648"/>
            </a:xfrm>
            <a:custGeom>
              <a:avLst/>
              <a:gdLst/>
              <a:ahLst/>
              <a:cxnLst/>
              <a:rect l="l" t="t" r="r" b="b"/>
              <a:pathLst>
                <a:path w="753773" h="1784648" extrusionOk="0">
                  <a:moveTo>
                    <a:pt x="137960" y="0"/>
                  </a:moveTo>
                  <a:lnTo>
                    <a:pt x="615813" y="0"/>
                  </a:lnTo>
                  <a:cubicBezTo>
                    <a:pt x="692006" y="0"/>
                    <a:pt x="753773" y="61767"/>
                    <a:pt x="753773" y="137960"/>
                  </a:cubicBezTo>
                  <a:lnTo>
                    <a:pt x="753773" y="1646688"/>
                  </a:lnTo>
                  <a:cubicBezTo>
                    <a:pt x="753773" y="1683277"/>
                    <a:pt x="739238" y="1718368"/>
                    <a:pt x="713366" y="1744240"/>
                  </a:cubicBezTo>
                  <a:cubicBezTo>
                    <a:pt x="687493" y="1770113"/>
                    <a:pt x="652402" y="1784648"/>
                    <a:pt x="615813" y="1784648"/>
                  </a:cubicBezTo>
                  <a:lnTo>
                    <a:pt x="137960" y="1784648"/>
                  </a:lnTo>
                  <a:cubicBezTo>
                    <a:pt x="101370" y="1784648"/>
                    <a:pt x="66280" y="1770113"/>
                    <a:pt x="40407" y="1744240"/>
                  </a:cubicBezTo>
                  <a:cubicBezTo>
                    <a:pt x="14535" y="1718368"/>
                    <a:pt x="0" y="1683277"/>
                    <a:pt x="0" y="1646688"/>
                  </a:cubicBezTo>
                  <a:lnTo>
                    <a:pt x="0" y="137960"/>
                  </a:lnTo>
                  <a:cubicBezTo>
                    <a:pt x="0" y="101370"/>
                    <a:pt x="14535" y="66280"/>
                    <a:pt x="40407" y="40407"/>
                  </a:cubicBezTo>
                  <a:cubicBezTo>
                    <a:pt x="66280" y="14535"/>
                    <a:pt x="101370" y="0"/>
                    <a:pt x="137960"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txBox="1"/>
            <p:nvPr/>
          </p:nvSpPr>
          <p:spPr>
            <a:xfrm>
              <a:off x="0" y="-114300"/>
              <a:ext cx="753773" cy="1898948"/>
            </a:xfrm>
            <a:prstGeom prst="rect">
              <a:avLst/>
            </a:prstGeom>
            <a:noFill/>
            <a:ln>
              <a:noFill/>
            </a:ln>
          </p:spPr>
          <p:txBody>
            <a:bodyPr spcFirstLastPara="1" wrap="square" lIns="50800" tIns="50800" rIns="50800" bIns="50800" anchor="ctr" anchorCtr="0">
              <a:noAutofit/>
            </a:bodyPr>
            <a:lstStyle/>
            <a:p>
              <a:pPr marL="0" marR="0" lvl="0" indent="0" algn="ctr" rtl="0">
                <a:lnSpc>
                  <a:spcPct val="160020"/>
                </a:lnSpc>
                <a:spcBef>
                  <a:spcPts val="0"/>
                </a:spcBef>
                <a:spcAft>
                  <a:spcPts val="0"/>
                </a:spcAft>
                <a:buNone/>
              </a:pPr>
              <a:r>
                <a:rPr lang="en-US" sz="2899" b="1" i="0" u="none" strike="noStrike" cap="none" dirty="0" err="1">
                  <a:solidFill>
                    <a:srgbClr val="000000"/>
                  </a:solidFill>
                  <a:latin typeface="DM Sans"/>
                  <a:ea typeface="DM Sans"/>
                  <a:cs typeface="DM Sans"/>
                  <a:sym typeface="DM Sans"/>
                </a:rPr>
                <a:t>Hypothèse</a:t>
              </a:r>
              <a:r>
                <a:rPr lang="en-US" sz="2899" b="1" i="0" u="none" strike="noStrike" cap="none" dirty="0">
                  <a:solidFill>
                    <a:srgbClr val="000000"/>
                  </a:solidFill>
                  <a:latin typeface="DM Sans"/>
                  <a:ea typeface="DM Sans"/>
                  <a:cs typeface="DM Sans"/>
                  <a:sym typeface="DM Sans"/>
                </a:rPr>
                <a:t> 4 :</a:t>
              </a:r>
              <a:endParaRPr dirty="0"/>
            </a:p>
            <a:p>
              <a:pPr marL="0" marR="0" lvl="0" indent="0" algn="ctr" rtl="0">
                <a:lnSpc>
                  <a:spcPct val="160021"/>
                </a:lnSpc>
                <a:spcBef>
                  <a:spcPts val="0"/>
                </a:spcBef>
                <a:spcAft>
                  <a:spcPts val="0"/>
                </a:spcAft>
                <a:buNone/>
              </a:pPr>
              <a:r>
                <a:rPr lang="en-US" sz="2799" b="1" i="0" u="none" strike="noStrike" cap="none" dirty="0">
                  <a:solidFill>
                    <a:srgbClr val="000000"/>
                  </a:solidFill>
                  <a:latin typeface="DM Sans"/>
                  <a:ea typeface="DM Sans"/>
                  <a:cs typeface="DM Sans"/>
                  <a:sym typeface="DM Sans"/>
                </a:rPr>
                <a:t> </a:t>
              </a:r>
              <a:endParaRPr dirty="0"/>
            </a:p>
            <a:p>
              <a:pPr marL="0" marR="0" lvl="0" indent="0" algn="ctr" rtl="0">
                <a:lnSpc>
                  <a:spcPct val="160021"/>
                </a:lnSpc>
                <a:spcBef>
                  <a:spcPts val="0"/>
                </a:spcBef>
                <a:spcAft>
                  <a:spcPts val="0"/>
                </a:spcAft>
                <a:buNone/>
              </a:pPr>
              <a:r>
                <a:rPr lang="en-US" sz="2799" b="0" i="0" u="none" strike="noStrike" cap="none" dirty="0">
                  <a:solidFill>
                    <a:srgbClr val="000000"/>
                  </a:solidFill>
                  <a:latin typeface="DM Sans"/>
                  <a:ea typeface="DM Sans"/>
                  <a:cs typeface="DM Sans"/>
                  <a:sym typeface="DM Sans"/>
                </a:rPr>
                <a:t>Les clients </a:t>
              </a:r>
              <a:r>
                <a:rPr lang="en-US" sz="2799" b="0" i="0" u="none" strike="noStrike" cap="none" dirty="0" err="1">
                  <a:solidFill>
                    <a:srgbClr val="000000"/>
                  </a:solidFill>
                  <a:latin typeface="DM Sans"/>
                  <a:ea typeface="DM Sans"/>
                  <a:cs typeface="DM Sans"/>
                  <a:sym typeface="DM Sans"/>
                </a:rPr>
                <a:t>commandent</a:t>
              </a:r>
              <a:r>
                <a:rPr lang="en-US" sz="2799" b="0" i="0" u="none" strike="noStrike" cap="none" dirty="0">
                  <a:solidFill>
                    <a:srgbClr val="000000"/>
                  </a:solidFill>
                  <a:latin typeface="DM Sans"/>
                  <a:ea typeface="DM Sans"/>
                  <a:cs typeface="DM Sans"/>
                  <a:sym typeface="DM Sans"/>
                </a:rPr>
                <a:t> </a:t>
              </a:r>
              <a:r>
                <a:rPr lang="en-US" sz="2799" b="0" i="0" u="none" strike="noStrike" cap="none" dirty="0" err="1">
                  <a:solidFill>
                    <a:srgbClr val="000000"/>
                  </a:solidFill>
                  <a:latin typeface="DM Sans"/>
                  <a:ea typeface="DM Sans"/>
                  <a:cs typeface="DM Sans"/>
                  <a:sym typeface="DM Sans"/>
                </a:rPr>
                <a:t>majoritairement</a:t>
              </a:r>
              <a:r>
                <a:rPr lang="en-US" sz="2799" b="0" i="0" u="none" strike="noStrike" cap="none" dirty="0">
                  <a:solidFill>
                    <a:srgbClr val="000000"/>
                  </a:solidFill>
                  <a:latin typeface="DM Sans"/>
                  <a:ea typeface="DM Sans"/>
                  <a:cs typeface="DM Sans"/>
                  <a:sym typeface="DM Sans"/>
                </a:rPr>
                <a:t> le week-end et le </a:t>
              </a:r>
              <a:r>
                <a:rPr lang="en-US" sz="2799" b="0" i="0" u="none" strike="noStrike" cap="none" dirty="0" err="1">
                  <a:solidFill>
                    <a:srgbClr val="000000"/>
                  </a:solidFill>
                  <a:latin typeface="DM Sans"/>
                  <a:ea typeface="DM Sans"/>
                  <a:cs typeface="DM Sans"/>
                  <a:sym typeface="DM Sans"/>
                </a:rPr>
                <a:t>soir</a:t>
              </a:r>
              <a:endParaRPr dirty="0"/>
            </a:p>
            <a:p>
              <a:pPr marL="0" marR="0" lvl="0" indent="0" algn="ctr" rtl="0">
                <a:lnSpc>
                  <a:spcPct val="160021"/>
                </a:lnSpc>
                <a:spcBef>
                  <a:spcPts val="0"/>
                </a:spcBef>
                <a:spcAft>
                  <a:spcPts val="0"/>
                </a:spcAft>
                <a:buNone/>
              </a:pPr>
              <a:endParaRPr sz="2799" b="0" i="0" u="none" strike="noStrike" cap="none" dirty="0">
                <a:solidFill>
                  <a:srgbClr val="000000"/>
                </a:solidFill>
                <a:latin typeface="DM Sans"/>
                <a:ea typeface="DM Sans"/>
                <a:cs typeface="DM Sans"/>
                <a:sym typeface="DM Sans"/>
              </a:endParaRPr>
            </a:p>
          </p:txBody>
        </p:sp>
      </p:grpSp>
      <p:grpSp>
        <p:nvGrpSpPr>
          <p:cNvPr id="188" name="Google Shape;188;p7"/>
          <p:cNvGrpSpPr/>
          <p:nvPr/>
        </p:nvGrpSpPr>
        <p:grpSpPr>
          <a:xfrm>
            <a:off x="14345335" y="2048232"/>
            <a:ext cx="2729821" cy="7210068"/>
            <a:chOff x="0" y="-114300"/>
            <a:chExt cx="718965" cy="1898948"/>
          </a:xfrm>
        </p:grpSpPr>
        <p:sp>
          <p:nvSpPr>
            <p:cNvPr id="189" name="Google Shape;189;p7"/>
            <p:cNvSpPr/>
            <p:nvPr/>
          </p:nvSpPr>
          <p:spPr>
            <a:xfrm>
              <a:off x="0" y="0"/>
              <a:ext cx="718965" cy="1784648"/>
            </a:xfrm>
            <a:custGeom>
              <a:avLst/>
              <a:gdLst/>
              <a:ahLst/>
              <a:cxnLst/>
              <a:rect l="l" t="t" r="r" b="b"/>
              <a:pathLst>
                <a:path w="718965" h="1784648" extrusionOk="0">
                  <a:moveTo>
                    <a:pt x="144639" y="0"/>
                  </a:moveTo>
                  <a:lnTo>
                    <a:pt x="574326" y="0"/>
                  </a:lnTo>
                  <a:cubicBezTo>
                    <a:pt x="612687" y="0"/>
                    <a:pt x="649476" y="15239"/>
                    <a:pt x="676601" y="42364"/>
                  </a:cubicBezTo>
                  <a:cubicBezTo>
                    <a:pt x="703726" y="69489"/>
                    <a:pt x="718965" y="106278"/>
                    <a:pt x="718965" y="144639"/>
                  </a:cubicBezTo>
                  <a:lnTo>
                    <a:pt x="718965" y="1640009"/>
                  </a:lnTo>
                  <a:cubicBezTo>
                    <a:pt x="718965" y="1678370"/>
                    <a:pt x="703726" y="1715159"/>
                    <a:pt x="676601" y="1742284"/>
                  </a:cubicBezTo>
                  <a:cubicBezTo>
                    <a:pt x="649476" y="1769409"/>
                    <a:pt x="612687" y="1784648"/>
                    <a:pt x="574326" y="1784648"/>
                  </a:cubicBezTo>
                  <a:lnTo>
                    <a:pt x="144639" y="1784648"/>
                  </a:lnTo>
                  <a:cubicBezTo>
                    <a:pt x="106278" y="1784648"/>
                    <a:pt x="69489" y="1769409"/>
                    <a:pt x="42364" y="1742284"/>
                  </a:cubicBezTo>
                  <a:cubicBezTo>
                    <a:pt x="15239" y="1715159"/>
                    <a:pt x="0" y="1678370"/>
                    <a:pt x="0" y="1640009"/>
                  </a:cubicBezTo>
                  <a:lnTo>
                    <a:pt x="0" y="144639"/>
                  </a:lnTo>
                  <a:cubicBezTo>
                    <a:pt x="0" y="106278"/>
                    <a:pt x="15239" y="69489"/>
                    <a:pt x="42364" y="42364"/>
                  </a:cubicBezTo>
                  <a:cubicBezTo>
                    <a:pt x="69489" y="15239"/>
                    <a:pt x="106278" y="0"/>
                    <a:pt x="144639"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txBox="1"/>
            <p:nvPr/>
          </p:nvSpPr>
          <p:spPr>
            <a:xfrm>
              <a:off x="0" y="-114300"/>
              <a:ext cx="718965" cy="1898948"/>
            </a:xfrm>
            <a:prstGeom prst="rect">
              <a:avLst/>
            </a:prstGeom>
            <a:noFill/>
            <a:ln>
              <a:noFill/>
            </a:ln>
          </p:spPr>
          <p:txBody>
            <a:bodyPr spcFirstLastPara="1" wrap="square" lIns="50800" tIns="50800" rIns="50800" bIns="50800" anchor="ctr" anchorCtr="0">
              <a:noAutofit/>
            </a:bodyPr>
            <a:lstStyle/>
            <a:p>
              <a:pPr marL="0" marR="0" lvl="0" indent="0" algn="ctr" rtl="0">
                <a:lnSpc>
                  <a:spcPct val="160020"/>
                </a:lnSpc>
                <a:spcBef>
                  <a:spcPts val="0"/>
                </a:spcBef>
                <a:spcAft>
                  <a:spcPts val="0"/>
                </a:spcAft>
                <a:buNone/>
              </a:pPr>
              <a:r>
                <a:rPr lang="en-US" sz="2899" b="1" i="0" u="none" strike="noStrike" cap="none" dirty="0" err="1">
                  <a:solidFill>
                    <a:srgbClr val="000000"/>
                  </a:solidFill>
                  <a:latin typeface="DM Sans"/>
                  <a:ea typeface="DM Sans"/>
                  <a:cs typeface="DM Sans"/>
                  <a:sym typeface="DM Sans"/>
                </a:rPr>
                <a:t>Hypothèse</a:t>
              </a:r>
              <a:r>
                <a:rPr lang="en-US" sz="2899" b="1" i="0" u="none" strike="noStrike" cap="none" dirty="0">
                  <a:solidFill>
                    <a:srgbClr val="000000"/>
                  </a:solidFill>
                  <a:latin typeface="DM Sans"/>
                  <a:ea typeface="DM Sans"/>
                  <a:cs typeface="DM Sans"/>
                  <a:sym typeface="DM Sans"/>
                </a:rPr>
                <a:t> 5 :</a:t>
              </a:r>
              <a:endParaRPr dirty="0"/>
            </a:p>
            <a:p>
              <a:pPr marL="0" marR="0" lvl="0" indent="0" algn="ctr" rtl="0">
                <a:lnSpc>
                  <a:spcPct val="154501"/>
                </a:lnSpc>
                <a:spcBef>
                  <a:spcPts val="0"/>
                </a:spcBef>
                <a:spcAft>
                  <a:spcPts val="0"/>
                </a:spcAft>
                <a:buNone/>
              </a:pPr>
              <a:endParaRPr sz="2899" b="1" i="0" u="none" strike="noStrike" cap="none" dirty="0">
                <a:solidFill>
                  <a:srgbClr val="000000"/>
                </a:solidFill>
                <a:latin typeface="DM Sans"/>
                <a:ea typeface="DM Sans"/>
                <a:cs typeface="DM Sans"/>
                <a:sym typeface="DM Sans"/>
              </a:endParaRPr>
            </a:p>
            <a:p>
              <a:pPr marL="0" marR="0" lvl="0" indent="0" algn="ctr" rtl="0">
                <a:lnSpc>
                  <a:spcPct val="160021"/>
                </a:lnSpc>
                <a:spcBef>
                  <a:spcPts val="0"/>
                </a:spcBef>
                <a:spcAft>
                  <a:spcPts val="0"/>
                </a:spcAft>
                <a:buNone/>
              </a:pPr>
              <a:r>
                <a:rPr lang="en-US" sz="2799" b="0" i="0" u="none" strike="noStrike" cap="none" dirty="0">
                  <a:solidFill>
                    <a:srgbClr val="000000"/>
                  </a:solidFill>
                  <a:latin typeface="DM Sans"/>
                  <a:ea typeface="DM Sans"/>
                  <a:cs typeface="DM Sans"/>
                  <a:sym typeface="DM Sans"/>
                </a:rPr>
                <a:t> Les clients </a:t>
              </a:r>
              <a:r>
                <a:rPr lang="en-US" sz="2799" b="0" i="0" u="none" strike="noStrike" cap="none" dirty="0" err="1">
                  <a:solidFill>
                    <a:srgbClr val="000000"/>
                  </a:solidFill>
                  <a:latin typeface="DM Sans"/>
                  <a:ea typeface="DM Sans"/>
                  <a:cs typeface="DM Sans"/>
                  <a:sym typeface="DM Sans"/>
                </a:rPr>
                <a:t>âgés</a:t>
              </a:r>
              <a:r>
                <a:rPr lang="en-US" sz="2799" b="0" i="0" u="none" strike="noStrike" cap="none" dirty="0">
                  <a:solidFill>
                    <a:srgbClr val="000000"/>
                  </a:solidFill>
                  <a:latin typeface="DM Sans"/>
                  <a:ea typeface="DM Sans"/>
                  <a:cs typeface="DM Sans"/>
                  <a:sym typeface="DM Sans"/>
                </a:rPr>
                <a:t> de </a:t>
              </a:r>
              <a:r>
                <a:rPr lang="en-US" sz="2799" b="0" i="0" u="none" strike="noStrike" cap="none" dirty="0" err="1">
                  <a:solidFill>
                    <a:srgbClr val="000000"/>
                  </a:solidFill>
                  <a:latin typeface="DM Sans"/>
                  <a:ea typeface="DM Sans"/>
                  <a:cs typeface="DM Sans"/>
                  <a:sym typeface="DM Sans"/>
                </a:rPr>
                <a:t>moins</a:t>
              </a:r>
              <a:r>
                <a:rPr lang="en-US" sz="2799" b="0" i="0" u="none" strike="noStrike" cap="none" dirty="0">
                  <a:solidFill>
                    <a:srgbClr val="000000"/>
                  </a:solidFill>
                  <a:latin typeface="DM Sans"/>
                  <a:ea typeface="DM Sans"/>
                  <a:cs typeface="DM Sans"/>
                  <a:sym typeface="DM Sans"/>
                </a:rPr>
                <a:t> de 30 </a:t>
              </a:r>
              <a:r>
                <a:rPr lang="en-US" sz="2799" b="0" i="0" u="none" strike="noStrike" cap="none" dirty="0" err="1">
                  <a:solidFill>
                    <a:srgbClr val="000000"/>
                  </a:solidFill>
                  <a:latin typeface="DM Sans"/>
                  <a:ea typeface="DM Sans"/>
                  <a:cs typeface="DM Sans"/>
                  <a:sym typeface="DM Sans"/>
                </a:rPr>
                <a:t>ans</a:t>
              </a:r>
              <a:r>
                <a:rPr lang="en-US" sz="2799" b="0" i="0" u="none" strike="noStrike" cap="none" dirty="0">
                  <a:solidFill>
                    <a:srgbClr val="000000"/>
                  </a:solidFill>
                  <a:latin typeface="DM Sans"/>
                  <a:ea typeface="DM Sans"/>
                  <a:cs typeface="DM Sans"/>
                  <a:sym typeface="DM Sans"/>
                </a:rPr>
                <a:t> </a:t>
              </a:r>
              <a:r>
                <a:rPr lang="en-US" sz="2799" b="0" i="0" u="none" strike="noStrike" cap="none" dirty="0" err="1">
                  <a:solidFill>
                    <a:srgbClr val="000000"/>
                  </a:solidFill>
                  <a:latin typeface="DM Sans"/>
                  <a:ea typeface="DM Sans"/>
                  <a:cs typeface="DM Sans"/>
                  <a:sym typeface="DM Sans"/>
                </a:rPr>
                <a:t>représentent</a:t>
              </a:r>
              <a:r>
                <a:rPr lang="en-US" sz="2799" b="0" i="0" u="none" strike="noStrike" cap="none" dirty="0">
                  <a:solidFill>
                    <a:srgbClr val="000000"/>
                  </a:solidFill>
                  <a:latin typeface="DM Sans"/>
                  <a:ea typeface="DM Sans"/>
                  <a:cs typeface="DM Sans"/>
                  <a:sym typeface="DM Sans"/>
                </a:rPr>
                <a:t> la plus </a:t>
              </a:r>
              <a:r>
                <a:rPr lang="en-US" sz="2799" b="0" i="0" u="none" strike="noStrike" cap="none" dirty="0" err="1">
                  <a:solidFill>
                    <a:srgbClr val="000000"/>
                  </a:solidFill>
                  <a:latin typeface="DM Sans"/>
                  <a:ea typeface="DM Sans"/>
                  <a:cs typeface="DM Sans"/>
                  <a:sym typeface="DM Sans"/>
                </a:rPr>
                <a:t>grande</a:t>
              </a:r>
              <a:r>
                <a:rPr lang="en-US" sz="2799" b="0" i="0" u="none" strike="noStrike" cap="none" dirty="0">
                  <a:solidFill>
                    <a:srgbClr val="000000"/>
                  </a:solidFill>
                  <a:latin typeface="DM Sans"/>
                  <a:ea typeface="DM Sans"/>
                  <a:cs typeface="DM Sans"/>
                  <a:sym typeface="DM Sans"/>
                </a:rPr>
                <a:t> part de </a:t>
              </a:r>
              <a:r>
                <a:rPr lang="en-US" sz="2799" b="0" i="0" u="none" strike="noStrike" cap="none" dirty="0" err="1">
                  <a:solidFill>
                    <a:srgbClr val="000000"/>
                  </a:solidFill>
                  <a:latin typeface="DM Sans"/>
                  <a:ea typeface="DM Sans"/>
                  <a:cs typeface="DM Sans"/>
                  <a:sym typeface="DM Sans"/>
                </a:rPr>
                <a:t>marché</a:t>
              </a:r>
              <a:endParaRPr dirty="0"/>
            </a:p>
          </p:txBody>
        </p:sp>
      </p:grpSp>
      <p:grpSp>
        <p:nvGrpSpPr>
          <p:cNvPr id="191" name="Google Shape;191;p7"/>
          <p:cNvGrpSpPr/>
          <p:nvPr/>
        </p:nvGrpSpPr>
        <p:grpSpPr>
          <a:xfrm>
            <a:off x="7671925" y="2048232"/>
            <a:ext cx="2710625" cy="7210068"/>
            <a:chOff x="0" y="-114300"/>
            <a:chExt cx="713909" cy="1898948"/>
          </a:xfrm>
        </p:grpSpPr>
        <p:sp>
          <p:nvSpPr>
            <p:cNvPr id="192" name="Google Shape;192;p7"/>
            <p:cNvSpPr/>
            <p:nvPr/>
          </p:nvSpPr>
          <p:spPr>
            <a:xfrm>
              <a:off x="0" y="0"/>
              <a:ext cx="713909" cy="1784648"/>
            </a:xfrm>
            <a:custGeom>
              <a:avLst/>
              <a:gdLst/>
              <a:ahLst/>
              <a:cxnLst/>
              <a:rect l="l" t="t" r="r" b="b"/>
              <a:pathLst>
                <a:path w="713909" h="1784648" extrusionOk="0">
                  <a:moveTo>
                    <a:pt x="145663" y="0"/>
                  </a:moveTo>
                  <a:lnTo>
                    <a:pt x="568246" y="0"/>
                  </a:lnTo>
                  <a:cubicBezTo>
                    <a:pt x="648694" y="0"/>
                    <a:pt x="713909" y="65216"/>
                    <a:pt x="713909" y="145663"/>
                  </a:cubicBezTo>
                  <a:lnTo>
                    <a:pt x="713909" y="1638985"/>
                  </a:lnTo>
                  <a:cubicBezTo>
                    <a:pt x="713909" y="1677617"/>
                    <a:pt x="698563" y="1714667"/>
                    <a:pt x="671246" y="1741984"/>
                  </a:cubicBezTo>
                  <a:cubicBezTo>
                    <a:pt x="643929" y="1769301"/>
                    <a:pt x="606879" y="1784648"/>
                    <a:pt x="568246" y="1784648"/>
                  </a:cubicBezTo>
                  <a:lnTo>
                    <a:pt x="145663" y="1784648"/>
                  </a:lnTo>
                  <a:cubicBezTo>
                    <a:pt x="65216" y="1784648"/>
                    <a:pt x="0" y="1719432"/>
                    <a:pt x="0" y="1638985"/>
                  </a:cubicBezTo>
                  <a:lnTo>
                    <a:pt x="0" y="145663"/>
                  </a:lnTo>
                  <a:cubicBezTo>
                    <a:pt x="0" y="65216"/>
                    <a:pt x="65216" y="0"/>
                    <a:pt x="145663"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txBox="1"/>
            <p:nvPr/>
          </p:nvSpPr>
          <p:spPr>
            <a:xfrm>
              <a:off x="0" y="-114300"/>
              <a:ext cx="713909" cy="1898948"/>
            </a:xfrm>
            <a:prstGeom prst="rect">
              <a:avLst/>
            </a:prstGeom>
            <a:noFill/>
            <a:ln>
              <a:noFill/>
            </a:ln>
          </p:spPr>
          <p:txBody>
            <a:bodyPr spcFirstLastPara="1" wrap="square" lIns="50800" tIns="50800" rIns="50800" bIns="50800" anchor="ctr" anchorCtr="0">
              <a:noAutofit/>
            </a:bodyPr>
            <a:lstStyle/>
            <a:p>
              <a:pPr marL="0" marR="0" lvl="0" indent="0" algn="ctr" rtl="0">
                <a:lnSpc>
                  <a:spcPct val="160020"/>
                </a:lnSpc>
                <a:spcBef>
                  <a:spcPts val="0"/>
                </a:spcBef>
                <a:spcAft>
                  <a:spcPts val="0"/>
                </a:spcAft>
                <a:buNone/>
              </a:pPr>
              <a:r>
                <a:rPr lang="en-US" sz="2899" b="1" i="0" u="none" strike="noStrike" cap="none">
                  <a:solidFill>
                    <a:srgbClr val="000000"/>
                  </a:solidFill>
                  <a:latin typeface="DM Sans"/>
                  <a:ea typeface="DM Sans"/>
                  <a:cs typeface="DM Sans"/>
                  <a:sym typeface="DM Sans"/>
                </a:rPr>
                <a:t>Hypothèse</a:t>
              </a:r>
              <a:r>
                <a:rPr lang="en-US" sz="2899" b="0" i="0" u="none" strike="noStrike" cap="none">
                  <a:solidFill>
                    <a:srgbClr val="000000"/>
                  </a:solidFill>
                  <a:latin typeface="DM Sans"/>
                  <a:ea typeface="DM Sans"/>
                  <a:cs typeface="DM Sans"/>
                  <a:sym typeface="DM Sans"/>
                </a:rPr>
                <a:t> </a:t>
              </a:r>
              <a:r>
                <a:rPr lang="en-US" sz="2899" b="1" i="0" u="none" strike="noStrike" cap="none">
                  <a:solidFill>
                    <a:srgbClr val="000000"/>
                  </a:solidFill>
                  <a:latin typeface="DM Sans"/>
                  <a:ea typeface="DM Sans"/>
                  <a:cs typeface="DM Sans"/>
                  <a:sym typeface="DM Sans"/>
                </a:rPr>
                <a:t>3</a:t>
              </a:r>
              <a:r>
                <a:rPr lang="en-US" sz="2899" b="0" i="0" u="none" strike="noStrike" cap="none">
                  <a:solidFill>
                    <a:srgbClr val="000000"/>
                  </a:solidFill>
                  <a:latin typeface="DM Sans"/>
                  <a:ea typeface="DM Sans"/>
                  <a:cs typeface="DM Sans"/>
                  <a:sym typeface="DM Sans"/>
                </a:rPr>
                <a:t> :</a:t>
              </a:r>
              <a:endParaRPr/>
            </a:p>
            <a:p>
              <a:pPr marL="0" marR="0" lvl="0" indent="0" algn="ctr" rtl="0">
                <a:lnSpc>
                  <a:spcPct val="160021"/>
                </a:lnSpc>
                <a:spcBef>
                  <a:spcPts val="0"/>
                </a:spcBef>
                <a:spcAft>
                  <a:spcPts val="0"/>
                </a:spcAft>
                <a:buNone/>
              </a:pPr>
              <a:r>
                <a:rPr lang="en-US" sz="2799" b="0" i="0" u="none" strike="noStrike" cap="none">
                  <a:solidFill>
                    <a:srgbClr val="000000"/>
                  </a:solidFill>
                  <a:latin typeface="DM Sans"/>
                  <a:ea typeface="DM Sans"/>
                  <a:cs typeface="DM Sans"/>
                  <a:sym typeface="DM Sans"/>
                </a:rPr>
                <a:t> </a:t>
              </a:r>
              <a:endParaRPr/>
            </a:p>
            <a:p>
              <a:pPr marL="0" marR="0" lvl="0" indent="0" algn="ctr" rtl="0">
                <a:lnSpc>
                  <a:spcPct val="160021"/>
                </a:lnSpc>
                <a:spcBef>
                  <a:spcPts val="0"/>
                </a:spcBef>
                <a:spcAft>
                  <a:spcPts val="0"/>
                </a:spcAft>
                <a:buNone/>
              </a:pPr>
              <a:r>
                <a:rPr lang="en-US" sz="2799" b="0" i="0" u="none" strike="noStrike" cap="none">
                  <a:solidFill>
                    <a:srgbClr val="000000"/>
                  </a:solidFill>
                  <a:latin typeface="DM Sans"/>
                  <a:ea typeface="DM Sans"/>
                  <a:cs typeface="DM Sans"/>
                  <a:sym typeface="DM Sans"/>
                </a:rPr>
                <a:t>Un large éventail de restaurants et de produits</a:t>
              </a:r>
              <a:endParaRPr/>
            </a:p>
            <a:p>
              <a:pPr marL="0" marR="0" lvl="0" indent="0" algn="ctr" rtl="0">
                <a:lnSpc>
                  <a:spcPct val="160021"/>
                </a:lnSpc>
                <a:spcBef>
                  <a:spcPts val="0"/>
                </a:spcBef>
                <a:spcAft>
                  <a:spcPts val="0"/>
                </a:spcAft>
                <a:buNone/>
              </a:pPr>
              <a:endParaRPr sz="2799" b="0" i="0" u="none" strike="noStrike" cap="none">
                <a:solidFill>
                  <a:srgbClr val="000000"/>
                </a:solidFill>
                <a:latin typeface="DM Sans"/>
                <a:ea typeface="DM Sans"/>
                <a:cs typeface="DM Sans"/>
                <a:sym typeface="DM Sans"/>
              </a:endParaRPr>
            </a:p>
            <a:p>
              <a:pPr marL="0" marR="0" lvl="0" indent="0" algn="ctr" rtl="0">
                <a:lnSpc>
                  <a:spcPct val="160021"/>
                </a:lnSpc>
                <a:spcBef>
                  <a:spcPts val="0"/>
                </a:spcBef>
                <a:spcAft>
                  <a:spcPts val="0"/>
                </a:spcAft>
                <a:buNone/>
              </a:pPr>
              <a:endParaRPr sz="2799" b="0" i="0" u="none" strike="noStrike" cap="none">
                <a:solidFill>
                  <a:srgbClr val="000000"/>
                </a:solidFill>
                <a:latin typeface="DM Sans"/>
                <a:ea typeface="DM Sans"/>
                <a:cs typeface="DM Sans"/>
                <a:sym typeface="DM Sans"/>
              </a:endParaRPr>
            </a:p>
          </p:txBody>
        </p:sp>
      </p:grpSp>
      <p:sp>
        <p:nvSpPr>
          <p:cNvPr id="194" name="Google Shape;194;p7"/>
          <p:cNvSpPr/>
          <p:nvPr/>
        </p:nvSpPr>
        <p:spPr>
          <a:xfrm>
            <a:off x="5300652" y="8123970"/>
            <a:ext cx="1056823" cy="1056823"/>
          </a:xfrm>
          <a:custGeom>
            <a:avLst/>
            <a:gdLst/>
            <a:ahLst/>
            <a:cxnLst/>
            <a:rect l="l" t="t" r="r" b="b"/>
            <a:pathLst>
              <a:path w="1056823" h="1056823" extrusionOk="0">
                <a:moveTo>
                  <a:pt x="0" y="0"/>
                </a:moveTo>
                <a:lnTo>
                  <a:pt x="1056823" y="0"/>
                </a:lnTo>
                <a:lnTo>
                  <a:pt x="1056823" y="1056823"/>
                </a:lnTo>
                <a:lnTo>
                  <a:pt x="0" y="1056823"/>
                </a:lnTo>
                <a:lnTo>
                  <a:pt x="0" y="0"/>
                </a:lnTo>
                <a:close/>
              </a:path>
            </a:pathLst>
          </a:custGeom>
          <a:blipFill rotWithShape="1">
            <a:blip r:embed="rId3">
              <a:alphaModFix/>
            </a:blip>
            <a:stretch>
              <a:fillRect/>
            </a:stretch>
          </a:blipFill>
          <a:ln>
            <a:noFill/>
          </a:ln>
        </p:spPr>
        <p:txBody>
          <a:bodyPr/>
          <a:lstStyle/>
          <a:p>
            <a:endParaRPr lang="fr-FR"/>
          </a:p>
        </p:txBody>
      </p:sp>
      <p:sp>
        <p:nvSpPr>
          <p:cNvPr id="195" name="Google Shape;195;p7"/>
          <p:cNvSpPr/>
          <p:nvPr/>
        </p:nvSpPr>
        <p:spPr>
          <a:xfrm>
            <a:off x="8449922" y="8025301"/>
            <a:ext cx="1194245" cy="1194245"/>
          </a:xfrm>
          <a:custGeom>
            <a:avLst/>
            <a:gdLst/>
            <a:ahLst/>
            <a:cxnLst/>
            <a:rect l="l" t="t" r="r" b="b"/>
            <a:pathLst>
              <a:path w="1194245" h="1194245" extrusionOk="0">
                <a:moveTo>
                  <a:pt x="0" y="0"/>
                </a:moveTo>
                <a:lnTo>
                  <a:pt x="1194245" y="0"/>
                </a:lnTo>
                <a:lnTo>
                  <a:pt x="1194245" y="1194245"/>
                </a:lnTo>
                <a:lnTo>
                  <a:pt x="0" y="1194245"/>
                </a:lnTo>
                <a:lnTo>
                  <a:pt x="0" y="0"/>
                </a:lnTo>
                <a:close/>
              </a:path>
            </a:pathLst>
          </a:custGeom>
          <a:blipFill rotWithShape="1">
            <a:blip r:embed="rId4">
              <a:alphaModFix/>
            </a:blip>
            <a:stretch>
              <a:fillRect/>
            </a:stretch>
          </a:blipFill>
          <a:ln>
            <a:noFill/>
          </a:ln>
        </p:spPr>
        <p:txBody>
          <a:bodyPr/>
          <a:lstStyle/>
          <a:p>
            <a:endParaRPr lang="fr-FR"/>
          </a:p>
        </p:txBody>
      </p:sp>
      <p:sp>
        <p:nvSpPr>
          <p:cNvPr id="196" name="Google Shape;196;p7"/>
          <p:cNvSpPr/>
          <p:nvPr/>
        </p:nvSpPr>
        <p:spPr>
          <a:xfrm>
            <a:off x="11698120" y="7986547"/>
            <a:ext cx="1271753" cy="1271753"/>
          </a:xfrm>
          <a:custGeom>
            <a:avLst/>
            <a:gdLst/>
            <a:ahLst/>
            <a:cxnLst/>
            <a:rect l="l" t="t" r="r" b="b"/>
            <a:pathLst>
              <a:path w="1271753" h="1271753" extrusionOk="0">
                <a:moveTo>
                  <a:pt x="0" y="0"/>
                </a:moveTo>
                <a:lnTo>
                  <a:pt x="1271753" y="0"/>
                </a:lnTo>
                <a:lnTo>
                  <a:pt x="1271753" y="1271753"/>
                </a:lnTo>
                <a:lnTo>
                  <a:pt x="0" y="1271753"/>
                </a:lnTo>
                <a:lnTo>
                  <a:pt x="0" y="0"/>
                </a:lnTo>
                <a:close/>
              </a:path>
            </a:pathLst>
          </a:custGeom>
          <a:blipFill rotWithShape="1">
            <a:blip r:embed="rId5">
              <a:alphaModFix/>
            </a:blip>
            <a:stretch>
              <a:fillRect/>
            </a:stretch>
          </a:blipFill>
          <a:ln>
            <a:noFill/>
          </a:ln>
        </p:spPr>
        <p:txBody>
          <a:bodyPr/>
          <a:lstStyle/>
          <a:p>
            <a:endParaRPr lang="fr-FR"/>
          </a:p>
        </p:txBody>
      </p:sp>
      <p:sp>
        <p:nvSpPr>
          <p:cNvPr id="197" name="Google Shape;197;p7"/>
          <p:cNvSpPr/>
          <p:nvPr/>
        </p:nvSpPr>
        <p:spPr>
          <a:xfrm>
            <a:off x="15023826" y="8306035"/>
            <a:ext cx="1134330" cy="799703"/>
          </a:xfrm>
          <a:custGeom>
            <a:avLst/>
            <a:gdLst/>
            <a:ahLst/>
            <a:cxnLst/>
            <a:rect l="l" t="t" r="r" b="b"/>
            <a:pathLst>
              <a:path w="1134330" h="1134330" extrusionOk="0">
                <a:moveTo>
                  <a:pt x="0" y="0"/>
                </a:moveTo>
                <a:lnTo>
                  <a:pt x="1134331" y="0"/>
                </a:lnTo>
                <a:lnTo>
                  <a:pt x="1134331" y="1134330"/>
                </a:lnTo>
                <a:lnTo>
                  <a:pt x="0" y="1134330"/>
                </a:lnTo>
                <a:lnTo>
                  <a:pt x="0" y="0"/>
                </a:lnTo>
                <a:close/>
              </a:path>
            </a:pathLst>
          </a:custGeom>
          <a:blipFill rotWithShape="1">
            <a:blip r:embed="rId6">
              <a:alphaModFix/>
            </a:blip>
            <a:stretch>
              <a:fillRect/>
            </a:stretch>
          </a:blipFill>
          <a:ln>
            <a:noFill/>
          </a:ln>
        </p:spPr>
        <p:txBody>
          <a:bodyPr/>
          <a:lstStyle/>
          <a:p>
            <a:endParaRPr lang="fr-FR"/>
          </a:p>
        </p:txBody>
      </p:sp>
      <p:sp>
        <p:nvSpPr>
          <p:cNvPr id="198" name="Google Shape;198;p7"/>
          <p:cNvSpPr/>
          <p:nvPr/>
        </p:nvSpPr>
        <p:spPr>
          <a:xfrm>
            <a:off x="2133444" y="8123970"/>
            <a:ext cx="1134330" cy="1134330"/>
          </a:xfrm>
          <a:custGeom>
            <a:avLst/>
            <a:gdLst/>
            <a:ahLst/>
            <a:cxnLst/>
            <a:rect l="l" t="t" r="r" b="b"/>
            <a:pathLst>
              <a:path w="1134330" h="1134330" extrusionOk="0">
                <a:moveTo>
                  <a:pt x="0" y="0"/>
                </a:moveTo>
                <a:lnTo>
                  <a:pt x="1134330" y="0"/>
                </a:lnTo>
                <a:lnTo>
                  <a:pt x="1134330" y="1134330"/>
                </a:lnTo>
                <a:lnTo>
                  <a:pt x="0" y="1134330"/>
                </a:lnTo>
                <a:lnTo>
                  <a:pt x="0" y="0"/>
                </a:lnTo>
                <a:close/>
              </a:path>
            </a:pathLst>
          </a:custGeom>
          <a:blipFill rotWithShape="1">
            <a:blip r:embed="rId7">
              <a:alphaModFix/>
            </a:blip>
            <a:stretch>
              <a:fillRect/>
            </a:stretch>
          </a:blipFill>
          <a:ln>
            <a:noFill/>
          </a:ln>
        </p:spPr>
        <p:txBody>
          <a:bodyPr/>
          <a:lstStyle/>
          <a:p>
            <a:endParaRPr lang="fr-FR"/>
          </a:p>
        </p:txBody>
      </p:sp>
      <p:sp>
        <p:nvSpPr>
          <p:cNvPr id="199" name="Google Shape;199;p7"/>
          <p:cNvSpPr txBox="1"/>
          <p:nvPr/>
        </p:nvSpPr>
        <p:spPr>
          <a:xfrm>
            <a:off x="1979625" y="805150"/>
            <a:ext cx="15448200" cy="1108200"/>
          </a:xfrm>
          <a:prstGeom prst="rect">
            <a:avLst/>
          </a:prstGeom>
          <a:noFill/>
          <a:ln>
            <a:noFill/>
          </a:ln>
        </p:spPr>
        <p:txBody>
          <a:bodyPr spcFirstLastPara="1" wrap="square" lIns="0" tIns="0" rIns="0" bIns="0" anchor="t" anchorCtr="0">
            <a:spAutoFit/>
          </a:bodyPr>
          <a:lstStyle/>
          <a:p>
            <a:pPr marL="0" marR="0" lvl="0" indent="0" algn="ctr" rtl="0">
              <a:lnSpc>
                <a:spcPct val="160008"/>
              </a:lnSpc>
              <a:spcBef>
                <a:spcPts val="0"/>
              </a:spcBef>
              <a:spcAft>
                <a:spcPts val="0"/>
              </a:spcAft>
              <a:buNone/>
            </a:pPr>
            <a:r>
              <a:rPr lang="en-US" sz="7199" b="1" i="0" u="none" strike="noStrike" cap="none">
                <a:solidFill>
                  <a:srgbClr val="010349"/>
                </a:solidFill>
                <a:latin typeface="DM Sans"/>
                <a:ea typeface="DM Sans"/>
                <a:cs typeface="DM Sans"/>
                <a:sym typeface="DM Sans"/>
              </a:rPr>
              <a:t>Hypothèses primaires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p:nvPr/>
        </p:nvSpPr>
        <p:spPr>
          <a:xfrm>
            <a:off x="799168" y="3671238"/>
            <a:ext cx="1611281" cy="1088231"/>
          </a:xfrm>
          <a:custGeom>
            <a:avLst/>
            <a:gdLst/>
            <a:ahLst/>
            <a:cxnLst/>
            <a:rect l="l" t="t" r="r" b="b"/>
            <a:pathLst>
              <a:path w="1611281" h="1088231" extrusionOk="0">
                <a:moveTo>
                  <a:pt x="0" y="0"/>
                </a:moveTo>
                <a:lnTo>
                  <a:pt x="1611281" y="0"/>
                </a:lnTo>
                <a:lnTo>
                  <a:pt x="1611281" y="1088230"/>
                </a:lnTo>
                <a:lnTo>
                  <a:pt x="0" y="1088230"/>
                </a:lnTo>
                <a:lnTo>
                  <a:pt x="0" y="0"/>
                </a:lnTo>
                <a:close/>
              </a:path>
            </a:pathLst>
          </a:custGeom>
          <a:blipFill rotWithShape="1">
            <a:blip r:embed="rId3">
              <a:alphaModFix/>
            </a:blip>
            <a:stretch>
              <a:fillRect l="-13763" t="-3566" r="-6493"/>
            </a:stretch>
          </a:blipFill>
          <a:ln>
            <a:noFill/>
          </a:ln>
        </p:spPr>
        <p:txBody>
          <a:bodyPr/>
          <a:lstStyle/>
          <a:p>
            <a:endParaRPr lang="fr-FR"/>
          </a:p>
        </p:txBody>
      </p:sp>
      <p:sp>
        <p:nvSpPr>
          <p:cNvPr id="209" name="Google Shape;209;p8"/>
          <p:cNvSpPr/>
          <p:nvPr/>
        </p:nvSpPr>
        <p:spPr>
          <a:xfrm>
            <a:off x="899324" y="5645293"/>
            <a:ext cx="1591658" cy="1008538"/>
          </a:xfrm>
          <a:custGeom>
            <a:avLst/>
            <a:gdLst/>
            <a:ahLst/>
            <a:cxnLst/>
            <a:rect l="l" t="t" r="r" b="b"/>
            <a:pathLst>
              <a:path w="1591658" h="1008538" extrusionOk="0">
                <a:moveTo>
                  <a:pt x="0" y="0"/>
                </a:moveTo>
                <a:lnTo>
                  <a:pt x="1591658" y="0"/>
                </a:lnTo>
                <a:lnTo>
                  <a:pt x="1591658" y="1008538"/>
                </a:lnTo>
                <a:lnTo>
                  <a:pt x="0" y="1008538"/>
                </a:lnTo>
                <a:lnTo>
                  <a:pt x="0" y="0"/>
                </a:lnTo>
                <a:close/>
              </a:path>
            </a:pathLst>
          </a:custGeom>
          <a:blipFill rotWithShape="1">
            <a:blip r:embed="rId4">
              <a:alphaModFix/>
            </a:blip>
            <a:stretch>
              <a:fillRect t="-12195" r="-15522"/>
            </a:stretch>
          </a:blipFill>
          <a:ln>
            <a:noFill/>
          </a:ln>
        </p:spPr>
        <p:txBody>
          <a:bodyPr/>
          <a:lstStyle/>
          <a:p>
            <a:endParaRPr lang="fr-FR"/>
          </a:p>
        </p:txBody>
      </p:sp>
      <p:sp>
        <p:nvSpPr>
          <p:cNvPr id="210" name="Google Shape;210;p8"/>
          <p:cNvSpPr/>
          <p:nvPr/>
        </p:nvSpPr>
        <p:spPr>
          <a:xfrm>
            <a:off x="920134" y="7898957"/>
            <a:ext cx="1570848" cy="729725"/>
          </a:xfrm>
          <a:custGeom>
            <a:avLst/>
            <a:gdLst/>
            <a:ahLst/>
            <a:cxnLst/>
            <a:rect l="l" t="t" r="r" b="b"/>
            <a:pathLst>
              <a:path w="1570848" h="729725" extrusionOk="0">
                <a:moveTo>
                  <a:pt x="0" y="0"/>
                </a:moveTo>
                <a:lnTo>
                  <a:pt x="1570848" y="0"/>
                </a:lnTo>
                <a:lnTo>
                  <a:pt x="1570848" y="729725"/>
                </a:lnTo>
                <a:lnTo>
                  <a:pt x="0" y="729725"/>
                </a:lnTo>
                <a:lnTo>
                  <a:pt x="0" y="0"/>
                </a:lnTo>
                <a:close/>
              </a:path>
            </a:pathLst>
          </a:custGeom>
          <a:blipFill rotWithShape="1">
            <a:blip r:embed="rId5">
              <a:alphaModFix/>
            </a:blip>
            <a:stretch>
              <a:fillRect l="-131" t="-21406" r="-131"/>
            </a:stretch>
          </a:blipFill>
          <a:ln>
            <a:noFill/>
          </a:ln>
        </p:spPr>
        <p:txBody>
          <a:bodyPr/>
          <a:lstStyle/>
          <a:p>
            <a:endParaRPr lang="fr-FR"/>
          </a:p>
        </p:txBody>
      </p:sp>
      <p:sp>
        <p:nvSpPr>
          <p:cNvPr id="212" name="Google Shape;212;p8"/>
          <p:cNvSpPr txBox="1"/>
          <p:nvPr/>
        </p:nvSpPr>
        <p:spPr>
          <a:xfrm>
            <a:off x="2699820" y="7673811"/>
            <a:ext cx="8612406" cy="1655444"/>
          </a:xfrm>
          <a:prstGeom prst="rect">
            <a:avLst/>
          </a:prstGeom>
          <a:noFill/>
          <a:ln>
            <a:noFill/>
          </a:ln>
        </p:spPr>
        <p:txBody>
          <a:bodyPr spcFirstLastPara="1" wrap="square" lIns="0" tIns="0" rIns="0" bIns="0" anchor="t" anchorCtr="0">
            <a:spAutoFit/>
          </a:bodyPr>
          <a:lstStyle/>
          <a:p>
            <a:pPr marL="0" marR="0" lvl="0" indent="0" algn="l" rtl="0">
              <a:lnSpc>
                <a:spcPct val="160000"/>
              </a:lnSpc>
              <a:spcBef>
                <a:spcPts val="0"/>
              </a:spcBef>
              <a:spcAft>
                <a:spcPts val="0"/>
              </a:spcAft>
              <a:buNone/>
            </a:pPr>
            <a:r>
              <a:rPr lang="en-US" sz="2100" b="0" i="0" u="none" strike="noStrike" cap="none">
                <a:solidFill>
                  <a:srgbClr val="012B1B"/>
                </a:solidFill>
                <a:latin typeface="DM Sans"/>
                <a:ea typeface="DM Sans"/>
                <a:cs typeface="DM Sans"/>
                <a:sym typeface="DM Sans"/>
              </a:rPr>
              <a:t>Dominant le marché avec plus de la moitié des parts, Uber Eats est le leader incontesté. Cela peut être dû à une couverture géographique plus large, ou une meilleure reconnaissance de la marque.</a:t>
            </a:r>
            <a:endParaRPr/>
          </a:p>
          <a:p>
            <a:pPr marL="0" marR="0" lvl="0" indent="0" algn="l" rtl="0">
              <a:lnSpc>
                <a:spcPct val="160000"/>
              </a:lnSpc>
              <a:spcBef>
                <a:spcPts val="0"/>
              </a:spcBef>
              <a:spcAft>
                <a:spcPts val="0"/>
              </a:spcAft>
              <a:buNone/>
            </a:pPr>
            <a:endParaRPr sz="2100" b="0" i="0" u="none" strike="noStrike" cap="none">
              <a:solidFill>
                <a:srgbClr val="012B1B"/>
              </a:solidFill>
              <a:latin typeface="DM Sans"/>
              <a:ea typeface="DM Sans"/>
              <a:cs typeface="DM Sans"/>
              <a:sym typeface="DM Sans"/>
            </a:endParaRPr>
          </a:p>
        </p:txBody>
      </p:sp>
      <p:sp>
        <p:nvSpPr>
          <p:cNvPr id="213" name="Google Shape;213;p8"/>
          <p:cNvSpPr txBox="1"/>
          <p:nvPr/>
        </p:nvSpPr>
        <p:spPr>
          <a:xfrm>
            <a:off x="2709841" y="5541739"/>
            <a:ext cx="7467232" cy="2487412"/>
          </a:xfrm>
          <a:prstGeom prst="rect">
            <a:avLst/>
          </a:prstGeom>
          <a:noFill/>
          <a:ln>
            <a:noFill/>
          </a:ln>
        </p:spPr>
        <p:txBody>
          <a:bodyPr spcFirstLastPara="1" wrap="square" lIns="0" tIns="0" rIns="0" bIns="0" anchor="t" anchorCtr="0">
            <a:spAutoFit/>
          </a:bodyPr>
          <a:lstStyle/>
          <a:p>
            <a:pPr marL="0" marR="0" lvl="0" indent="0" algn="l" rtl="0">
              <a:lnSpc>
                <a:spcPct val="160028"/>
              </a:lnSpc>
              <a:spcBef>
                <a:spcPts val="0"/>
              </a:spcBef>
              <a:spcAft>
                <a:spcPts val="0"/>
              </a:spcAft>
              <a:buNone/>
            </a:pPr>
            <a:r>
              <a:rPr lang="en-US" sz="2099" b="0" i="0" u="none" strike="noStrike" cap="none" dirty="0">
                <a:solidFill>
                  <a:srgbClr val="012B1B"/>
                </a:solidFill>
                <a:latin typeface="DM Sans"/>
                <a:ea typeface="DM Sans"/>
                <a:cs typeface="DM Sans"/>
                <a:sym typeface="DM Sans"/>
              </a:rPr>
              <a:t>Avec un </a:t>
            </a:r>
            <a:r>
              <a:rPr lang="fr-FR" sz="2099" b="0" i="0" u="none" strike="noStrike" cap="none" dirty="0">
                <a:solidFill>
                  <a:srgbClr val="012B1B"/>
                </a:solidFill>
                <a:latin typeface="DM Sans"/>
                <a:ea typeface="DM Sans"/>
                <a:cs typeface="DM Sans"/>
                <a:sym typeface="DM Sans"/>
              </a:rPr>
              <a:t>tiers</a:t>
            </a:r>
            <a:r>
              <a:rPr lang="en-US" sz="2099" b="0" i="0" u="none" strike="noStrike" cap="none" dirty="0">
                <a:solidFill>
                  <a:srgbClr val="012B1B"/>
                </a:solidFill>
                <a:latin typeface="DM Sans"/>
                <a:ea typeface="DM Sans"/>
                <a:cs typeface="DM Sans"/>
                <a:sym typeface="DM Sans"/>
              </a:rPr>
              <a:t> des parts de </a:t>
            </a:r>
            <a:r>
              <a:rPr lang="en-US" sz="2099" b="0" i="0" u="none" strike="noStrike" cap="none" dirty="0" err="1">
                <a:solidFill>
                  <a:srgbClr val="012B1B"/>
                </a:solidFill>
                <a:latin typeface="DM Sans"/>
                <a:ea typeface="DM Sans"/>
                <a:cs typeface="DM Sans"/>
                <a:sym typeface="DM Sans"/>
              </a:rPr>
              <a:t>marché</a:t>
            </a:r>
            <a:r>
              <a:rPr lang="en-US" sz="2099" b="0" i="0" u="none" strike="noStrike" cap="none" dirty="0">
                <a:solidFill>
                  <a:srgbClr val="012B1B"/>
                </a:solidFill>
                <a:latin typeface="DM Sans"/>
                <a:ea typeface="DM Sans"/>
                <a:cs typeface="DM Sans"/>
                <a:sym typeface="DM Sans"/>
              </a:rPr>
              <a:t>, Deliveroo </a:t>
            </a:r>
            <a:r>
              <a:rPr lang="en-US" sz="2099" b="0" i="0" u="none" strike="noStrike" cap="none" dirty="0" err="1">
                <a:solidFill>
                  <a:srgbClr val="012B1B"/>
                </a:solidFill>
                <a:latin typeface="DM Sans"/>
                <a:ea typeface="DM Sans"/>
                <a:cs typeface="DM Sans"/>
                <a:sym typeface="DM Sans"/>
              </a:rPr>
              <a:t>est</a:t>
            </a:r>
            <a:r>
              <a:rPr lang="en-US" sz="2099" b="0" i="0" u="none" strike="noStrike" cap="none" dirty="0">
                <a:solidFill>
                  <a:srgbClr val="012B1B"/>
                </a:solidFill>
                <a:latin typeface="DM Sans"/>
                <a:ea typeface="DM Sans"/>
                <a:cs typeface="DM Sans"/>
                <a:sym typeface="DM Sans"/>
              </a:rPr>
              <a:t> </a:t>
            </a:r>
            <a:r>
              <a:rPr lang="en-US" sz="2099" b="0" i="0" u="none" strike="noStrike" cap="none" dirty="0" err="1">
                <a:solidFill>
                  <a:srgbClr val="012B1B"/>
                </a:solidFill>
                <a:latin typeface="DM Sans"/>
                <a:ea typeface="DM Sans"/>
                <a:cs typeface="DM Sans"/>
                <a:sym typeface="DM Sans"/>
              </a:rPr>
              <a:t>également</a:t>
            </a:r>
            <a:r>
              <a:rPr lang="en-US" sz="2099" b="0" i="0" u="none" strike="noStrike" cap="none" dirty="0">
                <a:solidFill>
                  <a:srgbClr val="012B1B"/>
                </a:solidFill>
                <a:latin typeface="DM Sans"/>
                <a:ea typeface="DM Sans"/>
                <a:cs typeface="DM Sans"/>
                <a:sym typeface="DM Sans"/>
              </a:rPr>
              <a:t> un </a:t>
            </a:r>
            <a:r>
              <a:rPr lang="en-US" sz="2099" b="0" i="0" u="none" strike="noStrike" cap="none" dirty="0" err="1">
                <a:solidFill>
                  <a:srgbClr val="012B1B"/>
                </a:solidFill>
                <a:latin typeface="DM Sans"/>
                <a:ea typeface="DM Sans"/>
                <a:cs typeface="DM Sans"/>
                <a:sym typeface="DM Sans"/>
              </a:rPr>
              <a:t>acteur</a:t>
            </a:r>
            <a:r>
              <a:rPr lang="en-US" sz="2099" b="0" i="0" u="none" strike="noStrike" cap="none" dirty="0">
                <a:solidFill>
                  <a:srgbClr val="012B1B"/>
                </a:solidFill>
                <a:latin typeface="DM Sans"/>
                <a:ea typeface="DM Sans"/>
                <a:cs typeface="DM Sans"/>
                <a:sym typeface="DM Sans"/>
              </a:rPr>
              <a:t> </a:t>
            </a:r>
            <a:r>
              <a:rPr lang="en-US" sz="2099" b="0" i="0" u="none" strike="noStrike" cap="none" dirty="0" err="1">
                <a:solidFill>
                  <a:srgbClr val="012B1B"/>
                </a:solidFill>
                <a:latin typeface="DM Sans"/>
                <a:ea typeface="DM Sans"/>
                <a:cs typeface="DM Sans"/>
                <a:sym typeface="DM Sans"/>
              </a:rPr>
              <a:t>majeur</a:t>
            </a:r>
            <a:r>
              <a:rPr lang="en-US" sz="2099" b="0" i="0" u="none" strike="noStrike" cap="none" dirty="0">
                <a:solidFill>
                  <a:srgbClr val="012B1B"/>
                </a:solidFill>
                <a:latin typeface="DM Sans"/>
                <a:ea typeface="DM Sans"/>
                <a:cs typeface="DM Sans"/>
                <a:sym typeface="DM Sans"/>
              </a:rPr>
              <a:t>, </a:t>
            </a:r>
            <a:r>
              <a:rPr lang="en-US" sz="2099" b="0" i="0" u="none" strike="noStrike" cap="none" dirty="0" err="1">
                <a:solidFill>
                  <a:srgbClr val="012B1B"/>
                </a:solidFill>
                <a:latin typeface="DM Sans"/>
                <a:ea typeface="DM Sans"/>
                <a:cs typeface="DM Sans"/>
                <a:sym typeface="DM Sans"/>
              </a:rPr>
              <a:t>offrant</a:t>
            </a:r>
            <a:r>
              <a:rPr lang="en-US" sz="2099" b="0" i="0" u="none" strike="noStrike" cap="none" dirty="0">
                <a:solidFill>
                  <a:srgbClr val="012B1B"/>
                </a:solidFill>
                <a:latin typeface="DM Sans"/>
                <a:ea typeface="DM Sans"/>
                <a:cs typeface="DM Sans"/>
                <a:sym typeface="DM Sans"/>
              </a:rPr>
              <a:t>  un service de </a:t>
            </a:r>
            <a:r>
              <a:rPr lang="en-US" sz="2099" b="0" i="0" u="none" strike="noStrike" cap="none" dirty="0" err="1">
                <a:solidFill>
                  <a:srgbClr val="012B1B"/>
                </a:solidFill>
                <a:latin typeface="DM Sans"/>
                <a:ea typeface="DM Sans"/>
                <a:cs typeface="DM Sans"/>
                <a:sym typeface="DM Sans"/>
              </a:rPr>
              <a:t>qualité</a:t>
            </a:r>
            <a:r>
              <a:rPr lang="en-US" sz="2099" b="0" i="0" u="none" strike="noStrike" cap="none" dirty="0">
                <a:solidFill>
                  <a:srgbClr val="012B1B"/>
                </a:solidFill>
                <a:latin typeface="DM Sans"/>
                <a:ea typeface="DM Sans"/>
                <a:cs typeface="DM Sans"/>
                <a:sym typeface="DM Sans"/>
              </a:rPr>
              <a:t> et </a:t>
            </a:r>
            <a:r>
              <a:rPr lang="en-US" sz="2099" b="0" i="0" u="none" strike="noStrike" cap="none" dirty="0" err="1">
                <a:solidFill>
                  <a:srgbClr val="012B1B"/>
                </a:solidFill>
                <a:latin typeface="DM Sans"/>
                <a:ea typeface="DM Sans"/>
                <a:cs typeface="DM Sans"/>
                <a:sym typeface="DM Sans"/>
              </a:rPr>
              <a:t>une</a:t>
            </a:r>
            <a:r>
              <a:rPr lang="en-US" sz="2099" b="0" i="0" u="none" strike="noStrike" cap="none" dirty="0">
                <a:solidFill>
                  <a:srgbClr val="012B1B"/>
                </a:solidFill>
                <a:latin typeface="DM Sans"/>
                <a:ea typeface="DM Sans"/>
                <a:cs typeface="DM Sans"/>
                <a:sym typeface="DM Sans"/>
              </a:rPr>
              <a:t> </a:t>
            </a:r>
            <a:r>
              <a:rPr lang="en-US" sz="2099" b="0" i="0" u="none" strike="noStrike" cap="none" dirty="0" err="1">
                <a:solidFill>
                  <a:srgbClr val="012B1B"/>
                </a:solidFill>
                <a:latin typeface="DM Sans"/>
                <a:ea typeface="DM Sans"/>
                <a:cs typeface="DM Sans"/>
                <a:sym typeface="DM Sans"/>
              </a:rPr>
              <a:t>variété</a:t>
            </a:r>
            <a:r>
              <a:rPr lang="en-US" sz="2099" b="0" i="0" u="none" strike="noStrike" cap="none" dirty="0">
                <a:solidFill>
                  <a:srgbClr val="012B1B"/>
                </a:solidFill>
                <a:latin typeface="DM Sans"/>
                <a:ea typeface="DM Sans"/>
                <a:cs typeface="DM Sans"/>
                <a:sym typeface="DM Sans"/>
              </a:rPr>
              <a:t> de restaurants </a:t>
            </a:r>
            <a:r>
              <a:rPr lang="en-US" sz="2099" b="0" i="0" u="none" strike="noStrike" cap="none" dirty="0" err="1">
                <a:solidFill>
                  <a:srgbClr val="012B1B"/>
                </a:solidFill>
                <a:latin typeface="DM Sans"/>
                <a:ea typeface="DM Sans"/>
                <a:cs typeface="DM Sans"/>
                <a:sym typeface="DM Sans"/>
              </a:rPr>
              <a:t>partenaires</a:t>
            </a:r>
            <a:r>
              <a:rPr lang="en-US" sz="2099" b="0" i="0" u="none" strike="noStrike" cap="none" dirty="0">
                <a:solidFill>
                  <a:srgbClr val="012B1B"/>
                </a:solidFill>
                <a:latin typeface="DM Sans"/>
                <a:ea typeface="DM Sans"/>
                <a:cs typeface="DM Sans"/>
                <a:sym typeface="DM Sans"/>
              </a:rPr>
              <a:t>.</a:t>
            </a:r>
            <a:endParaRPr dirty="0"/>
          </a:p>
          <a:p>
            <a:pPr marL="0" marR="0" lvl="0" indent="0" algn="l" rtl="0">
              <a:lnSpc>
                <a:spcPct val="144783"/>
              </a:lnSpc>
              <a:spcBef>
                <a:spcPts val="0"/>
              </a:spcBef>
              <a:spcAft>
                <a:spcPts val="0"/>
              </a:spcAft>
              <a:buNone/>
            </a:pPr>
            <a:endParaRPr sz="2099" b="0" i="0" u="none" strike="noStrike" cap="none" dirty="0">
              <a:solidFill>
                <a:srgbClr val="012B1B"/>
              </a:solidFill>
              <a:latin typeface="DM Sans"/>
              <a:ea typeface="DM Sans"/>
              <a:cs typeface="DM Sans"/>
              <a:sym typeface="DM Sans"/>
            </a:endParaRPr>
          </a:p>
          <a:p>
            <a:pPr marL="0" marR="0" lvl="0" indent="0" algn="l" rtl="0">
              <a:lnSpc>
                <a:spcPct val="144783"/>
              </a:lnSpc>
              <a:spcBef>
                <a:spcPts val="0"/>
              </a:spcBef>
              <a:spcAft>
                <a:spcPts val="0"/>
              </a:spcAft>
              <a:buNone/>
            </a:pPr>
            <a:endParaRPr sz="2099" b="0" i="0" u="none" strike="noStrike" cap="none" dirty="0">
              <a:solidFill>
                <a:srgbClr val="012B1B"/>
              </a:solidFill>
              <a:latin typeface="DM Sans"/>
              <a:ea typeface="DM Sans"/>
              <a:cs typeface="DM Sans"/>
              <a:sym typeface="DM Sans"/>
            </a:endParaRPr>
          </a:p>
        </p:txBody>
      </p:sp>
      <p:sp>
        <p:nvSpPr>
          <p:cNvPr id="214" name="Google Shape;214;p8"/>
          <p:cNvSpPr txBox="1"/>
          <p:nvPr/>
        </p:nvSpPr>
        <p:spPr>
          <a:xfrm>
            <a:off x="2699820" y="3104023"/>
            <a:ext cx="6710435" cy="1655445"/>
          </a:xfrm>
          <a:prstGeom prst="rect">
            <a:avLst/>
          </a:prstGeom>
          <a:noFill/>
          <a:ln>
            <a:noFill/>
          </a:ln>
        </p:spPr>
        <p:txBody>
          <a:bodyPr spcFirstLastPara="1" wrap="square" lIns="0" tIns="0" rIns="0" bIns="0" anchor="t" anchorCtr="0">
            <a:spAutoFit/>
          </a:bodyPr>
          <a:lstStyle/>
          <a:p>
            <a:pPr marL="0" marR="0" lvl="0" indent="0" algn="l" rtl="0">
              <a:lnSpc>
                <a:spcPct val="160028"/>
              </a:lnSpc>
              <a:spcBef>
                <a:spcPts val="0"/>
              </a:spcBef>
              <a:spcAft>
                <a:spcPts val="0"/>
              </a:spcAft>
              <a:buNone/>
            </a:pPr>
            <a:r>
              <a:rPr lang="en-US" sz="2099" b="0" i="0" u="none" strike="noStrike" cap="none">
                <a:solidFill>
                  <a:srgbClr val="012B1B"/>
                </a:solidFill>
                <a:latin typeface="DM Sans"/>
                <a:ea typeface="DM Sans"/>
                <a:cs typeface="DM Sans"/>
                <a:sym typeface="DM Sans"/>
              </a:rPr>
              <a:t>Bien que plus petite en comparaison, Just Eat détient une part significative du marché. Leur position pourrait être due à une base de clients fidèles.</a:t>
            </a:r>
            <a:endParaRPr/>
          </a:p>
          <a:p>
            <a:pPr marL="0" marR="0" lvl="0" indent="0" algn="l" rtl="0">
              <a:lnSpc>
                <a:spcPct val="160028"/>
              </a:lnSpc>
              <a:spcBef>
                <a:spcPts val="0"/>
              </a:spcBef>
              <a:spcAft>
                <a:spcPts val="0"/>
              </a:spcAft>
              <a:buNone/>
            </a:pPr>
            <a:endParaRPr sz="2099" b="0" i="0" u="none" strike="noStrike" cap="none">
              <a:solidFill>
                <a:srgbClr val="012B1B"/>
              </a:solidFill>
              <a:latin typeface="DM Sans"/>
              <a:ea typeface="DM Sans"/>
              <a:cs typeface="DM Sans"/>
              <a:sym typeface="DM Sans"/>
            </a:endParaRPr>
          </a:p>
        </p:txBody>
      </p:sp>
      <p:grpSp>
        <p:nvGrpSpPr>
          <p:cNvPr id="215" name="Google Shape;215;p8"/>
          <p:cNvGrpSpPr/>
          <p:nvPr/>
        </p:nvGrpSpPr>
        <p:grpSpPr>
          <a:xfrm>
            <a:off x="533502" y="-361651"/>
            <a:ext cx="17754498" cy="1031915"/>
            <a:chOff x="0" y="-95250"/>
            <a:chExt cx="4676082" cy="271781"/>
          </a:xfrm>
        </p:grpSpPr>
        <p:sp>
          <p:nvSpPr>
            <p:cNvPr id="216" name="Google Shape;216;p8"/>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217" name="Google Shape;217;p8"/>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8" name="Google Shape;218;p8"/>
          <p:cNvGrpSpPr/>
          <p:nvPr/>
        </p:nvGrpSpPr>
        <p:grpSpPr>
          <a:xfrm>
            <a:off x="0" y="-361652"/>
            <a:ext cx="689989" cy="10648652"/>
            <a:chOff x="0" y="-95250"/>
            <a:chExt cx="181726" cy="2804583"/>
          </a:xfrm>
        </p:grpSpPr>
        <p:sp>
          <p:nvSpPr>
            <p:cNvPr id="219" name="Google Shape;219;p8"/>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220" name="Google Shape;220;p8"/>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1" name="Google Shape;221;p8"/>
          <p:cNvSpPr txBox="1"/>
          <p:nvPr/>
        </p:nvSpPr>
        <p:spPr>
          <a:xfrm>
            <a:off x="1983425" y="670275"/>
            <a:ext cx="15346200" cy="1108200"/>
          </a:xfrm>
          <a:prstGeom prst="rect">
            <a:avLst/>
          </a:prstGeom>
          <a:noFill/>
          <a:ln>
            <a:noFill/>
          </a:ln>
        </p:spPr>
        <p:txBody>
          <a:bodyPr spcFirstLastPara="1" wrap="square" lIns="0" tIns="0" rIns="0" bIns="0" anchor="t" anchorCtr="0">
            <a:spAutoFit/>
          </a:bodyPr>
          <a:lstStyle/>
          <a:p>
            <a:pPr marL="0" marR="0" lvl="0" indent="0" algn="ctr" rtl="0">
              <a:lnSpc>
                <a:spcPct val="160008"/>
              </a:lnSpc>
              <a:spcBef>
                <a:spcPts val="0"/>
              </a:spcBef>
              <a:spcAft>
                <a:spcPts val="0"/>
              </a:spcAft>
              <a:buNone/>
            </a:pPr>
            <a:r>
              <a:rPr lang="en-US" sz="7199" b="1" i="0" u="none" strike="noStrike" cap="none">
                <a:solidFill>
                  <a:srgbClr val="010349"/>
                </a:solidFill>
                <a:latin typeface="DM Sans"/>
                <a:ea typeface="DM Sans"/>
                <a:cs typeface="DM Sans"/>
                <a:sym typeface="DM Sans"/>
              </a:rPr>
              <a:t>Acteurs Majeurs sur le Marché</a:t>
            </a:r>
            <a:endParaRPr/>
          </a:p>
        </p:txBody>
      </p:sp>
      <p:pic>
        <p:nvPicPr>
          <p:cNvPr id="5" name="Image 4">
            <a:extLst>
              <a:ext uri="{FF2B5EF4-FFF2-40B4-BE49-F238E27FC236}">
                <a16:creationId xmlns:a16="http://schemas.microsoft.com/office/drawing/2014/main" id="{F79227E4-DCCB-6D8F-15B8-EE489D87B2D9}"/>
              </a:ext>
            </a:extLst>
          </p:cNvPr>
          <p:cNvPicPr>
            <a:picLocks noChangeAspect="1"/>
          </p:cNvPicPr>
          <p:nvPr/>
        </p:nvPicPr>
        <p:blipFill>
          <a:blip r:embed="rId6"/>
          <a:stretch>
            <a:fillRect/>
          </a:stretch>
        </p:blipFill>
        <p:spPr>
          <a:xfrm>
            <a:off x="10778397" y="3584606"/>
            <a:ext cx="6741070" cy="36816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pSp>
        <p:nvGrpSpPr>
          <p:cNvPr id="232" name="Google Shape;232;p9"/>
          <p:cNvGrpSpPr/>
          <p:nvPr/>
        </p:nvGrpSpPr>
        <p:grpSpPr>
          <a:xfrm>
            <a:off x="0" y="-361652"/>
            <a:ext cx="689989" cy="10648652"/>
            <a:chOff x="0" y="-95250"/>
            <a:chExt cx="181726" cy="2804583"/>
          </a:xfrm>
        </p:grpSpPr>
        <p:sp>
          <p:nvSpPr>
            <p:cNvPr id="233" name="Google Shape;233;p9"/>
            <p:cNvSpPr/>
            <p:nvPr/>
          </p:nvSpPr>
          <p:spPr>
            <a:xfrm>
              <a:off x="0" y="0"/>
              <a:ext cx="181726" cy="2709333"/>
            </a:xfrm>
            <a:custGeom>
              <a:avLst/>
              <a:gdLst/>
              <a:ahLst/>
              <a:cxnLst/>
              <a:rect l="l" t="t" r="r" b="b"/>
              <a:pathLst>
                <a:path w="181726" h="2709333" extrusionOk="0">
                  <a:moveTo>
                    <a:pt x="0" y="0"/>
                  </a:moveTo>
                  <a:lnTo>
                    <a:pt x="181726" y="0"/>
                  </a:lnTo>
                  <a:lnTo>
                    <a:pt x="181726" y="2709333"/>
                  </a:lnTo>
                  <a:lnTo>
                    <a:pt x="0" y="2709333"/>
                  </a:lnTo>
                  <a:close/>
                </a:path>
              </a:pathLst>
            </a:custGeom>
            <a:solidFill>
              <a:srgbClr val="010349"/>
            </a:solidFill>
            <a:ln>
              <a:noFill/>
            </a:ln>
          </p:spPr>
          <p:txBody>
            <a:bodyPr/>
            <a:lstStyle/>
            <a:p>
              <a:endParaRPr lang="fr-FR"/>
            </a:p>
          </p:txBody>
        </p:sp>
        <p:sp>
          <p:nvSpPr>
            <p:cNvPr id="234" name="Google Shape;234;p9"/>
            <p:cNvSpPr txBox="1"/>
            <p:nvPr/>
          </p:nvSpPr>
          <p:spPr>
            <a:xfrm>
              <a:off x="0" y="-95250"/>
              <a:ext cx="181726" cy="2804583"/>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5" name="Google Shape;235;p9"/>
          <p:cNvGrpSpPr/>
          <p:nvPr/>
        </p:nvGrpSpPr>
        <p:grpSpPr>
          <a:xfrm>
            <a:off x="533502" y="-361651"/>
            <a:ext cx="17754498" cy="1031915"/>
            <a:chOff x="0" y="-95250"/>
            <a:chExt cx="4676082" cy="271781"/>
          </a:xfrm>
        </p:grpSpPr>
        <p:sp>
          <p:nvSpPr>
            <p:cNvPr id="236" name="Google Shape;236;p9"/>
            <p:cNvSpPr/>
            <p:nvPr/>
          </p:nvSpPr>
          <p:spPr>
            <a:xfrm>
              <a:off x="0" y="0"/>
              <a:ext cx="4676082" cy="176531"/>
            </a:xfrm>
            <a:custGeom>
              <a:avLst/>
              <a:gdLst/>
              <a:ahLst/>
              <a:cxnLst/>
              <a:rect l="l" t="t" r="r" b="b"/>
              <a:pathLst>
                <a:path w="4676082" h="176531" extrusionOk="0">
                  <a:moveTo>
                    <a:pt x="0" y="0"/>
                  </a:moveTo>
                  <a:lnTo>
                    <a:pt x="4676082" y="0"/>
                  </a:lnTo>
                  <a:lnTo>
                    <a:pt x="4676082" y="176531"/>
                  </a:lnTo>
                  <a:lnTo>
                    <a:pt x="0" y="176531"/>
                  </a:lnTo>
                  <a:close/>
                </a:path>
              </a:pathLst>
            </a:custGeom>
            <a:solidFill>
              <a:srgbClr val="010349"/>
            </a:solidFill>
            <a:ln>
              <a:noFill/>
            </a:ln>
          </p:spPr>
          <p:txBody>
            <a:bodyPr/>
            <a:lstStyle/>
            <a:p>
              <a:endParaRPr lang="fr-FR"/>
            </a:p>
          </p:txBody>
        </p:sp>
        <p:sp>
          <p:nvSpPr>
            <p:cNvPr id="237" name="Google Shape;237;p9"/>
            <p:cNvSpPr txBox="1"/>
            <p:nvPr/>
          </p:nvSpPr>
          <p:spPr>
            <a:xfrm>
              <a:off x="0" y="-95250"/>
              <a:ext cx="4676082" cy="271781"/>
            </a:xfrm>
            <a:prstGeom prst="rect">
              <a:avLst/>
            </a:prstGeom>
            <a:noFill/>
            <a:ln>
              <a:noFill/>
            </a:ln>
          </p:spPr>
          <p:txBody>
            <a:bodyPr spcFirstLastPara="1" wrap="square" lIns="50800" tIns="50800" rIns="50800" bIns="50800" anchor="ctr" anchorCtr="0">
              <a:noAutofit/>
            </a:bodyPr>
            <a:lstStyle/>
            <a:p>
              <a:pPr marL="0" marR="0" lvl="0" indent="0" algn="ctr" rtl="0">
                <a:lnSpc>
                  <a:spcPct val="19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8" name="Google Shape;238;p9"/>
          <p:cNvSpPr txBox="1"/>
          <p:nvPr/>
        </p:nvSpPr>
        <p:spPr>
          <a:xfrm>
            <a:off x="1175835" y="6240914"/>
            <a:ext cx="7968165" cy="2978932"/>
          </a:xfrm>
          <a:prstGeom prst="rect">
            <a:avLst/>
          </a:prstGeom>
          <a:noFill/>
          <a:ln>
            <a:noFill/>
          </a:ln>
        </p:spPr>
        <p:txBody>
          <a:bodyPr spcFirstLastPara="1" wrap="square" lIns="0" tIns="0" rIns="0" bIns="0" anchor="t" anchorCtr="0">
            <a:spAutoFit/>
          </a:bodyPr>
          <a:lstStyle/>
          <a:p>
            <a:pPr marL="0" marR="0" lvl="0" indent="0" algn="l" rtl="0">
              <a:lnSpc>
                <a:spcPct val="1875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5464" marR="0" lvl="1" indent="-227732" algn="l" rtl="0">
              <a:lnSpc>
                <a:spcPct val="160028"/>
              </a:lnSpc>
              <a:spcBef>
                <a:spcPts val="0"/>
              </a:spcBef>
              <a:spcAft>
                <a:spcPts val="0"/>
              </a:spcAft>
              <a:buClr>
                <a:srgbClr val="012B1B"/>
              </a:buClr>
              <a:buSzPts val="2109"/>
              <a:buFont typeface="Arial"/>
              <a:buChar char="•"/>
            </a:pPr>
            <a:r>
              <a:rPr lang="en-US" sz="2109" b="0" i="0" u="none" strike="noStrike" cap="none" dirty="0">
                <a:solidFill>
                  <a:srgbClr val="012B1B"/>
                </a:solidFill>
                <a:latin typeface="DM Sans"/>
                <a:ea typeface="DM Sans"/>
                <a:cs typeface="DM Sans"/>
                <a:sym typeface="DM Sans"/>
              </a:rPr>
              <a:t>Une </a:t>
            </a:r>
            <a:r>
              <a:rPr lang="en-US" sz="2109" b="0" i="0" u="none" strike="noStrike" cap="none" dirty="0" err="1">
                <a:solidFill>
                  <a:srgbClr val="012B1B"/>
                </a:solidFill>
                <a:latin typeface="DM Sans"/>
                <a:ea typeface="DM Sans"/>
                <a:cs typeface="DM Sans"/>
                <a:sym typeface="DM Sans"/>
              </a:rPr>
              <a:t>croissance</a:t>
            </a:r>
            <a:r>
              <a:rPr lang="en-US" sz="2109" b="0" i="0" u="none" strike="noStrike" cap="none" dirty="0">
                <a:solidFill>
                  <a:srgbClr val="012B1B"/>
                </a:solidFill>
                <a:latin typeface="DM Sans"/>
                <a:ea typeface="DM Sans"/>
                <a:cs typeface="DM Sans"/>
                <a:sym typeface="DM Sans"/>
              </a:rPr>
              <a:t> </a:t>
            </a:r>
            <a:r>
              <a:rPr lang="en-US" sz="2109" b="0" i="0" u="none" strike="noStrike" cap="none" dirty="0" err="1">
                <a:solidFill>
                  <a:srgbClr val="012B1B"/>
                </a:solidFill>
                <a:latin typeface="DM Sans"/>
                <a:ea typeface="DM Sans"/>
                <a:cs typeface="DM Sans"/>
                <a:sym typeface="DM Sans"/>
              </a:rPr>
              <a:t>régulière</a:t>
            </a:r>
            <a:r>
              <a:rPr lang="en-US" sz="2109" b="0" i="0" u="none" strike="noStrike" cap="none" dirty="0">
                <a:solidFill>
                  <a:srgbClr val="012B1B"/>
                </a:solidFill>
                <a:latin typeface="DM Sans"/>
                <a:ea typeface="DM Sans"/>
                <a:cs typeface="DM Sans"/>
                <a:sym typeface="DM Sans"/>
              </a:rPr>
              <a:t> </a:t>
            </a:r>
            <a:r>
              <a:rPr lang="en-US" sz="2109" b="0" i="0" u="none" strike="noStrike" cap="none" dirty="0" err="1">
                <a:solidFill>
                  <a:srgbClr val="012B1B"/>
                </a:solidFill>
                <a:latin typeface="DM Sans"/>
                <a:ea typeface="DM Sans"/>
                <a:cs typeface="DM Sans"/>
                <a:sym typeface="DM Sans"/>
              </a:rPr>
              <a:t>depuis</a:t>
            </a:r>
            <a:r>
              <a:rPr lang="en-US" sz="2109" b="0" i="0" u="none" strike="noStrike" cap="none" dirty="0">
                <a:solidFill>
                  <a:srgbClr val="012B1B"/>
                </a:solidFill>
                <a:latin typeface="DM Sans"/>
                <a:ea typeface="DM Sans"/>
                <a:cs typeface="DM Sans"/>
                <a:sym typeface="DM Sans"/>
              </a:rPr>
              <a:t> </a:t>
            </a:r>
            <a:r>
              <a:rPr lang="en-US" sz="2109" b="0" i="0" u="none" strike="noStrike" cap="none" dirty="0" err="1">
                <a:solidFill>
                  <a:srgbClr val="012B1B"/>
                </a:solidFill>
                <a:latin typeface="DM Sans"/>
                <a:ea typeface="DM Sans"/>
                <a:cs typeface="DM Sans"/>
                <a:sym typeface="DM Sans"/>
              </a:rPr>
              <a:t>janvier</a:t>
            </a:r>
            <a:r>
              <a:rPr lang="en-US" sz="2109" b="0" i="0" u="none" strike="noStrike" cap="none" dirty="0">
                <a:solidFill>
                  <a:srgbClr val="012B1B"/>
                </a:solidFill>
                <a:latin typeface="DM Sans"/>
                <a:ea typeface="DM Sans"/>
                <a:cs typeface="DM Sans"/>
                <a:sym typeface="DM Sans"/>
              </a:rPr>
              <a:t> 2017, avec </a:t>
            </a:r>
            <a:r>
              <a:rPr lang="en-US" sz="2109" b="0" i="0" u="none" strike="noStrike" cap="none" dirty="0" err="1">
                <a:solidFill>
                  <a:srgbClr val="012B1B"/>
                </a:solidFill>
                <a:latin typeface="DM Sans"/>
                <a:ea typeface="DM Sans"/>
                <a:cs typeface="DM Sans"/>
                <a:sym typeface="DM Sans"/>
              </a:rPr>
              <a:t>une</a:t>
            </a:r>
            <a:r>
              <a:rPr lang="en-US" sz="2109" b="0" i="0" u="none" strike="noStrike" cap="none" dirty="0">
                <a:solidFill>
                  <a:srgbClr val="012B1B"/>
                </a:solidFill>
                <a:latin typeface="DM Sans"/>
                <a:ea typeface="DM Sans"/>
                <a:cs typeface="DM Sans"/>
                <a:sym typeface="DM Sans"/>
              </a:rPr>
              <a:t> </a:t>
            </a:r>
            <a:r>
              <a:rPr lang="en-US" sz="2109" b="0" i="0" u="none" strike="noStrike" cap="none" dirty="0" err="1">
                <a:solidFill>
                  <a:srgbClr val="012B1B"/>
                </a:solidFill>
                <a:latin typeface="DM Sans"/>
                <a:ea typeface="DM Sans"/>
                <a:cs typeface="DM Sans"/>
                <a:sym typeface="DM Sans"/>
              </a:rPr>
              <a:t>nette</a:t>
            </a:r>
            <a:r>
              <a:rPr lang="en-US" sz="2109" b="0" i="0" u="none" strike="noStrike" cap="none" dirty="0">
                <a:solidFill>
                  <a:srgbClr val="012B1B"/>
                </a:solidFill>
                <a:latin typeface="DM Sans"/>
                <a:ea typeface="DM Sans"/>
                <a:cs typeface="DM Sans"/>
                <a:sym typeface="DM Sans"/>
              </a:rPr>
              <a:t> augmentation des </a:t>
            </a:r>
            <a:r>
              <a:rPr lang="en-US" sz="2109" b="0" i="0" u="none" strike="noStrike" cap="none" dirty="0" err="1">
                <a:solidFill>
                  <a:srgbClr val="012B1B"/>
                </a:solidFill>
                <a:latin typeface="DM Sans"/>
                <a:ea typeface="DM Sans"/>
                <a:cs typeface="DM Sans"/>
                <a:sym typeface="DM Sans"/>
              </a:rPr>
              <a:t>commandes</a:t>
            </a:r>
            <a:r>
              <a:rPr lang="en-US" sz="2109" b="0" i="0" u="none" strike="noStrike" cap="none" dirty="0">
                <a:solidFill>
                  <a:srgbClr val="012B1B"/>
                </a:solidFill>
                <a:latin typeface="DM Sans"/>
                <a:ea typeface="DM Sans"/>
                <a:cs typeface="DM Sans"/>
                <a:sym typeface="DM Sans"/>
              </a:rPr>
              <a:t> au fil du temps.</a:t>
            </a:r>
            <a:endParaRPr dirty="0"/>
          </a:p>
          <a:p>
            <a:pPr marL="0" marR="0" lvl="0" indent="0" algn="l" rtl="0">
              <a:lnSpc>
                <a:spcPct val="160028"/>
              </a:lnSpc>
              <a:spcBef>
                <a:spcPts val="0"/>
              </a:spcBef>
              <a:spcAft>
                <a:spcPts val="0"/>
              </a:spcAft>
              <a:buNone/>
            </a:pPr>
            <a:endParaRPr sz="2109" b="0" i="0" u="none" strike="noStrike" cap="none" dirty="0">
              <a:solidFill>
                <a:srgbClr val="012B1B"/>
              </a:solidFill>
              <a:latin typeface="DM Sans"/>
              <a:ea typeface="DM Sans"/>
              <a:cs typeface="DM Sans"/>
              <a:sym typeface="DM Sans"/>
            </a:endParaRPr>
          </a:p>
          <a:p>
            <a:pPr marL="455464" marR="0" lvl="1" indent="-227732" algn="l" rtl="0">
              <a:lnSpc>
                <a:spcPct val="160028"/>
              </a:lnSpc>
              <a:spcBef>
                <a:spcPts val="0"/>
              </a:spcBef>
              <a:spcAft>
                <a:spcPts val="0"/>
              </a:spcAft>
              <a:buClr>
                <a:srgbClr val="012B1B"/>
              </a:buClr>
              <a:buSzPts val="2109"/>
              <a:buFont typeface="Arial"/>
              <a:buChar char="•"/>
            </a:pPr>
            <a:r>
              <a:rPr lang="en-US" sz="2109" b="0" i="0" u="none" strike="noStrike" cap="none" dirty="0" err="1">
                <a:solidFill>
                  <a:srgbClr val="012B1B"/>
                </a:solidFill>
                <a:latin typeface="DM Sans"/>
                <a:ea typeface="DM Sans"/>
                <a:cs typeface="DM Sans"/>
                <a:sym typeface="DM Sans"/>
              </a:rPr>
              <a:t>Croissance</a:t>
            </a:r>
            <a:r>
              <a:rPr lang="en-US" sz="2109" b="0" i="0" u="none" strike="noStrike" cap="none" dirty="0">
                <a:solidFill>
                  <a:srgbClr val="012B1B"/>
                </a:solidFill>
                <a:latin typeface="DM Sans"/>
                <a:ea typeface="DM Sans"/>
                <a:cs typeface="DM Sans"/>
                <a:sym typeface="DM Sans"/>
              </a:rPr>
              <a:t> plus </a:t>
            </a:r>
            <a:r>
              <a:rPr lang="en-US" sz="2109" b="0" i="0" u="none" strike="noStrike" cap="none" dirty="0" err="1">
                <a:solidFill>
                  <a:srgbClr val="012B1B"/>
                </a:solidFill>
                <a:latin typeface="DM Sans"/>
                <a:ea typeface="DM Sans"/>
                <a:cs typeface="DM Sans"/>
                <a:sym typeface="DM Sans"/>
              </a:rPr>
              <a:t>prononcée</a:t>
            </a:r>
            <a:r>
              <a:rPr lang="en-US" sz="2109" b="0" i="0" u="none" strike="noStrike" cap="none" dirty="0">
                <a:solidFill>
                  <a:srgbClr val="012B1B"/>
                </a:solidFill>
                <a:latin typeface="DM Sans"/>
                <a:ea typeface="DM Sans"/>
                <a:cs typeface="DM Sans"/>
                <a:sym typeface="DM Sans"/>
              </a:rPr>
              <a:t> pour Uber Eats, </a:t>
            </a:r>
            <a:r>
              <a:rPr lang="en-US" sz="2109" b="0" i="0" u="none" strike="noStrike" cap="none" dirty="0" err="1">
                <a:solidFill>
                  <a:srgbClr val="012B1B"/>
                </a:solidFill>
                <a:latin typeface="DM Sans"/>
                <a:ea typeface="DM Sans"/>
                <a:cs typeface="DM Sans"/>
                <a:sym typeface="DM Sans"/>
              </a:rPr>
              <a:t>comparée</a:t>
            </a:r>
            <a:r>
              <a:rPr lang="en-US" sz="2109" b="0" i="0" u="none" strike="noStrike" cap="none" dirty="0">
                <a:solidFill>
                  <a:srgbClr val="012B1B"/>
                </a:solidFill>
                <a:latin typeface="DM Sans"/>
                <a:ea typeface="DM Sans"/>
                <a:cs typeface="DM Sans"/>
                <a:sym typeface="DM Sans"/>
              </a:rPr>
              <a:t> à Deliveroo et Just Eat </a:t>
            </a:r>
            <a:r>
              <a:rPr lang="en-US" sz="2109" b="0" i="0" u="none" strike="noStrike" cap="none" dirty="0" err="1">
                <a:solidFill>
                  <a:srgbClr val="012B1B"/>
                </a:solidFill>
                <a:latin typeface="DM Sans"/>
                <a:ea typeface="DM Sans"/>
                <a:cs typeface="DM Sans"/>
                <a:sym typeface="DM Sans"/>
              </a:rPr>
              <a:t>ayant</a:t>
            </a:r>
            <a:r>
              <a:rPr lang="en-US" sz="2109" b="0" i="0" u="none" strike="noStrike" cap="none" dirty="0">
                <a:solidFill>
                  <a:srgbClr val="012B1B"/>
                </a:solidFill>
                <a:latin typeface="DM Sans"/>
                <a:ea typeface="DM Sans"/>
                <a:cs typeface="DM Sans"/>
                <a:sym typeface="DM Sans"/>
              </a:rPr>
              <a:t> des </a:t>
            </a:r>
            <a:r>
              <a:rPr lang="en-US" sz="2109" b="0" i="0" u="none" strike="noStrike" cap="none" dirty="0" err="1">
                <a:solidFill>
                  <a:srgbClr val="012B1B"/>
                </a:solidFill>
                <a:latin typeface="DM Sans"/>
                <a:ea typeface="DM Sans"/>
                <a:cs typeface="DM Sans"/>
                <a:sym typeface="DM Sans"/>
              </a:rPr>
              <a:t>croissances</a:t>
            </a:r>
            <a:r>
              <a:rPr lang="en-US" sz="2109" b="0" i="0" u="none" strike="noStrike" cap="none" dirty="0">
                <a:solidFill>
                  <a:srgbClr val="012B1B"/>
                </a:solidFill>
                <a:latin typeface="DM Sans"/>
                <a:ea typeface="DM Sans"/>
                <a:cs typeface="DM Sans"/>
                <a:sym typeface="DM Sans"/>
              </a:rPr>
              <a:t> plus </a:t>
            </a:r>
            <a:r>
              <a:rPr lang="en-US" sz="2109" b="0" i="0" u="none" strike="noStrike" cap="none" dirty="0" err="1">
                <a:solidFill>
                  <a:srgbClr val="012B1B"/>
                </a:solidFill>
                <a:latin typeface="DM Sans"/>
                <a:ea typeface="DM Sans"/>
                <a:cs typeface="DM Sans"/>
                <a:sym typeface="DM Sans"/>
              </a:rPr>
              <a:t>modérées</a:t>
            </a:r>
            <a:r>
              <a:rPr lang="en-US" sz="2109" b="0" i="0" u="none" strike="noStrike" cap="none" dirty="0">
                <a:solidFill>
                  <a:srgbClr val="012B1B"/>
                </a:solidFill>
                <a:latin typeface="DM Sans"/>
                <a:ea typeface="DM Sans"/>
                <a:cs typeface="DM Sans"/>
                <a:sym typeface="DM Sans"/>
              </a:rPr>
              <a:t>.</a:t>
            </a:r>
            <a:endParaRPr dirty="0"/>
          </a:p>
          <a:p>
            <a:pPr marL="0" marR="0" lvl="0" indent="0" algn="l" rtl="0">
              <a:lnSpc>
                <a:spcPct val="160028"/>
              </a:lnSpc>
              <a:spcBef>
                <a:spcPts val="0"/>
              </a:spcBef>
              <a:spcAft>
                <a:spcPts val="0"/>
              </a:spcAft>
              <a:buNone/>
            </a:pPr>
            <a:endParaRPr sz="2109" b="0" i="0" u="none" strike="noStrike" cap="none" dirty="0">
              <a:solidFill>
                <a:srgbClr val="012B1B"/>
              </a:solidFill>
              <a:latin typeface="DM Sans"/>
              <a:ea typeface="DM Sans"/>
              <a:cs typeface="DM Sans"/>
              <a:sym typeface="DM Sans"/>
            </a:endParaRPr>
          </a:p>
        </p:txBody>
      </p:sp>
      <p:sp>
        <p:nvSpPr>
          <p:cNvPr id="239" name="Google Shape;239;p9"/>
          <p:cNvSpPr txBox="1"/>
          <p:nvPr/>
        </p:nvSpPr>
        <p:spPr>
          <a:xfrm>
            <a:off x="9210545" y="2848743"/>
            <a:ext cx="8953274" cy="2550244"/>
          </a:xfrm>
          <a:prstGeom prst="rect">
            <a:avLst/>
          </a:prstGeom>
          <a:noFill/>
          <a:ln>
            <a:noFill/>
          </a:ln>
        </p:spPr>
        <p:txBody>
          <a:bodyPr spcFirstLastPara="1" wrap="square" lIns="0" tIns="0" rIns="0" bIns="0" anchor="t" anchorCtr="0">
            <a:spAutoFit/>
          </a:bodyPr>
          <a:lstStyle/>
          <a:p>
            <a:pPr marL="455729" marR="0" lvl="1" indent="-227864" algn="l" rtl="0">
              <a:lnSpc>
                <a:spcPct val="160047"/>
              </a:lnSpc>
              <a:spcBef>
                <a:spcPts val="0"/>
              </a:spcBef>
              <a:spcAft>
                <a:spcPts val="0"/>
              </a:spcAft>
              <a:buClr>
                <a:srgbClr val="012B1B"/>
              </a:buClr>
              <a:buSzPts val="2110"/>
              <a:buFont typeface="Arial"/>
              <a:buChar char="•"/>
            </a:pPr>
            <a:r>
              <a:rPr lang="en-US" sz="2110" b="0" i="0" u="none" strike="noStrike" cap="none" dirty="0">
                <a:solidFill>
                  <a:srgbClr val="012B1B"/>
                </a:solidFill>
                <a:latin typeface="DM Sans"/>
                <a:ea typeface="DM Sans"/>
                <a:cs typeface="DM Sans"/>
                <a:sym typeface="DM Sans"/>
              </a:rPr>
              <a:t>Domination </a:t>
            </a:r>
            <a:r>
              <a:rPr lang="en-US" sz="2110" b="0" i="0" u="none" strike="noStrike" cap="none" dirty="0" err="1">
                <a:solidFill>
                  <a:srgbClr val="012B1B"/>
                </a:solidFill>
                <a:latin typeface="DM Sans"/>
                <a:ea typeface="DM Sans"/>
                <a:cs typeface="DM Sans"/>
                <a:sym typeface="DM Sans"/>
              </a:rPr>
              <a:t>d'Uber</a:t>
            </a:r>
            <a:r>
              <a:rPr lang="en-US" sz="2110" b="0" i="0" u="none" strike="noStrike" cap="none" dirty="0">
                <a:solidFill>
                  <a:srgbClr val="012B1B"/>
                </a:solidFill>
                <a:latin typeface="DM Sans"/>
                <a:ea typeface="DM Sans"/>
                <a:cs typeface="DM Sans"/>
                <a:sym typeface="DM Sans"/>
              </a:rPr>
              <a:t> Eats sur le </a:t>
            </a:r>
            <a:r>
              <a:rPr lang="en-US" sz="2110" b="0" i="0" u="none" strike="noStrike" cap="none" dirty="0" err="1">
                <a:solidFill>
                  <a:srgbClr val="012B1B"/>
                </a:solidFill>
                <a:latin typeface="DM Sans"/>
                <a:ea typeface="DM Sans"/>
                <a:cs typeface="DM Sans"/>
                <a:sym typeface="DM Sans"/>
              </a:rPr>
              <a:t>marché</a:t>
            </a:r>
            <a:r>
              <a:rPr lang="en-US" sz="2110" b="0" i="0" u="none" strike="noStrike" cap="none" dirty="0">
                <a:solidFill>
                  <a:srgbClr val="012B1B"/>
                </a:solidFill>
                <a:latin typeface="DM Sans"/>
                <a:ea typeface="DM Sans"/>
                <a:cs typeface="DM Sans"/>
                <a:sym typeface="DM Sans"/>
              </a:rPr>
              <a:t>, </a:t>
            </a:r>
            <a:r>
              <a:rPr lang="en-US" sz="2110" b="0" i="0" u="none" strike="noStrike" cap="none" dirty="0" err="1">
                <a:solidFill>
                  <a:srgbClr val="012B1B"/>
                </a:solidFill>
                <a:latin typeface="DM Sans"/>
                <a:ea typeface="DM Sans"/>
                <a:cs typeface="DM Sans"/>
                <a:sym typeface="DM Sans"/>
              </a:rPr>
              <a:t>une</a:t>
            </a:r>
            <a:r>
              <a:rPr lang="en-US" sz="2110" b="0" i="0" u="none" strike="noStrike" cap="none" dirty="0">
                <a:solidFill>
                  <a:srgbClr val="012B1B"/>
                </a:solidFill>
                <a:latin typeface="DM Sans"/>
                <a:ea typeface="DM Sans"/>
                <a:cs typeface="DM Sans"/>
                <a:sym typeface="DM Sans"/>
              </a:rPr>
              <a:t> </a:t>
            </a:r>
            <a:r>
              <a:rPr lang="en-US" sz="2110" b="0" i="0" u="none" strike="noStrike" cap="none" dirty="0" err="1">
                <a:solidFill>
                  <a:srgbClr val="012B1B"/>
                </a:solidFill>
                <a:latin typeface="DM Sans"/>
                <a:ea typeface="DM Sans"/>
                <a:cs typeface="DM Sans"/>
                <a:sym typeface="DM Sans"/>
              </a:rPr>
              <a:t>croissance</a:t>
            </a:r>
            <a:r>
              <a:rPr lang="en-US" sz="2110" b="0" i="0" u="none" strike="noStrike" cap="none" dirty="0">
                <a:solidFill>
                  <a:srgbClr val="012B1B"/>
                </a:solidFill>
                <a:latin typeface="DM Sans"/>
                <a:ea typeface="DM Sans"/>
                <a:cs typeface="DM Sans"/>
                <a:sym typeface="DM Sans"/>
              </a:rPr>
              <a:t> stable pour Deliveroo et </a:t>
            </a:r>
            <a:r>
              <a:rPr lang="en-US" sz="2110" b="0" i="0" u="none" strike="noStrike" cap="none" dirty="0" err="1">
                <a:solidFill>
                  <a:srgbClr val="012B1B"/>
                </a:solidFill>
                <a:latin typeface="DM Sans"/>
                <a:ea typeface="DM Sans"/>
                <a:cs typeface="DM Sans"/>
                <a:sym typeface="DM Sans"/>
              </a:rPr>
              <a:t>une</a:t>
            </a:r>
            <a:r>
              <a:rPr lang="en-US" sz="2110" b="0" i="0" u="none" strike="noStrike" cap="none" dirty="0">
                <a:solidFill>
                  <a:srgbClr val="012B1B"/>
                </a:solidFill>
                <a:latin typeface="DM Sans"/>
                <a:ea typeface="DM Sans"/>
                <a:cs typeface="DM Sans"/>
                <a:sym typeface="DM Sans"/>
              </a:rPr>
              <a:t> stagnation pour Just Eat. </a:t>
            </a:r>
            <a:endParaRPr dirty="0"/>
          </a:p>
          <a:p>
            <a:pPr marL="0" marR="0" lvl="0" indent="0" algn="l" rtl="0">
              <a:lnSpc>
                <a:spcPct val="160047"/>
              </a:lnSpc>
              <a:spcBef>
                <a:spcPts val="0"/>
              </a:spcBef>
              <a:spcAft>
                <a:spcPts val="0"/>
              </a:spcAft>
              <a:buNone/>
            </a:pPr>
            <a:endParaRPr sz="2110" b="0" i="0" u="none" strike="noStrike" cap="none" dirty="0">
              <a:solidFill>
                <a:srgbClr val="012B1B"/>
              </a:solidFill>
              <a:latin typeface="DM Sans"/>
              <a:ea typeface="DM Sans"/>
              <a:cs typeface="DM Sans"/>
              <a:sym typeface="DM Sans"/>
            </a:endParaRPr>
          </a:p>
          <a:p>
            <a:pPr marL="455729" marR="0" lvl="1" indent="-227864" algn="l" rtl="0">
              <a:lnSpc>
                <a:spcPct val="160047"/>
              </a:lnSpc>
              <a:spcBef>
                <a:spcPts val="0"/>
              </a:spcBef>
              <a:spcAft>
                <a:spcPts val="0"/>
              </a:spcAft>
              <a:buClr>
                <a:srgbClr val="012B1B"/>
              </a:buClr>
              <a:buSzPts val="2110"/>
              <a:buFont typeface="Arial"/>
              <a:buChar char="•"/>
            </a:pPr>
            <a:r>
              <a:rPr lang="en-US" sz="2110" b="0" i="0" u="none" strike="noStrike" cap="none" dirty="0">
                <a:solidFill>
                  <a:srgbClr val="012B1B"/>
                </a:solidFill>
                <a:latin typeface="DM Sans"/>
                <a:ea typeface="DM Sans"/>
                <a:cs typeface="DM Sans"/>
                <a:sym typeface="DM Sans"/>
              </a:rPr>
              <a:t>Maximiser </a:t>
            </a:r>
            <a:r>
              <a:rPr lang="en-US" sz="2110" b="0" i="0" u="none" strike="noStrike" cap="none" dirty="0" err="1">
                <a:solidFill>
                  <a:srgbClr val="012B1B"/>
                </a:solidFill>
                <a:latin typeface="DM Sans"/>
                <a:ea typeface="DM Sans"/>
                <a:cs typeface="DM Sans"/>
                <a:sym typeface="DM Sans"/>
              </a:rPr>
              <a:t>leur</a:t>
            </a:r>
            <a:r>
              <a:rPr lang="en-US" sz="2110" b="0" i="0" u="none" strike="noStrike" cap="none" dirty="0">
                <a:solidFill>
                  <a:srgbClr val="012B1B"/>
                </a:solidFill>
                <a:latin typeface="DM Sans"/>
                <a:ea typeface="DM Sans"/>
                <a:cs typeface="DM Sans"/>
                <a:sym typeface="DM Sans"/>
              </a:rPr>
              <a:t> </a:t>
            </a:r>
            <a:r>
              <a:rPr lang="en-US" sz="2110" b="0" i="0" u="none" strike="noStrike" cap="none" dirty="0" err="1">
                <a:solidFill>
                  <a:srgbClr val="012B1B"/>
                </a:solidFill>
                <a:latin typeface="DM Sans"/>
                <a:ea typeface="DM Sans"/>
                <a:cs typeface="DM Sans"/>
                <a:sym typeface="DM Sans"/>
              </a:rPr>
              <a:t>croissance</a:t>
            </a:r>
            <a:r>
              <a:rPr lang="en-US" sz="2110" b="0" i="0" u="none" strike="noStrike" cap="none" dirty="0">
                <a:solidFill>
                  <a:srgbClr val="012B1B"/>
                </a:solidFill>
                <a:latin typeface="DM Sans"/>
                <a:ea typeface="DM Sans"/>
                <a:cs typeface="DM Sans"/>
                <a:sym typeface="DM Sans"/>
              </a:rPr>
              <a:t> et part de </a:t>
            </a:r>
            <a:r>
              <a:rPr lang="en-US" sz="2110" b="0" i="0" u="none" strike="noStrike" cap="none" dirty="0" err="1">
                <a:solidFill>
                  <a:srgbClr val="012B1B"/>
                </a:solidFill>
                <a:latin typeface="DM Sans"/>
                <a:ea typeface="DM Sans"/>
                <a:cs typeface="DM Sans"/>
                <a:sym typeface="DM Sans"/>
              </a:rPr>
              <a:t>marché</a:t>
            </a:r>
            <a:r>
              <a:rPr lang="en-US" sz="2110" b="0" i="0" u="none" strike="noStrike" cap="none" dirty="0">
                <a:solidFill>
                  <a:srgbClr val="012B1B"/>
                </a:solidFill>
                <a:latin typeface="DM Sans"/>
                <a:ea typeface="DM Sans"/>
                <a:cs typeface="DM Sans"/>
                <a:sym typeface="DM Sans"/>
              </a:rPr>
              <a:t> </a:t>
            </a:r>
            <a:r>
              <a:rPr lang="en-US" sz="2110" b="0" i="0" u="none" strike="noStrike" cap="none" dirty="0" err="1">
                <a:solidFill>
                  <a:srgbClr val="012B1B"/>
                </a:solidFill>
                <a:latin typeface="DM Sans"/>
                <a:ea typeface="DM Sans"/>
                <a:cs typeface="DM Sans"/>
                <a:sym typeface="DM Sans"/>
              </a:rPr>
              <a:t>en</a:t>
            </a:r>
            <a:r>
              <a:rPr lang="en-US" sz="2110" b="0" i="0" u="none" strike="noStrike" cap="none" dirty="0">
                <a:solidFill>
                  <a:srgbClr val="012B1B"/>
                </a:solidFill>
                <a:latin typeface="DM Sans"/>
                <a:ea typeface="DM Sans"/>
                <a:cs typeface="DM Sans"/>
                <a:sym typeface="DM Sans"/>
              </a:rPr>
              <a:t> </a:t>
            </a:r>
            <a:r>
              <a:rPr lang="en-US" sz="2110" b="0" i="0" u="none" strike="noStrike" cap="none" dirty="0" err="1">
                <a:solidFill>
                  <a:srgbClr val="012B1B"/>
                </a:solidFill>
                <a:latin typeface="DM Sans"/>
                <a:ea typeface="DM Sans"/>
                <a:cs typeface="DM Sans"/>
                <a:sym typeface="DM Sans"/>
              </a:rPr>
              <a:t>adaptant</a:t>
            </a:r>
            <a:r>
              <a:rPr lang="en-US" sz="2110" b="0" i="0" u="none" strike="noStrike" cap="none" dirty="0">
                <a:solidFill>
                  <a:srgbClr val="012B1B"/>
                </a:solidFill>
                <a:latin typeface="DM Sans"/>
                <a:ea typeface="DM Sans"/>
                <a:cs typeface="DM Sans"/>
                <a:sym typeface="DM Sans"/>
              </a:rPr>
              <a:t> les </a:t>
            </a:r>
            <a:r>
              <a:rPr lang="en-US" sz="2110" b="0" i="0" u="none" strike="noStrike" cap="none" dirty="0" err="1">
                <a:solidFill>
                  <a:srgbClr val="012B1B"/>
                </a:solidFill>
                <a:latin typeface="DM Sans"/>
                <a:ea typeface="DM Sans"/>
                <a:cs typeface="DM Sans"/>
                <a:sym typeface="DM Sans"/>
              </a:rPr>
              <a:t>stratégies</a:t>
            </a:r>
            <a:r>
              <a:rPr lang="en-US" sz="2110" b="0" i="0" u="none" strike="noStrike" cap="none" dirty="0">
                <a:solidFill>
                  <a:srgbClr val="012B1B"/>
                </a:solidFill>
                <a:latin typeface="DM Sans"/>
                <a:ea typeface="DM Sans"/>
                <a:cs typeface="DM Sans"/>
                <a:sym typeface="DM Sans"/>
              </a:rPr>
              <a:t> </a:t>
            </a:r>
            <a:r>
              <a:rPr lang="en-US" sz="2110" b="0" i="0" u="none" strike="noStrike" cap="none" dirty="0" err="1">
                <a:solidFill>
                  <a:srgbClr val="012B1B"/>
                </a:solidFill>
                <a:latin typeface="DM Sans"/>
                <a:ea typeface="DM Sans"/>
                <a:cs typeface="DM Sans"/>
                <a:sym typeface="DM Sans"/>
              </a:rPr>
              <a:t>en</a:t>
            </a:r>
            <a:r>
              <a:rPr lang="en-US" sz="2110" b="0" i="0" u="none" strike="noStrike" cap="none" dirty="0">
                <a:solidFill>
                  <a:srgbClr val="012B1B"/>
                </a:solidFill>
                <a:latin typeface="DM Sans"/>
                <a:ea typeface="DM Sans"/>
                <a:cs typeface="DM Sans"/>
                <a:sym typeface="DM Sans"/>
              </a:rPr>
              <a:t> </a:t>
            </a:r>
            <a:r>
              <a:rPr lang="en-US" sz="2110" b="0" i="0" u="none" strike="noStrike" cap="none" dirty="0" err="1">
                <a:solidFill>
                  <a:srgbClr val="012B1B"/>
                </a:solidFill>
                <a:latin typeface="DM Sans"/>
                <a:ea typeface="DM Sans"/>
                <a:cs typeface="DM Sans"/>
                <a:sym typeface="DM Sans"/>
              </a:rPr>
              <a:t>fonction</a:t>
            </a:r>
            <a:r>
              <a:rPr lang="en-US" sz="2110" b="0" i="0" u="none" strike="noStrike" cap="none" dirty="0">
                <a:solidFill>
                  <a:srgbClr val="012B1B"/>
                </a:solidFill>
                <a:latin typeface="DM Sans"/>
                <a:ea typeface="DM Sans"/>
                <a:cs typeface="DM Sans"/>
                <a:sym typeface="DM Sans"/>
              </a:rPr>
              <a:t> des tendances.</a:t>
            </a:r>
            <a:endParaRPr dirty="0"/>
          </a:p>
          <a:p>
            <a:pPr marL="0" marR="0" lvl="0" indent="0" algn="l" rtl="0">
              <a:lnSpc>
                <a:spcPct val="160047"/>
              </a:lnSpc>
              <a:spcBef>
                <a:spcPts val="0"/>
              </a:spcBef>
              <a:spcAft>
                <a:spcPts val="0"/>
              </a:spcAft>
              <a:buNone/>
            </a:pPr>
            <a:endParaRPr sz="2110" b="0" i="0" u="none" strike="noStrike" cap="none" dirty="0">
              <a:solidFill>
                <a:srgbClr val="012B1B"/>
              </a:solidFill>
              <a:latin typeface="DM Sans"/>
              <a:ea typeface="DM Sans"/>
              <a:cs typeface="DM Sans"/>
              <a:sym typeface="DM Sans"/>
            </a:endParaRPr>
          </a:p>
        </p:txBody>
      </p:sp>
      <p:sp>
        <p:nvSpPr>
          <p:cNvPr id="240" name="Google Shape;240;p9"/>
          <p:cNvSpPr txBox="1"/>
          <p:nvPr/>
        </p:nvSpPr>
        <p:spPr>
          <a:xfrm>
            <a:off x="2036850" y="345153"/>
            <a:ext cx="14214300" cy="1772793"/>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US" sz="7200" b="1" i="0" u="none" strike="noStrike" cap="none" dirty="0">
                <a:solidFill>
                  <a:srgbClr val="010349"/>
                </a:solidFill>
                <a:latin typeface="DM Sans"/>
                <a:ea typeface="DM Sans"/>
                <a:cs typeface="DM Sans"/>
                <a:sym typeface="DM Sans"/>
              </a:rPr>
              <a:t>Un </a:t>
            </a:r>
            <a:r>
              <a:rPr lang="en-US" sz="7200" b="1" i="0" u="none" strike="noStrike" cap="none" dirty="0" err="1">
                <a:solidFill>
                  <a:srgbClr val="010349"/>
                </a:solidFill>
                <a:latin typeface="DM Sans"/>
                <a:ea typeface="DM Sans"/>
                <a:cs typeface="DM Sans"/>
                <a:sym typeface="DM Sans"/>
              </a:rPr>
              <a:t>secteur</a:t>
            </a:r>
            <a:r>
              <a:rPr lang="en-US" sz="7200" b="1" i="0" u="none" strike="noStrike" cap="none" dirty="0">
                <a:solidFill>
                  <a:srgbClr val="010349"/>
                </a:solidFill>
                <a:latin typeface="DM Sans"/>
                <a:ea typeface="DM Sans"/>
                <a:cs typeface="DM Sans"/>
                <a:sym typeface="DM Sans"/>
              </a:rPr>
              <a:t> </a:t>
            </a:r>
            <a:r>
              <a:rPr lang="en-US" sz="7200" b="1" i="0" u="none" strike="noStrike" cap="none" dirty="0" err="1">
                <a:solidFill>
                  <a:srgbClr val="010349"/>
                </a:solidFill>
                <a:latin typeface="DM Sans"/>
                <a:ea typeface="DM Sans"/>
                <a:cs typeface="DM Sans"/>
                <a:sym typeface="DM Sans"/>
              </a:rPr>
              <a:t>en</a:t>
            </a:r>
            <a:r>
              <a:rPr lang="en-US" sz="7200" b="1" i="0" u="none" strike="noStrike" cap="none" dirty="0">
                <a:solidFill>
                  <a:srgbClr val="010349"/>
                </a:solidFill>
                <a:latin typeface="DM Sans"/>
                <a:ea typeface="DM Sans"/>
                <a:cs typeface="DM Sans"/>
                <a:sym typeface="DM Sans"/>
              </a:rPr>
              <a:t> </a:t>
            </a:r>
            <a:r>
              <a:rPr lang="en-US" sz="7200" b="1" i="0" u="none" strike="noStrike" cap="none" dirty="0" err="1">
                <a:solidFill>
                  <a:srgbClr val="010349"/>
                </a:solidFill>
                <a:latin typeface="DM Sans"/>
                <a:ea typeface="DM Sans"/>
                <a:cs typeface="DM Sans"/>
                <a:sym typeface="DM Sans"/>
              </a:rPr>
              <a:t>croissance</a:t>
            </a:r>
            <a:endParaRPr dirty="0"/>
          </a:p>
        </p:txBody>
      </p:sp>
      <p:pic>
        <p:nvPicPr>
          <p:cNvPr id="3" name="Image 2">
            <a:extLst>
              <a:ext uri="{FF2B5EF4-FFF2-40B4-BE49-F238E27FC236}">
                <a16:creationId xmlns:a16="http://schemas.microsoft.com/office/drawing/2014/main" id="{9A2F496F-DF57-A124-5532-06661F34A141}"/>
              </a:ext>
            </a:extLst>
          </p:cNvPr>
          <p:cNvPicPr>
            <a:picLocks noChangeAspect="1"/>
          </p:cNvPicPr>
          <p:nvPr/>
        </p:nvPicPr>
        <p:blipFill>
          <a:blip r:embed="rId3"/>
          <a:stretch>
            <a:fillRect/>
          </a:stretch>
        </p:blipFill>
        <p:spPr>
          <a:xfrm>
            <a:off x="883238" y="2324101"/>
            <a:ext cx="8453868" cy="3456634"/>
          </a:xfrm>
          <a:prstGeom prst="rect">
            <a:avLst/>
          </a:prstGeom>
        </p:spPr>
      </p:pic>
      <p:pic>
        <p:nvPicPr>
          <p:cNvPr id="6" name="Image 5">
            <a:extLst>
              <a:ext uri="{FF2B5EF4-FFF2-40B4-BE49-F238E27FC236}">
                <a16:creationId xmlns:a16="http://schemas.microsoft.com/office/drawing/2014/main" id="{5CACB20C-9704-5455-68FC-3D76BA9D88FA}"/>
              </a:ext>
            </a:extLst>
          </p:cNvPr>
          <p:cNvPicPr>
            <a:picLocks noChangeAspect="1"/>
          </p:cNvPicPr>
          <p:nvPr/>
        </p:nvPicPr>
        <p:blipFill>
          <a:blip r:embed="rId4"/>
          <a:stretch>
            <a:fillRect/>
          </a:stretch>
        </p:blipFill>
        <p:spPr>
          <a:xfrm>
            <a:off x="9481368" y="5653212"/>
            <a:ext cx="8633463" cy="38969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2587</Words>
  <Application>Microsoft Office PowerPoint</Application>
  <PresentationFormat>Personnalisé</PresentationFormat>
  <Paragraphs>307</Paragraphs>
  <Slides>27</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Sansita</vt:lpstr>
      <vt:lpstr>DM Sans</vt:lpstr>
      <vt:lpstr>Arial</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Nadège Thierry</cp:lastModifiedBy>
  <cp:revision>1</cp:revision>
  <dcterms:created xsi:type="dcterms:W3CDTF">2006-08-16T00:00:00Z</dcterms:created>
  <dcterms:modified xsi:type="dcterms:W3CDTF">2024-12-11T14:46:31Z</dcterms:modified>
</cp:coreProperties>
</file>