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65" r:id="rId2"/>
    <p:sldId id="263" r:id="rId3"/>
    <p:sldId id="264" r:id="rId4"/>
    <p:sldId id="262" r:id="rId5"/>
    <p:sldId id="261" r:id="rId6"/>
    <p:sldId id="256" r:id="rId7"/>
    <p:sldId id="257" r:id="rId8"/>
    <p:sldId id="258" r:id="rId9"/>
    <p:sldId id="259"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21FBF-8D4C-55DD-506C-643D3BB5F222}" v="27" dt="2023-03-12T13:18:36.410"/>
    <p1510:client id="{292CF569-E011-982C-C90B-0053C449A788}" v="174" dt="2023-03-05T15:09:40.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p:scale>
          <a:sx n="120" d="100"/>
          <a:sy n="120" d="100"/>
        </p:scale>
        <p:origin x="2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3/12/23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5684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3/12/23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998557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3/12/23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68953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3/12/23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71294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3/12/23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86599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3/12/23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7771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3/12/23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49438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3/12/23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42955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3/12/23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42122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3/12/23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58651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3/12/23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60176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3/12/23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a:t>
            </a:fld>
            <a:endParaRPr lang="en-US"/>
          </a:p>
        </p:txBody>
      </p:sp>
    </p:spTree>
    <p:extLst>
      <p:ext uri="{BB962C8B-B14F-4D97-AF65-F5344CB8AC3E}">
        <p14:creationId xmlns:p14="http://schemas.microsoft.com/office/powerpoint/2010/main" val="40550666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u contenu 10">
            <a:extLst>
              <a:ext uri="{FF2B5EF4-FFF2-40B4-BE49-F238E27FC236}">
                <a16:creationId xmlns:a16="http://schemas.microsoft.com/office/drawing/2014/main" id="{14CB93C0-5494-CC5E-1E8E-DD1A92EED1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ZoneTexte 4">
            <a:extLst>
              <a:ext uri="{FF2B5EF4-FFF2-40B4-BE49-F238E27FC236}">
                <a16:creationId xmlns:a16="http://schemas.microsoft.com/office/drawing/2014/main" id="{4225393B-48ED-6E73-9F13-B4D93DF7540F}"/>
              </a:ext>
            </a:extLst>
          </p:cNvPr>
          <p:cNvSpPr txBox="1"/>
          <p:nvPr/>
        </p:nvSpPr>
        <p:spPr>
          <a:xfrm>
            <a:off x="3048886" y="3244334"/>
            <a:ext cx="6097772" cy="369332"/>
          </a:xfrm>
          <a:prstGeom prst="rect">
            <a:avLst/>
          </a:prstGeom>
          <a:noFill/>
        </p:spPr>
        <p:txBody>
          <a:bodyPr wrap="square">
            <a:spAutoFit/>
          </a:bodyPr>
          <a:lstStyle/>
          <a:p>
            <a:pPr algn="l"/>
            <a:endParaRPr lang="fr-FR" b="0" i="0" u="none" strike="noStrike" dirty="0">
              <a:solidFill>
                <a:srgbClr val="000000"/>
              </a:solidFill>
              <a:effectLst/>
            </a:endParaRPr>
          </a:p>
        </p:txBody>
      </p:sp>
      <p:sp>
        <p:nvSpPr>
          <p:cNvPr id="7" name="ZoneTexte 6">
            <a:extLst>
              <a:ext uri="{FF2B5EF4-FFF2-40B4-BE49-F238E27FC236}">
                <a16:creationId xmlns:a16="http://schemas.microsoft.com/office/drawing/2014/main" id="{9C664C0C-911D-BC16-CB93-73005192AE7C}"/>
              </a:ext>
            </a:extLst>
          </p:cNvPr>
          <p:cNvSpPr txBox="1"/>
          <p:nvPr/>
        </p:nvSpPr>
        <p:spPr>
          <a:xfrm>
            <a:off x="3048886" y="3244334"/>
            <a:ext cx="6097772" cy="369332"/>
          </a:xfrm>
          <a:prstGeom prst="rect">
            <a:avLst/>
          </a:prstGeom>
          <a:noFill/>
        </p:spPr>
        <p:txBody>
          <a:bodyPr wrap="square">
            <a:spAutoFit/>
          </a:bodyPr>
          <a:lstStyle/>
          <a:p>
            <a:pPr algn="l"/>
            <a:endParaRPr lang="fr-FR" b="0" i="0" u="none" strike="noStrike" dirty="0">
              <a:solidFill>
                <a:srgbClr val="000000"/>
              </a:solidFill>
              <a:effectLst/>
            </a:endParaRPr>
          </a:p>
        </p:txBody>
      </p:sp>
      <p:sp>
        <p:nvSpPr>
          <p:cNvPr id="9" name="ZoneTexte 8">
            <a:extLst>
              <a:ext uri="{FF2B5EF4-FFF2-40B4-BE49-F238E27FC236}">
                <a16:creationId xmlns:a16="http://schemas.microsoft.com/office/drawing/2014/main" id="{92DCD547-1FE0-DC41-2074-5DA375E24C94}"/>
              </a:ext>
            </a:extLst>
          </p:cNvPr>
          <p:cNvSpPr txBox="1"/>
          <p:nvPr/>
        </p:nvSpPr>
        <p:spPr>
          <a:xfrm>
            <a:off x="3048886" y="3244334"/>
            <a:ext cx="6097772" cy="369332"/>
          </a:xfrm>
          <a:prstGeom prst="rect">
            <a:avLst/>
          </a:prstGeom>
          <a:noFill/>
        </p:spPr>
        <p:txBody>
          <a:bodyPr wrap="square">
            <a:spAutoFit/>
          </a:bodyPr>
          <a:lstStyle/>
          <a:p>
            <a:pPr algn="l"/>
            <a:endParaRPr lang="fr-FR" b="0" i="0" u="none" strike="noStrike" dirty="0">
              <a:solidFill>
                <a:srgbClr val="000000"/>
              </a:solidFill>
              <a:effectLst/>
            </a:endParaRPr>
          </a:p>
        </p:txBody>
      </p:sp>
    </p:spTree>
    <p:extLst>
      <p:ext uri="{BB962C8B-B14F-4D97-AF65-F5344CB8AC3E}">
        <p14:creationId xmlns:p14="http://schemas.microsoft.com/office/powerpoint/2010/main" val="99136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6DF026E6-813F-9A89-D10C-4A697C2C7C29}"/>
              </a:ext>
            </a:extLst>
          </p:cNvPr>
          <p:cNvSpPr>
            <a:spLocks noGrp="1"/>
          </p:cNvSpPr>
          <p:nvPr>
            <p:ph type="title"/>
          </p:nvPr>
        </p:nvSpPr>
        <p:spPr>
          <a:xfrm>
            <a:off x="841248" y="712215"/>
            <a:ext cx="8197977" cy="777125"/>
          </a:xfrm>
        </p:spPr>
        <p:txBody>
          <a:bodyPr>
            <a:normAutofit/>
          </a:bodyPr>
          <a:lstStyle/>
          <a:p>
            <a:r>
              <a:rPr lang="fr-FR" b="0" i="0" u="none" strike="noStrike" dirty="0">
                <a:solidFill>
                  <a:srgbClr val="262626"/>
                </a:solidFill>
                <a:effectLst/>
              </a:rPr>
              <a:t>Introduction des données</a:t>
            </a:r>
            <a:endParaRPr lang="fr-FR" dirty="0"/>
          </a:p>
        </p:txBody>
      </p:sp>
      <p:sp>
        <p:nvSpPr>
          <p:cNvPr id="3" name="Espace réservé du contenu 2">
            <a:extLst>
              <a:ext uri="{FF2B5EF4-FFF2-40B4-BE49-F238E27FC236}">
                <a16:creationId xmlns:a16="http://schemas.microsoft.com/office/drawing/2014/main" id="{0FF22384-A1A5-15A9-032B-A044C0597B49}"/>
              </a:ext>
            </a:extLst>
          </p:cNvPr>
          <p:cNvSpPr>
            <a:spLocks noGrp="1"/>
          </p:cNvSpPr>
          <p:nvPr>
            <p:ph idx="1"/>
          </p:nvPr>
        </p:nvSpPr>
        <p:spPr>
          <a:xfrm>
            <a:off x="794524" y="2364057"/>
            <a:ext cx="10599903" cy="4137103"/>
          </a:xfrm>
        </p:spPr>
        <p:txBody>
          <a:bodyPr vert="horz" lIns="91440" tIns="45720" rIns="91440" bIns="45720" rtlCol="0" anchor="b">
            <a:normAutofit/>
          </a:bodyPr>
          <a:lstStyle/>
          <a:p>
            <a:pPr algn="l">
              <a:buFont typeface="Arial" panose="020B0604020202020204" pitchFamily="34" charset="0"/>
              <a:buChar char="•"/>
            </a:pPr>
            <a:r>
              <a:rPr lang="fr-FR" b="0" i="0" u="none" strike="noStrike" dirty="0">
                <a:solidFill>
                  <a:srgbClr val="262626"/>
                </a:solidFill>
                <a:effectLst/>
              </a:rPr>
              <a:t> </a:t>
            </a:r>
            <a:r>
              <a:rPr lang="fr-FR" sz="1800" b="0" i="0" u="none" strike="noStrike" dirty="0">
                <a:solidFill>
                  <a:srgbClr val="262626"/>
                </a:solidFill>
                <a:effectLst/>
              </a:rPr>
              <a:t>Nous étudions les accidents corporels sur l'année 2021 en France métropolitaine et dans les départements d’Outre-mer. Les données sont saisis et rassemblés dans 4 fichiers csv correspondant à (Caractéristiques – Lieux – Véhicules – Usagers). L’ensemble de ces fiches constitue le fichier national des accidents corporels de la circulation dit « Fichier BAAC » administré par l’Observatoire national interministériel de la sécurité routière "ONISR" comme suit :</a:t>
            </a:r>
          </a:p>
          <a:p>
            <a:pPr algn="l"/>
            <a:endParaRPr lang="fr-FR" sz="1800" b="0" i="0" u="none" strike="noStrike" dirty="0">
              <a:solidFill>
                <a:srgbClr val="000000"/>
              </a:solidFill>
              <a:effectLst/>
            </a:endParaRPr>
          </a:p>
          <a:p>
            <a:pPr marL="742950" lvl="1" indent="-285750" algn="l">
              <a:buFont typeface="Arial" panose="020B0604020202020204" pitchFamily="34" charset="0"/>
              <a:buChar char="•"/>
            </a:pPr>
            <a:r>
              <a:rPr lang="fr-FR" sz="1600" b="0" i="0" u="none" strike="noStrike" dirty="0">
                <a:solidFill>
                  <a:srgbClr val="262626"/>
                </a:solidFill>
                <a:effectLst/>
              </a:rPr>
              <a:t>La rubrique CARACTERISTIQUES décrit les circonstances générales de l’accident</a:t>
            </a:r>
            <a:endParaRPr lang="fr-FR" sz="1600" b="0" i="0" u="none" strike="noStrike" dirty="0">
              <a:solidFill>
                <a:srgbClr val="000000"/>
              </a:solidFill>
              <a:effectLst/>
            </a:endParaRPr>
          </a:p>
          <a:p>
            <a:pPr marL="742950" lvl="1" indent="-285750" algn="l">
              <a:buFont typeface="Arial" panose="020B0604020202020204" pitchFamily="34" charset="0"/>
              <a:buChar char="•"/>
            </a:pPr>
            <a:r>
              <a:rPr lang="fr-FR" sz="1600" b="0" i="0" u="none" strike="noStrike" dirty="0">
                <a:solidFill>
                  <a:srgbClr val="262626"/>
                </a:solidFill>
                <a:effectLst/>
              </a:rPr>
              <a:t>La rubrique LIEUX qui décrit le lieu principal de l’accident même si celui-ci s’est déroulé à une intersection</a:t>
            </a:r>
            <a:endParaRPr lang="fr-FR" sz="1600" b="0" i="0" u="none" strike="noStrike" dirty="0">
              <a:solidFill>
                <a:srgbClr val="000000"/>
              </a:solidFill>
              <a:effectLst/>
            </a:endParaRPr>
          </a:p>
          <a:p>
            <a:pPr marL="742950" lvl="1" indent="-285750" algn="l">
              <a:buFont typeface="Arial" panose="020B0604020202020204" pitchFamily="34" charset="0"/>
              <a:buChar char="•"/>
            </a:pPr>
            <a:r>
              <a:rPr lang="fr-FR" sz="1600" b="0" i="0" u="none" strike="noStrike" dirty="0">
                <a:solidFill>
                  <a:srgbClr val="262626"/>
                </a:solidFill>
                <a:effectLst/>
              </a:rPr>
              <a:t>La rubrique VEHICULES donnes les informations sur le véhicule</a:t>
            </a:r>
            <a:endParaRPr lang="fr-FR" sz="1600" b="0" i="0" u="none" strike="noStrike" dirty="0">
              <a:solidFill>
                <a:srgbClr val="000000"/>
              </a:solidFill>
              <a:effectLst/>
            </a:endParaRPr>
          </a:p>
          <a:p>
            <a:pPr marL="742950" lvl="1" indent="-285750" algn="l">
              <a:buFont typeface="Arial" panose="020B0604020202020204" pitchFamily="34" charset="0"/>
              <a:buChar char="•"/>
            </a:pPr>
            <a:r>
              <a:rPr lang="fr-FR" sz="1600" b="0" i="0" u="none" strike="noStrike" dirty="0">
                <a:solidFill>
                  <a:srgbClr val="262626"/>
                </a:solidFill>
                <a:effectLst/>
              </a:rPr>
              <a:t>La rubrique USAGERS donnes les informations sur les usagers</a:t>
            </a:r>
            <a:endParaRPr lang="fr-FR" sz="1600" b="0" i="0" u="none" strike="noStrike" dirty="0">
              <a:solidFill>
                <a:srgbClr val="000000"/>
              </a:solidFill>
              <a:effectLst/>
            </a:endParaRPr>
          </a:p>
          <a:p>
            <a:pPr>
              <a:lnSpc>
                <a:spcPct val="100000"/>
              </a:lnSpc>
            </a:pPr>
            <a:endParaRPr lang="fr-FR" sz="1600" dirty="0"/>
          </a:p>
        </p:txBody>
      </p:sp>
      <p:sp>
        <p:nvSpPr>
          <p:cNvPr id="16"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404274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F026E6-813F-9A89-D10C-4A697C2C7C29}"/>
              </a:ext>
            </a:extLst>
          </p:cNvPr>
          <p:cNvSpPr>
            <a:spLocks noGrp="1"/>
          </p:cNvSpPr>
          <p:nvPr>
            <p:ph type="title"/>
          </p:nvPr>
        </p:nvSpPr>
        <p:spPr>
          <a:xfrm>
            <a:off x="841248" y="1449658"/>
            <a:ext cx="8197977" cy="710217"/>
          </a:xfrm>
        </p:spPr>
        <p:txBody>
          <a:bodyPr>
            <a:normAutofit fontScale="90000"/>
          </a:bodyPr>
          <a:lstStyle/>
          <a:p>
            <a:r>
              <a:rPr lang="fr-FR" b="0" i="0" u="none" strike="noStrike" dirty="0">
                <a:solidFill>
                  <a:srgbClr val="262626"/>
                </a:solidFill>
                <a:effectLst/>
              </a:rPr>
              <a:t>Matrice du bus décisionnel</a:t>
            </a:r>
            <a:endParaRPr lang="fr-FR" dirty="0">
              <a:ea typeface="+mj-lt"/>
              <a:cs typeface="+mj-lt"/>
            </a:endParaRPr>
          </a:p>
        </p:txBody>
      </p:sp>
      <p:pic>
        <p:nvPicPr>
          <p:cNvPr id="9" name="Espace réservé du contenu 8">
            <a:extLst>
              <a:ext uri="{FF2B5EF4-FFF2-40B4-BE49-F238E27FC236}">
                <a16:creationId xmlns:a16="http://schemas.microsoft.com/office/drawing/2014/main" id="{976FABE2-7B58-2684-74CD-24B529F7B5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574" y="3317358"/>
            <a:ext cx="9304960" cy="1487094"/>
          </a:xfrm>
        </p:spPr>
      </p:pic>
    </p:spTree>
    <p:extLst>
      <p:ext uri="{BB962C8B-B14F-4D97-AF65-F5344CB8AC3E}">
        <p14:creationId xmlns:p14="http://schemas.microsoft.com/office/powerpoint/2010/main" val="384068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5">
            <a:extLst>
              <a:ext uri="{FF2B5EF4-FFF2-40B4-BE49-F238E27FC236}">
                <a16:creationId xmlns:a16="http://schemas.microsoft.com/office/drawing/2014/main" id="{6BE1975F-D902-EE00-4AD6-C073E1F86545}"/>
              </a:ext>
            </a:extLst>
          </p:cNvPr>
          <p:cNvPicPr>
            <a:picLocks noChangeAspect="1"/>
          </p:cNvPicPr>
          <p:nvPr/>
        </p:nvPicPr>
        <p:blipFill>
          <a:blip r:embed="rId2"/>
          <a:stretch>
            <a:fillRect/>
          </a:stretch>
        </p:blipFill>
        <p:spPr>
          <a:xfrm>
            <a:off x="6673703" y="1715395"/>
            <a:ext cx="5232989" cy="4893613"/>
          </a:xfrm>
          <a:prstGeom prst="rect">
            <a:avLst/>
          </a:prstGeom>
        </p:spPr>
      </p:pic>
      <p:sp>
        <p:nvSpPr>
          <p:cNvPr id="2" name="Titre 1">
            <a:extLst>
              <a:ext uri="{FF2B5EF4-FFF2-40B4-BE49-F238E27FC236}">
                <a16:creationId xmlns:a16="http://schemas.microsoft.com/office/drawing/2014/main" id="{993289B4-20F3-A483-6A8B-5766A9D94948}"/>
              </a:ext>
            </a:extLst>
          </p:cNvPr>
          <p:cNvSpPr>
            <a:spLocks noGrp="1"/>
          </p:cNvSpPr>
          <p:nvPr>
            <p:ph type="title"/>
          </p:nvPr>
        </p:nvSpPr>
        <p:spPr>
          <a:xfrm>
            <a:off x="609600" y="-425"/>
            <a:ext cx="10972800" cy="1325563"/>
          </a:xfrm>
        </p:spPr>
        <p:txBody>
          <a:bodyPr/>
          <a:lstStyle/>
          <a:p>
            <a:r>
              <a:rPr lang="fr-FR" dirty="0">
                <a:cs typeface="Posterama"/>
              </a:rPr>
              <a:t>Transformation des données</a:t>
            </a:r>
            <a:endParaRPr lang="fr-FR" dirty="0"/>
          </a:p>
        </p:txBody>
      </p:sp>
      <p:sp>
        <p:nvSpPr>
          <p:cNvPr id="6" name="Flèche : droite 5">
            <a:extLst>
              <a:ext uri="{FF2B5EF4-FFF2-40B4-BE49-F238E27FC236}">
                <a16:creationId xmlns:a16="http://schemas.microsoft.com/office/drawing/2014/main" id="{59F66C79-0DB3-5D5A-E0A9-DFDF1AF06BE8}"/>
              </a:ext>
            </a:extLst>
          </p:cNvPr>
          <p:cNvSpPr/>
          <p:nvPr/>
        </p:nvSpPr>
        <p:spPr>
          <a:xfrm>
            <a:off x="5690633" y="3395772"/>
            <a:ext cx="793011" cy="518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2F333D"/>
              </a:solidFill>
              <a:highlight>
                <a:srgbClr val="000080"/>
              </a:highlight>
            </a:endParaRPr>
          </a:p>
        </p:txBody>
      </p:sp>
      <p:pic>
        <p:nvPicPr>
          <p:cNvPr id="7" name="Image 7">
            <a:extLst>
              <a:ext uri="{FF2B5EF4-FFF2-40B4-BE49-F238E27FC236}">
                <a16:creationId xmlns:a16="http://schemas.microsoft.com/office/drawing/2014/main" id="{31127B5D-9C8A-50CA-FEFB-74FCE59AE274}"/>
              </a:ext>
            </a:extLst>
          </p:cNvPr>
          <p:cNvPicPr>
            <a:picLocks noChangeAspect="1"/>
          </p:cNvPicPr>
          <p:nvPr/>
        </p:nvPicPr>
        <p:blipFill>
          <a:blip r:embed="rId3"/>
          <a:stretch>
            <a:fillRect/>
          </a:stretch>
        </p:blipFill>
        <p:spPr>
          <a:xfrm>
            <a:off x="825795" y="2385136"/>
            <a:ext cx="4714653" cy="2978204"/>
          </a:xfrm>
          <a:prstGeom prst="rect">
            <a:avLst/>
          </a:prstGeom>
        </p:spPr>
      </p:pic>
    </p:spTree>
    <p:extLst>
      <p:ext uri="{BB962C8B-B14F-4D97-AF65-F5344CB8AC3E}">
        <p14:creationId xmlns:p14="http://schemas.microsoft.com/office/powerpoint/2010/main" val="129986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6DF026E6-813F-9A89-D10C-4A697C2C7C29}"/>
              </a:ext>
            </a:extLst>
          </p:cNvPr>
          <p:cNvSpPr>
            <a:spLocks noGrp="1"/>
          </p:cNvSpPr>
          <p:nvPr>
            <p:ph type="title"/>
          </p:nvPr>
        </p:nvSpPr>
        <p:spPr>
          <a:xfrm>
            <a:off x="841248" y="810562"/>
            <a:ext cx="8197977" cy="1349314"/>
          </a:xfrm>
        </p:spPr>
        <p:txBody>
          <a:bodyPr>
            <a:normAutofit/>
          </a:bodyPr>
          <a:lstStyle/>
          <a:p>
            <a:r>
              <a:rPr lang="fr-FR" dirty="0">
                <a:ea typeface="+mj-lt"/>
                <a:cs typeface="+mj-lt"/>
              </a:rPr>
              <a:t>Transformation des données</a:t>
            </a:r>
          </a:p>
        </p:txBody>
      </p:sp>
      <p:sp>
        <p:nvSpPr>
          <p:cNvPr id="3" name="Espace réservé du contenu 2">
            <a:extLst>
              <a:ext uri="{FF2B5EF4-FFF2-40B4-BE49-F238E27FC236}">
                <a16:creationId xmlns:a16="http://schemas.microsoft.com/office/drawing/2014/main" id="{0FF22384-A1A5-15A9-032B-A044C0597B49}"/>
              </a:ext>
            </a:extLst>
          </p:cNvPr>
          <p:cNvSpPr>
            <a:spLocks noGrp="1"/>
          </p:cNvSpPr>
          <p:nvPr>
            <p:ph idx="1"/>
          </p:nvPr>
        </p:nvSpPr>
        <p:spPr>
          <a:xfrm>
            <a:off x="841248" y="2391995"/>
            <a:ext cx="8197977" cy="3174788"/>
          </a:xfrm>
        </p:spPr>
        <p:txBody>
          <a:bodyPr vert="horz" lIns="91440" tIns="45720" rIns="91440" bIns="45720" rtlCol="0" anchor="b">
            <a:normAutofit/>
          </a:bodyPr>
          <a:lstStyle/>
          <a:p>
            <a:pPr marL="342900" indent="-342900">
              <a:lnSpc>
                <a:spcPct val="100000"/>
              </a:lnSpc>
              <a:buFont typeface="Arial"/>
              <a:buChar char="•"/>
            </a:pPr>
            <a:r>
              <a:rPr lang="fr-FR" sz="1600"/>
              <a:t>Ajouter des id à chaque table n'en possédant pas</a:t>
            </a:r>
          </a:p>
          <a:p>
            <a:pPr marL="342900" indent="-342900">
              <a:lnSpc>
                <a:spcPct val="100000"/>
              </a:lnSpc>
              <a:buFont typeface="Arial"/>
              <a:buChar char="•"/>
            </a:pPr>
            <a:endParaRPr lang="fr-FR" sz="1600"/>
          </a:p>
          <a:p>
            <a:pPr marL="342900" indent="-342900">
              <a:lnSpc>
                <a:spcPct val="100000"/>
              </a:lnSpc>
              <a:buFont typeface="Arial"/>
              <a:buChar char="•"/>
            </a:pPr>
            <a:r>
              <a:rPr lang="fr-FR" sz="1600"/>
              <a:t>Isoler les données correspondant à la date + les rendre uniques</a:t>
            </a:r>
          </a:p>
          <a:p>
            <a:pPr marL="342900" indent="-342900">
              <a:lnSpc>
                <a:spcPct val="100000"/>
              </a:lnSpc>
              <a:buFont typeface="Arial"/>
              <a:buChar char="•"/>
            </a:pPr>
            <a:endParaRPr lang="fr-FR" sz="1600"/>
          </a:p>
          <a:p>
            <a:pPr marL="342900" indent="-342900">
              <a:lnSpc>
                <a:spcPct val="100000"/>
              </a:lnSpc>
              <a:buFont typeface="Arial"/>
              <a:buChar char="•"/>
            </a:pPr>
            <a:r>
              <a:rPr lang="fr-FR" sz="1600"/>
              <a:t>Création de la table </a:t>
            </a:r>
            <a:r>
              <a:rPr lang="fr-FR" sz="1600" err="1"/>
              <a:t>event</a:t>
            </a:r>
            <a:r>
              <a:rPr lang="fr-FR" sz="1600"/>
              <a:t> avec un id unique correspondant à chaque accident</a:t>
            </a:r>
          </a:p>
          <a:p>
            <a:pPr marL="342900" indent="-342900">
              <a:lnSpc>
                <a:spcPct val="100000"/>
              </a:lnSpc>
              <a:buFont typeface="Arial"/>
              <a:buChar char="•"/>
            </a:pPr>
            <a:endParaRPr lang="fr-FR" sz="1600"/>
          </a:p>
          <a:p>
            <a:pPr marL="342900" indent="-342900">
              <a:lnSpc>
                <a:spcPct val="100000"/>
              </a:lnSpc>
              <a:buFont typeface="Arial"/>
              <a:buChar char="•"/>
            </a:pPr>
            <a:r>
              <a:rPr lang="fr-FR" sz="1600"/>
              <a:t>Création de la table de fait accident à partir d'une jointure entre toutes les tables</a:t>
            </a:r>
          </a:p>
        </p:txBody>
      </p:sp>
      <p:sp>
        <p:nvSpPr>
          <p:cNvPr id="16"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364644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Rectangle 35">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3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1">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re 1">
            <a:extLst>
              <a:ext uri="{FF2B5EF4-FFF2-40B4-BE49-F238E27FC236}">
                <a16:creationId xmlns:a16="http://schemas.microsoft.com/office/drawing/2014/main" id="{10D12F0A-4855-BB12-23C2-A091FBE067DC}"/>
              </a:ext>
            </a:extLst>
          </p:cNvPr>
          <p:cNvSpPr>
            <a:spLocks noGrp="1"/>
          </p:cNvSpPr>
          <p:nvPr>
            <p:ph type="ctrTitle"/>
          </p:nvPr>
        </p:nvSpPr>
        <p:spPr>
          <a:xfrm>
            <a:off x="6213231" y="552782"/>
            <a:ext cx="5369169" cy="1154711"/>
          </a:xfrm>
        </p:spPr>
        <p:txBody>
          <a:bodyPr vert="horz" lIns="91440" tIns="45720" rIns="91440" bIns="45720" rtlCol="0" anchor="b">
            <a:normAutofit/>
          </a:bodyPr>
          <a:lstStyle/>
          <a:p>
            <a:pPr>
              <a:lnSpc>
                <a:spcPct val="90000"/>
              </a:lnSpc>
            </a:pPr>
            <a:r>
              <a:rPr lang="fr-FR" sz="3700" kern="1200" dirty="0">
                <a:solidFill>
                  <a:schemeClr val="tx1"/>
                </a:solidFill>
                <a:latin typeface="+mj-lt"/>
                <a:ea typeface="+mj-ea"/>
                <a:cs typeface="+mj-cs"/>
              </a:rPr>
              <a:t>Formule DAX et regroupement</a:t>
            </a:r>
          </a:p>
        </p:txBody>
      </p:sp>
      <p:pic>
        <p:nvPicPr>
          <p:cNvPr id="4" name="Picture 3" descr="Formules écrites sur un unicolore">
            <a:extLst>
              <a:ext uri="{FF2B5EF4-FFF2-40B4-BE49-F238E27FC236}">
                <a16:creationId xmlns:a16="http://schemas.microsoft.com/office/drawing/2014/main" id="{AB7A6849-3549-3D0F-68A4-8A0420559A08}"/>
              </a:ext>
            </a:extLst>
          </p:cNvPr>
          <p:cNvPicPr>
            <a:picLocks noChangeAspect="1"/>
          </p:cNvPicPr>
          <p:nvPr/>
        </p:nvPicPr>
        <p:blipFill rotWithShape="1">
          <a:blip r:embed="rId2"/>
          <a:srcRect l="8913" r="35411" b="1"/>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Sous-titre 2">
            <a:extLst>
              <a:ext uri="{FF2B5EF4-FFF2-40B4-BE49-F238E27FC236}">
                <a16:creationId xmlns:a16="http://schemas.microsoft.com/office/drawing/2014/main" id="{2804D226-3DA9-22B5-20FE-36191F60E7AB}"/>
              </a:ext>
            </a:extLst>
          </p:cNvPr>
          <p:cNvSpPr>
            <a:spLocks noGrp="1"/>
          </p:cNvSpPr>
          <p:nvPr>
            <p:ph type="subTitle" idx="1"/>
          </p:nvPr>
        </p:nvSpPr>
        <p:spPr>
          <a:xfrm>
            <a:off x="6226526" y="2391994"/>
            <a:ext cx="5355276" cy="4332655"/>
          </a:xfrm>
        </p:spPr>
        <p:txBody>
          <a:bodyPr vert="horz" lIns="91440" tIns="45720" rIns="91440" bIns="45720" rtlCol="0" anchor="t">
            <a:normAutofit/>
          </a:bodyPr>
          <a:lstStyle/>
          <a:p>
            <a:pPr>
              <a:lnSpc>
                <a:spcPct val="100000"/>
              </a:lnSpc>
            </a:pPr>
            <a:r>
              <a:rPr lang="fr-FR" sz="1100" b="0" dirty="0">
                <a:effectLst/>
              </a:rPr>
              <a:t>Nous avons utilisé des formules DAX pour avoir le nombre de personnes qui ont </a:t>
            </a:r>
            <a:r>
              <a:rPr lang="fr-FR" sz="1100" dirty="0"/>
              <a:t>eu</a:t>
            </a:r>
            <a:r>
              <a:rPr lang="fr-FR" sz="1100" b="0" dirty="0">
                <a:effectLst/>
              </a:rPr>
              <a:t> un accident </a:t>
            </a:r>
            <a:r>
              <a:rPr lang="fr-FR" sz="1100" dirty="0"/>
              <a:t>mais aussi</a:t>
            </a:r>
            <a:r>
              <a:rPr lang="fr-FR" sz="1100" b="0" dirty="0">
                <a:effectLst/>
              </a:rPr>
              <a:t> </a:t>
            </a:r>
            <a:r>
              <a:rPr lang="fr-FR" sz="1100" dirty="0"/>
              <a:t>faire apparaitre </a:t>
            </a:r>
            <a:r>
              <a:rPr lang="fr-FR" sz="1100" b="0" dirty="0">
                <a:effectLst/>
              </a:rPr>
              <a:t>un compteur sur la carte </a:t>
            </a:r>
            <a:endParaRPr lang="fr-FR" dirty="0"/>
          </a:p>
          <a:p>
            <a:pPr>
              <a:lnSpc>
                <a:spcPct val="100000"/>
              </a:lnSpc>
            </a:pPr>
            <a:r>
              <a:rPr lang="fr-FR" sz="1100" b="0" dirty="0">
                <a:effectLst/>
              </a:rPr>
              <a:t>De plus nos données se présenter sous forme de :</a:t>
            </a:r>
            <a:endParaRPr lang="fr-FR" dirty="0"/>
          </a:p>
          <a:p>
            <a:pPr>
              <a:lnSpc>
                <a:spcPct val="100000"/>
              </a:lnSpc>
            </a:pPr>
            <a:r>
              <a:rPr lang="fr-FR" sz="1100" dirty="0"/>
              <a:t>-1			4 roue</a:t>
            </a:r>
          </a:p>
          <a:p>
            <a:pPr>
              <a:lnSpc>
                <a:spcPct val="100000"/>
              </a:lnSpc>
            </a:pPr>
            <a:r>
              <a:rPr lang="fr-FR" sz="1100" b="0" dirty="0">
                <a:effectLst/>
              </a:rPr>
              <a:t>-2			2 roue</a:t>
            </a:r>
          </a:p>
          <a:p>
            <a:pPr>
              <a:lnSpc>
                <a:spcPct val="100000"/>
              </a:lnSpc>
            </a:pPr>
            <a:r>
              <a:rPr lang="fr-FR" sz="1100" dirty="0"/>
              <a:t>-3			.</a:t>
            </a:r>
          </a:p>
          <a:p>
            <a:pPr>
              <a:lnSpc>
                <a:spcPct val="100000"/>
              </a:lnSpc>
            </a:pPr>
            <a:r>
              <a:rPr lang="fr-FR" sz="1100" b="0" dirty="0">
                <a:effectLst/>
              </a:rPr>
              <a:t>.			.</a:t>
            </a:r>
          </a:p>
          <a:p>
            <a:pPr>
              <a:lnSpc>
                <a:spcPct val="100000"/>
              </a:lnSpc>
            </a:pPr>
            <a:r>
              <a:rPr lang="fr-FR" sz="1100" dirty="0"/>
              <a:t>.			.</a:t>
            </a:r>
          </a:p>
          <a:p>
            <a:pPr>
              <a:lnSpc>
                <a:spcPct val="100000"/>
              </a:lnSpc>
            </a:pPr>
            <a:r>
              <a:rPr lang="fr-FR" sz="1100" b="0" dirty="0">
                <a:effectLst/>
              </a:rPr>
              <a:t>Nous avons du coup décider de les regrouper par catégorie pour les types de véhicule, type de blessure, trajet </a:t>
            </a:r>
            <a:r>
              <a:rPr lang="fr-FR" sz="1100" dirty="0"/>
              <a:t>,</a:t>
            </a:r>
            <a:r>
              <a:rPr lang="fr-FR" sz="1100" b="0" dirty="0">
                <a:effectLst/>
              </a:rPr>
              <a:t>âge etc.</a:t>
            </a:r>
            <a:endParaRPr lang="en-US" sz="1100" dirty="0"/>
          </a:p>
        </p:txBody>
      </p:sp>
    </p:spTree>
    <p:extLst>
      <p:ext uri="{BB962C8B-B14F-4D97-AF65-F5344CB8AC3E}">
        <p14:creationId xmlns:p14="http://schemas.microsoft.com/office/powerpoint/2010/main" val="377046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A602DE-5EC1-912E-22AC-34AAD20BC6DA}"/>
              </a:ext>
            </a:extLst>
          </p:cNvPr>
          <p:cNvSpPr>
            <a:spLocks noGrp="1"/>
          </p:cNvSpPr>
          <p:nvPr>
            <p:ph type="title"/>
          </p:nvPr>
        </p:nvSpPr>
        <p:spPr>
          <a:xfrm>
            <a:off x="0" y="-20411"/>
            <a:ext cx="10972800" cy="807931"/>
          </a:xfrm>
        </p:spPr>
        <p:txBody>
          <a:bodyPr/>
          <a:lstStyle/>
          <a:p>
            <a:r>
              <a:rPr lang="fr-FR" dirty="0"/>
              <a:t>Onglet Power BI</a:t>
            </a:r>
          </a:p>
        </p:txBody>
      </p:sp>
      <p:pic>
        <p:nvPicPr>
          <p:cNvPr id="5" name="Image 4">
            <a:extLst>
              <a:ext uri="{FF2B5EF4-FFF2-40B4-BE49-F238E27FC236}">
                <a16:creationId xmlns:a16="http://schemas.microsoft.com/office/drawing/2014/main" id="{4DF7BB22-22F8-51F8-C10C-135ABA6F0046}"/>
              </a:ext>
            </a:extLst>
          </p:cNvPr>
          <p:cNvPicPr>
            <a:picLocks noChangeAspect="1"/>
          </p:cNvPicPr>
          <p:nvPr/>
        </p:nvPicPr>
        <p:blipFill>
          <a:blip r:embed="rId2"/>
          <a:stretch>
            <a:fillRect/>
          </a:stretch>
        </p:blipFill>
        <p:spPr>
          <a:xfrm>
            <a:off x="2232599" y="1579462"/>
            <a:ext cx="8920061" cy="5278538"/>
          </a:xfrm>
          <a:prstGeom prst="rect">
            <a:avLst/>
          </a:prstGeom>
        </p:spPr>
      </p:pic>
      <p:cxnSp>
        <p:nvCxnSpPr>
          <p:cNvPr id="7" name="Connecteur droit avec flèche 6">
            <a:extLst>
              <a:ext uri="{FF2B5EF4-FFF2-40B4-BE49-F238E27FC236}">
                <a16:creationId xmlns:a16="http://schemas.microsoft.com/office/drawing/2014/main" id="{C1183E90-2224-5876-65AA-DB5A9B5E93AF}"/>
              </a:ext>
            </a:extLst>
          </p:cNvPr>
          <p:cNvCxnSpPr>
            <a:cxnSpLocks/>
            <a:stCxn id="17" idx="2"/>
          </p:cNvCxnSpPr>
          <p:nvPr/>
        </p:nvCxnSpPr>
        <p:spPr>
          <a:xfrm flipH="1">
            <a:off x="6171811" y="646331"/>
            <a:ext cx="3029388" cy="99843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554D3821-471D-ACA0-DA9A-896B25400496}"/>
              </a:ext>
            </a:extLst>
          </p:cNvPr>
          <p:cNvCxnSpPr>
            <a:cxnSpLocks/>
            <a:stCxn id="17" idx="2"/>
          </p:cNvCxnSpPr>
          <p:nvPr/>
        </p:nvCxnSpPr>
        <p:spPr>
          <a:xfrm>
            <a:off x="9201199" y="646331"/>
            <a:ext cx="1630988" cy="99843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5E218D12-979D-C579-A817-9757D5D4D248}"/>
              </a:ext>
            </a:extLst>
          </p:cNvPr>
          <p:cNvCxnSpPr>
            <a:cxnSpLocks/>
            <a:stCxn id="17" idx="2"/>
          </p:cNvCxnSpPr>
          <p:nvPr/>
        </p:nvCxnSpPr>
        <p:spPr>
          <a:xfrm flipH="1">
            <a:off x="7637661" y="646331"/>
            <a:ext cx="1563538" cy="101884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A6A24AAD-FF57-3F01-1580-98966CA6BA97}"/>
              </a:ext>
            </a:extLst>
          </p:cNvPr>
          <p:cNvCxnSpPr>
            <a:cxnSpLocks/>
            <a:stCxn id="17" idx="2"/>
          </p:cNvCxnSpPr>
          <p:nvPr/>
        </p:nvCxnSpPr>
        <p:spPr>
          <a:xfrm flipH="1">
            <a:off x="9032205" y="646331"/>
            <a:ext cx="168994" cy="101884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4F53A568-2BBA-2AF2-85BF-29604CF41C60}"/>
              </a:ext>
            </a:extLst>
          </p:cNvPr>
          <p:cNvSpPr txBox="1"/>
          <p:nvPr/>
        </p:nvSpPr>
        <p:spPr>
          <a:xfrm>
            <a:off x="6291263" y="0"/>
            <a:ext cx="5819872" cy="646331"/>
          </a:xfrm>
          <a:prstGeom prst="rect">
            <a:avLst/>
          </a:prstGeom>
          <a:noFill/>
        </p:spPr>
        <p:txBody>
          <a:bodyPr wrap="square" rtlCol="0">
            <a:spAutoFit/>
          </a:bodyPr>
          <a:lstStyle/>
          <a:p>
            <a:r>
              <a:rPr lang="fr-FR" dirty="0"/>
              <a:t>Onglet pour naviguer sur le rapport(</a:t>
            </a:r>
            <a:r>
              <a:rPr lang="fr-FR" dirty="0" err="1"/>
              <a:t>ctrl+click</a:t>
            </a:r>
            <a:r>
              <a:rPr lang="fr-FR" dirty="0"/>
              <a:t> sur power bi desktop ou click sur power bi server)</a:t>
            </a:r>
          </a:p>
        </p:txBody>
      </p:sp>
      <p:sp>
        <p:nvSpPr>
          <p:cNvPr id="18" name="ZoneTexte 17">
            <a:extLst>
              <a:ext uri="{FF2B5EF4-FFF2-40B4-BE49-F238E27FC236}">
                <a16:creationId xmlns:a16="http://schemas.microsoft.com/office/drawing/2014/main" id="{F340512A-911C-44A7-C14B-328B4F9142E2}"/>
              </a:ext>
            </a:extLst>
          </p:cNvPr>
          <p:cNvSpPr txBox="1"/>
          <p:nvPr/>
        </p:nvSpPr>
        <p:spPr>
          <a:xfrm>
            <a:off x="0" y="2413337"/>
            <a:ext cx="2232599" cy="2308324"/>
          </a:xfrm>
          <a:prstGeom prst="rect">
            <a:avLst/>
          </a:prstGeom>
          <a:noFill/>
        </p:spPr>
        <p:txBody>
          <a:bodyPr wrap="square" rtlCol="0">
            <a:spAutoFit/>
          </a:bodyPr>
          <a:lstStyle/>
          <a:p>
            <a:r>
              <a:rPr lang="fr-FR" dirty="0"/>
              <a:t>Lien pour accéder à notre source de données</a:t>
            </a:r>
          </a:p>
          <a:p>
            <a:endParaRPr lang="fr-FR" dirty="0"/>
          </a:p>
          <a:p>
            <a:r>
              <a:rPr lang="fr-FR" dirty="0"/>
              <a:t>(</a:t>
            </a:r>
            <a:r>
              <a:rPr lang="fr-FR" dirty="0" err="1"/>
              <a:t>ctrl+click</a:t>
            </a:r>
            <a:r>
              <a:rPr lang="fr-FR" dirty="0"/>
              <a:t> sur power bi desktop ou click sur power bi server)</a:t>
            </a:r>
          </a:p>
        </p:txBody>
      </p:sp>
      <p:cxnSp>
        <p:nvCxnSpPr>
          <p:cNvPr id="19" name="Connecteur droit avec flèche 18">
            <a:extLst>
              <a:ext uri="{FF2B5EF4-FFF2-40B4-BE49-F238E27FC236}">
                <a16:creationId xmlns:a16="http://schemas.microsoft.com/office/drawing/2014/main" id="{D77A18A0-74B9-2BB5-5167-0D1227ADF623}"/>
              </a:ext>
            </a:extLst>
          </p:cNvPr>
          <p:cNvCxnSpPr>
            <a:cxnSpLocks/>
            <a:endCxn id="18" idx="0"/>
          </p:cNvCxnSpPr>
          <p:nvPr/>
        </p:nvCxnSpPr>
        <p:spPr>
          <a:xfrm flipH="1">
            <a:off x="1116300" y="1735494"/>
            <a:ext cx="1419738" cy="6778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11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9B59DF-6926-4DE0-D049-EE6AD37884FC}"/>
              </a:ext>
            </a:extLst>
          </p:cNvPr>
          <p:cNvSpPr>
            <a:spLocks noGrp="1"/>
          </p:cNvSpPr>
          <p:nvPr>
            <p:ph type="title"/>
          </p:nvPr>
        </p:nvSpPr>
        <p:spPr>
          <a:xfrm>
            <a:off x="428625" y="0"/>
            <a:ext cx="10972800" cy="1325563"/>
          </a:xfrm>
        </p:spPr>
        <p:txBody>
          <a:bodyPr/>
          <a:lstStyle/>
          <a:p>
            <a:r>
              <a:rPr lang="fr-FR" dirty="0"/>
              <a:t>Carte accidents</a:t>
            </a:r>
          </a:p>
        </p:txBody>
      </p:sp>
      <p:pic>
        <p:nvPicPr>
          <p:cNvPr id="5" name="Image 4">
            <a:extLst>
              <a:ext uri="{FF2B5EF4-FFF2-40B4-BE49-F238E27FC236}">
                <a16:creationId xmlns:a16="http://schemas.microsoft.com/office/drawing/2014/main" id="{DFDD3DE1-FBEC-B3A7-DF1E-28A517806822}"/>
              </a:ext>
            </a:extLst>
          </p:cNvPr>
          <p:cNvPicPr>
            <a:picLocks noChangeAspect="1"/>
          </p:cNvPicPr>
          <p:nvPr/>
        </p:nvPicPr>
        <p:blipFill>
          <a:blip r:embed="rId2"/>
          <a:stretch>
            <a:fillRect/>
          </a:stretch>
        </p:blipFill>
        <p:spPr>
          <a:xfrm>
            <a:off x="3638550" y="1756906"/>
            <a:ext cx="7946190" cy="4750833"/>
          </a:xfrm>
          <a:prstGeom prst="rect">
            <a:avLst/>
          </a:prstGeom>
        </p:spPr>
      </p:pic>
      <p:sp>
        <p:nvSpPr>
          <p:cNvPr id="6" name="ZoneTexte 5">
            <a:extLst>
              <a:ext uri="{FF2B5EF4-FFF2-40B4-BE49-F238E27FC236}">
                <a16:creationId xmlns:a16="http://schemas.microsoft.com/office/drawing/2014/main" id="{76C30916-7289-C0B4-DDE8-1A5C41D57E70}"/>
              </a:ext>
            </a:extLst>
          </p:cNvPr>
          <p:cNvSpPr txBox="1"/>
          <p:nvPr/>
        </p:nvSpPr>
        <p:spPr>
          <a:xfrm>
            <a:off x="428625" y="2701161"/>
            <a:ext cx="2837089" cy="2862322"/>
          </a:xfrm>
          <a:prstGeom prst="rect">
            <a:avLst/>
          </a:prstGeom>
          <a:noFill/>
        </p:spPr>
        <p:txBody>
          <a:bodyPr wrap="square" lIns="91440" tIns="45720" rIns="91440" bIns="45720" rtlCol="0" anchor="t">
            <a:spAutoFit/>
          </a:bodyPr>
          <a:lstStyle/>
          <a:p>
            <a:r>
              <a:rPr lang="fr-FR" dirty="0"/>
              <a:t>Cette partie permet de cibler précisément les données voulues pour avoir des informations. Exemple, les accidents mortels avec des 2 roues qui percute un humain dans le 91 le nombre s’affichera dans le compteur</a:t>
            </a:r>
          </a:p>
        </p:txBody>
      </p:sp>
    </p:spTree>
    <p:extLst>
      <p:ext uri="{BB962C8B-B14F-4D97-AF65-F5344CB8AC3E}">
        <p14:creationId xmlns:p14="http://schemas.microsoft.com/office/powerpoint/2010/main" val="247964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087C4FDF-D217-4821-A221-1C752E3F3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8" name="Rectangle 17">
            <a:extLst>
              <a:ext uri="{FF2B5EF4-FFF2-40B4-BE49-F238E27FC236}">
                <a16:creationId xmlns:a16="http://schemas.microsoft.com/office/drawing/2014/main" id="{12C75CB5-D62C-410A-9B85-22367B689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3D5574-8E19-4607-A618-0678D0EBD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94335124-06C7-E588-3BA6-DA8EA3A24AD0}"/>
              </a:ext>
            </a:extLst>
          </p:cNvPr>
          <p:cNvSpPr>
            <a:spLocks noGrp="1"/>
          </p:cNvSpPr>
          <p:nvPr>
            <p:ph type="title"/>
          </p:nvPr>
        </p:nvSpPr>
        <p:spPr>
          <a:xfrm>
            <a:off x="17737" y="0"/>
            <a:ext cx="5483352" cy="2267192"/>
          </a:xfrm>
        </p:spPr>
        <p:txBody>
          <a:bodyPr vert="horz" lIns="91440" tIns="45720" rIns="91440" bIns="45720" rtlCol="0" anchor="b">
            <a:normAutofit fontScale="90000"/>
          </a:bodyPr>
          <a:lstStyle/>
          <a:p>
            <a:r>
              <a:rPr lang="fr-FR" sz="5400" dirty="0"/>
              <a:t>Analyse</a:t>
            </a:r>
            <a:r>
              <a:rPr lang="en-US" sz="5400" dirty="0"/>
              <a:t> </a:t>
            </a:r>
            <a:r>
              <a:rPr lang="fr-FR" sz="5400" dirty="0"/>
              <a:t>véhicule</a:t>
            </a:r>
            <a:r>
              <a:rPr lang="en-US" sz="5400" dirty="0"/>
              <a:t> et impact </a:t>
            </a:r>
            <a:r>
              <a:rPr lang="en-US" sz="5400" dirty="0" err="1"/>
              <a:t>analyse</a:t>
            </a:r>
            <a:r>
              <a:rPr lang="en-US" sz="5400" dirty="0"/>
              <a:t> </a:t>
            </a:r>
            <a:r>
              <a:rPr lang="en-US" sz="5400" dirty="0" err="1"/>
              <a:t>usager</a:t>
            </a:r>
            <a:r>
              <a:rPr lang="en-US" sz="5400" dirty="0"/>
              <a:t> </a:t>
            </a:r>
          </a:p>
        </p:txBody>
      </p:sp>
      <p:pic>
        <p:nvPicPr>
          <p:cNvPr id="5" name="Image 4">
            <a:extLst>
              <a:ext uri="{FF2B5EF4-FFF2-40B4-BE49-F238E27FC236}">
                <a16:creationId xmlns:a16="http://schemas.microsoft.com/office/drawing/2014/main" id="{4A5EF68F-1E5B-6ACA-C678-ECF17778702D}"/>
              </a:ext>
            </a:extLst>
          </p:cNvPr>
          <p:cNvPicPr>
            <a:picLocks noChangeAspect="1"/>
          </p:cNvPicPr>
          <p:nvPr/>
        </p:nvPicPr>
        <p:blipFill>
          <a:blip r:embed="rId2"/>
          <a:stretch>
            <a:fillRect/>
          </a:stretch>
        </p:blipFill>
        <p:spPr>
          <a:xfrm>
            <a:off x="7346060" y="554038"/>
            <a:ext cx="4448856" cy="2680436"/>
          </a:xfrm>
          <a:prstGeom prst="rect">
            <a:avLst/>
          </a:prstGeom>
        </p:spPr>
      </p:pic>
      <p:pic>
        <p:nvPicPr>
          <p:cNvPr id="7" name="Image 6">
            <a:extLst>
              <a:ext uri="{FF2B5EF4-FFF2-40B4-BE49-F238E27FC236}">
                <a16:creationId xmlns:a16="http://schemas.microsoft.com/office/drawing/2014/main" id="{27ED2C81-ED57-EA76-79A5-EBEDEA1E3CA9}"/>
              </a:ext>
            </a:extLst>
          </p:cNvPr>
          <p:cNvPicPr>
            <a:picLocks noChangeAspect="1"/>
          </p:cNvPicPr>
          <p:nvPr/>
        </p:nvPicPr>
        <p:blipFill>
          <a:blip r:embed="rId3"/>
          <a:stretch>
            <a:fillRect/>
          </a:stretch>
        </p:blipFill>
        <p:spPr>
          <a:xfrm>
            <a:off x="7274175" y="3476323"/>
            <a:ext cx="4592625" cy="2583352"/>
          </a:xfrm>
          <a:prstGeom prst="rect">
            <a:avLst/>
          </a:prstGeom>
        </p:spPr>
      </p:pic>
      <p:sp>
        <p:nvSpPr>
          <p:cNvPr id="8" name="ZoneTexte 7">
            <a:extLst>
              <a:ext uri="{FF2B5EF4-FFF2-40B4-BE49-F238E27FC236}">
                <a16:creationId xmlns:a16="http://schemas.microsoft.com/office/drawing/2014/main" id="{13D7DD6A-9D85-0F45-6DD5-D55627E477FA}"/>
              </a:ext>
            </a:extLst>
          </p:cNvPr>
          <p:cNvSpPr txBox="1"/>
          <p:nvPr/>
        </p:nvSpPr>
        <p:spPr>
          <a:xfrm>
            <a:off x="504825" y="2914650"/>
            <a:ext cx="3929316" cy="3139321"/>
          </a:xfrm>
          <a:prstGeom prst="rect">
            <a:avLst/>
          </a:prstGeom>
          <a:noFill/>
        </p:spPr>
        <p:txBody>
          <a:bodyPr wrap="square" rtlCol="0">
            <a:spAutoFit/>
          </a:bodyPr>
          <a:lstStyle/>
          <a:p>
            <a:r>
              <a:rPr lang="fr-FR" dirty="0"/>
              <a:t>Ces 2 onglets permettent de faire une analyse sur les véhicules et de ce qu’ils ont percutés et une analyse sur les usagers s'ils ont blessé ou non on peut par exemple voir qu’il y a eu environ 3 % de blesser mortel en 2021 de plus les graphiques sont liés entre eux donc si on clique sur le mortel on aura 1658 accidents mortels lors d’une promenade ou d'un loisir</a:t>
            </a:r>
          </a:p>
        </p:txBody>
      </p:sp>
    </p:spTree>
    <p:extLst>
      <p:ext uri="{BB962C8B-B14F-4D97-AF65-F5344CB8AC3E}">
        <p14:creationId xmlns:p14="http://schemas.microsoft.com/office/powerpoint/2010/main" val="3661254968"/>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62</TotalTime>
  <Words>436</Words>
  <Application>Microsoft Macintosh PowerPoint</Application>
  <PresentationFormat>Grand écran</PresentationFormat>
  <Paragraphs>35</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Avenir Next LT Pro</vt:lpstr>
      <vt:lpstr>Posterama</vt:lpstr>
      <vt:lpstr>SplashVTI</vt:lpstr>
      <vt:lpstr>Présentation PowerPoint</vt:lpstr>
      <vt:lpstr>Introduction des données</vt:lpstr>
      <vt:lpstr>Matrice du bus décisionnel</vt:lpstr>
      <vt:lpstr>Transformation des données</vt:lpstr>
      <vt:lpstr>Transformation des données</vt:lpstr>
      <vt:lpstr>Formule DAX et regroupement</vt:lpstr>
      <vt:lpstr>Onglet Power BI</vt:lpstr>
      <vt:lpstr>Carte accidents</vt:lpstr>
      <vt:lpstr>Analyse véhicule et impact analyse usager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Formule DAX et regroupement</dc:title>
  <dc:creator>Kinsley Roque</dc:creator>
  <cp:lastModifiedBy>Microsoft Office User</cp:lastModifiedBy>
  <cp:revision>89</cp:revision>
  <dcterms:created xsi:type="dcterms:W3CDTF">2023-03-05T10:13:21Z</dcterms:created>
  <dcterms:modified xsi:type="dcterms:W3CDTF">2023-03-12T14:24:24Z</dcterms:modified>
</cp:coreProperties>
</file>