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E759E-C503-4659-B538-22B6CCAD9D66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C372-BB15-4547-AB41-37F7A628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0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EE5DB-0CD4-348C-8CDA-1D25779D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DF818-2FEC-23CD-685C-5AF122282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F16A2-0B5E-0296-05CF-1ED2526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71E8-C199-4AFB-9C41-8BE84DC0848A}" type="datetime1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0FFA6-B717-1C46-BE50-CB491B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36529-50F7-A25F-7D7C-52BBEF25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13D3B-571B-D039-4228-5A4463E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9BB115-86AD-495C-E185-B2212883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B2DB4-D1DF-4F51-2398-4DE631DF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4267-CEB2-4538-857B-DF1B43061F6F}" type="datetime1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E7E49-DC10-5E6C-891A-C89BE6B4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688CEF-6863-4C28-485B-A380452F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18B74D-826E-C57B-7471-9B98FBB6D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E6BB9E-3D3A-1A87-FA07-09280B84B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6B3E0-E9AA-4390-33EC-5165368F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F609-E87D-46C2-A6A1-558F936F08D9}" type="datetime1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90F7E2-C2C3-C6CF-1A43-D00A684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BBEFA-15E0-C699-DF1D-5F39E27E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CF1E8-90A9-F9CC-B065-4B9A4481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36379-F969-FDAD-F091-3CC2889E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3DA0A-137F-BAAE-6B60-4978743D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9F7-D3AC-4ACC-890F-BA7FF49673FC}" type="datetime1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10AD2-9220-F277-5751-19C6AE3A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FC9B4-1729-CC99-898D-16633CF8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234D3-B47E-12AA-EEEA-989A6F6E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383DF-D207-19EB-C8F0-2B415D3BB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B2DCD-C52D-C96F-64CF-5771B81A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8A1-7F6D-49F3-B1A0-EBB3DC9BE4D6}" type="datetime1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03CC9-600F-30EC-BBDE-0A8F8A27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AD847-8EC2-4A8A-179E-E900E30A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CF3A-8FA6-802B-28BE-289ED9D0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99A85-7CE1-1643-BA1C-0000C1A9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E0817E-C521-968F-437C-119BA0B65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4CC7FB-E335-DD99-F550-D6A237E5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5F6-0A05-4D04-8AEA-E7538A2C2114}" type="datetime1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6E9E79-9B48-E9AE-520C-740B90D8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D4FE8-C211-36E0-0168-3A6CFFE0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A9987-0AF8-AB1E-C9D5-F8AE019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C0664-89FF-E814-4E0D-E311ED8B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257BA-FD32-0594-CB87-A6DECB32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B3343B-4F5A-EBD6-BB97-9BB2AE768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AD467E-8015-9CEE-B07F-BB0F71F67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54D579-3B26-68AB-9DA6-73E08B3B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DFC-DEED-4A4B-AAF2-EB19EEBF1AFB}" type="datetime1">
              <a:rPr lang="fr-FR" smtClean="0"/>
              <a:t>07/12/2023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DF1BAC-5B00-38E8-21A8-FFCE8CBF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5B7C48-C46A-AF12-2913-1DA77A6E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05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8E2FA-16CB-5E24-4D69-BDA3FB24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B57127-AA8A-6789-4051-0C596C35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AAA6-BB15-438B-822F-94EB901427DD}" type="datetime1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459256-1F13-083B-2488-8F6517D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F5B7C-74F9-CA49-05D5-E93CFA8C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6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00A4C0-2F49-5FA3-6DD7-5B3C4470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DC29-77EB-4502-AD7C-4BDE6B99AC8A}" type="datetime1">
              <a:rPr lang="fr-FR" smtClean="0"/>
              <a:t>07/12/2023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D81734-7924-BF1E-014F-B6FB2B8B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4D74E-4C2F-01A0-936A-FA840835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DA3A2-F761-A264-416B-6C316F0A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6F9E0-50F2-B620-C3FE-07AE5363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543128-C4E6-2A59-12CB-9F9BEB2F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321D18-F1C9-34AD-1DAE-44613967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2C5C-53D5-4383-860E-246868FC8D0A}" type="datetime1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FC76C-3DD9-ED1D-F635-FA9DAAB3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49924-FDEB-C853-F8E9-5701955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334D7-3ECC-F6CC-48A0-A30C1871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C3022A-6339-6C10-3815-433C1F728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A3532-F600-E1AC-BEC5-055CF8C1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C9374-5E20-4C2E-1605-ECCFE07C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A79F-B668-46D8-B500-A65519FA7287}" type="datetime1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9E8090-42F7-B171-1558-F547BE04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32DDD-36F3-8014-D484-F4925BAC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1D8600-A2C7-E3EA-3B2F-25447198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A01A57-1AC9-4945-E578-D481847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AD881-0FC3-6374-8C73-FC515C8C1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2346-7FDC-4D2D-BEFA-0D45AA3E88CD}" type="datetime1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A07475-2EC1-F64D-5FDE-B5D58080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F8FF9-488F-682B-AFED-8707FD65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8030-D2B0-4E58-AD74-FE17461D3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21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animation japonaise, Personnage de fiction, fiction, dessin humoristique&#10;&#10;Description générée automatiquement">
            <a:extLst>
              <a:ext uri="{FF2B5EF4-FFF2-40B4-BE49-F238E27FC236}">
                <a16:creationId xmlns:a16="http://schemas.microsoft.com/office/drawing/2014/main" id="{08509FA4-EC6A-4536-1CA7-0C7496023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3904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E1BB850-EAB6-93F7-A54B-EB774A5B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MyRecommandationList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930E9E-23FC-DA4A-6AB6-38243706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Site web de recommandation animé</a:t>
            </a:r>
          </a:p>
        </p:txBody>
      </p:sp>
    </p:spTree>
    <p:extLst>
      <p:ext uri="{BB962C8B-B14F-4D97-AF65-F5344CB8AC3E}">
        <p14:creationId xmlns:p14="http://schemas.microsoft.com/office/powerpoint/2010/main" val="113247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inture, croquis, art, dessin humoristique&#10;&#10;Description générée automatiquement">
            <a:extLst>
              <a:ext uri="{FF2B5EF4-FFF2-40B4-BE49-F238E27FC236}">
                <a16:creationId xmlns:a16="http://schemas.microsoft.com/office/drawing/2014/main" id="{45BAF819-7F19-6BE5-7F99-2740572F6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B1C2CE-74CF-87F2-8AE1-35DAA89D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FFFEC-99B4-53AC-22FB-77744CB7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Peut</a:t>
            </a:r>
            <a:r>
              <a:rPr lang="en-US" sz="3200" dirty="0"/>
              <a:t>-on </a:t>
            </a:r>
            <a:r>
              <a:rPr lang="en-US" sz="3200" dirty="0" err="1"/>
              <a:t>recommander</a:t>
            </a:r>
            <a:r>
              <a:rPr lang="en-US" sz="3200" dirty="0"/>
              <a:t> des </a:t>
            </a:r>
            <a:r>
              <a:rPr lang="en-US" sz="3200" dirty="0" err="1"/>
              <a:t>animés</a:t>
            </a:r>
            <a:r>
              <a:rPr lang="en-US" sz="3200" dirty="0"/>
              <a:t> sans </a:t>
            </a:r>
            <a:r>
              <a:rPr lang="en-US" sz="3200" dirty="0" err="1"/>
              <a:t>avis</a:t>
            </a:r>
            <a:r>
              <a:rPr lang="en-US" sz="3200" dirty="0"/>
              <a:t> clients</a:t>
            </a:r>
          </a:p>
        </p:txBody>
      </p:sp>
    </p:spTree>
    <p:extLst>
      <p:ext uri="{BB962C8B-B14F-4D97-AF65-F5344CB8AC3E}">
        <p14:creationId xmlns:p14="http://schemas.microsoft.com/office/powerpoint/2010/main" val="232668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C04F4D-6A97-281F-BE61-35D63FC0E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3"/>
          <a:stretch/>
        </p:blipFill>
        <p:spPr>
          <a:xfrm>
            <a:off x="714375" y="1495425"/>
            <a:ext cx="10854738" cy="47625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7CBCD3-4F2B-2A58-0B1D-2506948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use case</a:t>
            </a:r>
          </a:p>
        </p:txBody>
      </p:sp>
      <p:pic>
        <p:nvPicPr>
          <p:cNvPr id="11" name="Image 10" descr="Une image contenant dessin humoristique, Personnage de fiction, Animation, fiction&#10;&#10;Description générée automatiquement">
            <a:extLst>
              <a:ext uri="{FF2B5EF4-FFF2-40B4-BE49-F238E27FC236}">
                <a16:creationId xmlns:a16="http://schemas.microsoft.com/office/drawing/2014/main" id="{26D25DD6-B3DE-AE19-2F92-5CC80AC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4241719"/>
            <a:ext cx="1054697" cy="15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3DDCE-7DCE-A5B3-C0E4-C99B9E3B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5" y="-313984"/>
            <a:ext cx="10515600" cy="1325563"/>
          </a:xfrm>
        </p:spPr>
        <p:txBody>
          <a:bodyPr/>
          <a:lstStyle/>
          <a:p>
            <a:r>
              <a:rPr lang="fr-FR" dirty="0"/>
              <a:t>Data use case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0466A0-B90D-B575-6BDD-470ADCDA6E7F}"/>
              </a:ext>
            </a:extLst>
          </p:cNvPr>
          <p:cNvSpPr/>
          <p:nvPr/>
        </p:nvSpPr>
        <p:spPr>
          <a:xfrm>
            <a:off x="3280568" y="1260918"/>
            <a:ext cx="1063690" cy="522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3AA18FDA-E591-3EBE-5E8C-E900119215EF}"/>
              </a:ext>
            </a:extLst>
          </p:cNvPr>
          <p:cNvSpPr/>
          <p:nvPr/>
        </p:nvSpPr>
        <p:spPr>
          <a:xfrm>
            <a:off x="3428999" y="3510026"/>
            <a:ext cx="802432" cy="88640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7650DE45-6EB9-3FA4-D9AD-AF470164AC8E}"/>
              </a:ext>
            </a:extLst>
          </p:cNvPr>
          <p:cNvSpPr/>
          <p:nvPr/>
        </p:nvSpPr>
        <p:spPr>
          <a:xfrm>
            <a:off x="3271236" y="2443760"/>
            <a:ext cx="1063690" cy="457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ETL</a:t>
            </a:r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ECA3D767-6B0F-7CC5-0246-8179EF0F739D}"/>
              </a:ext>
            </a:extLst>
          </p:cNvPr>
          <p:cNvSpPr/>
          <p:nvPr/>
        </p:nvSpPr>
        <p:spPr>
          <a:xfrm>
            <a:off x="1982755" y="4837922"/>
            <a:ext cx="1446244" cy="8677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 data</a:t>
            </a:r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CB42155A-0B7C-BE83-924A-3BEA32327C18}"/>
              </a:ext>
            </a:extLst>
          </p:cNvPr>
          <p:cNvSpPr/>
          <p:nvPr/>
        </p:nvSpPr>
        <p:spPr>
          <a:xfrm>
            <a:off x="3997390" y="4892805"/>
            <a:ext cx="1548880" cy="8677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KPI</a:t>
            </a:r>
          </a:p>
        </p:txBody>
      </p:sp>
      <p:sp>
        <p:nvSpPr>
          <p:cNvPr id="15" name="Organigramme : Décision 14">
            <a:extLst>
              <a:ext uri="{FF2B5EF4-FFF2-40B4-BE49-F238E27FC236}">
                <a16:creationId xmlns:a16="http://schemas.microsoft.com/office/drawing/2014/main" id="{2F5AE351-6A75-02AB-B4A3-7E51B3E412F8}"/>
              </a:ext>
            </a:extLst>
          </p:cNvPr>
          <p:cNvSpPr/>
          <p:nvPr/>
        </p:nvSpPr>
        <p:spPr>
          <a:xfrm>
            <a:off x="5176935" y="3617328"/>
            <a:ext cx="2006082" cy="6718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</a:t>
            </a:r>
          </a:p>
        </p:txBody>
      </p:sp>
      <p:sp>
        <p:nvSpPr>
          <p:cNvPr id="16" name="Organigramme : Procédé 15">
            <a:extLst>
              <a:ext uri="{FF2B5EF4-FFF2-40B4-BE49-F238E27FC236}">
                <a16:creationId xmlns:a16="http://schemas.microsoft.com/office/drawing/2014/main" id="{13EC7C0C-95CE-5C62-BA58-4C59CA786F9C}"/>
              </a:ext>
            </a:extLst>
          </p:cNvPr>
          <p:cNvSpPr/>
          <p:nvPr/>
        </p:nvSpPr>
        <p:spPr>
          <a:xfrm>
            <a:off x="8502310" y="1211644"/>
            <a:ext cx="1446244" cy="8677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TF-IDF</a:t>
            </a:r>
          </a:p>
        </p:txBody>
      </p:sp>
      <p:sp>
        <p:nvSpPr>
          <p:cNvPr id="17" name="Organigramme : Procédé 16">
            <a:extLst>
              <a:ext uri="{FF2B5EF4-FFF2-40B4-BE49-F238E27FC236}">
                <a16:creationId xmlns:a16="http://schemas.microsoft.com/office/drawing/2014/main" id="{3E27E89B-973F-B442-15B1-2D7188537C4A}"/>
              </a:ext>
            </a:extLst>
          </p:cNvPr>
          <p:cNvSpPr/>
          <p:nvPr/>
        </p:nvSpPr>
        <p:spPr>
          <a:xfrm>
            <a:off x="8502308" y="4250345"/>
            <a:ext cx="1548880" cy="8677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Cosinus de similarité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689935F-64BF-67DC-A3D7-5D953E3CD4F3}"/>
              </a:ext>
            </a:extLst>
          </p:cNvPr>
          <p:cNvSpPr/>
          <p:nvPr/>
        </p:nvSpPr>
        <p:spPr>
          <a:xfrm rot="5400000">
            <a:off x="3611804" y="2015169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5FC69621-9B3D-4425-F6C9-5F0BBF0A7594}"/>
              </a:ext>
            </a:extLst>
          </p:cNvPr>
          <p:cNvSpPr/>
          <p:nvPr/>
        </p:nvSpPr>
        <p:spPr>
          <a:xfrm rot="5400000">
            <a:off x="3629606" y="3093890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3F110F4-26E3-5DFE-1338-71E399A6460E}"/>
              </a:ext>
            </a:extLst>
          </p:cNvPr>
          <p:cNvSpPr/>
          <p:nvPr/>
        </p:nvSpPr>
        <p:spPr>
          <a:xfrm rot="5400000">
            <a:off x="3228390" y="4475239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C1B06249-ECCD-E30F-1C56-7E771D0E6EFB}"/>
              </a:ext>
            </a:extLst>
          </p:cNvPr>
          <p:cNvSpPr/>
          <p:nvPr/>
        </p:nvSpPr>
        <p:spPr>
          <a:xfrm rot="5400000">
            <a:off x="4030822" y="4497047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2E5D1B3-D6B4-988A-6545-397DC3660C5C}"/>
              </a:ext>
            </a:extLst>
          </p:cNvPr>
          <p:cNvSpPr/>
          <p:nvPr/>
        </p:nvSpPr>
        <p:spPr>
          <a:xfrm>
            <a:off x="4571222" y="3845928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31897841-EB05-8FE5-87B2-8D203ED0119C}"/>
              </a:ext>
            </a:extLst>
          </p:cNvPr>
          <p:cNvSpPr/>
          <p:nvPr/>
        </p:nvSpPr>
        <p:spPr>
          <a:xfrm rot="5400000">
            <a:off x="9024823" y="2293933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Décision 24">
            <a:extLst>
              <a:ext uri="{FF2B5EF4-FFF2-40B4-BE49-F238E27FC236}">
                <a16:creationId xmlns:a16="http://schemas.microsoft.com/office/drawing/2014/main" id="{60D829B4-175D-6788-0ED6-9B015CFB2F64}"/>
              </a:ext>
            </a:extLst>
          </p:cNvPr>
          <p:cNvSpPr/>
          <p:nvPr/>
        </p:nvSpPr>
        <p:spPr>
          <a:xfrm>
            <a:off x="5176935" y="1260918"/>
            <a:ext cx="2006082" cy="6718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Colonne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2D5E8ECC-E418-7526-9190-EEFFC82C8425}"/>
              </a:ext>
            </a:extLst>
          </p:cNvPr>
          <p:cNvSpPr/>
          <p:nvPr/>
        </p:nvSpPr>
        <p:spPr>
          <a:xfrm rot="16200000">
            <a:off x="5556339" y="2588078"/>
            <a:ext cx="1375649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C7F5D8B2-3813-46E5-1143-6C95CDC96472}"/>
              </a:ext>
            </a:extLst>
          </p:cNvPr>
          <p:cNvSpPr/>
          <p:nvPr/>
        </p:nvSpPr>
        <p:spPr>
          <a:xfrm>
            <a:off x="7591412" y="1439058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Procédé 27">
            <a:extLst>
              <a:ext uri="{FF2B5EF4-FFF2-40B4-BE49-F238E27FC236}">
                <a16:creationId xmlns:a16="http://schemas.microsoft.com/office/drawing/2014/main" id="{5F822FC4-AE90-A48F-265F-0865168136A7}"/>
              </a:ext>
            </a:extLst>
          </p:cNvPr>
          <p:cNvSpPr/>
          <p:nvPr/>
        </p:nvSpPr>
        <p:spPr>
          <a:xfrm>
            <a:off x="8502310" y="5686827"/>
            <a:ext cx="1548880" cy="8677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web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8F7424-8049-53C1-0CB4-A159167408A3}"/>
              </a:ext>
            </a:extLst>
          </p:cNvPr>
          <p:cNvSpPr/>
          <p:nvPr/>
        </p:nvSpPr>
        <p:spPr>
          <a:xfrm rot="5400000">
            <a:off x="9087590" y="5244698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 descr="Une image contenant animation japonaise, dessin humoristique, illustration, dessin&#10;&#10;Description générée automatiquement">
            <a:extLst>
              <a:ext uri="{FF2B5EF4-FFF2-40B4-BE49-F238E27FC236}">
                <a16:creationId xmlns:a16="http://schemas.microsoft.com/office/drawing/2014/main" id="{CCBBDA45-543D-21CF-FEA5-01BB35454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08" y="3314083"/>
            <a:ext cx="1063690" cy="1504607"/>
          </a:xfrm>
          <a:prstGeom prst="rect">
            <a:avLst/>
          </a:prstGeom>
        </p:spPr>
      </p:pic>
      <p:pic>
        <p:nvPicPr>
          <p:cNvPr id="35" name="Image 34" descr="Une image contenant dessin humoristique, animation japonaise, Dessin animé, illustration&#10;&#10;Description générée automatiquement">
            <a:extLst>
              <a:ext uri="{FF2B5EF4-FFF2-40B4-BE49-F238E27FC236}">
                <a16:creationId xmlns:a16="http://schemas.microsoft.com/office/drawing/2014/main" id="{70E2C26D-A51B-481E-D747-083D10E00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44" y="491887"/>
            <a:ext cx="1291244" cy="1291244"/>
          </a:xfrm>
          <a:prstGeom prst="rect">
            <a:avLst/>
          </a:prstGeom>
        </p:spPr>
      </p:pic>
      <p:pic>
        <p:nvPicPr>
          <p:cNvPr id="37" name="Image 36" descr="Une image contenant dessin humoristique, animation japonaise, illustration, Dessin animé&#10;&#10;Description générée automatiquement">
            <a:extLst>
              <a:ext uri="{FF2B5EF4-FFF2-40B4-BE49-F238E27FC236}">
                <a16:creationId xmlns:a16="http://schemas.microsoft.com/office/drawing/2014/main" id="{B5C78C19-FC37-2BCF-0DED-72B14DC84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97" y="4736977"/>
            <a:ext cx="1202809" cy="1159969"/>
          </a:xfrm>
          <a:prstGeom prst="rect">
            <a:avLst/>
          </a:prstGeom>
        </p:spPr>
      </p:pic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F301EAB7-BAE3-BA76-4CE9-C457AD3DB4E3}"/>
              </a:ext>
            </a:extLst>
          </p:cNvPr>
          <p:cNvCxnSpPr>
            <a:cxnSpLocks/>
            <a:stCxn id="9" idx="2"/>
            <a:endCxn id="32" idx="2"/>
          </p:cNvCxnSpPr>
          <p:nvPr/>
        </p:nvCxnSpPr>
        <p:spPr>
          <a:xfrm rot="10800000">
            <a:off x="2722635" y="2737704"/>
            <a:ext cx="706364" cy="1215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rganigramme : Décision 31">
            <a:extLst>
              <a:ext uri="{FF2B5EF4-FFF2-40B4-BE49-F238E27FC236}">
                <a16:creationId xmlns:a16="http://schemas.microsoft.com/office/drawing/2014/main" id="{5DF5E0E2-E7B0-D3BC-3F97-2322D0327FF8}"/>
              </a:ext>
            </a:extLst>
          </p:cNvPr>
          <p:cNvSpPr/>
          <p:nvPr/>
        </p:nvSpPr>
        <p:spPr>
          <a:xfrm>
            <a:off x="2130492" y="2280503"/>
            <a:ext cx="1184286" cy="457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MAJ</a:t>
            </a:r>
          </a:p>
        </p:txBody>
      </p:sp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5BC0D484-5821-B912-B80A-2DEA6CAF3A5C}"/>
              </a:ext>
            </a:extLst>
          </p:cNvPr>
          <p:cNvCxnSpPr>
            <a:cxnSpLocks/>
            <a:stCxn id="32" idx="0"/>
            <a:endCxn id="8" idx="2"/>
          </p:cNvCxnSpPr>
          <p:nvPr/>
        </p:nvCxnSpPr>
        <p:spPr>
          <a:xfrm rot="5400000" flipH="1" flipV="1">
            <a:off x="2622438" y="1622374"/>
            <a:ext cx="758327" cy="5579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Procédé 38">
            <a:extLst>
              <a:ext uri="{FF2B5EF4-FFF2-40B4-BE49-F238E27FC236}">
                <a16:creationId xmlns:a16="http://schemas.microsoft.com/office/drawing/2014/main" id="{3FB622E6-CA2B-066D-67EC-305BBAAFC6A8}"/>
              </a:ext>
            </a:extLst>
          </p:cNvPr>
          <p:cNvSpPr/>
          <p:nvPr/>
        </p:nvSpPr>
        <p:spPr>
          <a:xfrm>
            <a:off x="8067060" y="2749581"/>
            <a:ext cx="2300056" cy="8677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MultiLabelBinarizer</a:t>
            </a:r>
            <a:endParaRPr lang="fr-FR" dirty="0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35EECB2B-11E7-6267-12FC-0E447CFD5686}"/>
              </a:ext>
            </a:extLst>
          </p:cNvPr>
          <p:cNvSpPr/>
          <p:nvPr/>
        </p:nvSpPr>
        <p:spPr>
          <a:xfrm rot="5400000">
            <a:off x="9076140" y="3769703"/>
            <a:ext cx="401216" cy="315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BB275A-B9DA-BC33-C1A3-61E84E6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7" name="Image 6" descr="Une image contenant dessin, clipart, illustration, croquis&#10;&#10;Description générée automatiquement">
            <a:extLst>
              <a:ext uri="{FF2B5EF4-FFF2-40B4-BE49-F238E27FC236}">
                <a16:creationId xmlns:a16="http://schemas.microsoft.com/office/drawing/2014/main" id="{76C1DCDD-11B9-4533-99B6-08F8A944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9" y="5486400"/>
            <a:ext cx="833247" cy="1143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823A6E-A493-58BF-858F-2559813D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2" y="1464874"/>
            <a:ext cx="9719733" cy="53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C99389-7759-09C0-735C-818C445C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532681"/>
            <a:ext cx="9481801" cy="42299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2910A9-27B4-9920-4C64-63B81906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Risk/KPI</a:t>
            </a:r>
          </a:p>
        </p:txBody>
      </p:sp>
      <p:pic>
        <p:nvPicPr>
          <p:cNvPr id="9" name="Image 8" descr="Une image contenant Dessin animé, Animation, clipart, dessin humoristique&#10;&#10;Description générée automatiquement">
            <a:extLst>
              <a:ext uri="{FF2B5EF4-FFF2-40B4-BE49-F238E27FC236}">
                <a16:creationId xmlns:a16="http://schemas.microsoft.com/office/drawing/2014/main" id="{881C6E0F-9B8F-84B0-5CED-D3B6C7AB1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7946"/>
            <a:ext cx="1799920" cy="1799920"/>
          </a:xfrm>
          <a:prstGeom prst="rect">
            <a:avLst/>
          </a:prstGeom>
        </p:spPr>
      </p:pic>
      <p:pic>
        <p:nvPicPr>
          <p:cNvPr id="11" name="Image 10" descr="Une image contenant dessin humoristique, illustration, art, animation japonaise&#10;&#10;Description générée automatiquement">
            <a:extLst>
              <a:ext uri="{FF2B5EF4-FFF2-40B4-BE49-F238E27FC236}">
                <a16:creationId xmlns:a16="http://schemas.microsoft.com/office/drawing/2014/main" id="{170556AA-991B-6EBC-1F16-68F4C5BCE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5" y="4632782"/>
            <a:ext cx="1943446" cy="19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E2279-2A3A-5CA6-A736-F565DE1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financière(prix pour une V0)</a:t>
            </a:r>
          </a:p>
        </p:txBody>
      </p:sp>
      <p:pic>
        <p:nvPicPr>
          <p:cNvPr id="5" name="Image 4" descr="Une image contenant animation japonaise, Personnage de fiction, dessin humoristique, Art numérique&#10;&#10;Description générée automatiquement">
            <a:extLst>
              <a:ext uri="{FF2B5EF4-FFF2-40B4-BE49-F238E27FC236}">
                <a16:creationId xmlns:a16="http://schemas.microsoft.com/office/drawing/2014/main" id="{DA23009A-B5D5-B3C2-52E4-689E9410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2896178" cy="4222750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42B03F-8E6B-0745-65C3-50CDA867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80628"/>
              </p:ext>
            </p:extLst>
          </p:nvPr>
        </p:nvGraphicFramePr>
        <p:xfrm>
          <a:off x="4559388" y="2030599"/>
          <a:ext cx="5814321" cy="3251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851">
                  <a:extLst>
                    <a:ext uri="{9D8B030D-6E8A-4147-A177-3AD203B41FA5}">
                      <a16:colId xmlns:a16="http://schemas.microsoft.com/office/drawing/2014/main" val="608413297"/>
                    </a:ext>
                  </a:extLst>
                </a:gridCol>
                <a:gridCol w="3916470">
                  <a:extLst>
                    <a:ext uri="{9D8B030D-6E8A-4147-A177-3AD203B41FA5}">
                      <a16:colId xmlns:a16="http://schemas.microsoft.com/office/drawing/2014/main" val="2229463239"/>
                    </a:ext>
                  </a:extLst>
                </a:gridCol>
              </a:tblGrid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</a:rPr>
                        <a:t>Service AWS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</a:rPr>
                        <a:t>Estimation de Coût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103994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Amazon S3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$0.46 par Go par mois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1931887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Amazon EC2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$0.023 par heure (t2.medium)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036868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AWS Lambda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$0.20 par 1M de requêtes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1103963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Amazon </a:t>
                      </a:r>
                      <a:r>
                        <a:rPr lang="fr-FR" sz="1200" b="0" u="none" strike="noStrike" dirty="0" err="1">
                          <a:effectLst/>
                        </a:rPr>
                        <a:t>SageMaker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$0.47 par heure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635619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>
                          <a:effectLst/>
                        </a:rPr>
                        <a:t>AWS Glue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$0.44 par DPU-heure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5161880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API Gateway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$3.50 par million d'appels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187887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 err="1">
                          <a:effectLst/>
                        </a:rPr>
                        <a:t>CloudFront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$0.085 par Go (transfert de données)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5553075"/>
                  </a:ext>
                </a:extLst>
              </a:tr>
              <a:tr h="3792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u="none" strike="noStrike" dirty="0" err="1">
                          <a:effectLst/>
                        </a:rPr>
                        <a:t>CodePipeline</a:t>
                      </a:r>
                      <a:r>
                        <a:rPr lang="fr-FR" sz="1200" b="0" u="none" strike="noStrike" dirty="0">
                          <a:effectLst/>
                        </a:rPr>
                        <a:t>/</a:t>
                      </a:r>
                      <a:r>
                        <a:rPr lang="fr-FR" sz="1200" b="0" u="none" strike="noStrike" dirty="0" err="1">
                          <a:effectLst/>
                        </a:rPr>
                        <a:t>Build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$1.00 par pipeline actif/mois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162701"/>
                  </a:ext>
                </a:extLst>
              </a:tr>
              <a:tr h="3191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 err="1">
                          <a:effectLst/>
                        </a:rPr>
                        <a:t>Tatal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</a:rPr>
                        <a:t>Environ 40.41 USD/mois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280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A672C-CA3A-0A99-A9B8-5C2FA992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investir dans notre site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D27D57-5F4B-6AF6-3691-89B23A8EBA70}"/>
              </a:ext>
            </a:extLst>
          </p:cNvPr>
          <p:cNvSpPr txBox="1"/>
          <p:nvPr/>
        </p:nvSpPr>
        <p:spPr>
          <a:xfrm>
            <a:off x="1017037" y="1820088"/>
            <a:ext cx="3937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Hausse du nombre de fan d’animé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Peu de site de recommandation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Base facilement accessible et varié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Site web personnalisable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Cible mondiale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API gratuite</a:t>
            </a:r>
          </a:p>
          <a:p>
            <a:endParaRPr lang="fr-FR" dirty="0"/>
          </a:p>
        </p:txBody>
      </p:sp>
      <p:pic>
        <p:nvPicPr>
          <p:cNvPr id="8" name="Image 7" descr="Une image contenant dessin, illustration, croquis, clipart&#10;&#10;Description générée automatiquement">
            <a:extLst>
              <a:ext uri="{FF2B5EF4-FFF2-40B4-BE49-F238E27FC236}">
                <a16:creationId xmlns:a16="http://schemas.microsoft.com/office/drawing/2014/main" id="{9773C7CC-B5DF-8785-D521-7AAFD144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45" y="1820088"/>
            <a:ext cx="3937518" cy="39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52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154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Wingdings</vt:lpstr>
      <vt:lpstr>Thème Office</vt:lpstr>
      <vt:lpstr>MyRecommandationList</vt:lpstr>
      <vt:lpstr>Problématique</vt:lpstr>
      <vt:lpstr>Data use case</vt:lpstr>
      <vt:lpstr>Data use case</vt:lpstr>
      <vt:lpstr>Architecture</vt:lpstr>
      <vt:lpstr>Risk/KPI</vt:lpstr>
      <vt:lpstr>Projection financière(prix pour une V0)</vt:lpstr>
      <vt:lpstr>Pourquoi investir dans notre site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MyRecommandationList</dc:title>
  <dc:creator>Kinsley Roque</dc:creator>
  <cp:lastModifiedBy>Abdellah LAARIF</cp:lastModifiedBy>
  <cp:revision>12</cp:revision>
  <dcterms:created xsi:type="dcterms:W3CDTF">2023-12-06T19:19:59Z</dcterms:created>
  <dcterms:modified xsi:type="dcterms:W3CDTF">2023-12-07T12:12:48Z</dcterms:modified>
</cp:coreProperties>
</file>