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  <p:sldMasterId id="2147483670" r:id="rId2"/>
  </p:sldMasterIdLst>
  <p:notesMasterIdLst>
    <p:notesMasterId r:id="rId33"/>
  </p:notesMasterIdLst>
  <p:sldIdLst>
    <p:sldId id="292" r:id="rId3"/>
    <p:sldId id="257" r:id="rId4"/>
    <p:sldId id="258" r:id="rId5"/>
    <p:sldId id="262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91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  <p:sldId id="279" r:id="rId24"/>
    <p:sldId id="280" r:id="rId25"/>
    <p:sldId id="282" r:id="rId26"/>
    <p:sldId id="283" r:id="rId27"/>
    <p:sldId id="284" r:id="rId28"/>
    <p:sldId id="285" r:id="rId29"/>
    <p:sldId id="289" r:id="rId30"/>
    <p:sldId id="293" r:id="rId31"/>
    <p:sldId id="294" r:id="rId32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Ubuntu" panose="020B0504030602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549D45-CE31-4A30-B16A-6C379F07B096}">
  <a:tblStyle styleId="{D5549D45-CE31-4A30-B16A-6C379F07B0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4643"/>
  </p:normalViewPr>
  <p:slideViewPr>
    <p:cSldViewPr snapToGrid="0" snapToObjects="1">
      <p:cViewPr varScale="1">
        <p:scale>
          <a:sx n="157" d="100"/>
          <a:sy n="157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90142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90142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28167f1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28167f1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28167f1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28167f1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56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28167f1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28167f1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28167f1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28167f1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28167f1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28167f1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28167f1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28167f1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28167f1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28167f1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28167f1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28167f1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28167f1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28167f1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28167f1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28167f1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b901429c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b901429c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28167f1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28167f1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28167f1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128167f1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8167f1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28167f1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7d15a69c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7d15a69c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d15a69c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d15a69c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d15a69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d15a69c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d15a69c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d15a69c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28167f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28167f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8167f1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28167f1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453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28167f1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28167f1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93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28167f1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28167f1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901429c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901429c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01429c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901429c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901429c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b901429c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28167f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28167f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28167f1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28167f1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d15a69c3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d15a69c3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 descr="GBI_Logo_225x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30838" y="4479131"/>
            <a:ext cx="160734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17513" y="213300"/>
            <a:ext cx="83073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17513" y="1081189"/>
            <a:ext cx="83073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1619250" y="4829175"/>
            <a:ext cx="5196000" cy="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70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417513" y="4829175"/>
            <a:ext cx="935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417513" y="211931"/>
            <a:ext cx="83073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360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417514" y="1083469"/>
            <a:ext cx="65673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4430294"/>
            <a:ext cx="8839200" cy="4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6"/>
          <p:cNvGrpSpPr/>
          <p:nvPr/>
        </p:nvGrpSpPr>
        <p:grpSpPr>
          <a:xfrm>
            <a:off x="3760584" y="3648326"/>
            <a:ext cx="1179835" cy="809680"/>
            <a:chOff x="3760047" y="4863432"/>
            <a:chExt cx="1573953" cy="1080726"/>
          </a:xfrm>
        </p:grpSpPr>
        <p:pic>
          <p:nvPicPr>
            <p:cNvPr id="79" name="Google Shape;79;p16" descr="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760047" y="4863432"/>
              <a:ext cx="1573953" cy="108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6" descr="rm_e_col_p white bg.t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62467" y="4880811"/>
              <a:ext cx="1562710" cy="10559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417513" y="211931"/>
            <a:ext cx="83073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417514" y="1083469"/>
            <a:ext cx="65673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17513" y="209550"/>
            <a:ext cx="83073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17513" y="1081189"/>
            <a:ext cx="40476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752020" y="1081189"/>
            <a:ext cx="39729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1619250" y="4829175"/>
            <a:ext cx="5196000" cy="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417513" y="4829175"/>
            <a:ext cx="935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17513" y="209550"/>
            <a:ext cx="83073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17513" y="1083469"/>
            <a:ext cx="40800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762006" y="1083469"/>
            <a:ext cx="39747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3"/>
          </p:nvPr>
        </p:nvSpPr>
        <p:spPr>
          <a:xfrm>
            <a:off x="417513" y="1701140"/>
            <a:ext cx="40476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4"/>
          </p:nvPr>
        </p:nvSpPr>
        <p:spPr>
          <a:xfrm>
            <a:off x="4752020" y="1701140"/>
            <a:ext cx="39729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1619250" y="4829175"/>
            <a:ext cx="5196000" cy="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417513" y="4829175"/>
            <a:ext cx="935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17513" y="209550"/>
            <a:ext cx="83073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1619250" y="4829175"/>
            <a:ext cx="5196000" cy="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417513" y="4829175"/>
            <a:ext cx="935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1619250" y="4829175"/>
            <a:ext cx="5196000" cy="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417513" y="4829175"/>
            <a:ext cx="935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34975" y="4276725"/>
            <a:ext cx="83280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Royal Mail, the cruciform and the colour red are registered trade marks of Royal Mail Group Ltd. All rights reserved.</a:t>
            </a:r>
            <a:endParaRPr/>
          </a:p>
        </p:txBody>
      </p:sp>
      <p:grpSp>
        <p:nvGrpSpPr>
          <p:cNvPr id="106" name="Google Shape;106;p21"/>
          <p:cNvGrpSpPr/>
          <p:nvPr/>
        </p:nvGrpSpPr>
        <p:grpSpPr>
          <a:xfrm>
            <a:off x="3760584" y="3648326"/>
            <a:ext cx="1179835" cy="809680"/>
            <a:chOff x="3760047" y="4863432"/>
            <a:chExt cx="1573953" cy="1080726"/>
          </a:xfrm>
        </p:grpSpPr>
        <p:pic>
          <p:nvPicPr>
            <p:cNvPr id="107" name="Google Shape;107;p21" descr="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760047" y="4863432"/>
              <a:ext cx="1573953" cy="108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1" descr="rm_e_col_p white bg.t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62467" y="4880811"/>
              <a:ext cx="1562710" cy="10559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417513" y="211931"/>
            <a:ext cx="83313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417514" y="1083469"/>
            <a:ext cx="65673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342900" rtl="0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30200" rtl="0">
              <a:spcBef>
                <a:spcPts val="320"/>
              </a:spcBef>
              <a:spcAft>
                <a:spcPts val="0"/>
              </a:spcAft>
              <a:buSzPts val="1600"/>
              <a:buChar char="–"/>
              <a:defRPr/>
            </a:lvl4pPr>
            <a:lvl5pPr marL="2286000" lvl="4" indent="-330200" rtl="0">
              <a:spcBef>
                <a:spcPts val="320"/>
              </a:spcBef>
              <a:spcAft>
                <a:spcPts val="0"/>
              </a:spcAft>
              <a:buSzPts val="1600"/>
              <a:buChar char="–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7" name="Google Shape;117;p2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17513" y="209550"/>
            <a:ext cx="83073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 sz="3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17513" y="1081088"/>
            <a:ext cx="82692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1619250" y="4829175"/>
            <a:ext cx="5196000" cy="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417513" y="4829175"/>
            <a:ext cx="9351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40125-ECC9-A649-B8B3-02726EFE9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48" y="0"/>
            <a:ext cx="6879703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CACE4C-9C6F-A543-85BE-D0FE81F6C079}"/>
              </a:ext>
            </a:extLst>
          </p:cNvPr>
          <p:cNvSpPr txBox="1"/>
          <p:nvPr/>
        </p:nvSpPr>
        <p:spPr>
          <a:xfrm>
            <a:off x="3665691" y="4152899"/>
            <a:ext cx="181261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Fabrice </a:t>
            </a:r>
            <a:r>
              <a:rPr lang="en-GB" dirty="0" err="1"/>
              <a:t>Durier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8870F-14BB-344B-A2A8-B2D79A483518}"/>
              </a:ext>
            </a:extLst>
          </p:cNvPr>
          <p:cNvSpPr txBox="1"/>
          <p:nvPr/>
        </p:nvSpPr>
        <p:spPr>
          <a:xfrm>
            <a:off x="3560495" y="4481639"/>
            <a:ext cx="2023010" cy="3088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28 June 2019</a:t>
            </a:r>
          </a:p>
        </p:txBody>
      </p:sp>
      <p:sp>
        <p:nvSpPr>
          <p:cNvPr id="6" name="Google Shape;124;p24">
            <a:extLst>
              <a:ext uri="{FF2B5EF4-FFF2-40B4-BE49-F238E27FC236}">
                <a16:creationId xmlns:a16="http://schemas.microsoft.com/office/drawing/2014/main" id="{385BC3B6-1426-D84D-849F-B6CDFB280470}"/>
              </a:ext>
            </a:extLst>
          </p:cNvPr>
          <p:cNvSpPr txBox="1">
            <a:spLocks/>
          </p:cNvSpPr>
          <p:nvPr/>
        </p:nvSpPr>
        <p:spPr>
          <a:xfrm>
            <a:off x="2586451" y="2444074"/>
            <a:ext cx="3971095" cy="467293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>
                <a:latin typeface="+mj-lt"/>
              </a:rPr>
              <a:t>Heuristics for Final-mile Optimisation</a:t>
            </a:r>
          </a:p>
        </p:txBody>
      </p:sp>
    </p:spTree>
    <p:extLst>
      <p:ext uri="{BB962C8B-B14F-4D97-AF65-F5344CB8AC3E}">
        <p14:creationId xmlns:p14="http://schemas.microsoft.com/office/powerpoint/2010/main" val="390325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311700" y="1616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Heuristic Approach</a:t>
            </a: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584289" y="1018434"/>
            <a:ext cx="5022900" cy="3101871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local improvement algorithm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Ubuntu"/>
              <a:buAutoNum type="arabicPeriod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Starting from an initial solution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AutoNum type="arabicPeriod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Modify the solution using </a:t>
            </a:r>
            <a:r>
              <a:rPr lang="en-GB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a heuristic</a:t>
            </a:r>
            <a:endParaRPr>
              <a:solidFill>
                <a:srgbClr val="CC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AutoNum type="arabicPeriod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Check if the new solution is better: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AutoNum type="arabicPeriod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If yes, replace current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AutoNum type="arabicPeriod"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Else, discard it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4165700" y="3053950"/>
            <a:ext cx="3094200" cy="103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075" y="3107536"/>
            <a:ext cx="4897925" cy="1924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Improvement Heuristics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>
          <a:xfrm>
            <a:off x="311700" y="17270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Local Search (LS)</a:t>
            </a:r>
            <a:endParaRPr dirty="0"/>
          </a:p>
        </p:txBody>
      </p:sp>
      <p:sp>
        <p:nvSpPr>
          <p:cNvPr id="264" name="Google Shape;264;p45"/>
          <p:cNvSpPr txBox="1">
            <a:spLocks noGrp="1"/>
          </p:cNvSpPr>
          <p:nvPr>
            <p:ph type="body" idx="1"/>
          </p:nvPr>
        </p:nvSpPr>
        <p:spPr>
          <a:xfrm>
            <a:off x="311700" y="108200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 a method for generating an initial solution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Start with initial solution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Create alternative solutions by performing simple operations: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Swap 2 different stops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Swap/Mirror segments of routes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Remove a stop and re-insert it between 2 other ones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Keep solution if improved objective function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Repeat from (2) from start with the improved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6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Heuristic: within-tour-swap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370" y="0"/>
            <a:ext cx="44872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Heuristic: within-tour-swap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370" y="0"/>
            <a:ext cx="44872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Heuristic: between-tour-swap</a:t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63" y="0"/>
            <a:ext cx="75620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Heuristic: between-tour-swap</a:t>
            </a:r>
            <a:endParaRPr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63" y="0"/>
            <a:ext cx="75620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Improvement Heuristics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>
          <a:xfrm>
            <a:off x="311700" y="1616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Large Neighbourhood Search (LNS)</a:t>
            </a:r>
            <a:endParaRPr dirty="0"/>
          </a:p>
        </p:txBody>
      </p:sp>
      <p:sp>
        <p:nvSpPr>
          <p:cNvPr id="264" name="Google Shape;264;p45"/>
          <p:cNvSpPr txBox="1">
            <a:spLocks noGrp="1"/>
          </p:cNvSpPr>
          <p:nvPr>
            <p:ph type="body" idx="1"/>
          </p:nvPr>
        </p:nvSpPr>
        <p:spPr>
          <a:xfrm>
            <a:off x="311700" y="1070986"/>
            <a:ext cx="8520600" cy="375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 a method for generating an initial solution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Start with initial solution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Create </a:t>
            </a:r>
            <a:r>
              <a:rPr lang="en-GB" i="1" dirty="0"/>
              <a:t>n</a:t>
            </a:r>
            <a:r>
              <a:rPr lang="en-GB" dirty="0"/>
              <a:t> concurrent solutions by performing one of the following: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Removing proportion </a:t>
            </a:r>
            <a:r>
              <a:rPr lang="en-GB" i="1" dirty="0"/>
              <a:t>p</a:t>
            </a:r>
            <a:r>
              <a:rPr lang="en-GB" dirty="0"/>
              <a:t> of stops in solution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Removing </a:t>
            </a:r>
            <a:r>
              <a:rPr lang="en-GB" i="1" dirty="0"/>
              <a:t>m</a:t>
            </a:r>
            <a:r>
              <a:rPr lang="en-GB" dirty="0"/>
              <a:t> complete tours from solution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For each solution replace removed reservations/stops using one of the following: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Random order replacement using </a:t>
            </a:r>
            <a:r>
              <a:rPr lang="en-GB" b="1" i="1" dirty="0"/>
              <a:t>Best Insertion</a:t>
            </a:r>
            <a:endParaRPr b="1"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dirty="0"/>
              <a:t>Replace using a partial order - based on </a:t>
            </a:r>
            <a:r>
              <a:rPr lang="en-GB" b="1" i="1" dirty="0"/>
              <a:t>Regret Measure</a:t>
            </a:r>
            <a:endParaRPr b="1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Keep one or more solutions with improved objective function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Repeat from (2) with all better solutions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Insertion: </a:t>
            </a:r>
            <a:br>
              <a:rPr lang="en-GB"/>
            </a:br>
            <a:r>
              <a:rPr lang="en-GB"/>
              <a:t>Test insert new order</a:t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250" y="159200"/>
            <a:ext cx="5799751" cy="484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898216"/>
            <a:ext cx="8520600" cy="36810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Objective</a:t>
            </a:r>
            <a:r>
              <a:rPr lang="en-GB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</a:p>
          <a:p>
            <a:pPr lvl="1" indent="-317500">
              <a:lnSpc>
                <a:spcPct val="150000"/>
              </a:lnSpc>
              <a:spcBef>
                <a:spcPts val="0"/>
              </a:spcBef>
              <a:buClr>
                <a:srgbClr val="737373"/>
              </a:buClr>
              <a:buFont typeface="Open Sans"/>
              <a:buChar char="◆"/>
            </a:pPr>
            <a:r>
              <a:rPr lang="en-GB" b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Minimise cost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(combination of time and distance)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GB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>
              <a:spcBef>
                <a:spcPts val="1600"/>
              </a:spcBef>
              <a:buClr>
                <a:srgbClr val="737373"/>
              </a:buClr>
              <a:buSzPts val="1800"/>
              <a:buNone/>
            </a:pPr>
            <a:r>
              <a:rPr lang="en-GB" b="1" dirty="0">
                <a:solidFill>
                  <a:schemeClr val="bg2"/>
                </a:solidFill>
              </a:rPr>
              <a:t>Alternative objectives</a:t>
            </a:r>
            <a:endParaRPr lang="en-GB" dirty="0">
              <a:solidFill>
                <a:schemeClr val="bg2"/>
              </a:solidFill>
            </a:endParaRPr>
          </a:p>
          <a:p>
            <a:pPr lvl="1" indent="-317500">
              <a:lnSpc>
                <a:spcPct val="150000"/>
              </a:lnSpc>
              <a:spcBef>
                <a:spcPts val="0"/>
              </a:spcBef>
              <a:buClr>
                <a:srgbClr val="737373"/>
              </a:buClr>
              <a:buFont typeface="Open Sans"/>
              <a:buChar char="◆"/>
            </a:pPr>
            <a:r>
              <a:rPr lang="en-GB" dirty="0">
                <a:solidFill>
                  <a:srgbClr val="737373"/>
                </a:solidFill>
              </a:rPr>
              <a:t>Save fuel</a:t>
            </a:r>
          </a:p>
          <a:p>
            <a:pPr lvl="1" indent="-317500">
              <a:lnSpc>
                <a:spcPct val="150000"/>
              </a:lnSpc>
              <a:spcBef>
                <a:spcPts val="0"/>
              </a:spcBef>
              <a:buClr>
                <a:srgbClr val="737373"/>
              </a:buClr>
              <a:buFont typeface="Roboto"/>
              <a:buChar char="◆"/>
            </a:pPr>
            <a:r>
              <a:rPr lang="en-GB" dirty="0">
                <a:solidFill>
                  <a:srgbClr val="737373"/>
                </a:solidFill>
              </a:rPr>
              <a:t>Reduce number of vans used</a:t>
            </a:r>
          </a:p>
          <a:p>
            <a:pPr lvl="1" indent="-317500">
              <a:lnSpc>
                <a:spcPct val="150000"/>
              </a:lnSpc>
              <a:spcBef>
                <a:spcPts val="0"/>
              </a:spcBef>
              <a:buClr>
                <a:srgbClr val="737373"/>
              </a:buClr>
              <a:buFont typeface="Open Sans"/>
              <a:buChar char="◆"/>
            </a:pPr>
            <a:r>
              <a:rPr lang="en-GB" dirty="0">
                <a:solidFill>
                  <a:srgbClr val="737373"/>
                </a:solidFill>
              </a:rPr>
              <a:t>Increase capacity to service more locations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225103-02A9-1B44-9836-2DC41E1D1E55}"/>
              </a:ext>
            </a:extLst>
          </p:cNvPr>
          <p:cNvGrpSpPr/>
          <p:nvPr/>
        </p:nvGrpSpPr>
        <p:grpSpPr>
          <a:xfrm>
            <a:off x="478663" y="1867922"/>
            <a:ext cx="4056062" cy="1047750"/>
            <a:chOff x="478663" y="1967075"/>
            <a:chExt cx="4056062" cy="1047750"/>
          </a:xfrm>
        </p:grpSpPr>
        <p:cxnSp>
          <p:nvCxnSpPr>
            <p:cNvPr id="134" name="Google Shape;134;p25"/>
            <p:cNvCxnSpPr>
              <a:stCxn id="135" idx="3"/>
            </p:cNvCxnSpPr>
            <p:nvPr/>
          </p:nvCxnSpPr>
          <p:spPr>
            <a:xfrm>
              <a:off x="2598825" y="2490950"/>
              <a:ext cx="1935900" cy="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pic>
          <p:nvPicPr>
            <p:cNvPr id="136" name="Google Shape;13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8663" y="1967075"/>
              <a:ext cx="2028825" cy="1047750"/>
            </a:xfrm>
            <a:prstGeom prst="rect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l="7476" r="7467" b="14944"/>
          <a:stretch/>
        </p:blipFill>
        <p:spPr>
          <a:xfrm>
            <a:off x="4725524" y="1717675"/>
            <a:ext cx="3720550" cy="20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5;p31">
            <a:extLst>
              <a:ext uri="{FF2B5EF4-FFF2-40B4-BE49-F238E27FC236}">
                <a16:creationId xmlns:a16="http://schemas.microsoft.com/office/drawing/2014/main" id="{1CAF00AD-C9A5-DF45-9E8C-F4C9D3D81D9E}"/>
              </a:ext>
            </a:extLst>
          </p:cNvPr>
          <p:cNvSpPr txBox="1">
            <a:spLocks/>
          </p:cNvSpPr>
          <p:nvPr/>
        </p:nvSpPr>
        <p:spPr>
          <a:xfrm>
            <a:off x="311700" y="17671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tabLst/>
              <a:defRPr/>
            </a:pPr>
            <a:r>
              <a:rPr kumimoji="0" lang="en-GB" sz="4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conomica"/>
                <a:sym typeface="Economica"/>
              </a:rPr>
              <a:t>Optimisation Science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Insertion: </a:t>
            </a:r>
            <a:br>
              <a:rPr lang="en-GB"/>
            </a:br>
            <a:r>
              <a:rPr lang="en-GB"/>
              <a:t>Compare objective functions</a:t>
            </a:r>
            <a:endParaRPr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250" y="159200"/>
            <a:ext cx="5799751" cy="48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Insertion: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found</a:t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332" y="157750"/>
            <a:ext cx="5780210" cy="48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LNS: Generic Algorithm </a:t>
            </a:r>
            <a:r>
              <a:rPr lang="en-GB" sz="1400"/>
              <a:t>(Pisinger and Ropke 2010)</a:t>
            </a:r>
            <a:endParaRPr sz="1400"/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68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311700" y="13965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LNS: Generalisation</a:t>
            </a:r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body" idx="1"/>
          </p:nvPr>
        </p:nvSpPr>
        <p:spPr>
          <a:xfrm>
            <a:off x="311700" y="104895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Require: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d(</a:t>
            </a:r>
            <a:r>
              <a:rPr lang="en-GB" i="1" dirty="0"/>
              <a:t>x</a:t>
            </a:r>
            <a:r>
              <a:rPr lang="en-GB" dirty="0"/>
              <a:t>) = partially stochastically destroy a solution, </a:t>
            </a:r>
            <a:r>
              <a:rPr lang="en-GB" i="1" dirty="0"/>
              <a:t>x</a:t>
            </a:r>
            <a:endParaRPr i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r(</a:t>
            </a:r>
            <a:r>
              <a:rPr lang="en-GB" i="1" dirty="0"/>
              <a:t>x</a:t>
            </a:r>
            <a:r>
              <a:rPr lang="en-GB" dirty="0"/>
              <a:t>) = fully stochastically repair a solution, </a:t>
            </a:r>
            <a:r>
              <a:rPr lang="en-GB" i="1" dirty="0"/>
              <a:t>x</a:t>
            </a:r>
            <a:endParaRPr i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c(</a:t>
            </a:r>
            <a:r>
              <a:rPr lang="en-GB" i="1" dirty="0"/>
              <a:t>x</a:t>
            </a:r>
            <a:r>
              <a:rPr lang="en-GB" dirty="0"/>
              <a:t>) = cost function of </a:t>
            </a:r>
            <a:r>
              <a:rPr lang="en-GB" i="1" dirty="0"/>
              <a:t>x</a:t>
            </a:r>
            <a:br>
              <a:rPr lang="en-GB" i="1" dirty="0"/>
            </a:br>
            <a:endParaRPr i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 i="1" dirty="0"/>
              <a:t>accept</a:t>
            </a:r>
            <a:r>
              <a:rPr lang="en-GB" dirty="0"/>
              <a:t>(</a:t>
            </a:r>
            <a:r>
              <a:rPr lang="en-GB" i="1" dirty="0"/>
              <a:t>x, y</a:t>
            </a:r>
            <a:r>
              <a:rPr lang="en-GB" dirty="0"/>
              <a:t>) = a criterion for accepting </a:t>
            </a:r>
            <a:r>
              <a:rPr lang="en-GB" i="1" dirty="0"/>
              <a:t>x</a:t>
            </a:r>
            <a:r>
              <a:rPr lang="en-GB" dirty="0"/>
              <a:t> compared to </a:t>
            </a:r>
            <a:r>
              <a:rPr lang="en-GB" i="1" dirty="0"/>
              <a:t>y</a:t>
            </a:r>
            <a:endParaRPr i="1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i="1" dirty="0"/>
              <a:t>accept(</a:t>
            </a:r>
            <a:r>
              <a:rPr lang="en-GB" i="1" dirty="0" err="1"/>
              <a:t>x,y</a:t>
            </a:r>
            <a:r>
              <a:rPr lang="en-GB" i="1" dirty="0"/>
              <a:t>) = x if c(x) &lt; c(y) else y; OR</a:t>
            </a:r>
            <a:endParaRPr i="1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 i="1" u="sng" dirty="0"/>
              <a:t>accept(</a:t>
            </a:r>
            <a:r>
              <a:rPr lang="en-GB" i="1" u="sng" dirty="0" err="1"/>
              <a:t>x,y</a:t>
            </a:r>
            <a:r>
              <a:rPr lang="en-GB" i="1" u="sng" dirty="0"/>
              <a:t>) = x if c(x) &lt; c(y) else </a:t>
            </a:r>
            <a:r>
              <a:rPr lang="en-GB" b="1" i="1" u="sng" dirty="0"/>
              <a:t>x</a:t>
            </a:r>
            <a:r>
              <a:rPr lang="en-GB" i="1" u="sng" dirty="0"/>
              <a:t> with probability q, </a:t>
            </a:r>
            <a:r>
              <a:rPr lang="en-GB" b="1" i="1" u="sng" dirty="0"/>
              <a:t>y</a:t>
            </a:r>
            <a:r>
              <a:rPr lang="en-GB" i="1" u="sng" dirty="0"/>
              <a:t> with probability (1- q)</a:t>
            </a:r>
            <a:endParaRPr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232"/>
            <a:ext cx="9143998" cy="359228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Space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232"/>
            <a:ext cx="9143998" cy="359228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Search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232"/>
            <a:ext cx="9143998" cy="359228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Stuck with Local Searching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232"/>
            <a:ext cx="9143998" cy="359228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Neighbourhood Jumps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7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Hands-on Exercises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311700" y="13965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Tasks to-do</a:t>
            </a:r>
            <a:endParaRPr dirty="0"/>
          </a:p>
        </p:txBody>
      </p:sp>
      <p:sp>
        <p:nvSpPr>
          <p:cNvPr id="282" name="Google Shape;282;p48"/>
          <p:cNvSpPr txBox="1">
            <a:spLocks noGrp="1"/>
          </p:cNvSpPr>
          <p:nvPr>
            <p:ph type="body" idx="1"/>
          </p:nvPr>
        </p:nvSpPr>
        <p:spPr>
          <a:xfrm>
            <a:off x="124411" y="859316"/>
            <a:ext cx="8755182" cy="401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a real RM problem, build an optimisation procedure from start to end: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Instantiate the problem: loading Delivery Point coordinates, as well as Travel Matrices, and operation constraints.</a:t>
            </a:r>
            <a:endParaRPr i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Initiate a set of routes with a simple approach.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Apply and compare a couple of Local Search heuristics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Apply a Large Neighbourhood Search and compare with previous heuristics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Produce Operation Manifests for the Business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23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175" y="1008013"/>
            <a:ext cx="3256425" cy="16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274" y="2942725"/>
            <a:ext cx="25622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5;p31">
            <a:extLst>
              <a:ext uri="{FF2B5EF4-FFF2-40B4-BE49-F238E27FC236}">
                <a16:creationId xmlns:a16="http://schemas.microsoft.com/office/drawing/2014/main" id="{F0686762-C59E-8046-BD8B-6BB2DB5AE55A}"/>
              </a:ext>
            </a:extLst>
          </p:cNvPr>
          <p:cNvSpPr txBox="1">
            <a:spLocks/>
          </p:cNvSpPr>
          <p:nvPr/>
        </p:nvSpPr>
        <p:spPr>
          <a:xfrm>
            <a:off x="311700" y="17671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tabLst/>
              <a:defRPr/>
            </a:pPr>
            <a:r>
              <a:rPr kumimoji="0" lang="en-GB" sz="4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conomica"/>
                <a:sym typeface="Economica"/>
              </a:rPr>
              <a:t>Optimisation Terminology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239301" y="1008012"/>
            <a:ext cx="5611274" cy="39200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Travelling Salesman Problem (TSP)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>
                <a:solidFill>
                  <a:srgbClr val="737373"/>
                </a:solidFill>
              </a:rPr>
              <a:t>is the “</a:t>
            </a:r>
            <a:r>
              <a:rPr lang="en-GB" i="1" dirty="0">
                <a:solidFill>
                  <a:srgbClr val="737373"/>
                </a:solidFill>
              </a:rPr>
              <a:t>shortest route between stops for a single van</a:t>
            </a:r>
            <a:r>
              <a:rPr lang="en-GB" dirty="0">
                <a:solidFill>
                  <a:srgbClr val="737373"/>
                </a:solidFill>
              </a:rPr>
              <a:t>”</a:t>
            </a:r>
          </a:p>
          <a:p>
            <a:pPr marL="285750" indent="-285750">
              <a:lnSpc>
                <a:spcPct val="200000"/>
              </a:lnSpc>
              <a:buSzPct val="120000"/>
              <a:buFont typeface="Wingdings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Many existing tools only tackle the travelling salesman problem.</a:t>
            </a:r>
            <a:endParaRPr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Vehicle Routing Problem (VRP)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dirty="0">
                <a:solidFill>
                  <a:srgbClr val="737373"/>
                </a:solidFill>
              </a:rPr>
              <a:t>is the “</a:t>
            </a:r>
            <a:r>
              <a:rPr lang="en-GB" i="1" dirty="0">
                <a:solidFill>
                  <a:srgbClr val="737373"/>
                </a:solidFill>
              </a:rPr>
              <a:t>optimal set of tours for a fleet of vehicles to deliver to a set of stops</a:t>
            </a:r>
            <a:r>
              <a:rPr lang="en-GB" dirty="0">
                <a:solidFill>
                  <a:srgbClr val="737373"/>
                </a:solidFill>
              </a:rPr>
              <a:t>”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311700" y="13965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to-do</a:t>
            </a:r>
            <a:endParaRPr dirty="0"/>
          </a:p>
        </p:txBody>
      </p:sp>
      <p:sp>
        <p:nvSpPr>
          <p:cNvPr id="282" name="Google Shape;282;p48"/>
          <p:cNvSpPr txBox="1">
            <a:spLocks noGrp="1"/>
          </p:cNvSpPr>
          <p:nvPr>
            <p:ph type="body" idx="1"/>
          </p:nvPr>
        </p:nvSpPr>
        <p:spPr>
          <a:xfrm>
            <a:off x="124411" y="859316"/>
            <a:ext cx="8755182" cy="401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From our optimisation procedure, experiment and develop the following: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Re-run notebook with bigger problem set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Run notebook with the alternative “Close-By” initialisation method and compare with previous results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Develop additional Local Search algorithm, such as a ”mirroring” operator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Introduce a stochastic acceptance criteria in the LNS procedure (code commented so far)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Combine LS within LNS heuristic!!!</a:t>
            </a:r>
          </a:p>
        </p:txBody>
      </p:sp>
    </p:spTree>
    <p:extLst>
      <p:ext uri="{BB962C8B-B14F-4D97-AF65-F5344CB8AC3E}">
        <p14:creationId xmlns:p14="http://schemas.microsoft.com/office/powerpoint/2010/main" val="155109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Efficient Route Creation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231356" y="1225225"/>
            <a:ext cx="316686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737373"/>
                </a:solidFill>
              </a:rPr>
              <a:t>Terminology</a:t>
            </a:r>
            <a:endParaRPr b="1" dirty="0">
              <a:solidFill>
                <a:srgbClr val="73737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-GB" dirty="0">
                <a:solidFill>
                  <a:srgbClr val="737373"/>
                </a:solidFill>
              </a:rPr>
              <a:t>A </a:t>
            </a:r>
            <a:r>
              <a:rPr lang="en-GB" b="1" dirty="0">
                <a:solidFill>
                  <a:srgbClr val="737373"/>
                </a:solidFill>
              </a:rPr>
              <a:t>depot/hub</a:t>
            </a:r>
            <a:r>
              <a:rPr lang="en-GB" dirty="0">
                <a:solidFill>
                  <a:srgbClr val="737373"/>
                </a:solidFill>
              </a:rPr>
              <a:t> is a start and end point</a:t>
            </a:r>
            <a:endParaRPr dirty="0">
              <a:solidFill>
                <a:srgbClr val="73737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Char char="➔"/>
            </a:pPr>
            <a:r>
              <a:rPr lang="en-GB" dirty="0">
                <a:solidFill>
                  <a:srgbClr val="737373"/>
                </a:solidFill>
              </a:rPr>
              <a:t>A vehicle drives a </a:t>
            </a:r>
            <a:r>
              <a:rPr lang="en-GB" b="1" dirty="0">
                <a:solidFill>
                  <a:srgbClr val="737373"/>
                </a:solidFill>
              </a:rPr>
              <a:t>tour </a:t>
            </a:r>
            <a:r>
              <a:rPr lang="en-GB" dirty="0">
                <a:solidFill>
                  <a:srgbClr val="737373"/>
                </a:solidFill>
              </a:rPr>
              <a:t>or </a:t>
            </a:r>
            <a:r>
              <a:rPr lang="en-GB" b="1" dirty="0">
                <a:solidFill>
                  <a:srgbClr val="737373"/>
                </a:solidFill>
              </a:rPr>
              <a:t>route</a:t>
            </a:r>
            <a:r>
              <a:rPr lang="en-GB" dirty="0">
                <a:solidFill>
                  <a:srgbClr val="737373"/>
                </a:solidFill>
              </a:rPr>
              <a:t> from a depot</a:t>
            </a:r>
            <a:endParaRPr dirty="0">
              <a:solidFill>
                <a:srgbClr val="737373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Char char="➔"/>
            </a:pPr>
            <a:r>
              <a:rPr lang="en-GB" dirty="0">
                <a:solidFill>
                  <a:srgbClr val="737373"/>
                </a:solidFill>
              </a:rPr>
              <a:t>A tour consists of 1 or more </a:t>
            </a:r>
            <a:r>
              <a:rPr lang="en-GB" b="1" dirty="0">
                <a:solidFill>
                  <a:srgbClr val="737373"/>
                </a:solidFill>
              </a:rPr>
              <a:t>stops</a:t>
            </a:r>
            <a:endParaRPr b="1" dirty="0">
              <a:solidFill>
                <a:srgbClr val="737373"/>
              </a:solidFill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909" y="1547125"/>
            <a:ext cx="5390390" cy="30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03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3000" dirty="0">
                <a:latin typeface="Calibri"/>
                <a:ea typeface="Calibri"/>
                <a:cs typeface="Calibri"/>
                <a:sym typeface="Calibri"/>
              </a:rPr>
              <a:t>A single van route of 61 deliveries has more possible solutions for delivery than the number of atoms in the universe!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1.0 x 10</a:t>
            </a:r>
            <a:r>
              <a:rPr lang="en-GB" sz="3000" b="1" baseline="300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81</a:t>
            </a:r>
            <a:r>
              <a:rPr lang="en-GB" sz="3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atoms</a:t>
            </a:r>
            <a:r>
              <a:rPr lang="en-GB" sz="3000" dirty="0">
                <a:latin typeface="Calibri"/>
                <a:ea typeface="Calibri"/>
                <a:cs typeface="Calibri"/>
                <a:sym typeface="Calibri"/>
              </a:rPr>
              <a:t> versus </a:t>
            </a:r>
            <a:r>
              <a:rPr lang="en-GB" sz="3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5.1 x 10</a:t>
            </a:r>
            <a:r>
              <a:rPr lang="en-GB" sz="3000" b="1" baseline="300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83</a:t>
            </a:r>
            <a:r>
              <a:rPr lang="en-GB" sz="3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solutions</a:t>
            </a:r>
            <a:endParaRPr sz="3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5;p31">
            <a:extLst>
              <a:ext uri="{FF2B5EF4-FFF2-40B4-BE49-F238E27FC236}">
                <a16:creationId xmlns:a16="http://schemas.microsoft.com/office/drawing/2014/main" id="{216D2550-76B2-7540-83EA-79A43902A2A1}"/>
              </a:ext>
            </a:extLst>
          </p:cNvPr>
          <p:cNvSpPr txBox="1">
            <a:spLocks/>
          </p:cNvSpPr>
          <p:nvPr/>
        </p:nvSpPr>
        <p:spPr>
          <a:xfrm>
            <a:off x="311700" y="17671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tabLst/>
              <a:defRPr/>
            </a:pPr>
            <a:r>
              <a:rPr kumimoji="0" lang="en-GB" sz="4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conomica"/>
                <a:sym typeface="Economica"/>
              </a:rPr>
              <a:t>Why is it Hard?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539450"/>
            <a:ext cx="8520600" cy="2343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3000" dirty="0">
                <a:latin typeface="Calibri"/>
                <a:ea typeface="Calibri"/>
                <a:cs typeface="Calibri"/>
                <a:sym typeface="Calibri"/>
              </a:rPr>
              <a:t>61 deliveries split over 10 vans has 90,000,000,000 times as many solutions again!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1.0 x 10</a:t>
            </a:r>
            <a:r>
              <a:rPr lang="en-GB" sz="3000" b="1" baseline="300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81</a:t>
            </a:r>
            <a:r>
              <a:rPr lang="en-GB" sz="3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atoms</a:t>
            </a:r>
            <a:r>
              <a:rPr lang="en-GB" sz="3000" dirty="0">
                <a:latin typeface="Calibri"/>
                <a:ea typeface="Calibri"/>
                <a:cs typeface="Calibri"/>
                <a:sym typeface="Calibri"/>
              </a:rPr>
              <a:t> versus </a:t>
            </a:r>
            <a:r>
              <a:rPr lang="en-GB" sz="3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4.6 x 10</a:t>
            </a:r>
            <a:r>
              <a:rPr lang="en-GB" sz="3000" b="1" baseline="300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94</a:t>
            </a:r>
            <a:r>
              <a:rPr lang="en-GB" sz="300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solutions</a:t>
            </a:r>
            <a:endParaRPr sz="30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5;p31">
            <a:extLst>
              <a:ext uri="{FF2B5EF4-FFF2-40B4-BE49-F238E27FC236}">
                <a16:creationId xmlns:a16="http://schemas.microsoft.com/office/drawing/2014/main" id="{95F42DE4-632E-AB40-8650-A57221695A24}"/>
              </a:ext>
            </a:extLst>
          </p:cNvPr>
          <p:cNvSpPr txBox="1">
            <a:spLocks/>
          </p:cNvSpPr>
          <p:nvPr/>
        </p:nvSpPr>
        <p:spPr>
          <a:xfrm>
            <a:off x="311700" y="17671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tabLst/>
              <a:defRPr/>
            </a:pPr>
            <a:r>
              <a:rPr kumimoji="0" lang="en-GB" sz="4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conomica"/>
                <a:sym typeface="Economica"/>
              </a:rPr>
              <a:t>Why is it Hard?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135428" y="1539450"/>
            <a:ext cx="8832300" cy="2513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3000" dirty="0">
                <a:latin typeface="Calibri"/>
                <a:ea typeface="Calibri"/>
                <a:cs typeface="Calibri"/>
                <a:sym typeface="Calibri"/>
              </a:rPr>
              <a:t>We need to optimise </a:t>
            </a:r>
            <a:r>
              <a:rPr lang="en-GB" sz="3000" b="1" dirty="0">
                <a:latin typeface="Calibri"/>
                <a:ea typeface="Calibri"/>
                <a:cs typeface="Calibri"/>
                <a:sym typeface="Calibri"/>
              </a:rPr>
              <a:t>1000s of parcels</a:t>
            </a:r>
            <a:r>
              <a:rPr lang="en-GB" sz="3000" dirty="0">
                <a:latin typeface="Calibri"/>
                <a:ea typeface="Calibri"/>
                <a:cs typeface="Calibri"/>
                <a:sym typeface="Calibri"/>
              </a:rPr>
              <a:t> being delivered in </a:t>
            </a:r>
            <a:r>
              <a:rPr lang="en-GB" sz="3000" b="1" dirty="0">
                <a:latin typeface="Calibri"/>
                <a:ea typeface="Calibri"/>
                <a:cs typeface="Calibri"/>
                <a:sym typeface="Calibri"/>
              </a:rPr>
              <a:t>100s of vans</a:t>
            </a:r>
            <a:r>
              <a:rPr lang="en-GB" sz="3000" dirty="0">
                <a:latin typeface="Calibri"/>
                <a:ea typeface="Calibri"/>
                <a:cs typeface="Calibri"/>
                <a:sym typeface="Calibri"/>
              </a:rPr>
              <a:t> every day of the week from </a:t>
            </a:r>
            <a:r>
              <a:rPr lang="en-GB" sz="3000" b="1" dirty="0">
                <a:latin typeface="Calibri"/>
                <a:ea typeface="Calibri"/>
                <a:cs typeface="Calibri"/>
                <a:sym typeface="Calibri"/>
              </a:rPr>
              <a:t>100s of depots</a:t>
            </a:r>
            <a:r>
              <a:rPr lang="en-GB" sz="30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GB" sz="3000" b="1" i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This is a bleeding-edge research problem!</a:t>
            </a:r>
            <a:r>
              <a:rPr lang="en-GB" sz="3000" b="1" i="1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 b="1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5;p31">
            <a:extLst>
              <a:ext uri="{FF2B5EF4-FFF2-40B4-BE49-F238E27FC236}">
                <a16:creationId xmlns:a16="http://schemas.microsoft.com/office/drawing/2014/main" id="{6559F612-2089-6846-BDDD-FD9CAA49A8B9}"/>
              </a:ext>
            </a:extLst>
          </p:cNvPr>
          <p:cNvSpPr txBox="1">
            <a:spLocks/>
          </p:cNvSpPr>
          <p:nvPr/>
        </p:nvSpPr>
        <p:spPr>
          <a:xfrm>
            <a:off x="311700" y="17671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Economica"/>
              <a:buNone/>
              <a:tabLst/>
              <a:defRPr/>
            </a:pPr>
            <a:r>
              <a:rPr kumimoji="0" lang="en-GB" sz="4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conomica"/>
                <a:sym typeface="Economica"/>
              </a:rPr>
              <a:t>Why is it Hard?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3303047" y="1198300"/>
            <a:ext cx="57418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Minimise</a:t>
            </a:r>
            <a:r>
              <a:rPr lang="en-GB" dirty="0"/>
              <a:t> </a:t>
            </a:r>
            <a:r>
              <a:rPr lang="en-GB" i="1" dirty="0"/>
              <a:t>f(</a:t>
            </a:r>
            <a:r>
              <a:rPr lang="en-GB" i="1" dirty="0" err="1"/>
              <a:t>x,y,z</a:t>
            </a:r>
            <a:r>
              <a:rPr lang="en-GB" i="1" dirty="0"/>
              <a:t>)</a:t>
            </a:r>
            <a:r>
              <a:rPr lang="en-GB" dirty="0"/>
              <a:t>		</a:t>
            </a:r>
            <a:r>
              <a:rPr lang="en-GB" dirty="0">
                <a:solidFill>
                  <a:srgbClr val="EA9999"/>
                </a:solidFill>
              </a:rPr>
              <a:t>{ </a:t>
            </a:r>
            <a:r>
              <a:rPr lang="en-GB" b="1" dirty="0">
                <a:solidFill>
                  <a:srgbClr val="EA9999"/>
                </a:solidFill>
              </a:rPr>
              <a:t>Objective Function:</a:t>
            </a:r>
            <a:r>
              <a:rPr lang="en-GB" dirty="0">
                <a:solidFill>
                  <a:srgbClr val="EA9999"/>
                </a:solidFill>
              </a:rPr>
              <a:t> </a:t>
            </a:r>
            <a:endParaRPr dirty="0">
              <a:solidFill>
                <a:srgbClr val="EA9999"/>
              </a:solidFill>
            </a:endParaRPr>
          </a:p>
          <a:p>
            <a:pPr marL="2743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EA9999"/>
                </a:solidFill>
              </a:rPr>
              <a:t>E.g. Cost, Distance, Time }</a:t>
            </a:r>
            <a:endParaRPr dirty="0">
              <a:solidFill>
                <a:srgbClr val="EA999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dirty="0"/>
              <a:t>Subject to</a:t>
            </a:r>
            <a:r>
              <a:rPr lang="en-GB" dirty="0"/>
              <a:t>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 i="1" dirty="0"/>
              <a:t>x, y, z &gt; 0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i="1" dirty="0"/>
              <a:t>x + y + z ≤ C		</a:t>
            </a:r>
            <a:r>
              <a:rPr lang="en-GB" dirty="0">
                <a:solidFill>
                  <a:srgbClr val="EA9999"/>
                </a:solidFill>
              </a:rPr>
              <a:t>{ </a:t>
            </a:r>
            <a:r>
              <a:rPr lang="en-GB" b="1" dirty="0">
                <a:solidFill>
                  <a:srgbClr val="EA9999"/>
                </a:solidFill>
              </a:rPr>
              <a:t>Constraints</a:t>
            </a:r>
            <a:r>
              <a:rPr lang="en-GB" i="1" dirty="0"/>
              <a:t> </a:t>
            </a:r>
            <a:r>
              <a:rPr lang="en-GB" dirty="0">
                <a:solidFill>
                  <a:srgbClr val="EA9999"/>
                </a:solidFill>
              </a:rPr>
              <a:t>}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i="1" dirty="0"/>
              <a:t>3x + 2y + z &lt; K			</a:t>
            </a:r>
            <a:endParaRPr i="1" dirty="0"/>
          </a:p>
        </p:txBody>
      </p:sp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Optimisation</a:t>
            </a:r>
            <a:endParaRPr/>
          </a:p>
        </p:txBody>
      </p:sp>
      <p:pic>
        <p:nvPicPr>
          <p:cNvPr id="191" name="Google Shape;191;p33" descr="http://www.gatewaydesign.ie/img/search%20engines%20optimiz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4750"/>
            <a:ext cx="26670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solution techniques</a:t>
            </a: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1"/>
          </p:nvPr>
        </p:nvSpPr>
        <p:spPr>
          <a:xfrm>
            <a:off x="311700" y="12639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Problem is NP hard</a:t>
            </a:r>
            <a:br>
              <a:rPr lang="en-GB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 dirty="0"/>
              <a:t>Suffers from combinatorial explosion</a:t>
            </a:r>
            <a:br>
              <a:rPr lang="en-GB" dirty="0"/>
            </a:br>
            <a:endParaRPr dirty="0"/>
          </a:p>
          <a:p>
            <a:pPr>
              <a:buFont typeface="Open Sans"/>
              <a:buChar char="➔"/>
            </a:pPr>
            <a:r>
              <a:rPr lang="en-GB" dirty="0"/>
              <a:t>Revolves around </a:t>
            </a:r>
            <a:r>
              <a:rPr lang="en-GB" b="1" dirty="0"/>
              <a:t>Mixed Integer Linear Programming </a:t>
            </a:r>
            <a:r>
              <a:rPr lang="en-GB" dirty="0"/>
              <a:t>where integer variables typically used to encode the network linkage, and continuous variables encode time slots, capacity limits, business processes…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 lang="en-GB" dirty="0"/>
          </a:p>
          <a:p>
            <a:pPr>
              <a:buFont typeface="Open Sans"/>
              <a:buChar char="➔"/>
            </a:pPr>
            <a:r>
              <a:rPr lang="en-GB" b="1" dirty="0"/>
              <a:t>Heuristics used to make problem tractable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 Royal Mail- standard (English) v4">
  <a:themeElements>
    <a:clrScheme name="Royal Mail">
      <a:dk1>
        <a:srgbClr val="000000"/>
      </a:dk1>
      <a:lt1>
        <a:srgbClr val="FFFFFF"/>
      </a:lt1>
      <a:dk2>
        <a:srgbClr val="FF0000"/>
      </a:dk2>
      <a:lt2>
        <a:srgbClr val="666666"/>
      </a:lt2>
      <a:accent1>
        <a:srgbClr val="666666"/>
      </a:accent1>
      <a:accent2>
        <a:srgbClr val="000000"/>
      </a:accent2>
      <a:accent3>
        <a:srgbClr val="666666"/>
      </a:accent3>
      <a:accent4>
        <a:srgbClr val="969696"/>
      </a:accent4>
      <a:accent5>
        <a:srgbClr val="B2B2B2"/>
      </a:accent5>
      <a:accent6>
        <a:srgbClr val="DDDDDD"/>
      </a:accent6>
      <a:hlink>
        <a:srgbClr val="204A91"/>
      </a:hlink>
      <a:folHlink>
        <a:srgbClr val="204A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826</Words>
  <Application>Microsoft Macintosh PowerPoint</Application>
  <PresentationFormat>On-screen Show (16:9)</PresentationFormat>
  <Paragraphs>113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Ubuntu</vt:lpstr>
      <vt:lpstr>Wingdings</vt:lpstr>
      <vt:lpstr>Roboto</vt:lpstr>
      <vt:lpstr>Verdana</vt:lpstr>
      <vt:lpstr>Open Sans</vt:lpstr>
      <vt:lpstr>Economica</vt:lpstr>
      <vt:lpstr>Calibri</vt:lpstr>
      <vt:lpstr>Luxe</vt:lpstr>
      <vt:lpstr>1 Royal Mail- standard (English) v4</vt:lpstr>
      <vt:lpstr>PowerPoint Presentation</vt:lpstr>
      <vt:lpstr>PowerPoint Presentation</vt:lpstr>
      <vt:lpstr>PowerPoint Presentation</vt:lpstr>
      <vt:lpstr>Efficient Route Creation</vt:lpstr>
      <vt:lpstr>PowerPoint Presentation</vt:lpstr>
      <vt:lpstr>PowerPoint Presentation</vt:lpstr>
      <vt:lpstr>PowerPoint Presentation</vt:lpstr>
      <vt:lpstr>Classical Optimisation</vt:lpstr>
      <vt:lpstr>Classical solution techniques</vt:lpstr>
      <vt:lpstr>General Heuristic Approach</vt:lpstr>
      <vt:lpstr>Local Improvement Heuristics</vt:lpstr>
      <vt:lpstr>Local Search (LS)</vt:lpstr>
      <vt:lpstr>PowerPoint Presentation</vt:lpstr>
      <vt:lpstr>PowerPoint Presentation</vt:lpstr>
      <vt:lpstr>PowerPoint Presentation</vt:lpstr>
      <vt:lpstr>PowerPoint Presentation</vt:lpstr>
      <vt:lpstr>Global Improvement Heuristics</vt:lpstr>
      <vt:lpstr>Large Neighbourhood Search (LNS)</vt:lpstr>
      <vt:lpstr>PowerPoint Presentation</vt:lpstr>
      <vt:lpstr>PowerPoint Presentation</vt:lpstr>
      <vt:lpstr>PowerPoint Presentation</vt:lpstr>
      <vt:lpstr>PowerPoint Presentation</vt:lpstr>
      <vt:lpstr>LNS: Generalisation</vt:lpstr>
      <vt:lpstr>Solution Space</vt:lpstr>
      <vt:lpstr>Local Search</vt:lpstr>
      <vt:lpstr>Getting Stuck with Local Searching</vt:lpstr>
      <vt:lpstr>Large Neighbourhood Jumps</vt:lpstr>
      <vt:lpstr>Hands-on Exercises</vt:lpstr>
      <vt:lpstr>Tasks to-do</vt:lpstr>
      <vt:lpstr>Exercises to-do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Heuristics: For Final-mile Optimisation</dc:title>
  <cp:lastModifiedBy>Microsoft Office User</cp:lastModifiedBy>
  <cp:revision>12</cp:revision>
  <dcterms:modified xsi:type="dcterms:W3CDTF">2020-11-27T09:54:08Z</dcterms:modified>
</cp:coreProperties>
</file>