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68" r:id="rId2"/>
    <p:sldId id="262" r:id="rId3"/>
    <p:sldId id="341" r:id="rId4"/>
    <p:sldId id="372" r:id="rId5"/>
    <p:sldId id="349" r:id="rId6"/>
    <p:sldId id="350" r:id="rId7"/>
    <p:sldId id="378" r:id="rId8"/>
    <p:sldId id="379" r:id="rId9"/>
    <p:sldId id="380" r:id="rId10"/>
    <p:sldId id="351" r:id="rId11"/>
    <p:sldId id="426" r:id="rId12"/>
    <p:sldId id="427" r:id="rId13"/>
    <p:sldId id="347" r:id="rId14"/>
    <p:sldId id="346" r:id="rId15"/>
    <p:sldId id="352" r:id="rId16"/>
    <p:sldId id="388" r:id="rId17"/>
    <p:sldId id="389" r:id="rId18"/>
    <p:sldId id="390" r:id="rId19"/>
    <p:sldId id="381" r:id="rId20"/>
    <p:sldId id="382" r:id="rId21"/>
    <p:sldId id="383" r:id="rId22"/>
    <p:sldId id="384" r:id="rId23"/>
    <p:sldId id="386" r:id="rId24"/>
    <p:sldId id="387" r:id="rId25"/>
    <p:sldId id="428" r:id="rId26"/>
    <p:sldId id="353" r:id="rId27"/>
    <p:sldId id="396" r:id="rId28"/>
    <p:sldId id="395" r:id="rId29"/>
    <p:sldId id="397" r:id="rId30"/>
    <p:sldId id="398" r:id="rId31"/>
    <p:sldId id="394" r:id="rId32"/>
    <p:sldId id="354" r:id="rId33"/>
    <p:sldId id="355" r:id="rId34"/>
    <p:sldId id="356" r:id="rId35"/>
    <p:sldId id="357" r:id="rId36"/>
    <p:sldId id="358" r:id="rId37"/>
    <p:sldId id="34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7" autoAdjust="0"/>
    <p:restoredTop sz="94061" autoAdjust="0"/>
  </p:normalViewPr>
  <p:slideViewPr>
    <p:cSldViewPr snapToGrid="0">
      <p:cViewPr varScale="1">
        <p:scale>
          <a:sx n="77" d="100"/>
          <a:sy n="77" d="100"/>
        </p:scale>
        <p:origin x="82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33ADD-E946-4738-BA03-1D7F855FA5F7}"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9A1E8-9109-40BC-B67A-462AF941A6D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B9A1E8-9109-40BC-B67A-462AF941A6D8}"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B9A1E8-9109-40BC-B67A-462AF941A6D8}" type="slidenum">
              <a:rPr lang="en-US" smtClean="0"/>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1/23/2025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1/23/2025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35.xml"/><Relationship Id="rId4" Type="http://schemas.openxmlformats.org/officeDocument/2006/relationships/hyperlink" Target="https://www.figma.com/design/oSwCeVWdnsGp2DTqxwYEoD/Untitled?node-id=53-2&amp;t=s7c3cvSPhnH83Cvl-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figma.com/design/oSwCeVWdnsGp2DTqxwYEoD/Untitled?node-id=53-2&amp;t=s7c3cvSPhnH83Cvl-1"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slide" Target="slide1.xml"/><Relationship Id="rId4" Type="http://schemas.openxmlformats.org/officeDocument/2006/relationships/slide" Target="slide35.xml"/></Relationships>
</file>

<file path=ppt/slides/_rels/slide28.xml.rels><?xml version="1.0" encoding="UTF-8" standalone="yes"?>
<Relationships xmlns="http://schemas.openxmlformats.org/package/2006/relationships"><Relationship Id="rId3" Type="http://schemas.openxmlformats.org/officeDocument/2006/relationships/hyperlink" Target="https://www.figma.com/design/oSwCeVWdnsGp2DTqxwYEoD/Untitled?node-id=53-2&amp;t=s7c3cvSPhnH83Cvl-1"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3" Type="http://schemas.openxmlformats.org/officeDocument/2006/relationships/hyperlink" Target="https://www.figma.com/design/oSwCeVWdnsGp2DTqxwYEoD/Untitled?node-id=53-2&amp;t=s7c3cvSPhnH83Cvl-1"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igma.com/design/oSwCeVWdnsGp2DTqxwYEoD/Untitled?node-id=53-2&amp;t=s7c3cvSPhnH83Cvl-1"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1.xml.rels><?xml version="1.0" encoding="UTF-8" standalone="yes"?>
<Relationships xmlns="http://schemas.openxmlformats.org/package/2006/relationships"><Relationship Id="rId3" Type="http://schemas.openxmlformats.org/officeDocument/2006/relationships/hyperlink" Target="https://www.figma.com/design/oSwCeVWdnsGp2DTqxwYEoD/Untitled?node-id=53-2&amp;t=s7c3cvSPhnH83Cvl-1"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ue and green borde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descr="A logo of a university&#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208" y="242035"/>
            <a:ext cx="1477584" cy="1313810"/>
          </a:xfrm>
          <a:prstGeom prst="rect">
            <a:avLst/>
          </a:prstGeom>
        </p:spPr>
      </p:pic>
      <p:pic>
        <p:nvPicPr>
          <p:cNvPr id="7" name="Picture 6"/>
          <p:cNvPicPr>
            <a:picLocks noChangeAspect="1"/>
          </p:cNvPicPr>
          <p:nvPr/>
        </p:nvPicPr>
        <p:blipFill>
          <a:blip r:embed="rId4"/>
          <a:stretch>
            <a:fillRect/>
          </a:stretch>
        </p:blipFill>
        <p:spPr>
          <a:xfrm>
            <a:off x="5014610" y="1580878"/>
            <a:ext cx="2162780" cy="434003"/>
          </a:xfrm>
          <a:prstGeom prst="rect">
            <a:avLst/>
          </a:prstGeom>
        </p:spPr>
      </p:pic>
      <p:sp>
        <p:nvSpPr>
          <p:cNvPr id="8" name="TextBox 7"/>
          <p:cNvSpPr txBox="1"/>
          <p:nvPr/>
        </p:nvSpPr>
        <p:spPr>
          <a:xfrm>
            <a:off x="3740309" y="2039914"/>
            <a:ext cx="4912371" cy="338554"/>
          </a:xfrm>
          <a:prstGeom prst="rect">
            <a:avLst/>
          </a:prstGeom>
          <a:noFill/>
        </p:spPr>
        <p:txBody>
          <a:bodyPr wrap="square" rtlCol="0">
            <a:spAutoFit/>
          </a:bodyPr>
          <a:lstStyle/>
          <a:p>
            <a:pPr algn="ctr"/>
            <a:r>
              <a:rPr lang="en-US" sz="1600" b="1" dirty="0">
                <a:solidFill>
                  <a:srgbClr val="002060"/>
                </a:solidFill>
                <a:latin typeface="Arial" panose="020B0604020202020204" pitchFamily="34" charset="0"/>
                <a:cs typeface="Arial" panose="020B0604020202020204" pitchFamily="34" charset="0"/>
              </a:rPr>
              <a:t>FACULTY OF INFORMATION TECHNOLOGY</a:t>
            </a:r>
          </a:p>
        </p:txBody>
      </p:sp>
      <p:sp>
        <p:nvSpPr>
          <p:cNvPr id="9" name="TextBox 8"/>
          <p:cNvSpPr txBox="1"/>
          <p:nvPr/>
        </p:nvSpPr>
        <p:spPr>
          <a:xfrm>
            <a:off x="2059305" y="2403475"/>
            <a:ext cx="8110855" cy="4487545"/>
          </a:xfrm>
          <a:prstGeom prst="rect">
            <a:avLst/>
          </a:prstGeom>
          <a:noFill/>
        </p:spPr>
        <p:txBody>
          <a:bodyPr wrap="square" rtlCol="0">
            <a:noAutofit/>
          </a:bodyPr>
          <a:lstStyle/>
          <a:p>
            <a:pPr algn="ctr"/>
            <a:r>
              <a:rPr lang="en-US" sz="2000" b="1" dirty="0">
                <a:latin typeface="Aptos" panose="020B0004020202020204" pitchFamily="34" charset="0"/>
              </a:rPr>
              <a:t> Title: </a:t>
            </a:r>
            <a:r>
              <a:rPr lang="en-US" sz="2000" dirty="0">
                <a:latin typeface="Aptos" panose="020B0004020202020204" pitchFamily="34" charset="0"/>
              </a:rPr>
              <a:t>Graduation Project Seminar I </a:t>
            </a:r>
          </a:p>
          <a:p>
            <a:endParaRPr lang="en-US" sz="2000" dirty="0">
              <a:latin typeface="Aptos" panose="020B0004020202020204" pitchFamily="34" charset="0"/>
            </a:endParaRPr>
          </a:p>
          <a:p>
            <a:pPr algn="ctr"/>
            <a:r>
              <a:rPr lang="en-US" altLang="en-US" sz="2000" dirty="0" err="1">
                <a:cs typeface="Nunito Sans" charset="0"/>
                <a:sym typeface="+mn-ea"/>
              </a:rPr>
              <a:t>Misr</a:t>
            </a:r>
            <a:r>
              <a:rPr lang="en-US" altLang="en-US" sz="2000" dirty="0">
                <a:cs typeface="Nunito Sans" charset="0"/>
                <a:sym typeface="+mn-ea"/>
              </a:rPr>
              <a:t> University for Science and Technology</a:t>
            </a:r>
            <a:endParaRPr lang="en-US" altLang="en-US" sz="2000" dirty="0">
              <a:solidFill>
                <a:schemeClr val="tx1"/>
              </a:solidFill>
              <a:cs typeface="Nunito Sans" charset="0"/>
            </a:endParaRPr>
          </a:p>
          <a:p>
            <a:pPr algn="ctr"/>
            <a:r>
              <a:rPr lang="en-US" altLang="en-US" sz="2000" dirty="0">
                <a:cs typeface="Nunito Sans" charset="0"/>
                <a:sym typeface="+mn-ea"/>
              </a:rPr>
              <a:t>College of Information Technology</a:t>
            </a:r>
            <a:endParaRPr lang="en-US" altLang="en-US" sz="2000" dirty="0">
              <a:solidFill>
                <a:schemeClr val="tx1"/>
              </a:solidFill>
              <a:cs typeface="Nunito Sans" charset="0"/>
            </a:endParaRPr>
          </a:p>
          <a:p>
            <a:pPr algn="ctr"/>
            <a:r>
              <a:rPr lang="en-US" altLang="en-US" sz="2000" dirty="0">
                <a:cs typeface="Nunito Sans" charset="0"/>
                <a:sym typeface="+mn-ea"/>
              </a:rPr>
              <a:t>A Graduation Project Report Submission in Partial Fulfillment of the Requirements for the award of the degree</a:t>
            </a:r>
            <a:endParaRPr lang="en-US" altLang="en-US" sz="2000" dirty="0">
              <a:solidFill>
                <a:schemeClr val="tx1"/>
              </a:solidFill>
              <a:cs typeface="Nunito Sans" charset="0"/>
            </a:endParaRPr>
          </a:p>
          <a:p>
            <a:pPr algn="ctr"/>
            <a:r>
              <a:rPr lang="en-US" altLang="en-US" sz="2000" dirty="0">
                <a:cs typeface="Nunito Sans" charset="0"/>
                <a:sym typeface="+mn-ea"/>
              </a:rPr>
              <a:t>Bachelor of Information Technology</a:t>
            </a:r>
            <a:endParaRPr lang="en-US" altLang="en-US" sz="2000" dirty="0">
              <a:solidFill>
                <a:schemeClr val="tx1"/>
              </a:solidFill>
              <a:cs typeface="Nunito Sans" charset="0"/>
            </a:endParaRPr>
          </a:p>
          <a:p>
            <a:pPr algn="ctr"/>
            <a:r>
              <a:rPr lang="en-US" altLang="en-US" sz="2000" dirty="0">
                <a:cs typeface="Nunito Sans" charset="0"/>
                <a:sym typeface="+mn-ea"/>
              </a:rPr>
              <a:t>FAIR: A Computer Vision System for Fair Talent Discovery</a:t>
            </a:r>
            <a:endParaRPr lang="en-US" altLang="en-US" sz="2000" dirty="0">
              <a:solidFill>
                <a:schemeClr val="tx1"/>
              </a:solidFill>
              <a:cs typeface="Nunito Sans" charset="0"/>
            </a:endParaRPr>
          </a:p>
          <a:p>
            <a:pPr algn="ctr"/>
            <a:r>
              <a:rPr lang="en-US" altLang="en-US" sz="2000" dirty="0">
                <a:cs typeface="Nunito Sans" charset="0"/>
                <a:sym typeface="+mn-ea"/>
              </a:rPr>
              <a:t>Under Supervision of</a:t>
            </a:r>
            <a:endParaRPr lang="en-US" altLang="en-US" sz="2000" dirty="0">
              <a:solidFill>
                <a:schemeClr val="tx1"/>
              </a:solidFill>
              <a:cs typeface="Nunito Sans" charset="0"/>
            </a:endParaRPr>
          </a:p>
          <a:p>
            <a:pPr algn="ctr"/>
            <a:r>
              <a:rPr lang="en-US" altLang="en-US" sz="2000" dirty="0">
                <a:cs typeface="Nunito Sans" charset="0"/>
                <a:sym typeface="+mn-ea"/>
              </a:rPr>
              <a:t>Prof. Dr. Elsayed Badr</a:t>
            </a:r>
            <a:endParaRPr lang="en-US" altLang="en-US" sz="2000" dirty="0">
              <a:solidFill>
                <a:schemeClr val="tx1"/>
              </a:solidFill>
              <a:cs typeface="Nunito Sans" charset="0"/>
            </a:endParaRPr>
          </a:p>
          <a:p>
            <a:pPr algn="ctr"/>
            <a:r>
              <a:rPr lang="en-US" altLang="en-US" sz="2000" dirty="0">
                <a:cs typeface="Nunito Sans" charset="0"/>
                <a:sym typeface="+mn-ea"/>
              </a:rPr>
              <a:t>T.A Aya Taha</a:t>
            </a:r>
            <a:endParaRPr lang="en-US" altLang="en-US" sz="2000" dirty="0">
              <a:solidFill>
                <a:schemeClr val="tx1"/>
              </a:solidFill>
              <a:cs typeface="Nunito Sans" charset="0"/>
            </a:endParaRPr>
          </a:p>
          <a:p>
            <a:pPr algn="ctr"/>
            <a:endParaRPr lang="en-US" altLang="en-US" sz="2000" dirty="0">
              <a:cs typeface="Nunito Sans" charset="0"/>
            </a:endParaRPr>
          </a:p>
          <a:p>
            <a:endParaRPr lang="en-US" sz="2000" dirty="0">
              <a:latin typeface="Aptos" panose="020B00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716280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298988"/>
            <a:ext cx="2702943" cy="461665"/>
          </a:xfrm>
          <a:prstGeom prst="rect">
            <a:avLst/>
          </a:prstGeom>
          <a:noFill/>
        </p:spPr>
        <p:txBody>
          <a:bodyPr wrap="square" rtlCol="0">
            <a:spAutoFit/>
          </a:bodyPr>
          <a:lstStyle/>
          <a:p>
            <a:r>
              <a:rPr lang="en-US" sz="2400" b="1" dirty="0"/>
              <a:t>Proposed System</a:t>
            </a:r>
          </a:p>
        </p:txBody>
      </p:sp>
      <p:sp>
        <p:nvSpPr>
          <p:cNvPr id="5" name="TextBox 4"/>
          <p:cNvSpPr txBox="1"/>
          <p:nvPr/>
        </p:nvSpPr>
        <p:spPr>
          <a:xfrm>
            <a:off x="791570" y="1086154"/>
            <a:ext cx="10781731" cy="5631180"/>
          </a:xfrm>
          <a:prstGeom prst="rect">
            <a:avLst/>
          </a:prstGeom>
          <a:noFill/>
        </p:spPr>
        <p:txBody>
          <a:bodyPr wrap="square" rtlCol="0">
            <a:spAutoFit/>
          </a:bodyPr>
          <a:lstStyle/>
          <a:p>
            <a:pPr marL="285750" indent="-285750">
              <a:buFont typeface="Wingdings" panose="05000000000000000000" pitchFamily="2" charset="2"/>
              <a:buChar char="v"/>
            </a:pPr>
            <a:r>
              <a:rPr lang="en-US" b="1" dirty="0"/>
              <a:t>Objectives:</a:t>
            </a:r>
          </a:p>
          <a:p>
            <a:pPr marL="742950" lvl="1" indent="-285750">
              <a:buFont typeface="Arial" panose="020B0604020202020204" pitchFamily="34" charset="0"/>
              <a:buChar char="•"/>
            </a:pPr>
            <a:r>
              <a:rPr lang="en-US" altLang="en-US" dirty="0"/>
              <a:t>Empower Athletes:</a:t>
            </a:r>
          </a:p>
          <a:p>
            <a:pPr marL="742950" lvl="1" indent="-285750">
              <a:buFont typeface="Arial" panose="020B0604020202020204" pitchFamily="34" charset="0"/>
              <a:buChar char="•"/>
            </a:pPr>
            <a:r>
              <a:rPr lang="en-US" altLang="en-US" dirty="0"/>
              <a:t>Provide a platform where athletes can easily showcase their talent and abilities to scouts and coaches without the need for costly and overcrowded tryouts.</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Leverage AI for Talent Evaluation:</a:t>
            </a:r>
          </a:p>
          <a:p>
            <a:pPr marL="742950" lvl="1" indent="-285750">
              <a:buFont typeface="Arial" panose="020B0604020202020204" pitchFamily="34" charset="0"/>
              <a:buChar char="•"/>
            </a:pPr>
            <a:r>
              <a:rPr lang="en-US" altLang="en-US" dirty="0"/>
              <a:t>Utilize advanced AI algorithms to objectively analyze athlete performances, eliminating human bias and enhancing accuracy in talent identification.</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Promote Inclusivity:</a:t>
            </a:r>
          </a:p>
          <a:p>
            <a:pPr marL="742950" lvl="1" indent="-285750">
              <a:buFont typeface="Arial" panose="020B0604020202020204" pitchFamily="34" charset="0"/>
              <a:buChar char="•"/>
            </a:pPr>
            <a:r>
              <a:rPr lang="en-US" altLang="en-US" dirty="0"/>
              <a:t>Support athletes across multiple sports, particularly focusing on the Arabian community, while ensuring the system is accessible to both technical and non-technical users.</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Reduce Barriers:</a:t>
            </a:r>
          </a:p>
          <a:p>
            <a:pPr marL="742950" lvl="1" indent="-285750">
              <a:buFont typeface="Arial" panose="020B0604020202020204" pitchFamily="34" charset="0"/>
              <a:buChar char="•"/>
            </a:pPr>
            <a:r>
              <a:rPr lang="en-US" altLang="en-US" dirty="0"/>
              <a:t>Create a free, user-friendly application that eliminates financial, geographical, and technical barriers for athletes, allowing greater participation from underprivileged areas.</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Facilitate Athlete Development:</a:t>
            </a:r>
          </a:p>
          <a:p>
            <a:pPr marL="742950" lvl="1" indent="-285750">
              <a:buFont typeface="Arial" panose="020B0604020202020204" pitchFamily="34" charset="0"/>
              <a:buChar char="•"/>
            </a:pPr>
            <a:r>
              <a:rPr lang="en-US" altLang="en-US" dirty="0"/>
              <a:t>Provide tools for athletes to track their progress over time, receive professional insights, and identify areas for improvement.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1051560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298988"/>
            <a:ext cx="2702943" cy="461665"/>
          </a:xfrm>
          <a:prstGeom prst="rect">
            <a:avLst/>
          </a:prstGeom>
          <a:noFill/>
        </p:spPr>
        <p:txBody>
          <a:bodyPr wrap="square" rtlCol="0">
            <a:spAutoFit/>
          </a:bodyPr>
          <a:lstStyle/>
          <a:p>
            <a:r>
              <a:rPr lang="en-US" sz="2400" b="1" dirty="0"/>
              <a:t>Proposed System</a:t>
            </a:r>
          </a:p>
        </p:txBody>
      </p:sp>
      <p:sp>
        <p:nvSpPr>
          <p:cNvPr id="5" name="TextBox 4"/>
          <p:cNvSpPr txBox="1"/>
          <p:nvPr/>
        </p:nvSpPr>
        <p:spPr>
          <a:xfrm>
            <a:off x="791570" y="1086154"/>
            <a:ext cx="10781731" cy="8955405"/>
          </a:xfrm>
          <a:prstGeom prst="rect">
            <a:avLst/>
          </a:prstGeom>
          <a:noFill/>
        </p:spPr>
        <p:txBody>
          <a:bodyPr wrap="square" rtlCol="0">
            <a:spAutoFit/>
          </a:bodyPr>
          <a:lstStyle/>
          <a:p>
            <a:pPr marL="285750" indent="-285750">
              <a:buFont typeface="Wingdings" panose="05000000000000000000" pitchFamily="2" charset="2"/>
              <a:buChar char="v"/>
            </a:pPr>
            <a:r>
              <a:rPr lang="en-US" altLang="en-US" b="1" dirty="0"/>
              <a:t>System Functionalities</a:t>
            </a:r>
            <a:r>
              <a:rPr lang="en-US" b="1" dirty="0"/>
              <a:t>:</a:t>
            </a:r>
          </a:p>
          <a:p>
            <a:pPr marL="742950" lvl="1" indent="-285750">
              <a:buFont typeface="Arial" panose="020B0604020202020204" pitchFamily="34" charset="0"/>
              <a:buChar char="•"/>
            </a:pPr>
            <a:r>
              <a:rPr lang="en-US" altLang="en-US" dirty="0"/>
              <a:t>Video Upload and Sharing:</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Athletes can upload videos showcasing their skills and performances directly through the app.</a:t>
            </a:r>
          </a:p>
          <a:p>
            <a:pPr marL="742950" lvl="1" indent="-285750">
              <a:buFont typeface="Arial" panose="020B0604020202020204" pitchFamily="34" charset="0"/>
              <a:buChar char="•"/>
            </a:pPr>
            <a:r>
              <a:rPr lang="en-US" altLang="en-US" dirty="0"/>
              <a:t>Videos are stored securely and made accessible to scouts and coaches.</a:t>
            </a:r>
          </a:p>
          <a:p>
            <a:pPr marL="742950" lvl="1" indent="-285750">
              <a:buFont typeface="Arial" panose="020B0604020202020204" pitchFamily="34" charset="0"/>
              <a:buChar char="•"/>
            </a:pPr>
            <a:r>
              <a:rPr lang="en-US" altLang="en-US" dirty="0"/>
              <a:t>AI-Based Performance Analysis:</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The app uses machine learning and deep learning algorithms to evaluate uploaded videos.</a:t>
            </a:r>
          </a:p>
          <a:p>
            <a:pPr marL="742950" lvl="1" indent="-285750">
              <a:buFont typeface="Arial" panose="020B0604020202020204" pitchFamily="34" charset="0"/>
              <a:buChar char="•"/>
            </a:pPr>
            <a:r>
              <a:rPr lang="en-US" altLang="en-US" dirty="0"/>
              <a:t>Provides detailed feedback on technique, performance metrics, and areas for improvement.</a:t>
            </a:r>
          </a:p>
          <a:p>
            <a:pPr marL="742950" lvl="1" indent="-285750">
              <a:buFont typeface="Arial" panose="020B0604020202020204" pitchFamily="34" charset="0"/>
              <a:buChar char="•"/>
            </a:pPr>
            <a:r>
              <a:rPr lang="en-US" altLang="en-US" dirty="0"/>
              <a:t>Progress Tracking:</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Allows athletes to monitor their skill development over time using data visualizations and historical records.</a:t>
            </a:r>
          </a:p>
          <a:p>
            <a:pPr marL="742950" lvl="1" indent="-285750">
              <a:buFont typeface="Arial" panose="020B0604020202020204" pitchFamily="34" charset="0"/>
              <a:buChar char="•"/>
            </a:pPr>
            <a:r>
              <a:rPr lang="en-US" altLang="en-US" dirty="0"/>
              <a:t>Highlights achievements and tracks improvements to motivate athletes.</a:t>
            </a:r>
          </a:p>
          <a:p>
            <a:pPr marL="742950" lvl="1" indent="-285750">
              <a:buFont typeface="Arial" panose="020B0604020202020204" pitchFamily="34" charset="0"/>
              <a:buChar char="•"/>
            </a:pPr>
            <a:r>
              <a:rPr lang="en-US" altLang="en-US" dirty="0"/>
              <a:t>Multi-Sport Support:</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Covers various sports, ensuring inclusivity for athletes from different disciplines.</a:t>
            </a:r>
          </a:p>
          <a:p>
            <a:pPr marL="742950" lvl="1" indent="-285750">
              <a:buFont typeface="Arial" panose="020B0604020202020204" pitchFamily="34" charset="0"/>
              <a:buChar char="•"/>
            </a:pPr>
            <a:r>
              <a:rPr lang="en-US" altLang="en-US" dirty="0"/>
              <a:t>Collaborative Insights:</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Enables professional coaches and athletes to provide personalized feedback on submitted videos.</a:t>
            </a:r>
          </a:p>
          <a:p>
            <a:pPr marL="742950" lvl="1" indent="-285750">
              <a:buFont typeface="Arial" panose="020B0604020202020204" pitchFamily="34" charset="0"/>
              <a:buChar char="•"/>
            </a:pPr>
            <a:r>
              <a:rPr lang="en-US" altLang="en-US" dirty="0"/>
              <a:t>User-Friendly Design:</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Designed for both technical and non-technical users, ensuring ease of use for athletes of all backgrounds.</a:t>
            </a:r>
          </a:p>
          <a:p>
            <a:pPr marL="742950" lvl="1" indent="-285750">
              <a:buFont typeface="Arial" panose="020B0604020202020204" pitchFamily="34" charset="0"/>
              <a:buChar char="•"/>
            </a:pPr>
            <a:r>
              <a:rPr lang="en-US" altLang="en-US" dirty="0"/>
              <a:t>Supports Arabic and other languages for regional accessibility.</a:t>
            </a:r>
          </a:p>
          <a:p>
            <a:pPr marL="742950" lvl="1" indent="-285750">
              <a:buFont typeface="Arial" panose="020B0604020202020204" pitchFamily="34" charset="0"/>
              <a:buChar char="•"/>
            </a:pPr>
            <a:r>
              <a:rPr lang="en-US" altLang="en-US" dirty="0"/>
              <a:t>Community Integration:</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A social aspect where athletes can connect with peers, coaches, and scouts.</a:t>
            </a:r>
          </a:p>
          <a:p>
            <a:pPr marL="742950" lvl="1" indent="-285750">
              <a:buFont typeface="Arial" panose="020B0604020202020204" pitchFamily="34" charset="0"/>
              <a:buChar char="•"/>
            </a:pPr>
            <a:r>
              <a:rPr lang="en-US" altLang="en-US" dirty="0"/>
              <a:t>Allows scouts to easily search for talent within their required parameters.</a:t>
            </a:r>
          </a:p>
          <a:p>
            <a:pPr marL="742950" lvl="1" indent="-285750">
              <a:buFont typeface="Arial" panose="020B0604020202020204" pitchFamily="34" charset="0"/>
              <a:buChar char="•"/>
            </a:pPr>
            <a:r>
              <a:rPr lang="en-US" altLang="en-US" dirty="0"/>
              <a:t>Free and Accessible Platform:</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Available on all major platforms (iOS, Android, and Web).</a:t>
            </a:r>
          </a:p>
          <a:p>
            <a:pPr marL="742950" lvl="1" indent="-285750">
              <a:buFont typeface="Arial" panose="020B0604020202020204" pitchFamily="34" charset="0"/>
              <a:buChar char="•"/>
            </a:pPr>
            <a:r>
              <a:rPr lang="en-US" altLang="en-US" dirty="0"/>
              <a:t>No subscription or hidden fees, making it accessible to all athletes.</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9614535"/>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298988"/>
            <a:ext cx="2702943" cy="461665"/>
          </a:xfrm>
          <a:prstGeom prst="rect">
            <a:avLst/>
          </a:prstGeom>
          <a:noFill/>
        </p:spPr>
        <p:txBody>
          <a:bodyPr wrap="square" rtlCol="0">
            <a:spAutoFit/>
          </a:bodyPr>
          <a:lstStyle/>
          <a:p>
            <a:r>
              <a:rPr lang="en-US" sz="2400" b="1" dirty="0"/>
              <a:t>Proposed System</a:t>
            </a:r>
          </a:p>
        </p:txBody>
      </p:sp>
      <p:sp>
        <p:nvSpPr>
          <p:cNvPr id="5" name="TextBox 4"/>
          <p:cNvSpPr txBox="1"/>
          <p:nvPr/>
        </p:nvSpPr>
        <p:spPr>
          <a:xfrm>
            <a:off x="791570" y="1086154"/>
            <a:ext cx="10781731" cy="7847330"/>
          </a:xfrm>
          <a:prstGeom prst="rect">
            <a:avLst/>
          </a:prstGeom>
          <a:noFill/>
        </p:spPr>
        <p:txBody>
          <a:bodyPr wrap="square" rtlCol="0">
            <a:spAutoFit/>
          </a:bodyPr>
          <a:lstStyle/>
          <a:p>
            <a:pPr marL="285750" indent="-285750">
              <a:buFont typeface="Wingdings" panose="05000000000000000000" pitchFamily="2" charset="2"/>
              <a:buChar char="v"/>
            </a:pPr>
            <a:r>
              <a:rPr lang="en-US" altLang="en-US" b="1" dirty="0"/>
              <a:t>Advantages </a:t>
            </a:r>
            <a:r>
              <a:rPr lang="en-US" b="1" dirty="0"/>
              <a:t>:</a:t>
            </a:r>
          </a:p>
          <a:p>
            <a:pPr marL="742950" lvl="1" indent="-285750">
              <a:buFont typeface="Arial" panose="020B0604020202020204" pitchFamily="34" charset="0"/>
              <a:buChar char="•"/>
            </a:pPr>
            <a:r>
              <a:rPr lang="en-US" altLang="en-US" dirty="0"/>
              <a:t>Accessibility:</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Free for all users, removing financial barriers for young athletes.</a:t>
            </a:r>
          </a:p>
          <a:p>
            <a:pPr marL="742950" lvl="1" indent="-285750">
              <a:buFont typeface="Arial" panose="020B0604020202020204" pitchFamily="34" charset="0"/>
              <a:buChar char="•"/>
            </a:pPr>
            <a:r>
              <a:rPr lang="en-US" altLang="en-US" dirty="0"/>
              <a:t>Available on multiple platforms, ensuring usability for a wide audience.</a:t>
            </a:r>
          </a:p>
          <a:p>
            <a:pPr marL="742950" lvl="1" indent="-285750">
              <a:buFont typeface="Arial" panose="020B0604020202020204" pitchFamily="34" charset="0"/>
              <a:buChar char="•"/>
            </a:pPr>
            <a:r>
              <a:rPr lang="en-US" altLang="en-US" dirty="0"/>
              <a:t>Inclusivity:</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Supports athletes from all sports and communities, especially focusing on the underserved Arabian region.</a:t>
            </a:r>
          </a:p>
          <a:p>
            <a:pPr marL="742950" lvl="1" indent="-285750">
              <a:buFont typeface="Arial" panose="020B0604020202020204" pitchFamily="34" charset="0"/>
              <a:buChar char="•"/>
            </a:pPr>
            <a:r>
              <a:rPr lang="en-US" altLang="en-US" dirty="0"/>
              <a:t>Designed to accommodate both technical and non-technical users.</a:t>
            </a:r>
          </a:p>
          <a:p>
            <a:pPr marL="742950" lvl="1" indent="-285750">
              <a:buFont typeface="Arial" panose="020B0604020202020204" pitchFamily="34" charset="0"/>
              <a:buChar char="•"/>
            </a:pPr>
            <a:r>
              <a:rPr lang="en-US" altLang="en-US" dirty="0"/>
              <a:t>Efficiency:</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Eliminates the need for physical tryouts, saving time and resources for athletes and scouts.</a:t>
            </a:r>
          </a:p>
          <a:p>
            <a:pPr marL="742950" lvl="1" indent="-285750">
              <a:buFont typeface="Arial" panose="020B0604020202020204" pitchFamily="34" charset="0"/>
              <a:buChar char="•"/>
            </a:pPr>
            <a:r>
              <a:rPr lang="en-US" altLang="en-US" dirty="0"/>
              <a:t>AI-based analysis provides faster and more accurate evaluations than traditional methods.</a:t>
            </a:r>
          </a:p>
          <a:p>
            <a:pPr marL="742950" lvl="1" indent="-285750">
              <a:buFont typeface="Arial" panose="020B0604020202020204" pitchFamily="34" charset="0"/>
              <a:buChar char="•"/>
            </a:pPr>
            <a:r>
              <a:rPr lang="en-US" altLang="en-US" dirty="0"/>
              <a:t>Objectivity:</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AI removes human biases in the talent evaluation process, ensuring fair and data-driven assessments.</a:t>
            </a:r>
          </a:p>
          <a:p>
            <a:pPr marL="742950" lvl="1" indent="-285750">
              <a:buFont typeface="Arial" panose="020B0604020202020204" pitchFamily="34" charset="0"/>
              <a:buChar char="•"/>
            </a:pPr>
            <a:r>
              <a:rPr lang="en-US" altLang="en-US" dirty="0"/>
              <a:t>Development-Oriented:</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Progress tracking and professional insights help athletes identify their strengths and weaknesses, motivating continuous improvement.</a:t>
            </a:r>
          </a:p>
          <a:p>
            <a:pPr marL="742950" lvl="1" indent="-285750">
              <a:buFont typeface="Arial" panose="020B0604020202020204" pitchFamily="34" charset="0"/>
              <a:buChar char="•"/>
            </a:pPr>
            <a:r>
              <a:rPr lang="en-US" altLang="en-US" dirty="0"/>
              <a:t>Scalable Solution:</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Can expand to support new sports, regions, or features based on user demand.</a:t>
            </a:r>
          </a:p>
          <a:p>
            <a:pPr marL="742950" lvl="1" indent="-285750">
              <a:buFont typeface="Arial" panose="020B0604020202020204" pitchFamily="34" charset="0"/>
              <a:buChar char="•"/>
            </a:pPr>
            <a:r>
              <a:rPr lang="en-US" altLang="en-US" dirty="0"/>
              <a:t>Integrates seamlessly with modern technologies for future updates.</a:t>
            </a:r>
          </a:p>
          <a:p>
            <a:pPr marL="742950" lvl="1" indent="-285750">
              <a:buFont typeface="Arial" panose="020B0604020202020204" pitchFamily="34" charset="0"/>
              <a:buChar char="•"/>
            </a:pPr>
            <a:r>
              <a:rPr lang="en-US" altLang="en-US" dirty="0"/>
              <a:t>Community Impact:</a:t>
            </a:r>
          </a:p>
          <a:p>
            <a:pPr marL="742950" lvl="1" indent="-285750">
              <a:buFont typeface="Arial" panose="020B0604020202020204" pitchFamily="34" charset="0"/>
              <a:buChar char="•"/>
            </a:pPr>
            <a:endParaRPr lang="en-US" altLang="en-US" dirty="0"/>
          </a:p>
          <a:p>
            <a:pPr marL="742950" lvl="1" indent="-285750">
              <a:buFont typeface="Arial" panose="020B0604020202020204" pitchFamily="34" charset="0"/>
              <a:buChar char="•"/>
            </a:pPr>
            <a:r>
              <a:rPr lang="en-US" altLang="en-US" dirty="0"/>
              <a:t>Empowers young athletes, fostering a culture of opportunity and growth in sports.</a:t>
            </a:r>
          </a:p>
          <a:p>
            <a:pPr marL="742950" lvl="1" indent="-285750">
              <a:buFont typeface="Arial" panose="020B0604020202020204" pitchFamily="34" charset="0"/>
              <a:buChar char="•"/>
            </a:pPr>
            <a:r>
              <a:rPr lang="en-US" altLang="en-US" dirty="0"/>
              <a:t>Bridges the gap between raw talent and professional scouting opportunities.</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328263"/>
            <a:ext cx="3603489" cy="461665"/>
          </a:xfrm>
          <a:prstGeom prst="rect">
            <a:avLst/>
          </a:prstGeom>
          <a:noFill/>
        </p:spPr>
        <p:txBody>
          <a:bodyPr wrap="square" rtlCol="0">
            <a:spAutoFit/>
          </a:bodyPr>
          <a:lstStyle/>
          <a:p>
            <a:r>
              <a:rPr lang="en-US" sz="2400" b="1" dirty="0"/>
              <a:t>System Architecture</a:t>
            </a:r>
          </a:p>
        </p:txBody>
      </p:sp>
      <p:pic>
        <p:nvPicPr>
          <p:cNvPr id="27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38785" y="1210945"/>
            <a:ext cx="10871200" cy="5064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756539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313625"/>
            <a:ext cx="3866729" cy="461665"/>
          </a:xfrm>
          <a:prstGeom prst="rect">
            <a:avLst/>
          </a:prstGeom>
          <a:noFill/>
        </p:spPr>
        <p:txBody>
          <a:bodyPr wrap="square" rtlCol="0">
            <a:spAutoFit/>
          </a:bodyPr>
          <a:lstStyle/>
          <a:p>
            <a:r>
              <a:rPr lang="en-US" sz="2400" b="1" dirty="0"/>
              <a:t>Software Process Model</a:t>
            </a:r>
          </a:p>
        </p:txBody>
      </p:sp>
      <p:sp>
        <p:nvSpPr>
          <p:cNvPr id="2" name="TextBox 1"/>
          <p:cNvSpPr txBox="1"/>
          <p:nvPr/>
        </p:nvSpPr>
        <p:spPr>
          <a:xfrm>
            <a:off x="471948" y="929148"/>
            <a:ext cx="11164529" cy="5631180"/>
          </a:xfrm>
          <a:prstGeom prst="rect">
            <a:avLst/>
          </a:prstGeom>
          <a:noFill/>
        </p:spPr>
        <p:txBody>
          <a:bodyPr wrap="square" rtlCol="0">
            <a:spAutoFit/>
          </a:bodyPr>
          <a:lstStyle/>
          <a:p>
            <a:r>
              <a:rPr lang="en-US" b="1" dirty="0"/>
              <a:t>Agile Model</a:t>
            </a:r>
          </a:p>
          <a:p>
            <a:r>
              <a:rPr lang="en-US" b="1" dirty="0"/>
              <a:t>Overview</a:t>
            </a:r>
          </a:p>
          <a:p>
            <a:r>
              <a:rPr lang="en-US" altLang="en-US" b="1" dirty="0"/>
              <a:t>Software Development Life Cycle (SDLC) model, The Agile Model is a highly flexible and iterative approach to software development, focusing on collaboration, customer feedback, and rapid delivery of functional software. It emerged as an alternative to traditional models like Waterfall, which are more rigid and sequential. Agile methodologies were formally introduced in 2001 through the Agile Manifesto, emphasizing principles such as individuals and interactions, working software, customer collaboration, and responding to change.</a:t>
            </a:r>
          </a:p>
          <a:p>
            <a:endParaRPr lang="en-US" b="1" dirty="0"/>
          </a:p>
          <a:p>
            <a:r>
              <a:rPr lang="en-US" b="1" dirty="0"/>
              <a:t>Steps</a:t>
            </a:r>
          </a:p>
          <a:p>
            <a:pPr>
              <a:buFont typeface="+mj-lt"/>
              <a:buAutoNum type="arabicPeriod"/>
            </a:pPr>
            <a:r>
              <a:rPr lang="en-US" b="1" dirty="0"/>
              <a:t>Planning</a:t>
            </a:r>
            <a:r>
              <a:rPr lang="en-US" dirty="0"/>
              <a:t>: Define iteration goals.</a:t>
            </a:r>
          </a:p>
          <a:p>
            <a:pPr>
              <a:buFont typeface="+mj-lt"/>
              <a:buAutoNum type="arabicPeriod"/>
            </a:pPr>
            <a:r>
              <a:rPr lang="en-US" b="1" dirty="0"/>
              <a:t>Design</a:t>
            </a:r>
            <a:r>
              <a:rPr lang="en-US" dirty="0"/>
              <a:t>: Create basic designs.</a:t>
            </a:r>
          </a:p>
          <a:p>
            <a:pPr>
              <a:buFont typeface="+mj-lt"/>
              <a:buAutoNum type="arabicPeriod"/>
            </a:pPr>
            <a:r>
              <a:rPr lang="en-US" b="1" dirty="0"/>
              <a:t>Development</a:t>
            </a:r>
            <a:r>
              <a:rPr lang="en-US" dirty="0"/>
              <a:t>: Build the features.</a:t>
            </a:r>
          </a:p>
          <a:p>
            <a:pPr>
              <a:buFont typeface="+mj-lt"/>
              <a:buAutoNum type="arabicPeriod"/>
            </a:pPr>
            <a:r>
              <a:rPr lang="en-US" b="1" dirty="0"/>
              <a:t>Testing</a:t>
            </a:r>
            <a:r>
              <a:rPr lang="en-US" dirty="0"/>
              <a:t>: Test the iteration.</a:t>
            </a:r>
          </a:p>
          <a:p>
            <a:pPr>
              <a:buFont typeface="+mj-lt"/>
              <a:buAutoNum type="arabicPeriod"/>
            </a:pPr>
            <a:r>
              <a:rPr lang="en-US" b="1" dirty="0"/>
              <a:t>Evaluation</a:t>
            </a:r>
            <a:r>
              <a:rPr lang="en-US" dirty="0"/>
              <a:t>: Collect feedback for the next cycle.</a:t>
            </a:r>
            <a:endParaRPr lang="ar-EG" dirty="0"/>
          </a:p>
          <a:p>
            <a:endParaRPr lang="en-US" dirty="0"/>
          </a:p>
          <a:p>
            <a:r>
              <a:rPr lang="en-US" b="1" dirty="0"/>
              <a:t>Strengths</a:t>
            </a:r>
          </a:p>
          <a:p>
            <a:pPr>
              <a:buFont typeface="Arial" panose="020B0604020202020204" pitchFamily="34" charset="0"/>
              <a:buChar char="•"/>
            </a:pPr>
            <a:r>
              <a:rPr lang="en-US" dirty="0"/>
              <a:t>Flexibility for changes</a:t>
            </a:r>
          </a:p>
          <a:p>
            <a:pPr>
              <a:buFont typeface="Arial" panose="020B0604020202020204" pitchFamily="34" charset="0"/>
              <a:buChar char="•"/>
            </a:pPr>
            <a:r>
              <a:rPr lang="en-US" dirty="0"/>
              <a:t>Early issue detection</a:t>
            </a:r>
          </a:p>
          <a:p>
            <a:pPr>
              <a:buFont typeface="Arial" panose="020B0604020202020204" pitchFamily="34" charset="0"/>
              <a:buChar char="•"/>
            </a:pPr>
            <a:r>
              <a:rPr lang="en-US" dirty="0"/>
              <a:t>Continuous improvement</a:t>
            </a:r>
          </a:p>
          <a:p>
            <a:endParaRPr lang="en-US" dirty="0"/>
          </a:p>
        </p:txBody>
      </p:sp>
      <p:sp>
        <p:nvSpPr>
          <p:cNvPr id="5" name="TextBox 4"/>
          <p:cNvSpPr txBox="1"/>
          <p:nvPr/>
        </p:nvSpPr>
        <p:spPr>
          <a:xfrm>
            <a:off x="6209071" y="3045043"/>
            <a:ext cx="5427406" cy="3970318"/>
          </a:xfrm>
          <a:prstGeom prst="rect">
            <a:avLst/>
          </a:prstGeom>
          <a:noFill/>
        </p:spPr>
        <p:txBody>
          <a:bodyPr wrap="square" rtlCol="0">
            <a:spAutoFit/>
          </a:bodyPr>
          <a:lstStyle/>
          <a:p>
            <a:r>
              <a:rPr lang="en-US" b="1" dirty="0"/>
              <a:t>Weaknesses</a:t>
            </a:r>
          </a:p>
          <a:p>
            <a:pPr>
              <a:buFont typeface="Arial" panose="020B0604020202020204" pitchFamily="34" charset="0"/>
              <a:buChar char="•"/>
            </a:pPr>
            <a:r>
              <a:rPr lang="en-US" dirty="0"/>
              <a:t>Time-consuming</a:t>
            </a:r>
          </a:p>
          <a:p>
            <a:pPr>
              <a:buFont typeface="Arial" panose="020B0604020202020204" pitchFamily="34" charset="0"/>
              <a:buChar char="•"/>
            </a:pPr>
            <a:r>
              <a:rPr lang="en-US" dirty="0"/>
              <a:t>Risk of scope creep</a:t>
            </a:r>
          </a:p>
          <a:p>
            <a:pPr>
              <a:buFont typeface="Arial" panose="020B0604020202020204" pitchFamily="34" charset="0"/>
              <a:buChar char="•"/>
            </a:pPr>
            <a:r>
              <a:rPr lang="en-US" dirty="0"/>
              <a:t>Resource-heavy</a:t>
            </a:r>
            <a:endParaRPr lang="ar-EG" dirty="0"/>
          </a:p>
          <a:p>
            <a:endParaRPr lang="ar-EG" dirty="0"/>
          </a:p>
          <a:p>
            <a:r>
              <a:rPr lang="en-US" b="1" dirty="0"/>
              <a:t>When to Use</a:t>
            </a:r>
          </a:p>
          <a:p>
            <a:pPr>
              <a:buFont typeface="Arial" panose="020B0604020202020204" pitchFamily="34" charset="0"/>
              <a:buChar char="•"/>
            </a:pPr>
            <a:r>
              <a:rPr lang="en-US" dirty="0"/>
              <a:t>Evolving requirements</a:t>
            </a:r>
          </a:p>
          <a:p>
            <a:pPr>
              <a:buFont typeface="Arial" panose="020B0604020202020204" pitchFamily="34" charset="0"/>
              <a:buChar char="•"/>
            </a:pPr>
            <a:r>
              <a:rPr lang="en-US" dirty="0"/>
              <a:t>Frequent feedback needed</a:t>
            </a:r>
          </a:p>
          <a:p>
            <a:pPr>
              <a:buFont typeface="Arial" panose="020B0604020202020204" pitchFamily="34" charset="0"/>
              <a:buChar char="•"/>
            </a:pPr>
            <a:r>
              <a:rPr lang="en-US" dirty="0"/>
              <a:t>Complex projects</a:t>
            </a:r>
            <a:endParaRPr lang="ar-EG" dirty="0"/>
          </a:p>
          <a:p>
            <a:endParaRPr lang="en-US" dirty="0"/>
          </a:p>
          <a:p>
            <a:r>
              <a:rPr lang="en-US" b="1" dirty="0"/>
              <a:t>Why Use</a:t>
            </a:r>
          </a:p>
          <a:p>
            <a:pPr>
              <a:buFont typeface="Arial" panose="020B0604020202020204" pitchFamily="34" charset="0"/>
              <a:buChar char="•"/>
            </a:pPr>
            <a:r>
              <a:rPr lang="en-US" dirty="0"/>
              <a:t>Adapts to changes</a:t>
            </a:r>
          </a:p>
          <a:p>
            <a:pPr>
              <a:buFont typeface="Arial" panose="020B0604020202020204" pitchFamily="34" charset="0"/>
              <a:buChar char="•"/>
            </a:pPr>
            <a:r>
              <a:rPr lang="en-US" dirty="0"/>
              <a:t>Improves quality through iterations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(Context Diagram)</a:t>
            </a:r>
          </a:p>
        </p:txBody>
      </p:sp>
      <p:pic>
        <p:nvPicPr>
          <p:cNvPr id="24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7520" y="1570990"/>
            <a:ext cx="11378565" cy="42913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(Level 0)</a:t>
            </a:r>
          </a:p>
        </p:txBody>
      </p:sp>
      <p:pic>
        <p:nvPicPr>
          <p:cNvPr id="25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24965" y="951865"/>
            <a:ext cx="8942070" cy="52793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(Level 1)</a:t>
            </a:r>
          </a:p>
        </p:txBody>
      </p:sp>
      <p:pic>
        <p:nvPicPr>
          <p:cNvPr id="255"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219700" y="1118235"/>
            <a:ext cx="4679315" cy="1415415"/>
          </a:xfrm>
          <a:prstGeom prst="rect">
            <a:avLst/>
          </a:prstGeom>
          <a:noFill/>
          <a:ln>
            <a:noFill/>
          </a:ln>
        </p:spPr>
      </p:pic>
      <p:pic>
        <p:nvPicPr>
          <p:cNvPr id="257" name="Picture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835660" y="2861945"/>
            <a:ext cx="4599305" cy="1471295"/>
          </a:xfrm>
          <a:prstGeom prst="rect">
            <a:avLst/>
          </a:prstGeom>
          <a:noFill/>
          <a:ln>
            <a:noFill/>
          </a:ln>
        </p:spPr>
      </p:pic>
      <p:pic>
        <p:nvPicPr>
          <p:cNvPr id="259"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276860" y="4661535"/>
            <a:ext cx="4942840" cy="1313815"/>
          </a:xfrm>
          <a:prstGeom prst="rect">
            <a:avLst/>
          </a:prstGeom>
          <a:noFill/>
          <a:ln>
            <a:noFill/>
          </a:ln>
        </p:spPr>
      </p:pic>
      <p:pic>
        <p:nvPicPr>
          <p:cNvPr id="26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a:xfrm>
            <a:off x="7378700" y="4215130"/>
            <a:ext cx="4202430" cy="20980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(Level 1)</a:t>
            </a:r>
          </a:p>
        </p:txBody>
      </p:sp>
      <p:pic>
        <p:nvPicPr>
          <p:cNvPr id="26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33730" y="2065020"/>
            <a:ext cx="4599940" cy="1692910"/>
          </a:xfrm>
          <a:prstGeom prst="rect">
            <a:avLst/>
          </a:prstGeom>
          <a:noFill/>
          <a:ln>
            <a:noFill/>
          </a:ln>
        </p:spPr>
      </p:pic>
      <p:pic>
        <p:nvPicPr>
          <p:cNvPr id="26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7045960" y="1921510"/>
            <a:ext cx="4450715" cy="36245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(Use Case Diagram )</a:t>
            </a:r>
          </a:p>
        </p:txBody>
      </p:sp>
      <p:pic>
        <p:nvPicPr>
          <p:cNvPr id="520575586" name="Picture 16" descr="A diagram of a diagram"/>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2003" y="895985"/>
            <a:ext cx="5732145" cy="5581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80183" y="205153"/>
            <a:ext cx="2448784" cy="584775"/>
          </a:xfrm>
          <a:prstGeom prst="rect">
            <a:avLst/>
          </a:prstGeom>
          <a:noFill/>
        </p:spPr>
        <p:txBody>
          <a:bodyPr wrap="square" rtlCol="0">
            <a:spAutoFit/>
          </a:bodyPr>
          <a:lstStyle/>
          <a:p>
            <a:r>
              <a:rPr lang="en-US" sz="3200" b="1" dirty="0"/>
              <a:t>Agenda</a:t>
            </a:r>
          </a:p>
        </p:txBody>
      </p:sp>
      <p:sp>
        <p:nvSpPr>
          <p:cNvPr id="16" name="TextBox 15"/>
          <p:cNvSpPr txBox="1"/>
          <p:nvPr/>
        </p:nvSpPr>
        <p:spPr>
          <a:xfrm>
            <a:off x="178802" y="977837"/>
            <a:ext cx="11592784" cy="5262979"/>
          </a:xfrm>
          <a:prstGeom prst="rect">
            <a:avLst/>
          </a:prstGeom>
          <a:noFill/>
        </p:spPr>
        <p:txBody>
          <a:bodyPr wrap="square" rtlCol="0">
            <a:spAutoFit/>
          </a:bodyPr>
          <a:lstStyle/>
          <a:p>
            <a:pPr marL="285750" indent="-285750">
              <a:buFont typeface="Wingdings" panose="05000000000000000000" pitchFamily="2" charset="2"/>
              <a:buChar char="§"/>
            </a:pPr>
            <a:r>
              <a:rPr lang="en-US" sz="2400" dirty="0"/>
              <a:t>Introduction</a:t>
            </a:r>
          </a:p>
          <a:p>
            <a:pPr marL="285750" indent="-285750">
              <a:buFont typeface="Wingdings" panose="05000000000000000000" pitchFamily="2" charset="2"/>
              <a:buChar char="§"/>
            </a:pPr>
            <a:r>
              <a:rPr lang="en-US" sz="2400" dirty="0"/>
              <a:t>Problem Definition</a:t>
            </a:r>
          </a:p>
          <a:p>
            <a:pPr marL="285750" indent="-285750">
              <a:buFont typeface="Wingdings" panose="05000000000000000000" pitchFamily="2" charset="2"/>
              <a:buChar char="§"/>
            </a:pPr>
            <a:r>
              <a:rPr lang="en-US" sz="2400" dirty="0"/>
              <a:t>Project Objectives</a:t>
            </a:r>
          </a:p>
          <a:p>
            <a:pPr marL="285750" indent="-285750">
              <a:buFont typeface="Wingdings" panose="05000000000000000000" pitchFamily="2" charset="2"/>
              <a:buChar char="§"/>
            </a:pPr>
            <a:r>
              <a:rPr lang="en-US" sz="2400" dirty="0"/>
              <a:t>Related Works</a:t>
            </a:r>
          </a:p>
          <a:p>
            <a:pPr marL="285750" indent="-285750">
              <a:buFont typeface="Wingdings" panose="05000000000000000000" pitchFamily="2" charset="2"/>
              <a:buChar char="§"/>
            </a:pPr>
            <a:r>
              <a:rPr lang="en-US" sz="2400" dirty="0"/>
              <a:t>Proposed System</a:t>
            </a:r>
          </a:p>
          <a:p>
            <a:pPr marL="285750" indent="-285750">
              <a:buFont typeface="Wingdings" panose="05000000000000000000" pitchFamily="2" charset="2"/>
              <a:buChar char="§"/>
            </a:pPr>
            <a:r>
              <a:rPr lang="en-US" sz="2400" dirty="0"/>
              <a:t>System Architecture</a:t>
            </a:r>
          </a:p>
          <a:p>
            <a:pPr marL="285750" indent="-285750">
              <a:buFont typeface="Wingdings" panose="05000000000000000000" pitchFamily="2" charset="2"/>
              <a:buChar char="§"/>
            </a:pPr>
            <a:r>
              <a:rPr lang="en-US" sz="2400" dirty="0"/>
              <a:t>Software Process Model </a:t>
            </a:r>
          </a:p>
          <a:p>
            <a:pPr marL="285750" indent="-285750">
              <a:buFont typeface="Wingdings" panose="05000000000000000000" pitchFamily="2" charset="2"/>
              <a:buChar char="§"/>
            </a:pPr>
            <a:r>
              <a:rPr lang="en-US" sz="2400" dirty="0"/>
              <a:t>UML </a:t>
            </a:r>
          </a:p>
          <a:p>
            <a:pPr marL="285750" indent="-285750">
              <a:buFont typeface="Wingdings" panose="05000000000000000000" pitchFamily="2" charset="2"/>
              <a:buChar char="§"/>
            </a:pPr>
            <a:r>
              <a:rPr lang="en-US" sz="2400" dirty="0"/>
              <a:t>UI/UX Design </a:t>
            </a:r>
          </a:p>
          <a:p>
            <a:pPr marL="285750" indent="-285750">
              <a:buFont typeface="Wingdings" panose="05000000000000000000" pitchFamily="2" charset="2"/>
              <a:buChar char="§"/>
            </a:pPr>
            <a:r>
              <a:rPr lang="en-US" sz="2400" dirty="0"/>
              <a:t>Implementation Tools </a:t>
            </a:r>
          </a:p>
          <a:p>
            <a:pPr marL="285750" indent="-285750">
              <a:buFont typeface="Wingdings" panose="05000000000000000000" pitchFamily="2" charset="2"/>
              <a:buChar char="§"/>
            </a:pPr>
            <a:r>
              <a:rPr lang="en-US" sz="2400" dirty="0"/>
              <a:t>Expected Outcome (Including SDGs) </a:t>
            </a:r>
          </a:p>
          <a:p>
            <a:pPr marL="285750" indent="-285750">
              <a:buFont typeface="Wingdings" panose="05000000000000000000" pitchFamily="2" charset="2"/>
              <a:buChar char="§"/>
            </a:pPr>
            <a:r>
              <a:rPr lang="en-US" sz="2400" dirty="0"/>
              <a:t>Project Plan (Gantt Chart)</a:t>
            </a:r>
          </a:p>
          <a:p>
            <a:pPr marL="285750" indent="-285750">
              <a:buFont typeface="Wingdings" panose="05000000000000000000" pitchFamily="2" charset="2"/>
              <a:buChar char="§"/>
            </a:pPr>
            <a:r>
              <a:rPr lang="en-US" sz="2400" dirty="0"/>
              <a:t>Conclusion</a:t>
            </a:r>
          </a:p>
          <a:p>
            <a:pPr marL="285750" indent="-285750">
              <a:buFont typeface="Wingdings" panose="05000000000000000000" pitchFamily="2" charset="2"/>
              <a:buChar char="§"/>
            </a:pPr>
            <a:r>
              <a:rPr lang="en-US" sz="2400" dirty="0"/>
              <a:t>References (IEEE Format)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(Sequence Diagram)</a:t>
            </a:r>
          </a:p>
        </p:txBody>
      </p:sp>
      <p:sp>
        <p:nvSpPr>
          <p:cNvPr id="5" name="TextBox 4"/>
          <p:cNvSpPr txBox="1"/>
          <p:nvPr/>
        </p:nvSpPr>
        <p:spPr>
          <a:xfrm>
            <a:off x="838200" y="5751946"/>
            <a:ext cx="3335847" cy="369332"/>
          </a:xfrm>
          <a:prstGeom prst="rect">
            <a:avLst/>
          </a:prstGeom>
          <a:noFill/>
        </p:spPr>
        <p:txBody>
          <a:bodyPr wrap="square" rtlCol="0">
            <a:spAutoFit/>
          </a:bodyPr>
          <a:lstStyle/>
          <a:p>
            <a:r>
              <a:rPr lang="en-US" b="1" dirty="0"/>
              <a:t>Registration Sequence Diagram </a:t>
            </a:r>
          </a:p>
        </p:txBody>
      </p:sp>
      <p:sp>
        <p:nvSpPr>
          <p:cNvPr id="6" name="TextBox 5"/>
          <p:cNvSpPr txBox="1"/>
          <p:nvPr/>
        </p:nvSpPr>
        <p:spPr>
          <a:xfrm>
            <a:off x="4635080" y="5790289"/>
            <a:ext cx="3757399" cy="368300"/>
          </a:xfrm>
          <a:prstGeom prst="rect">
            <a:avLst/>
          </a:prstGeom>
          <a:noFill/>
        </p:spPr>
        <p:txBody>
          <a:bodyPr wrap="square" rtlCol="0">
            <a:spAutoFit/>
          </a:bodyPr>
          <a:lstStyle/>
          <a:p>
            <a:r>
              <a:rPr lang="en-US" b="1" dirty="0"/>
              <a:t>Login Sequence Diagram </a:t>
            </a:r>
          </a:p>
        </p:txBody>
      </p:sp>
      <p:sp>
        <p:nvSpPr>
          <p:cNvPr id="7" name="TextBox 6"/>
          <p:cNvSpPr txBox="1"/>
          <p:nvPr/>
        </p:nvSpPr>
        <p:spPr>
          <a:xfrm>
            <a:off x="8436888" y="5817983"/>
            <a:ext cx="3581508" cy="369332"/>
          </a:xfrm>
          <a:prstGeom prst="rect">
            <a:avLst/>
          </a:prstGeom>
          <a:noFill/>
        </p:spPr>
        <p:txBody>
          <a:bodyPr wrap="square" rtlCol="0">
            <a:spAutoFit/>
          </a:bodyPr>
          <a:lstStyle/>
          <a:p>
            <a:r>
              <a:rPr lang="en-US" b="1" dirty="0"/>
              <a:t>update account Sequence Diagram </a:t>
            </a:r>
          </a:p>
        </p:txBody>
      </p:sp>
      <p:pic>
        <p:nvPicPr>
          <p:cNvPr id="2041002612" name="Picture 21" descr="A diagram of a software process&#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795" y="1544320"/>
            <a:ext cx="3812540" cy="4207510"/>
          </a:xfrm>
          <a:prstGeom prst="rect">
            <a:avLst/>
          </a:prstGeom>
        </p:spPr>
      </p:pic>
      <p:pic>
        <p:nvPicPr>
          <p:cNvPr id="402395128"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5305" y="1409700"/>
            <a:ext cx="3676650" cy="4452620"/>
          </a:xfrm>
          <a:prstGeom prst="rect">
            <a:avLst/>
          </a:prstGeom>
        </p:spPr>
      </p:pic>
      <p:pic>
        <p:nvPicPr>
          <p:cNvPr id="152530659" name="Picture 18" descr="A diagram of a process&#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2160" y="1330960"/>
            <a:ext cx="3799840" cy="4333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(Sequence Diagram)</a:t>
            </a:r>
          </a:p>
        </p:txBody>
      </p:sp>
      <p:sp>
        <p:nvSpPr>
          <p:cNvPr id="6" name="TextBox 5"/>
          <p:cNvSpPr txBox="1"/>
          <p:nvPr/>
        </p:nvSpPr>
        <p:spPr>
          <a:xfrm>
            <a:off x="1385078" y="5848288"/>
            <a:ext cx="3700048" cy="368300"/>
          </a:xfrm>
          <a:prstGeom prst="rect">
            <a:avLst/>
          </a:prstGeom>
          <a:noFill/>
        </p:spPr>
        <p:txBody>
          <a:bodyPr wrap="square" rtlCol="0">
            <a:spAutoFit/>
          </a:bodyPr>
          <a:lstStyle/>
          <a:p>
            <a:r>
              <a:rPr lang="en-US" altLang="en-US" b="1" dirty="0">
                <a:solidFill>
                  <a:schemeClr val="tx1">
                    <a:lumMod val="65000"/>
                    <a:lumOff val="35000"/>
                  </a:schemeClr>
                </a:solidFill>
                <a:latin typeface="Calibri" panose="020F0502020204030204" charset="0"/>
                <a:ea typeface="Nunito Sans" charset="0"/>
                <a:cs typeface="Calibri" panose="020F0502020204030204" charset="0"/>
                <a:sym typeface="+mn-ea"/>
              </a:rPr>
              <a:t>Review Report</a:t>
            </a:r>
            <a:r>
              <a:rPr lang="en-US" b="1" dirty="0"/>
              <a:t> Sequence Diagram </a:t>
            </a:r>
          </a:p>
        </p:txBody>
      </p:sp>
      <p:sp>
        <p:nvSpPr>
          <p:cNvPr id="8" name="TextBox 7"/>
          <p:cNvSpPr txBox="1"/>
          <p:nvPr/>
        </p:nvSpPr>
        <p:spPr>
          <a:xfrm>
            <a:off x="8194765" y="5709858"/>
            <a:ext cx="3253573" cy="645160"/>
          </a:xfrm>
          <a:prstGeom prst="rect">
            <a:avLst/>
          </a:prstGeom>
          <a:noFill/>
        </p:spPr>
        <p:txBody>
          <a:bodyPr wrap="square" rtlCol="0">
            <a:spAutoFit/>
          </a:bodyPr>
          <a:lstStyle/>
          <a:p>
            <a:r>
              <a:rPr lang="en-US" altLang="en-US" b="1" dirty="0">
                <a:solidFill>
                  <a:schemeClr val="tx1">
                    <a:lumMod val="65000"/>
                    <a:lumOff val="35000"/>
                  </a:schemeClr>
                </a:solidFill>
                <a:latin typeface="Calibri" panose="020F0502020204030204" charset="0"/>
                <a:ea typeface="Nunito Sans" charset="0"/>
                <a:cs typeface="Calibri" panose="020F0502020204030204" charset="0"/>
                <a:sym typeface="+mn-ea"/>
              </a:rPr>
              <a:t>Receive Feedback</a:t>
            </a:r>
            <a:r>
              <a:rPr lang="en-US" b="1" dirty="0">
                <a:latin typeface="cilibra" charset="0"/>
                <a:cs typeface="cilibra" charset="0"/>
              </a:rPr>
              <a:t> </a:t>
            </a:r>
            <a:r>
              <a:rPr lang="en-US" b="1" dirty="0"/>
              <a:t>Sequence Diagram </a:t>
            </a:r>
          </a:p>
        </p:txBody>
      </p:sp>
      <p:pic>
        <p:nvPicPr>
          <p:cNvPr id="1751739190" name="Picture 24" descr="A diagram of a software process&#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5777" y="1210859"/>
            <a:ext cx="4277360" cy="4464685"/>
          </a:xfrm>
          <a:prstGeom prst="rect">
            <a:avLst/>
          </a:prstGeom>
        </p:spPr>
      </p:pic>
      <p:pic>
        <p:nvPicPr>
          <p:cNvPr id="2069534878" name="Picture 17" descr="A diagram of a company&#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4835" y="1804035"/>
            <a:ext cx="4646985" cy="34823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41"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(Sequence Diagram)</a:t>
            </a:r>
          </a:p>
        </p:txBody>
      </p:sp>
      <p:sp>
        <p:nvSpPr>
          <p:cNvPr id="5" name="TextBox 4"/>
          <p:cNvSpPr txBox="1"/>
          <p:nvPr/>
        </p:nvSpPr>
        <p:spPr>
          <a:xfrm>
            <a:off x="819446" y="6032081"/>
            <a:ext cx="3524864" cy="368300"/>
          </a:xfrm>
          <a:prstGeom prst="rect">
            <a:avLst/>
          </a:prstGeom>
          <a:noFill/>
        </p:spPr>
        <p:txBody>
          <a:bodyPr wrap="square" rtlCol="0">
            <a:spAutoFit/>
          </a:bodyPr>
          <a:lstStyle/>
          <a:p>
            <a:r>
              <a:rPr lang="en-US" altLang="en-US" b="1" dirty="0">
                <a:solidFill>
                  <a:schemeClr val="tx1">
                    <a:lumMod val="65000"/>
                    <a:lumOff val="35000"/>
                  </a:schemeClr>
                </a:solidFill>
                <a:latin typeface="Calibri" panose="020F0502020204030204" charset="0"/>
                <a:ea typeface="Nunito Sans" charset="0"/>
                <a:cs typeface="Calibri" panose="020F0502020204030204" charset="0"/>
                <a:sym typeface="+mn-ea"/>
              </a:rPr>
              <a:t>Upload Video</a:t>
            </a:r>
            <a:r>
              <a:rPr lang="en-US" b="1" dirty="0"/>
              <a:t> Sequence Diagram </a:t>
            </a:r>
          </a:p>
        </p:txBody>
      </p:sp>
      <p:sp>
        <p:nvSpPr>
          <p:cNvPr id="6" name="TextBox 5"/>
          <p:cNvSpPr txBox="1"/>
          <p:nvPr/>
        </p:nvSpPr>
        <p:spPr>
          <a:xfrm>
            <a:off x="6838769" y="6012596"/>
            <a:ext cx="4144296" cy="368300"/>
          </a:xfrm>
          <a:prstGeom prst="rect">
            <a:avLst/>
          </a:prstGeom>
          <a:noFill/>
        </p:spPr>
        <p:txBody>
          <a:bodyPr wrap="square" rtlCol="0">
            <a:spAutoFit/>
          </a:bodyPr>
          <a:lstStyle/>
          <a:p>
            <a:r>
              <a:rPr lang="en-US" altLang="en-US" b="1" dirty="0">
                <a:solidFill>
                  <a:schemeClr val="tx1">
                    <a:lumMod val="65000"/>
                    <a:lumOff val="35000"/>
                  </a:schemeClr>
                </a:solidFill>
                <a:latin typeface="Calibri" panose="020F0502020204030204" charset="0"/>
                <a:ea typeface="Nunito Sans" charset="0"/>
                <a:cs typeface="Calibri" panose="020F0502020204030204" charset="0"/>
                <a:sym typeface="+mn-ea"/>
              </a:rPr>
              <a:t>View Top Players</a:t>
            </a:r>
            <a:r>
              <a:rPr lang="en-US" b="1" dirty="0"/>
              <a:t> Sequence Diagram </a:t>
            </a:r>
          </a:p>
        </p:txBody>
      </p:sp>
      <p:pic>
        <p:nvPicPr>
          <p:cNvPr id="46135118" name="Picture 23" descr="A diagram of a video production process&#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525" y="1249680"/>
            <a:ext cx="4464050" cy="4750435"/>
          </a:xfrm>
          <a:prstGeom prst="rect">
            <a:avLst/>
          </a:prstGeom>
        </p:spPr>
      </p:pic>
      <p:pic>
        <p:nvPicPr>
          <p:cNvPr id="1359331875" name="Picture 22" descr="A diagram of a software process&#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9975" y="1518602"/>
            <a:ext cx="5203825" cy="42125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8802" y="328263"/>
            <a:ext cx="3866729" cy="461665"/>
          </a:xfrm>
          <a:prstGeom prst="rect">
            <a:avLst/>
          </a:prstGeom>
          <a:noFill/>
        </p:spPr>
        <p:txBody>
          <a:bodyPr wrap="square" rtlCol="0">
            <a:spAutoFit/>
          </a:bodyPr>
          <a:lstStyle/>
          <a:p>
            <a:r>
              <a:rPr lang="en-US" sz="2400" b="1" dirty="0"/>
              <a:t>UML (Class Diagram)</a:t>
            </a:r>
          </a:p>
        </p:txBody>
      </p:sp>
      <p:pic>
        <p:nvPicPr>
          <p:cNvPr id="24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814830" y="1593215"/>
            <a:ext cx="8609330" cy="463486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9070" y="348615"/>
            <a:ext cx="5202555" cy="460375"/>
          </a:xfrm>
          <a:prstGeom prst="rect">
            <a:avLst/>
          </a:prstGeom>
          <a:noFill/>
        </p:spPr>
        <p:txBody>
          <a:bodyPr wrap="square" rtlCol="0">
            <a:spAutoFit/>
          </a:bodyPr>
          <a:lstStyle/>
          <a:p>
            <a:r>
              <a:rPr lang="en-US" sz="2400" b="1" dirty="0"/>
              <a:t>UML (Activity Diagram:all ayatem)</a:t>
            </a:r>
          </a:p>
        </p:txBody>
      </p:sp>
      <p:pic>
        <p:nvPicPr>
          <p:cNvPr id="8" name="Picture 8" descr="Blank diagram (2)[1]"/>
          <p:cNvPicPr>
            <a:picLocks noChangeAspect="1"/>
          </p:cNvPicPr>
          <p:nvPr/>
        </p:nvPicPr>
        <p:blipFill>
          <a:blip r:embed="rId3"/>
          <a:stretch>
            <a:fillRect/>
          </a:stretch>
        </p:blipFill>
        <p:spPr>
          <a:xfrm>
            <a:off x="1929765" y="919480"/>
            <a:ext cx="8882380" cy="54648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Content Placeholder 2"/>
          <p:cNvSpPr>
            <a:spLocks noGrp="1"/>
          </p:cNvSpPr>
          <p:nvPr>
            <p:ph idx="1"/>
          </p:nvPr>
        </p:nvSpPr>
        <p:spPr>
          <a:xfrm>
            <a:off x="838200" y="5862043"/>
            <a:ext cx="10515600" cy="450869"/>
          </a:xfrm>
        </p:spPr>
        <p:txBody>
          <a:bodyPr>
            <a:normAutofit/>
          </a:bodyPr>
          <a:lstStyle/>
          <a:p>
            <a:pPr marL="0" indent="0">
              <a:buNone/>
            </a:pPr>
            <a:endParaRPr lang="en-US" sz="1800" b="1" spc="-15" dirty="0">
              <a:effectLst/>
              <a:latin typeface="Times New Roman" panose="02020603050405020304" pitchFamily="18" charset="0"/>
              <a:ea typeface="Times New Roman" panose="02020603050405020304" pitchFamily="18" charset="0"/>
            </a:endParaRPr>
          </a:p>
          <a:p>
            <a:endParaRPr lang="en-US" dirty="0"/>
          </a:p>
        </p:txBody>
      </p:sp>
      <p:sp>
        <p:nvSpPr>
          <p:cNvPr id="4" name="TextBox 3"/>
          <p:cNvSpPr txBox="1"/>
          <p:nvPr/>
        </p:nvSpPr>
        <p:spPr>
          <a:xfrm>
            <a:off x="179070" y="328295"/>
            <a:ext cx="7314565" cy="460375"/>
          </a:xfrm>
          <a:prstGeom prst="rect">
            <a:avLst/>
          </a:prstGeom>
          <a:noFill/>
        </p:spPr>
        <p:txBody>
          <a:bodyPr wrap="square" rtlCol="0">
            <a:spAutoFit/>
          </a:bodyPr>
          <a:lstStyle/>
          <a:p>
            <a:r>
              <a:rPr lang="en-US" sz="2400" b="1" dirty="0"/>
              <a:t>UML (Activity Diagram :</a:t>
            </a:r>
            <a:r>
              <a:rPr lang="en-US" altLang="en-US" sz="2400" b="1" dirty="0">
                <a:solidFill>
                  <a:schemeClr val="tx1">
                    <a:lumMod val="65000"/>
                    <a:lumOff val="35000"/>
                  </a:schemeClr>
                </a:solidFill>
                <a:latin typeface="Calibri" panose="020F0502020204030204" charset="0"/>
                <a:ea typeface="Nunito Sans" charset="0"/>
                <a:cs typeface="Calibri" panose="020F0502020204030204" charset="0"/>
                <a:sym typeface="+mn-ea"/>
              </a:rPr>
              <a:t>login player and coach</a:t>
            </a:r>
            <a:r>
              <a:rPr lang="en-US" sz="2400" b="1" dirty="0"/>
              <a:t>)</a:t>
            </a:r>
          </a:p>
        </p:txBody>
      </p:sp>
      <p:pic>
        <p:nvPicPr>
          <p:cNvPr id="5" name="Picture 9" descr="Blank diagram (4)[1]"/>
          <p:cNvPicPr>
            <a:picLocks noChangeAspect="1"/>
          </p:cNvPicPr>
          <p:nvPr/>
        </p:nvPicPr>
        <p:blipFill>
          <a:blip r:embed="rId3"/>
          <a:stretch>
            <a:fillRect/>
          </a:stretch>
        </p:blipFill>
        <p:spPr>
          <a:xfrm>
            <a:off x="276860" y="991870"/>
            <a:ext cx="4168775" cy="5177155"/>
          </a:xfrm>
          <a:prstGeom prst="rect">
            <a:avLst/>
          </a:prstGeom>
        </p:spPr>
      </p:pic>
      <p:pic>
        <p:nvPicPr>
          <p:cNvPr id="10" name="Picture 10" descr="WhatsApp Image 2025-01-15 at 01.52.11_5316e023"/>
          <p:cNvPicPr>
            <a:picLocks noChangeAspect="1"/>
          </p:cNvPicPr>
          <p:nvPr/>
        </p:nvPicPr>
        <p:blipFill>
          <a:blip r:embed="rId4"/>
          <a:stretch>
            <a:fillRect/>
          </a:stretch>
        </p:blipFill>
        <p:spPr>
          <a:xfrm>
            <a:off x="6515100" y="1184275"/>
            <a:ext cx="4838700" cy="47929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a:ln>
            <a:noFill/>
          </a:ln>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298988"/>
            <a:ext cx="2238233" cy="461665"/>
          </a:xfrm>
          <a:prstGeom prst="rect">
            <a:avLst/>
          </a:prstGeom>
          <a:noFill/>
        </p:spPr>
        <p:txBody>
          <a:bodyPr wrap="square" rtlCol="0">
            <a:spAutoFit/>
          </a:bodyPr>
          <a:lstStyle/>
          <a:p>
            <a:r>
              <a:rPr lang="en-US" sz="2400" b="1" dirty="0">
                <a:hlinkClick r:id="rId4"/>
              </a:rPr>
              <a:t>UI/UX Design </a:t>
            </a:r>
            <a:endParaRPr lang="en-US" sz="2400" b="1" dirty="0"/>
          </a:p>
        </p:txBody>
      </p:sp>
      <p:sp>
        <p:nvSpPr>
          <p:cNvPr id="11" name="TextBox 10"/>
          <p:cNvSpPr txBox="1"/>
          <p:nvPr/>
        </p:nvSpPr>
        <p:spPr>
          <a:xfrm>
            <a:off x="4746111" y="814555"/>
            <a:ext cx="2699778" cy="584775"/>
          </a:xfrm>
          <a:prstGeom prst="rect">
            <a:avLst/>
          </a:prstGeom>
          <a:noFill/>
        </p:spPr>
        <p:txBody>
          <a:bodyPr wrap="none" rtlCol="0">
            <a:spAutoFit/>
          </a:bodyPr>
          <a:lstStyle/>
          <a:p>
            <a:r>
              <a:rPr lang="en-US" sz="3200" b="1" dirty="0">
                <a:latin typeface="PMingLiU-ExtB" panose="02020500000000000000" pitchFamily="18" charset="-120"/>
                <a:ea typeface="PMingLiU-ExtB" panose="02020500000000000000" pitchFamily="18" charset="-120"/>
              </a:rPr>
              <a:t>Our Home Page</a:t>
            </a:r>
          </a:p>
        </p:txBody>
      </p:sp>
      <p:sp>
        <p:nvSpPr>
          <p:cNvPr id="12" name="Rectangle 11">
            <a:hlinkClick r:id="rId5" action="ppaction://hlinksldjump"/>
          </p:cNvPr>
          <p:cNvSpPr/>
          <p:nvPr/>
        </p:nvSpPr>
        <p:spPr>
          <a:xfrm>
            <a:off x="5630427" y="4929175"/>
            <a:ext cx="1156548" cy="378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hlinkClick r:id="rId6" action="ppaction://hlinksldjump"/>
          </p:cNvPr>
          <p:cNvSpPr/>
          <p:nvPr/>
        </p:nvSpPr>
        <p:spPr>
          <a:xfrm>
            <a:off x="6978463" y="4929175"/>
            <a:ext cx="1156548" cy="378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79400" y="5410992"/>
            <a:ext cx="11811000" cy="645160"/>
          </a:xfrm>
          <a:prstGeom prst="rect">
            <a:avLst/>
          </a:prstGeom>
          <a:noFill/>
        </p:spPr>
        <p:txBody>
          <a:bodyPr wrap="square" rtlCol="0">
            <a:spAutoFit/>
          </a:bodyPr>
          <a:lstStyle/>
          <a:p>
            <a:r>
              <a:rPr lang="en-US" dirty="0">
                <a:latin typeface="Amasis MT Pro Black" panose="02040A04050005020304" pitchFamily="18" charset="0"/>
              </a:rPr>
              <a:t>The main entry point of the platform, offering a simple navigation choice for player and coach to access their respective functionalities</a:t>
            </a:r>
          </a:p>
        </p:txBody>
      </p:sp>
      <p:pic>
        <p:nvPicPr>
          <p:cNvPr id="5" name="Picture 5" descr="WhatsApp Image 2025-01-15 at 18.28.52_485d0653"/>
          <p:cNvPicPr>
            <a:picLocks noChangeAspect="1"/>
          </p:cNvPicPr>
          <p:nvPr/>
        </p:nvPicPr>
        <p:blipFill>
          <a:blip r:embed="rId7"/>
          <a:stretch>
            <a:fillRect/>
          </a:stretch>
        </p:blipFill>
        <p:spPr>
          <a:xfrm>
            <a:off x="4396105" y="662305"/>
            <a:ext cx="3400425" cy="4644390"/>
          </a:xfrm>
          <a:prstGeom prst="rect">
            <a:avLst/>
          </a:prstGeom>
        </p:spPr>
      </p:pic>
      <p:sp>
        <p:nvSpPr>
          <p:cNvPr id="2" name="Text Box 1"/>
          <p:cNvSpPr txBox="1"/>
          <p:nvPr/>
        </p:nvSpPr>
        <p:spPr>
          <a:xfrm>
            <a:off x="279400" y="2812415"/>
            <a:ext cx="5080000" cy="407670"/>
          </a:xfrm>
          <a:prstGeom prst="rect">
            <a:avLst/>
          </a:prstGeom>
        </p:spPr>
        <p:txBody>
          <a:bodyPr>
            <a:spAutoFit/>
          </a:bodyPr>
          <a:lstStyle/>
          <a:p>
            <a:pPr marL="6350" indent="-6350" defTabSz="266700">
              <a:lnSpc>
                <a:spcPct val="103000"/>
              </a:lnSpc>
              <a:spcAft>
                <a:spcPct val="0"/>
              </a:spcAft>
            </a:pPr>
            <a:r>
              <a:rPr sz="2000" b="1">
                <a:solidFill>
                  <a:srgbClr val="000000"/>
                </a:solidFill>
                <a:latin typeface="Times New Roman" panose="02020603050405020304"/>
                <a:ea typeface="Times-Roman"/>
              </a:rPr>
              <a:t>selected page</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298988"/>
            <a:ext cx="2238233" cy="461665"/>
          </a:xfrm>
          <a:prstGeom prst="rect">
            <a:avLst/>
          </a:prstGeom>
          <a:noFill/>
        </p:spPr>
        <p:txBody>
          <a:bodyPr wrap="square" rtlCol="0">
            <a:spAutoFit/>
          </a:bodyPr>
          <a:lstStyle/>
          <a:p>
            <a:r>
              <a:rPr lang="en-US" sz="2400" b="1" dirty="0">
                <a:hlinkClick r:id="rId3"/>
              </a:rPr>
              <a:t>UI/UX Design </a:t>
            </a:r>
            <a:endParaRPr lang="en-US" sz="2400" b="1" dirty="0"/>
          </a:p>
        </p:txBody>
      </p:sp>
      <p:sp>
        <p:nvSpPr>
          <p:cNvPr id="12" name="Rectangle 11">
            <a:hlinkClick r:id="rId4" action="ppaction://hlinksldjump"/>
          </p:cNvPr>
          <p:cNvSpPr/>
          <p:nvPr/>
        </p:nvSpPr>
        <p:spPr>
          <a:xfrm>
            <a:off x="5630427" y="4929175"/>
            <a:ext cx="1156548" cy="378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hlinkClick r:id="rId5" action="ppaction://hlinksldjump"/>
          </p:cNvPr>
          <p:cNvSpPr/>
          <p:nvPr/>
        </p:nvSpPr>
        <p:spPr>
          <a:xfrm>
            <a:off x="6978463" y="4929175"/>
            <a:ext cx="1156548" cy="378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hlinkClick r:id="rId4" action="ppaction://hlinksldjump"/>
          </p:cNvPr>
          <p:cNvSpPr/>
          <p:nvPr/>
        </p:nvSpPr>
        <p:spPr>
          <a:xfrm>
            <a:off x="7658100" y="1842969"/>
            <a:ext cx="565574" cy="2779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7774" y="2038722"/>
            <a:ext cx="3618726" cy="583565"/>
          </a:xfrm>
          <a:prstGeom prst="rect">
            <a:avLst/>
          </a:prstGeom>
          <a:noFill/>
        </p:spPr>
        <p:txBody>
          <a:bodyPr wrap="square">
            <a:spAutoFit/>
          </a:bodyPr>
          <a:lstStyle/>
          <a:p>
            <a:r>
              <a:rPr lang="en-US" altLang="en-US" sz="3200" b="1" dirty="0">
                <a:latin typeface="PMingLiU-ExtB" panose="02020500000000000000" pitchFamily="18" charset="-120"/>
                <a:ea typeface="PMingLiU-ExtB" panose="02020500000000000000" pitchFamily="18" charset="-120"/>
              </a:rPr>
              <a:t>chatting</a:t>
            </a:r>
            <a:r>
              <a:rPr lang="en-US" sz="3200" b="1" dirty="0">
                <a:latin typeface="PMingLiU-ExtB" panose="02020500000000000000" pitchFamily="18" charset="-120"/>
                <a:ea typeface="PMingLiU-ExtB" panose="02020500000000000000" pitchFamily="18" charset="-120"/>
              </a:rPr>
              <a:t>Page</a:t>
            </a:r>
          </a:p>
        </p:txBody>
      </p:sp>
      <p:sp>
        <p:nvSpPr>
          <p:cNvPr id="18" name="TextBox 17"/>
          <p:cNvSpPr txBox="1"/>
          <p:nvPr/>
        </p:nvSpPr>
        <p:spPr>
          <a:xfrm>
            <a:off x="127774" y="2822050"/>
            <a:ext cx="5502653" cy="1198880"/>
          </a:xfrm>
          <a:prstGeom prst="rect">
            <a:avLst/>
          </a:prstGeom>
          <a:noFill/>
        </p:spPr>
        <p:txBody>
          <a:bodyPr wrap="square">
            <a:spAutoFit/>
          </a:bodyPr>
          <a:lstStyle/>
          <a:p>
            <a:r>
              <a:rPr lang="en-US" altLang="en-US" dirty="0">
                <a:latin typeface="Arial Rounded MT Bold" panose="020F0704030504030204" pitchFamily="34" charset="0"/>
              </a:rPr>
              <a:t>On this page we save the conversations that took place between the player and the coach where he has to get them instead of searching again to play</a:t>
            </a:r>
            <a:r>
              <a:rPr lang="en-US" dirty="0">
                <a:latin typeface="Arial Rounded MT Bold" panose="020F0704030504030204" pitchFamily="34" charset="0"/>
              </a:rPr>
              <a:t>.</a:t>
            </a:r>
          </a:p>
        </p:txBody>
      </p:sp>
      <p:pic>
        <p:nvPicPr>
          <p:cNvPr id="2" name="Picture 12" descr="WhatsApp Image 2025-01-15 at 18.32.42_83368be6"/>
          <p:cNvPicPr>
            <a:picLocks noChangeAspect="1"/>
          </p:cNvPicPr>
          <p:nvPr/>
        </p:nvPicPr>
        <p:blipFill>
          <a:blip r:embed="rId6"/>
          <a:stretch>
            <a:fillRect/>
          </a:stretch>
        </p:blipFill>
        <p:spPr>
          <a:xfrm>
            <a:off x="7385685" y="760413"/>
            <a:ext cx="3448050" cy="5743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298988"/>
            <a:ext cx="2238233" cy="461665"/>
          </a:xfrm>
          <a:prstGeom prst="rect">
            <a:avLst/>
          </a:prstGeom>
          <a:noFill/>
        </p:spPr>
        <p:txBody>
          <a:bodyPr wrap="square" rtlCol="0">
            <a:spAutoFit/>
          </a:bodyPr>
          <a:lstStyle/>
          <a:p>
            <a:r>
              <a:rPr lang="en-US" sz="2400" b="1" dirty="0">
                <a:hlinkClick r:id="rId3"/>
              </a:rPr>
              <a:t>UI/UX Design </a:t>
            </a:r>
            <a:endParaRPr lang="en-US" sz="2400" b="1" dirty="0"/>
          </a:p>
        </p:txBody>
      </p:sp>
      <p:sp>
        <p:nvSpPr>
          <p:cNvPr id="16" name="TextBox 15"/>
          <p:cNvSpPr txBox="1"/>
          <p:nvPr/>
        </p:nvSpPr>
        <p:spPr>
          <a:xfrm>
            <a:off x="178802" y="2772241"/>
            <a:ext cx="5117098" cy="368300"/>
          </a:xfrm>
          <a:prstGeom prst="rect">
            <a:avLst/>
          </a:prstGeom>
          <a:noFill/>
        </p:spPr>
        <p:txBody>
          <a:bodyPr wrap="square">
            <a:spAutoFit/>
          </a:bodyPr>
          <a:lstStyle/>
          <a:p>
            <a:endParaRPr lang="en-US" dirty="0">
              <a:latin typeface="Arial Rounded MT Bold" panose="020F0704030504030204" pitchFamily="34" charset="0"/>
            </a:endParaRPr>
          </a:p>
        </p:txBody>
      </p:sp>
      <p:sp>
        <p:nvSpPr>
          <p:cNvPr id="17" name="TextBox 16"/>
          <p:cNvSpPr txBox="1"/>
          <p:nvPr/>
        </p:nvSpPr>
        <p:spPr>
          <a:xfrm>
            <a:off x="178802" y="2078731"/>
            <a:ext cx="3204845" cy="583565"/>
          </a:xfrm>
          <a:prstGeom prst="rect">
            <a:avLst/>
          </a:prstGeom>
          <a:noFill/>
        </p:spPr>
        <p:txBody>
          <a:bodyPr wrap="none" rtlCol="0">
            <a:spAutoFit/>
          </a:bodyPr>
          <a:lstStyle/>
          <a:p>
            <a:r>
              <a:rPr lang="en-US" sz="3200" b="1" dirty="0">
                <a:latin typeface="PMingLiU-ExtB" panose="02020500000000000000" pitchFamily="18" charset="-120"/>
                <a:ea typeface="PMingLiU-ExtB" panose="02020500000000000000" pitchFamily="18" charset="-120"/>
              </a:rPr>
              <a:t>Upload Video Page</a:t>
            </a:r>
          </a:p>
        </p:txBody>
      </p:sp>
      <p:pic>
        <p:nvPicPr>
          <p:cNvPr id="13" name="Picture 13" descr="WhatsApp Image 2025-01-15 at 18.33.47_4d862053"/>
          <p:cNvPicPr>
            <a:picLocks noChangeAspect="1"/>
          </p:cNvPicPr>
          <p:nvPr/>
        </p:nvPicPr>
        <p:blipFill>
          <a:blip r:embed="rId4"/>
          <a:stretch>
            <a:fillRect/>
          </a:stretch>
        </p:blipFill>
        <p:spPr>
          <a:xfrm>
            <a:off x="7151688" y="760730"/>
            <a:ext cx="3724275" cy="5810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298988"/>
            <a:ext cx="2238233" cy="461665"/>
          </a:xfrm>
          <a:prstGeom prst="rect">
            <a:avLst/>
          </a:prstGeom>
          <a:noFill/>
        </p:spPr>
        <p:txBody>
          <a:bodyPr wrap="square" rtlCol="0">
            <a:spAutoFit/>
          </a:bodyPr>
          <a:lstStyle/>
          <a:p>
            <a:r>
              <a:rPr lang="en-US" sz="2400" b="1" dirty="0">
                <a:hlinkClick r:id="rId3"/>
              </a:rPr>
              <a:t>UI/UX Design </a:t>
            </a:r>
            <a:endParaRPr lang="en-US" sz="2400" b="1" dirty="0"/>
          </a:p>
        </p:txBody>
      </p:sp>
      <p:sp>
        <p:nvSpPr>
          <p:cNvPr id="16" name="TextBox 15"/>
          <p:cNvSpPr txBox="1"/>
          <p:nvPr/>
        </p:nvSpPr>
        <p:spPr>
          <a:xfrm>
            <a:off x="6187336" y="2416049"/>
            <a:ext cx="2847364" cy="583565"/>
          </a:xfrm>
          <a:prstGeom prst="rect">
            <a:avLst/>
          </a:prstGeom>
          <a:noFill/>
        </p:spPr>
        <p:txBody>
          <a:bodyPr wrap="square" rtlCol="0">
            <a:spAutoFit/>
          </a:bodyPr>
          <a:lstStyle/>
          <a:p>
            <a:r>
              <a:rPr lang="en-US" sz="3200" dirty="0">
                <a:latin typeface="PMingLiU-ExtB" panose="02020500000000000000" pitchFamily="18" charset="-120"/>
                <a:ea typeface="PMingLiU-ExtB" panose="02020500000000000000" pitchFamily="18" charset="-120"/>
              </a:rPr>
              <a:t>Dashboard form </a:t>
            </a:r>
          </a:p>
        </p:txBody>
      </p:sp>
      <p:sp>
        <p:nvSpPr>
          <p:cNvPr id="18" name="TextBox 17"/>
          <p:cNvSpPr txBox="1"/>
          <p:nvPr/>
        </p:nvSpPr>
        <p:spPr>
          <a:xfrm>
            <a:off x="6187336" y="3119735"/>
            <a:ext cx="6184900" cy="922020"/>
          </a:xfrm>
          <a:prstGeom prst="rect">
            <a:avLst/>
          </a:prstGeom>
          <a:noFill/>
        </p:spPr>
        <p:txBody>
          <a:bodyPr wrap="square">
            <a:spAutoFit/>
          </a:bodyPr>
          <a:lstStyle/>
          <a:p>
            <a:r>
              <a:rPr lang="en-US" altLang="en-US" dirty="0">
                <a:latin typeface="Arial Rounded MT Bold" panose="020F0704030504030204" pitchFamily="34" charset="0"/>
              </a:rPr>
              <a:t>On this page we do the categories in terms of sports and also the percentages for each of them and any of them that are the most present on the system</a:t>
            </a:r>
          </a:p>
        </p:txBody>
      </p:sp>
      <p:pic>
        <p:nvPicPr>
          <p:cNvPr id="14" name="Picture 14" descr="WhatsApp Image 2025-01-15 at 18.36.23_1909b162"/>
          <p:cNvPicPr>
            <a:picLocks noChangeAspect="1"/>
          </p:cNvPicPr>
          <p:nvPr/>
        </p:nvPicPr>
        <p:blipFill>
          <a:blip r:embed="rId4"/>
          <a:stretch>
            <a:fillRect/>
          </a:stretch>
        </p:blipFill>
        <p:spPr>
          <a:xfrm>
            <a:off x="1295400" y="789940"/>
            <a:ext cx="3200400" cy="55981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343684"/>
            <a:ext cx="2448784" cy="461665"/>
          </a:xfrm>
          <a:prstGeom prst="rect">
            <a:avLst/>
          </a:prstGeom>
          <a:noFill/>
        </p:spPr>
        <p:txBody>
          <a:bodyPr wrap="square" rtlCol="0">
            <a:spAutoFit/>
          </a:bodyPr>
          <a:lstStyle/>
          <a:p>
            <a:r>
              <a:rPr lang="en-US" sz="2400" b="1" dirty="0"/>
              <a:t>Introduction</a:t>
            </a:r>
          </a:p>
        </p:txBody>
      </p:sp>
      <p:sp>
        <p:nvSpPr>
          <p:cNvPr id="2" name="Text Box 1"/>
          <p:cNvSpPr txBox="1"/>
          <p:nvPr/>
        </p:nvSpPr>
        <p:spPr>
          <a:xfrm>
            <a:off x="903605" y="2073910"/>
            <a:ext cx="9801225" cy="3060700"/>
          </a:xfrm>
          <a:prstGeom prst="rect">
            <a:avLst/>
          </a:prstGeom>
        </p:spPr>
        <p:txBody>
          <a:bodyPr wrap="square">
            <a:noAutofit/>
          </a:bodyPr>
          <a:lstStyle/>
          <a:p>
            <a:r>
              <a:rPr sz="1600"/>
              <a:t>In the traditional process of discovering talented athletes, scouts and coaches rely heavily on physical tryouts and in-person evaluations. This method is not only time-consuming but also inefficient, as it often fails to give equal attention to every participant. Thousands of athletes compete for limited opportunities, making it nearly impossible for coaches to identify every promising talent. This outdated approach is further compounded by the high costs and physical exhaustion associated with tryouts, creating barriers for young athletes to showcase their potential.</a:t>
            </a:r>
          </a:p>
          <a:p>
            <a:r>
              <a:rPr sz="1600"/>
              <a:t>Talent Vision introduces a revolutionary, modern approach to talent discovery by leveraging the power of a mobile app equipped with cutting-edge technology. Designed to address the inefficiencies of the traditional system, Talent Vision transforms the scouting process into an accessible, fair, and data-driven experience. The app will cater to multiple sports, making it a versatile tool for discovering talent across various athletic disciplines.</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298988"/>
            <a:ext cx="2238233" cy="461665"/>
          </a:xfrm>
          <a:prstGeom prst="rect">
            <a:avLst/>
          </a:prstGeom>
          <a:noFill/>
        </p:spPr>
        <p:txBody>
          <a:bodyPr wrap="square" rtlCol="0">
            <a:spAutoFit/>
          </a:bodyPr>
          <a:lstStyle/>
          <a:p>
            <a:r>
              <a:rPr lang="en-US" sz="2400" b="1" dirty="0">
                <a:hlinkClick r:id="rId3"/>
              </a:rPr>
              <a:t>UI/UX Design </a:t>
            </a:r>
            <a:endParaRPr lang="en-US" sz="2400" b="1" dirty="0"/>
          </a:p>
        </p:txBody>
      </p:sp>
      <p:sp>
        <p:nvSpPr>
          <p:cNvPr id="8" name="TextBox 7"/>
          <p:cNvSpPr txBox="1"/>
          <p:nvPr/>
        </p:nvSpPr>
        <p:spPr>
          <a:xfrm>
            <a:off x="6235700" y="3346988"/>
            <a:ext cx="4495800" cy="922020"/>
          </a:xfrm>
          <a:prstGeom prst="rect">
            <a:avLst/>
          </a:prstGeom>
          <a:noFill/>
        </p:spPr>
        <p:txBody>
          <a:bodyPr wrap="square">
            <a:spAutoFit/>
          </a:bodyPr>
          <a:lstStyle/>
          <a:p>
            <a:r>
              <a:rPr lang="en-US" altLang="en-US" dirty="0">
                <a:latin typeface="Arial Rounded MT Bold" panose="020F0704030504030204" pitchFamily="34" charset="0"/>
              </a:rPr>
              <a:t>On this page we collect videos by the player or coach to enter them into the model and save them</a:t>
            </a:r>
          </a:p>
        </p:txBody>
      </p:sp>
      <p:sp>
        <p:nvSpPr>
          <p:cNvPr id="13" name="TextBox 12"/>
          <p:cNvSpPr txBox="1"/>
          <p:nvPr/>
        </p:nvSpPr>
        <p:spPr>
          <a:xfrm>
            <a:off x="6235700" y="2661064"/>
            <a:ext cx="5097180" cy="583565"/>
          </a:xfrm>
          <a:prstGeom prst="rect">
            <a:avLst/>
          </a:prstGeom>
          <a:noFill/>
        </p:spPr>
        <p:txBody>
          <a:bodyPr wrap="square">
            <a:spAutoFit/>
          </a:bodyPr>
          <a:lstStyle/>
          <a:p>
            <a:r>
              <a:rPr lang="en-US" altLang="en-US" sz="3200" dirty="0">
                <a:latin typeface="PMingLiU-ExtB" panose="02020500000000000000" pitchFamily="18" charset="-120"/>
                <a:ea typeface="PMingLiU-ExtB" panose="02020500000000000000" pitchFamily="18" charset="-120"/>
              </a:rPr>
              <a:t> video analysis</a:t>
            </a:r>
            <a:r>
              <a:rPr lang="en-US" sz="3200" dirty="0">
                <a:latin typeface="PMingLiU-ExtB" panose="02020500000000000000" pitchFamily="18" charset="-120"/>
                <a:ea typeface="PMingLiU-ExtB" panose="02020500000000000000" pitchFamily="18" charset="-120"/>
              </a:rPr>
              <a:t> message</a:t>
            </a:r>
          </a:p>
        </p:txBody>
      </p:sp>
      <p:pic>
        <p:nvPicPr>
          <p:cNvPr id="17" name="Picture 17" descr="WhatsApp Image 2025-01-15 at 18.46.40_9e9db5f6"/>
          <p:cNvPicPr>
            <a:picLocks noChangeAspect="1"/>
          </p:cNvPicPr>
          <p:nvPr/>
        </p:nvPicPr>
        <p:blipFill>
          <a:blip r:embed="rId4"/>
          <a:stretch>
            <a:fillRect/>
          </a:stretch>
        </p:blipFill>
        <p:spPr>
          <a:xfrm>
            <a:off x="945515" y="935355"/>
            <a:ext cx="4019550" cy="54229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8802" y="298988"/>
            <a:ext cx="2238233" cy="461665"/>
          </a:xfrm>
          <a:prstGeom prst="rect">
            <a:avLst/>
          </a:prstGeom>
          <a:noFill/>
        </p:spPr>
        <p:txBody>
          <a:bodyPr wrap="square" rtlCol="0">
            <a:spAutoFit/>
          </a:bodyPr>
          <a:lstStyle/>
          <a:p>
            <a:r>
              <a:rPr lang="en-US" sz="2400" b="1" dirty="0">
                <a:hlinkClick r:id="rId3"/>
              </a:rPr>
              <a:t>UI/UX Design </a:t>
            </a:r>
            <a:endParaRPr lang="en-US" sz="2400" b="1" dirty="0"/>
          </a:p>
        </p:txBody>
      </p:sp>
      <p:sp>
        <p:nvSpPr>
          <p:cNvPr id="6" name="TextBox 5"/>
          <p:cNvSpPr txBox="1"/>
          <p:nvPr/>
        </p:nvSpPr>
        <p:spPr>
          <a:xfrm>
            <a:off x="178802" y="2602964"/>
            <a:ext cx="3926115" cy="583565"/>
          </a:xfrm>
          <a:prstGeom prst="rect">
            <a:avLst/>
          </a:prstGeom>
          <a:noFill/>
        </p:spPr>
        <p:txBody>
          <a:bodyPr wrap="square">
            <a:spAutoFit/>
          </a:bodyPr>
          <a:lstStyle/>
          <a:p>
            <a:r>
              <a:rPr lang="en-US" altLang="en-US" sz="3200" b="1" dirty="0">
                <a:latin typeface="PMingLiU-ExtB" panose="02020500000000000000" pitchFamily="18" charset="-120"/>
                <a:ea typeface="PMingLiU-ExtB" panose="02020500000000000000" pitchFamily="18" charset="-120"/>
              </a:rPr>
              <a:t>show analysis </a:t>
            </a:r>
            <a:r>
              <a:rPr lang="en-US" sz="3200" b="1" dirty="0">
                <a:latin typeface="PMingLiU-ExtB" panose="02020500000000000000" pitchFamily="18" charset="-120"/>
                <a:ea typeface="PMingLiU-ExtB" panose="02020500000000000000" pitchFamily="18" charset="-120"/>
              </a:rPr>
              <a:t>Page</a:t>
            </a:r>
          </a:p>
        </p:txBody>
      </p:sp>
      <p:sp>
        <p:nvSpPr>
          <p:cNvPr id="11" name="TextBox 10"/>
          <p:cNvSpPr txBox="1"/>
          <p:nvPr/>
        </p:nvSpPr>
        <p:spPr>
          <a:xfrm>
            <a:off x="178802" y="3187739"/>
            <a:ext cx="5447298" cy="1198880"/>
          </a:xfrm>
          <a:prstGeom prst="rect">
            <a:avLst/>
          </a:prstGeom>
          <a:noFill/>
        </p:spPr>
        <p:txBody>
          <a:bodyPr wrap="square">
            <a:spAutoFit/>
          </a:bodyPr>
          <a:lstStyle/>
          <a:p>
            <a:r>
              <a:rPr lang="en-US" altLang="en-US" dirty="0">
                <a:latin typeface="Arial Rounded MT Bold" panose="020F0704030504030204" pitchFamily="34" charset="0"/>
              </a:rPr>
              <a:t>In this page we are determined to clarify the performance of the player by continuing and sending the results that were analyzed to him with any modifications</a:t>
            </a:r>
          </a:p>
        </p:txBody>
      </p:sp>
      <p:pic>
        <p:nvPicPr>
          <p:cNvPr id="19" name="Picture 1"/>
          <p:cNvPicPr>
            <a:picLocks noChangeAspect="1"/>
          </p:cNvPicPr>
          <p:nvPr/>
        </p:nvPicPr>
        <p:blipFill>
          <a:blip r:embed="rId4"/>
          <a:srcRect l="37851" t="9947" r="39338" b="9670"/>
          <a:stretch>
            <a:fillRect/>
          </a:stretch>
        </p:blipFill>
        <p:spPr>
          <a:xfrm>
            <a:off x="8014335" y="1449705"/>
            <a:ext cx="2211070" cy="43827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9680575"/>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178802" y="286602"/>
            <a:ext cx="3301377" cy="738664"/>
          </a:xfrm>
          <a:prstGeom prst="rect">
            <a:avLst/>
          </a:prstGeom>
          <a:noFill/>
        </p:spPr>
        <p:txBody>
          <a:bodyPr wrap="square" rtlCol="0">
            <a:spAutoFit/>
          </a:bodyPr>
          <a:lstStyle/>
          <a:p>
            <a:r>
              <a:rPr lang="en-US" sz="2400" b="1" dirty="0"/>
              <a:t>Implementation Tools </a:t>
            </a:r>
          </a:p>
          <a:p>
            <a:endParaRPr lang="en-US" dirty="0"/>
          </a:p>
        </p:txBody>
      </p:sp>
      <p:sp>
        <p:nvSpPr>
          <p:cNvPr id="5" name="TextBox 4"/>
          <p:cNvSpPr txBox="1"/>
          <p:nvPr/>
        </p:nvSpPr>
        <p:spPr>
          <a:xfrm>
            <a:off x="46990" y="789940"/>
            <a:ext cx="11856720" cy="6933565"/>
          </a:xfrm>
          <a:prstGeom prst="rect">
            <a:avLst/>
          </a:prstGeom>
          <a:noFill/>
        </p:spPr>
        <p:txBody>
          <a:bodyPr wrap="square" rtlCol="0">
            <a:noAutofit/>
          </a:bodyPr>
          <a:lstStyle/>
          <a:p>
            <a:r>
              <a:rPr lang="en-US" b="1" dirty="0"/>
              <a:t>Backend Development</a:t>
            </a:r>
          </a:p>
          <a:p>
            <a:r>
              <a:rPr lang="en-US" b="1" dirty="0"/>
              <a:t>Ai Tools:</a:t>
            </a:r>
          </a:p>
          <a:p>
            <a:pPr marL="285750" indent="-285750">
              <a:buFont typeface="Arial" panose="020B0604020202020204" pitchFamily="34" charset="0"/>
              <a:buChar char="•"/>
            </a:pPr>
            <a:r>
              <a:rPr lang="en-US" b="1" dirty="0"/>
              <a:t>Yolo: </a:t>
            </a:r>
            <a:r>
              <a:rPr lang="en-US" altLang="en-US" dirty="0"/>
              <a:t>A fast object detection algorithm that identifies and locates objects in images in a single pass.</a:t>
            </a:r>
          </a:p>
          <a:p>
            <a:pPr marL="285750" indent="-285750">
              <a:buFont typeface="Arial" panose="020B0604020202020204" pitchFamily="34" charset="0"/>
              <a:buChar char="•"/>
            </a:pPr>
            <a:r>
              <a:rPr lang="en-US" b="1" dirty="0"/>
              <a:t>Pytroch: </a:t>
            </a:r>
            <a:r>
              <a:rPr lang="en-US" altLang="en-US" dirty="0"/>
              <a:t>An open-source machine learning library for building and training deep learning models with dynamic computation graphs</a:t>
            </a:r>
            <a:endParaRPr lang="en-US" altLang="en-US" b="1" dirty="0"/>
          </a:p>
          <a:p>
            <a:r>
              <a:rPr lang="ar-EG" b="1" dirty="0"/>
              <a:t> </a:t>
            </a:r>
            <a:r>
              <a:rPr lang="en-US" altLang="ar-EG" b="1" dirty="0"/>
              <a:t>Dot-Net</a:t>
            </a:r>
            <a:r>
              <a:rPr lang="en-US" dirty="0"/>
              <a:t>:</a:t>
            </a:r>
          </a:p>
          <a:p>
            <a:pPr marL="742950" lvl="1" indent="-285750">
              <a:buFont typeface="Arial" panose="020B0604020202020204" pitchFamily="34" charset="0"/>
              <a:buChar char="•"/>
            </a:pPr>
            <a:r>
              <a:rPr lang="en-US" altLang="en-US" dirty="0"/>
              <a:t>Framework: A Microsoft-powered development framework used for back-end development.</a:t>
            </a:r>
          </a:p>
          <a:p>
            <a:pPr marL="742950" lvl="1" indent="-285750">
              <a:buFont typeface="Arial" panose="020B0604020202020204" pitchFamily="34" charset="0"/>
              <a:buChar char="•"/>
            </a:pPr>
            <a:r>
              <a:rPr lang="en-US" altLang="en-US" dirty="0"/>
              <a:t>Core Functionality: Ideal for building APIs, connecting to databases, and creating scalable enterprise systems.</a:t>
            </a:r>
          </a:p>
          <a:p>
            <a:pPr marL="742950" lvl="1" indent="-285750">
              <a:buFont typeface="Arial" panose="020B0604020202020204" pitchFamily="34" charset="0"/>
              <a:buChar char="•"/>
            </a:pPr>
            <a:r>
              <a:rPr lang="en-US" altLang="en-US" dirty="0"/>
              <a:t>Security: Provides advanced security features, including authentication (OAuth, OpenID Connect) and role-based access control.</a:t>
            </a:r>
          </a:p>
          <a:p>
            <a:pPr marL="742950" lvl="1" indent="-285750">
              <a:buFont typeface="Arial" panose="020B0604020202020204" pitchFamily="34" charset="0"/>
              <a:buChar char="•"/>
            </a:pPr>
            <a:r>
              <a:rPr lang="en-US" altLang="en-US" dirty="0"/>
              <a:t>Performance: Optimized for high-performance and scalable applications with support for asynchronous programming.</a:t>
            </a:r>
          </a:p>
          <a:p>
            <a:pPr marL="742950" lvl="1" indent="-285750">
              <a:buFont typeface="Arial" panose="020B0604020202020204" pitchFamily="34" charset="0"/>
              <a:buChar char="•"/>
            </a:pPr>
            <a:r>
              <a:rPr lang="en-US" altLang="en-US" dirty="0"/>
              <a:t>Multi-Platform: Cross-platform support via .NET Core/.NET 6+ for Windows, macOS, and Linux.</a:t>
            </a:r>
          </a:p>
          <a:p>
            <a:pPr marL="742950" lvl="1" indent="-285750">
              <a:buFont typeface="Arial" panose="020B0604020202020204" pitchFamily="34" charset="0"/>
              <a:buChar char="•"/>
            </a:pPr>
            <a:r>
              <a:rPr lang="en-US" altLang="en-US" dirty="0"/>
              <a:t>Database Integration: Simplifies database operations using Entity Framework (ORM) and supports multiple databases (SQL Server, MySQL, PostgreSQL).</a:t>
            </a:r>
          </a:p>
          <a:p>
            <a:pPr marL="742950" lvl="1" indent="-285750">
              <a:buFont typeface="Arial" panose="020B0604020202020204" pitchFamily="34" charset="0"/>
              <a:buChar char="•"/>
            </a:pPr>
            <a:r>
              <a:rPr lang="en-US" altLang="en-US" dirty="0"/>
              <a:t>Cloud Integration: Seamlessly integrates with Microsoft Azure and other cloud platforms for scalable deployment.</a:t>
            </a:r>
          </a:p>
          <a:p>
            <a:pPr marL="742950" lvl="1" indent="-285750">
              <a:buFont typeface="Arial" panose="020B0604020202020204" pitchFamily="34" charset="0"/>
              <a:buChar char="•"/>
            </a:pPr>
            <a:r>
              <a:rPr lang="en-US" altLang="en-US" dirty="0"/>
              <a:t>Best Use Case: Ideal for building RESTful APIs, microservices, and enterprise-grade back-end systems.</a:t>
            </a:r>
            <a:r>
              <a:rPr lang="en-US" dirty="0"/>
              <a:t>Frontend Development</a:t>
            </a:r>
          </a:p>
          <a:p>
            <a:r>
              <a:rPr lang="ar-EG" b="1" dirty="0"/>
              <a:t> </a:t>
            </a:r>
            <a:r>
              <a:rPr lang="en-US" altLang="ar-EG" b="1" dirty="0"/>
              <a:t>Flutter or </a:t>
            </a:r>
            <a:r>
              <a:rPr lang="en-US" b="1" dirty="0"/>
              <a:t>KMP</a:t>
            </a:r>
            <a:r>
              <a:rPr lang="en-US" dirty="0"/>
              <a:t>:</a:t>
            </a:r>
          </a:p>
          <a:p>
            <a:pPr marL="742950" lvl="1" indent="-285750">
              <a:buFont typeface="Arial" panose="020B0604020202020204" pitchFamily="34" charset="0"/>
              <a:buChar char="•"/>
            </a:pPr>
            <a:r>
              <a:rPr lang="en-US" dirty="0"/>
              <a:t>Flutter: </a:t>
            </a:r>
            <a:r>
              <a:rPr lang="en-US" altLang="en-US" dirty="0"/>
              <a:t>Flutter is an open-source UI toolkit developed by Google for building natively compiled applications for mobile, web, and desktop from a single codebase.</a:t>
            </a:r>
          </a:p>
          <a:p>
            <a:pPr marL="742950" lvl="1" indent="-285750">
              <a:buFont typeface="Arial" panose="020B0604020202020204" pitchFamily="34" charset="0"/>
              <a:buChar char="•"/>
            </a:pPr>
            <a:r>
              <a:rPr lang="en-US" dirty="0"/>
              <a:t>KMP: </a:t>
            </a:r>
            <a:r>
              <a:rPr lang="en-US" altLang="en-US" dirty="0"/>
              <a:t>Kotlin Multiplatform (KMP) is a framework by JetBrains that enables developers to share code across multiple platforms (iOS, Android, web, and desktop) while allowing platform-specific implementations</a:t>
            </a:r>
            <a:r>
              <a:rPr lang="en-US" dirty="0"/>
              <a:t>Database Management.</a:t>
            </a:r>
          </a:p>
          <a:p>
            <a:r>
              <a:rPr lang="ar-EG" b="1" dirty="0"/>
              <a:t> </a:t>
            </a:r>
            <a:r>
              <a:rPr lang="en-US" b="1" dirty="0"/>
              <a:t>MySQL</a:t>
            </a:r>
            <a:r>
              <a:rPr lang="en-US" dirty="0"/>
              <a:t>:</a:t>
            </a:r>
          </a:p>
          <a:p>
            <a:pPr marL="742950" lvl="1" indent="-285750">
              <a:buFont typeface="Arial" panose="020B0604020202020204" pitchFamily="34" charset="0"/>
              <a:buChar char="•"/>
            </a:pPr>
            <a:r>
              <a:rPr lang="en-US" dirty="0"/>
              <a:t>An advanced relational database that supports efficient handling of complex and distributed data.</a:t>
            </a:r>
          </a:p>
          <a:p>
            <a:pPr marL="742950" lvl="1" indent="-285750">
              <a:buFont typeface="Arial" panose="020B0604020202020204" pitchFamily="34" charset="0"/>
              <a:buChar char="•"/>
            </a:pPr>
            <a:r>
              <a:rPr lang="en-US" dirty="0"/>
              <a:t>Used to store patient information, health records, and incubator reservation data.</a:t>
            </a:r>
          </a:p>
          <a:p>
            <a:r>
              <a:rPr lang="en-US" b="1" dirty="0"/>
              <a:t> UI/UX Design Tools</a:t>
            </a:r>
          </a:p>
          <a:p>
            <a:r>
              <a:rPr lang="ar-EG" b="1" dirty="0"/>
              <a:t> </a:t>
            </a:r>
            <a:r>
              <a:rPr lang="en-US" b="1" dirty="0"/>
              <a:t>Figma</a:t>
            </a:r>
            <a:r>
              <a:rPr lang="en-US" dirty="0"/>
              <a:t>:</a:t>
            </a:r>
          </a:p>
          <a:p>
            <a:pPr marL="742950" lvl="1" indent="-285750">
              <a:buFont typeface="Arial" panose="020B0604020202020204" pitchFamily="34" charset="0"/>
              <a:buChar char="•"/>
            </a:pPr>
            <a:r>
              <a:rPr lang="en-US" dirty="0"/>
              <a:t>A design tool for creating UI and prototypes.</a:t>
            </a:r>
          </a:p>
          <a:p>
            <a:pPr marL="742950" lvl="1" indent="-285750">
              <a:buFont typeface="Arial" panose="020B0604020202020204" pitchFamily="34" charset="0"/>
              <a:buChar char="•"/>
            </a:pPr>
            <a:r>
              <a:rPr lang="en-US" dirty="0"/>
              <a:t>Allows team collaboration and direct interaction with designs during the development phase.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964565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178802" y="275652"/>
            <a:ext cx="4831307" cy="461665"/>
          </a:xfrm>
          <a:prstGeom prst="rect">
            <a:avLst/>
          </a:prstGeom>
          <a:noFill/>
        </p:spPr>
        <p:txBody>
          <a:bodyPr wrap="square" rtlCol="0">
            <a:spAutoFit/>
          </a:bodyPr>
          <a:lstStyle/>
          <a:p>
            <a:r>
              <a:rPr lang="en-US" sz="2400" b="1" dirty="0"/>
              <a:t>Expected Outcome (Including SDGs)</a:t>
            </a:r>
          </a:p>
        </p:txBody>
      </p:sp>
      <p:sp>
        <p:nvSpPr>
          <p:cNvPr id="7" name="TextBox 6"/>
          <p:cNvSpPr txBox="1"/>
          <p:nvPr/>
        </p:nvSpPr>
        <p:spPr>
          <a:xfrm>
            <a:off x="423081" y="1119116"/>
            <a:ext cx="10768083" cy="8124190"/>
          </a:xfrm>
          <a:prstGeom prst="rect">
            <a:avLst/>
          </a:prstGeom>
          <a:noFill/>
        </p:spPr>
        <p:txBody>
          <a:bodyPr wrap="square" rtlCol="0">
            <a:spAutoFit/>
          </a:bodyPr>
          <a:lstStyle/>
          <a:p>
            <a:pPr marL="285750" indent="-285750">
              <a:buFont typeface="Wingdings" panose="05000000000000000000" pitchFamily="2" charset="2"/>
              <a:buChar char="Ø"/>
            </a:pPr>
            <a:r>
              <a:rPr lang="en-US" b="1" dirty="0"/>
              <a:t>The project also aligns strongly with global Sustainable Development Goals (SDGs), particularly:</a:t>
            </a:r>
          </a:p>
          <a:p>
            <a:pPr marL="285750" indent="-285750">
              <a:buFont typeface="Wingdings" panose="05000000000000000000" pitchFamily="2" charset="2"/>
              <a:buChar char="Ø"/>
            </a:pPr>
            <a:endParaRPr lang="en-US" dirty="0"/>
          </a:p>
          <a:p>
            <a:pPr lvl="1"/>
            <a:r>
              <a:rPr lang="en-US" altLang="en-US" b="1" dirty="0"/>
              <a:t>SDG 4: Quality Education</a:t>
            </a:r>
          </a:p>
          <a:p>
            <a:pPr lvl="1"/>
            <a:r>
              <a:rPr lang="en-US" altLang="en-US" dirty="0"/>
              <a:t>How it aligns:</a:t>
            </a:r>
          </a:p>
          <a:p>
            <a:pPr lvl="1"/>
            <a:r>
              <a:rPr lang="en-US" altLang="en-US" dirty="0"/>
              <a:t>Talent Vision promotes education and learning in sports by providing athletes with AI-driven feedback and progress-tracking tools. The app fosters skill development and self-improvement, contributing to their overall personal growth.</a:t>
            </a:r>
          </a:p>
          <a:p>
            <a:pPr lvl="1"/>
            <a:r>
              <a:rPr lang="en-US" altLang="en-US" b="1" dirty="0"/>
              <a:t>SDG 5: Gender Equality</a:t>
            </a:r>
          </a:p>
          <a:p>
            <a:pPr lvl="1"/>
            <a:r>
              <a:rPr lang="en-US" altLang="en-US" dirty="0"/>
              <a:t>How it aligns:</a:t>
            </a:r>
          </a:p>
          <a:p>
            <a:pPr lvl="1"/>
            <a:r>
              <a:rPr lang="en-US" altLang="en-US" dirty="0"/>
              <a:t>The app ensures inclusivity by offering equal opportunities for both male and female athletes to showcase their talents, regardless of their gender or location.</a:t>
            </a:r>
          </a:p>
          <a:p>
            <a:pPr lvl="1"/>
            <a:r>
              <a:rPr lang="en-US" altLang="en-US" b="1" dirty="0"/>
              <a:t>SDG 8: Decent Work and Economic Growth</a:t>
            </a:r>
          </a:p>
          <a:p>
            <a:pPr lvl="1"/>
            <a:r>
              <a:rPr lang="en-US" altLang="en-US" dirty="0"/>
              <a:t>How it aligns:</a:t>
            </a:r>
          </a:p>
          <a:p>
            <a:pPr lvl="1"/>
            <a:r>
              <a:rPr lang="en-US" altLang="en-US" dirty="0"/>
              <a:t>By modernizing the talent discovery process, Talent Vision creates opportunities for athletes to secure professional careers. It also fosters growth in the sports industry by connecting talent with scouts and coaches efficiently.</a:t>
            </a:r>
          </a:p>
          <a:p>
            <a:pPr lvl="1"/>
            <a:r>
              <a:rPr lang="en-US" altLang="en-US" b="1" dirty="0"/>
              <a:t>SDG 10: Reduced Inequalities</a:t>
            </a:r>
          </a:p>
          <a:p>
            <a:pPr lvl="1"/>
            <a:r>
              <a:rPr lang="en-US" altLang="en-US" dirty="0"/>
              <a:t>How it aligns:</a:t>
            </a:r>
          </a:p>
          <a:p>
            <a:pPr lvl="1"/>
            <a:r>
              <a:rPr lang="en-US" altLang="en-US" dirty="0"/>
              <a:t>Talent Vision breaks barriers by making talent discovery accessible to underprivileged athletes across the Arabian community. Its free and inclusive platform reduces economic and geographical inequalities in the scouting process.</a:t>
            </a:r>
          </a:p>
          <a:p>
            <a:pPr lvl="1"/>
            <a:r>
              <a:rPr lang="en-US" altLang="en-US" b="1" dirty="0"/>
              <a:t>SDG 11: Sustainable Cities and Communities</a:t>
            </a:r>
          </a:p>
          <a:p>
            <a:pPr lvl="1"/>
            <a:r>
              <a:rPr lang="en-US" altLang="en-US" dirty="0"/>
              <a:t>How it aligns:</a:t>
            </a:r>
          </a:p>
          <a:p>
            <a:pPr lvl="1"/>
            <a:r>
              <a:rPr lang="en-US" altLang="en-US" dirty="0"/>
              <a:t>By promoting local athletic talent and providing opportunities for recognition, Talent Vision strengthens community bonds and contributes to the development of vibrant sports ecosystems within cities and regions.</a:t>
            </a:r>
          </a:p>
          <a:p>
            <a:pPr lvl="1"/>
            <a:r>
              <a:rPr lang="en-US" altLang="en-US" b="1" dirty="0"/>
              <a:t>SDG 17: Partnerships for the Goals</a:t>
            </a:r>
          </a:p>
          <a:p>
            <a:pPr lvl="1"/>
            <a:r>
              <a:rPr lang="en-US" altLang="en-US" dirty="0"/>
              <a:t>How it aligns:</a:t>
            </a:r>
          </a:p>
          <a:p>
            <a:pPr lvl="1"/>
            <a:r>
              <a:rPr lang="en-US" altLang="en-US" dirty="0"/>
              <a:t>Talent Vision fosters partnerships between athletes, coaches, scouts, and sports organizations, creating a collaborative network to enhance the sports talent ecosystem and achieve common development goals</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78802" y="298988"/>
            <a:ext cx="3862317" cy="461665"/>
          </a:xfrm>
          <a:prstGeom prst="rect">
            <a:avLst/>
          </a:prstGeom>
          <a:noFill/>
        </p:spPr>
        <p:txBody>
          <a:bodyPr wrap="square" rtlCol="0">
            <a:spAutoFit/>
          </a:bodyPr>
          <a:lstStyle/>
          <a:p>
            <a:r>
              <a:rPr lang="en-US" sz="2400" b="1" dirty="0"/>
              <a:t>Project Plan (Gantt Chart)</a:t>
            </a:r>
          </a:p>
        </p:txBody>
      </p:sp>
      <p:pic>
        <p:nvPicPr>
          <p:cNvPr id="2" name="Picture 4" descr="WhatsApp Image 2025-01-15 at 00.52.40_29f806d2"/>
          <p:cNvPicPr>
            <a:picLocks noChangeAspect="1"/>
          </p:cNvPicPr>
          <p:nvPr/>
        </p:nvPicPr>
        <p:blipFill>
          <a:blip r:embed="rId3"/>
          <a:stretch>
            <a:fillRect/>
          </a:stretch>
        </p:blipFill>
        <p:spPr>
          <a:xfrm>
            <a:off x="1183005" y="1278890"/>
            <a:ext cx="10101580" cy="45866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178802" y="286603"/>
            <a:ext cx="2429301" cy="738664"/>
          </a:xfrm>
          <a:prstGeom prst="rect">
            <a:avLst/>
          </a:prstGeom>
          <a:noFill/>
        </p:spPr>
        <p:txBody>
          <a:bodyPr wrap="square" rtlCol="0">
            <a:spAutoFit/>
          </a:bodyPr>
          <a:lstStyle/>
          <a:p>
            <a:r>
              <a:rPr lang="en-US" sz="2400" b="1" dirty="0"/>
              <a:t>Conclusion</a:t>
            </a:r>
          </a:p>
          <a:p>
            <a:endParaRPr lang="en-US" dirty="0"/>
          </a:p>
        </p:txBody>
      </p:sp>
      <p:sp>
        <p:nvSpPr>
          <p:cNvPr id="8" name="TextBox 7"/>
          <p:cNvSpPr txBox="1"/>
          <p:nvPr/>
        </p:nvSpPr>
        <p:spPr>
          <a:xfrm>
            <a:off x="178802" y="1802669"/>
            <a:ext cx="11834396" cy="2861310"/>
          </a:xfrm>
          <a:prstGeom prst="rect">
            <a:avLst/>
          </a:prstGeom>
          <a:noFill/>
        </p:spPr>
        <p:txBody>
          <a:bodyPr wrap="square" rtlCol="0">
            <a:spAutoFit/>
          </a:bodyPr>
          <a:lstStyle/>
          <a:p>
            <a:r>
              <a:rPr lang="en-US" dirty="0"/>
              <a:t>In conclusion, </a:t>
            </a:r>
            <a:r>
              <a:rPr lang="en-US" altLang="en-US" dirty="0"/>
              <a:t>alent Vision redefines athletic talent discovery by offering an innovative, accessible, and inclusive solution. Through AI-driven video analysis, progress tracking, and professional feedback, the app empowers athletes to showcase their skills and connects them with scouts seamlessly.</a:t>
            </a:r>
          </a:p>
          <a:p>
            <a:endParaRPr lang="en-US" altLang="en-US" dirty="0"/>
          </a:p>
          <a:p>
            <a:r>
              <a:rPr lang="en-US" altLang="en-US" dirty="0"/>
              <a:t>It eliminates barriers like cost and geography, making opportunities accessible to underrepresented athletes across the Arabian community. By aligning with the Sustainable Development Goals, Talent Vision promotes fairness, equality, and collaboration in sports.</a:t>
            </a:r>
          </a:p>
          <a:p>
            <a:endParaRPr lang="en-US" altLang="en-US" dirty="0"/>
          </a:p>
          <a:p>
            <a:r>
              <a:rPr lang="en-US" altLang="en-US" dirty="0"/>
              <a:t>More than just an app, Talent Vision is a transformative platform that inspires ambition, connects talent, and builds a brighter future for athletes, shaping the sports industry for generations to come.</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900938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178802" y="300252"/>
            <a:ext cx="3724458" cy="738664"/>
          </a:xfrm>
          <a:prstGeom prst="rect">
            <a:avLst/>
          </a:prstGeom>
          <a:noFill/>
        </p:spPr>
        <p:txBody>
          <a:bodyPr wrap="square" rtlCol="0">
            <a:spAutoFit/>
          </a:bodyPr>
          <a:lstStyle/>
          <a:p>
            <a:r>
              <a:rPr lang="en-US" sz="2400" b="1" dirty="0"/>
              <a:t>References (IEEE Format)</a:t>
            </a:r>
          </a:p>
          <a:p>
            <a:endParaRPr lang="en-US" dirty="0"/>
          </a:p>
        </p:txBody>
      </p:sp>
      <p:sp>
        <p:nvSpPr>
          <p:cNvPr id="8" name="TextBox 7"/>
          <p:cNvSpPr txBox="1"/>
          <p:nvPr/>
        </p:nvSpPr>
        <p:spPr>
          <a:xfrm>
            <a:off x="383458" y="1038916"/>
            <a:ext cx="11629740" cy="7570470"/>
          </a:xfrm>
          <a:prstGeom prst="rect">
            <a:avLst/>
          </a:prstGeom>
          <a:noFill/>
        </p:spPr>
        <p:txBody>
          <a:bodyPr wrap="square" rtlCol="0">
            <a:spAutoFit/>
          </a:bodyPr>
          <a:lstStyle/>
          <a:p>
            <a:r>
              <a:rPr lang="en-US" altLang="en-US" dirty="0"/>
              <a:t>[1] "The role of AI in sports performance analysis," available on Google Scholar and ResearchGate.</a:t>
            </a:r>
          </a:p>
          <a:p>
            <a:endParaRPr lang="en-US" altLang="en-US" dirty="0"/>
          </a:p>
          <a:p>
            <a:r>
              <a:rPr lang="en-US" altLang="en-US" dirty="0"/>
              <a:t>[2] "Impact of technology on talent identification in sports," Journal of Sports Science.</a:t>
            </a:r>
          </a:p>
          <a:p>
            <a:endParaRPr lang="en-US" altLang="en-US" dirty="0"/>
          </a:p>
          <a:p>
            <a:r>
              <a:rPr lang="en-US" altLang="en-US" dirty="0"/>
              <a:t>[3] Hudl, "Transforming athlete development through video analysis," [Online]. Available: www.hudl.com.</a:t>
            </a:r>
          </a:p>
          <a:p>
            <a:endParaRPr lang="en-US" altLang="en-US" dirty="0"/>
          </a:p>
          <a:p>
            <a:r>
              <a:rPr lang="en-US" altLang="en-US" dirty="0"/>
              <a:t>[4] Coach's Eye, "Use-case studies on Coach's Eye in coaching," [Online]. Available: Coach’s Eye.</a:t>
            </a:r>
          </a:p>
          <a:p>
            <a:endParaRPr lang="en-US" altLang="en-US" dirty="0"/>
          </a:p>
          <a:p>
            <a:r>
              <a:rPr lang="en-US" altLang="en-US" dirty="0"/>
              <a:t>[5] Dartfish, "Dartfish technology in athletic performance improvement," [Online]. Available: Dartfish.</a:t>
            </a:r>
          </a:p>
          <a:p>
            <a:endParaRPr lang="en-US" altLang="en-US" dirty="0"/>
          </a:p>
          <a:p>
            <a:r>
              <a:rPr lang="en-US" altLang="en-US" dirty="0"/>
              <a:t>[6] HomeCourt, "AI in basketball performance analysis," [Online]. Available: HomeCourt.</a:t>
            </a:r>
          </a:p>
          <a:p>
            <a:endParaRPr lang="en-US" altLang="en-US" dirty="0"/>
          </a:p>
          <a:p>
            <a:r>
              <a:rPr lang="en-US" altLang="en-US" dirty="0"/>
              <a:t>[7] Trace Soccer, "Tracking athletes using video and GPS," [Online]. Available: Trace Soccer.</a:t>
            </a:r>
          </a:p>
          <a:p>
            <a:endParaRPr lang="en-US" altLang="en-US" dirty="0"/>
          </a:p>
          <a:p>
            <a:r>
              <a:rPr lang="en-US" altLang="en-US" dirty="0"/>
              <a:t>[8] OpenScout, "OpenScout football talent discovery," LinkedIn articles and case studies, [Online]. Available: Search terms: "OpenScout football talent discovery."</a:t>
            </a:r>
          </a:p>
          <a:p>
            <a:endParaRPr lang="en-US" altLang="en-US" dirty="0"/>
          </a:p>
          <a:p>
            <a:r>
              <a:rPr lang="en-US" altLang="en-US" dirty="0"/>
              <a:t>[9] "Action recognition using deep learning: Applications in sports analytics," IEEE Transactions on Artificial Intelligence.</a:t>
            </a:r>
          </a:p>
          <a:p>
            <a:endParaRPr lang="en-US" altLang="en-US" dirty="0"/>
          </a:p>
          <a:p>
            <a:r>
              <a:rPr lang="en-US" altLang="en-US" dirty="0"/>
              <a:t>[10] "AI techniques for performance evaluation in team sports," IEEE Conference Proceedings.</a:t>
            </a:r>
          </a:p>
          <a:p>
            <a:endParaRPr lang="en-US" altLang="en-US" dirty="0"/>
          </a:p>
          <a:p>
            <a:r>
              <a:rPr lang="en-US" altLang="en-US" dirty="0"/>
              <a:t>[11] "Predicting sports performance metrics using AI," Journal of Sports Analytics.</a:t>
            </a:r>
          </a:p>
          <a:p>
            <a:endParaRPr lang="en-US" altLang="en-US" dirty="0"/>
          </a:p>
          <a:p>
            <a:r>
              <a:rPr lang="en-US" altLang="en-US" dirty="0"/>
              <a:t>[12] "Digital progress tracking in individual sports," available in academic databases.</a:t>
            </a:r>
          </a:p>
          <a:p>
            <a:endParaRPr lang="en-US" altLang="en-US" dirty="0"/>
          </a:p>
          <a:p>
            <a:r>
              <a:rPr lang="en-US" altLang="en-US" dirty="0"/>
              <a:t>[13] "Collaborative coaching platforms using AI and video analytics," Journal of Coaching Technology.</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a:solidFill>
            <a:schemeClr val="tx1"/>
          </a:solidFill>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179070" y="328295"/>
            <a:ext cx="11811000" cy="5532120"/>
          </a:xfrm>
          <a:prstGeom prst="rect">
            <a:avLst/>
          </a:prstGeom>
          <a:noFill/>
        </p:spPr>
        <p:txBody>
          <a:bodyPr wrap="square" rtlCol="0">
            <a:noAutofit/>
          </a:bodyPr>
          <a:lstStyle/>
          <a:p>
            <a:r>
              <a:rPr lang="en-US" sz="2400" b="1" dirty="0"/>
              <a:t>Problem Definition.</a:t>
            </a:r>
          </a:p>
          <a:p>
            <a:endParaRPr lang="en-US" sz="2400" b="1" dirty="0"/>
          </a:p>
          <a:p>
            <a:pPr algn="l"/>
            <a:r>
              <a:rPr lang="en-US" altLang="en-US" sz="2400">
                <a:cs typeface="Nunito Sans" charset="0"/>
                <a:sym typeface="+mn-ea"/>
              </a:rPr>
              <a:t>The current athletic tryout process is riddled with inefficiencies that limit its effectiveness. The key problems include:</a:t>
            </a:r>
            <a:endParaRPr lang="en-US" altLang="en-US" sz="2400">
              <a:solidFill>
                <a:schemeClr val="tx1"/>
              </a:solidFill>
              <a:cs typeface="Nunito Sans" charset="0"/>
            </a:endParaRPr>
          </a:p>
          <a:p>
            <a:pPr algn="l"/>
            <a:endParaRPr lang="en-US" altLang="en-US" sz="2400">
              <a:solidFill>
                <a:schemeClr val="tx1"/>
              </a:solidFill>
              <a:cs typeface="Nunito Sans" charset="0"/>
            </a:endParaRPr>
          </a:p>
          <a:p>
            <a:pPr marL="285750" indent="-285750" algn="l">
              <a:buFont typeface="Arial" panose="020B0604020202020204" pitchFamily="34" charset="0"/>
              <a:buChar char="•"/>
            </a:pPr>
            <a:r>
              <a:rPr lang="en-US" altLang="en-US" sz="2400">
                <a:cs typeface="Nunito Sans" charset="0"/>
                <a:sym typeface="+mn-ea"/>
              </a:rPr>
              <a:t>Overcrowded Tryouts: Thousands of athletes compete for limited attention, making it challenging for scouts to identify promising talents. This leads to many potential stars being overlooked.</a:t>
            </a:r>
            <a:endParaRPr lang="en-US" altLang="en-US" sz="2400">
              <a:solidFill>
                <a:schemeClr val="tx1"/>
              </a:solidFill>
              <a:cs typeface="Nunito Sans" charset="0"/>
            </a:endParaRPr>
          </a:p>
          <a:p>
            <a:pPr algn="l"/>
            <a:endParaRPr lang="en-US" altLang="en-US" sz="2400">
              <a:solidFill>
                <a:schemeClr val="tx1"/>
              </a:solidFill>
              <a:cs typeface="Nunito Sans" charset="0"/>
            </a:endParaRPr>
          </a:p>
          <a:p>
            <a:pPr marL="285750" indent="-285750" algn="l">
              <a:buFont typeface="Arial" panose="020B0604020202020204" pitchFamily="34" charset="0"/>
              <a:buChar char="•"/>
            </a:pPr>
            <a:r>
              <a:rPr lang="en-US" altLang="en-US" sz="2400">
                <a:cs typeface="Nunito Sans" charset="0"/>
                <a:sym typeface="+mn-ea"/>
              </a:rPr>
              <a:t>Limited Attention: Scouts struggle to effectively evaluate each athlete in the limited time available, which often results in unfair or incomplete assessments.</a:t>
            </a:r>
            <a:endParaRPr lang="en-US" altLang="en-US" sz="2400">
              <a:solidFill>
                <a:schemeClr val="tx1"/>
              </a:solidFill>
              <a:cs typeface="Nunito Sans" charset="0"/>
            </a:endParaRPr>
          </a:p>
          <a:p>
            <a:pPr algn="l"/>
            <a:endParaRPr lang="en-US" altLang="en-US" sz="2400">
              <a:solidFill>
                <a:schemeClr val="tx1"/>
              </a:solidFill>
              <a:cs typeface="Nunito Sans" charset="0"/>
            </a:endParaRPr>
          </a:p>
          <a:p>
            <a:pPr marL="285750" indent="-285750" algn="l">
              <a:buFont typeface="Arial" panose="020B0604020202020204" pitchFamily="34" charset="0"/>
              <a:buChar char="•"/>
            </a:pPr>
            <a:r>
              <a:rPr lang="en-US" altLang="en-US" sz="2400">
                <a:cs typeface="Nunito Sans" charset="0"/>
                <a:sym typeface="+mn-ea"/>
              </a:rPr>
              <a:t>Costly and Exhausting Process: The traditional tryout process is expensive for athletes who need to travel and exhausting due to the physical and mental toll of multiple tryouts. These factors hinder their performance and motivation.</a:t>
            </a:r>
            <a:endParaRPr lang="en-US" altLang="en-US" sz="2400">
              <a:solidFill>
                <a:schemeClr val="tx1"/>
              </a:solidFill>
              <a:cs typeface="Nunito Sans" charset="0"/>
            </a:endParaRPr>
          </a:p>
          <a:p>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723646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328263"/>
            <a:ext cx="2702943" cy="461665"/>
          </a:xfrm>
          <a:prstGeom prst="rect">
            <a:avLst/>
          </a:prstGeom>
          <a:noFill/>
        </p:spPr>
        <p:txBody>
          <a:bodyPr wrap="square" rtlCol="0">
            <a:spAutoFit/>
          </a:bodyPr>
          <a:lstStyle/>
          <a:p>
            <a:r>
              <a:rPr lang="en-US" sz="2400" b="1" dirty="0"/>
              <a:t>Project Objectives</a:t>
            </a:r>
          </a:p>
        </p:txBody>
      </p:sp>
      <p:sp>
        <p:nvSpPr>
          <p:cNvPr id="6" name="TextBox 5"/>
          <p:cNvSpPr txBox="1"/>
          <p:nvPr/>
        </p:nvSpPr>
        <p:spPr>
          <a:xfrm>
            <a:off x="407035" y="902970"/>
            <a:ext cx="11013440" cy="7964170"/>
          </a:xfrm>
          <a:prstGeom prst="rect">
            <a:avLst/>
          </a:prstGeom>
          <a:noFill/>
        </p:spPr>
        <p:txBody>
          <a:bodyPr wrap="square" rtlCol="0">
            <a:noAutofit/>
          </a:bodyPr>
          <a:lstStyle/>
          <a:p>
            <a:pPr algn="l"/>
            <a:r>
              <a:rPr lang="en-US" altLang="en-US">
                <a:cs typeface="Nunito Sans" charset="0"/>
                <a:sym typeface="+mn-ea"/>
              </a:rPr>
              <a:t>Talent Vision combines its objectives with innovative features to address the inefficiencies of traditional tryouts and modernize the scouting process:</a:t>
            </a:r>
            <a:endParaRPr lang="en-US" altLang="en-US">
              <a:solidFill>
                <a:schemeClr val="tx1"/>
              </a:solidFill>
              <a:cs typeface="Nunito Sans" charset="0"/>
            </a:endParaRPr>
          </a:p>
          <a:p>
            <a:pPr algn="l"/>
            <a:endParaRPr lang="en-US" altLang="en-US">
              <a:solidFill>
                <a:schemeClr val="tx1"/>
              </a:solidFill>
              <a:cs typeface="Nunito Sans" charset="0"/>
            </a:endParaRPr>
          </a:p>
          <a:p>
            <a:pPr marL="285750" indent="-285750" algn="l">
              <a:buFont typeface="Arial" panose="020B0604020202020204" pitchFamily="34" charset="0"/>
              <a:buChar char="•"/>
            </a:pPr>
            <a:r>
              <a:rPr lang="en-US" altLang="en-US">
                <a:cs typeface="Nunito Sans" charset="0"/>
                <a:sym typeface="+mn-ea"/>
              </a:rPr>
              <a:t>Revolutionize Talent Discovery with Video Upload &amp; Analysis: Athletes can record and upload videos of their skills and performance, eliminating the need for physical tryouts. This ensures that all athletes have equal opportunities to be seen by scouts.</a:t>
            </a:r>
            <a:endParaRPr lang="en-US" altLang="en-US">
              <a:solidFill>
                <a:schemeClr val="tx1"/>
              </a:solidFill>
              <a:cs typeface="Nunito Sans" charset="0"/>
            </a:endParaRPr>
          </a:p>
          <a:p>
            <a:pPr algn="l"/>
            <a:endParaRPr lang="en-US" altLang="en-US">
              <a:solidFill>
                <a:schemeClr val="tx1"/>
              </a:solidFill>
              <a:cs typeface="Nunito Sans" charset="0"/>
            </a:endParaRPr>
          </a:p>
          <a:p>
            <a:pPr marL="285750" indent="-285750" algn="l">
              <a:buFont typeface="Arial" panose="020B0604020202020204" pitchFamily="34" charset="0"/>
              <a:buChar char="•"/>
            </a:pPr>
            <a:r>
              <a:rPr lang="en-US" altLang="en-US">
                <a:cs typeface="Nunito Sans" charset="0"/>
                <a:sym typeface="+mn-ea"/>
              </a:rPr>
              <a:t>Democratize Access Through Multi-Sport Support: The app supports multiple games, ensuring inclusivity across various athletic disciplines. Every athlete, regardless of location or financial status, can participate in the scouting process.</a:t>
            </a:r>
            <a:endParaRPr lang="en-US" altLang="en-US">
              <a:solidFill>
                <a:schemeClr val="tx1"/>
              </a:solidFill>
              <a:cs typeface="Nunito Sans" charset="0"/>
            </a:endParaRPr>
          </a:p>
          <a:p>
            <a:pPr algn="l"/>
            <a:endParaRPr lang="en-US" altLang="en-US">
              <a:solidFill>
                <a:schemeClr val="tx1"/>
              </a:solidFill>
              <a:cs typeface="Nunito Sans" charset="0"/>
            </a:endParaRPr>
          </a:p>
          <a:p>
            <a:pPr marL="285750" indent="-285750" algn="l">
              <a:buFont typeface="Arial" panose="020B0604020202020204" pitchFamily="34" charset="0"/>
              <a:buChar char="•"/>
            </a:pPr>
            <a:r>
              <a:rPr lang="en-US" altLang="en-US">
                <a:cs typeface="Nunito Sans" charset="0"/>
                <a:sym typeface="+mn-ea"/>
              </a:rPr>
              <a:t>Enhance Evaluation Accuracy with Performance Feedback Using AI: The app employs AI algorithms to analyze video footage, providing scouts with objective insights into an athlete’s technique, potential, and areas for improvement. This technology eliminates bias and enhances the accuracy of evaluations.</a:t>
            </a:r>
            <a:endParaRPr lang="en-US" altLang="en-US">
              <a:solidFill>
                <a:schemeClr val="tx1"/>
              </a:solidFill>
              <a:cs typeface="Nunito Sans" charset="0"/>
            </a:endParaRPr>
          </a:p>
          <a:p>
            <a:pPr algn="l"/>
            <a:endParaRPr lang="en-US" altLang="en-US">
              <a:solidFill>
                <a:schemeClr val="tx1"/>
              </a:solidFill>
              <a:cs typeface="Nunito Sans" charset="0"/>
            </a:endParaRPr>
          </a:p>
          <a:p>
            <a:pPr marL="285750" indent="-285750" algn="l">
              <a:buFont typeface="Arial" panose="020B0604020202020204" pitchFamily="34" charset="0"/>
              <a:buChar char="•"/>
            </a:pPr>
            <a:r>
              <a:rPr lang="en-US" altLang="en-US">
                <a:cs typeface="Nunito Sans" charset="0"/>
                <a:sym typeface="+mn-ea"/>
              </a:rPr>
              <a:t>Foster Growth Through Progress Tracking: Athletes can monitor their development over time through data-driven insights, helping them identify strengths and areas to work on. This feature helps athletes stay motivated and continuously improve.</a:t>
            </a:r>
            <a:endParaRPr lang="en-US" altLang="en-US">
              <a:solidFill>
                <a:schemeClr val="tx1"/>
              </a:solidFill>
              <a:cs typeface="Nunito Sans" charset="0"/>
            </a:endParaRPr>
          </a:p>
          <a:p>
            <a:pPr algn="l"/>
            <a:endParaRPr lang="en-US" altLang="en-US">
              <a:solidFill>
                <a:schemeClr val="tx1"/>
              </a:solidFill>
              <a:cs typeface="Nunito Sans" charset="0"/>
            </a:endParaRPr>
          </a:p>
          <a:p>
            <a:pPr marL="285750" indent="-285750" algn="l">
              <a:buFont typeface="Arial" panose="020B0604020202020204" pitchFamily="34" charset="0"/>
              <a:buChar char="•"/>
            </a:pPr>
            <a:r>
              <a:rPr lang="en-US" altLang="en-US">
                <a:cs typeface="Nunito Sans" charset="0"/>
                <a:sym typeface="+mn-ea"/>
              </a:rPr>
              <a:t>Promote Collaboration with Professional Insights: Collaborations with professional coaches and athletes enable the app to provide valuable feedback and guidance, fostering growth and development among young athletes.</a:t>
            </a:r>
            <a:endParaRPr lang="en-US" altLang="en-US">
              <a:solidFill>
                <a:schemeClr val="tx1"/>
              </a:solidFill>
              <a:cs typeface="Nunito Sans" charset="0"/>
            </a:endParaRPr>
          </a:p>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328263"/>
            <a:ext cx="2702943" cy="461665"/>
          </a:xfrm>
          <a:prstGeom prst="rect">
            <a:avLst/>
          </a:prstGeom>
          <a:noFill/>
        </p:spPr>
        <p:txBody>
          <a:bodyPr wrap="square" rtlCol="0">
            <a:spAutoFit/>
          </a:bodyPr>
          <a:lstStyle/>
          <a:p>
            <a:r>
              <a:rPr lang="en-US" sz="2400" b="1" dirty="0"/>
              <a:t>Related Works</a:t>
            </a:r>
          </a:p>
        </p:txBody>
      </p:sp>
      <p:sp>
        <p:nvSpPr>
          <p:cNvPr id="5" name="TextBox 4"/>
          <p:cNvSpPr txBox="1"/>
          <p:nvPr/>
        </p:nvSpPr>
        <p:spPr>
          <a:xfrm>
            <a:off x="178802" y="1118191"/>
            <a:ext cx="11300346" cy="5107940"/>
          </a:xfrm>
          <a:prstGeom prst="rect">
            <a:avLst/>
          </a:prstGeom>
          <a:noFill/>
        </p:spPr>
        <p:txBody>
          <a:bodyPr wrap="square" rtlCol="0">
            <a:spAutoFit/>
          </a:bodyPr>
          <a:lstStyle/>
          <a:p>
            <a:r>
              <a:rPr lang="en-US" altLang="en-US" dirty="0"/>
              <a:t>1. </a:t>
            </a:r>
            <a:r>
              <a:rPr lang="en-US" altLang="en-US" sz="2000" b="1" dirty="0"/>
              <a:t>Hudl</a:t>
            </a:r>
            <a:endParaRPr lang="en-US" altLang="en-US" dirty="0"/>
          </a:p>
          <a:p>
            <a:r>
              <a:rPr lang="en-US" altLang="en-US" dirty="0"/>
              <a:t>Objectives:</a:t>
            </a:r>
          </a:p>
          <a:p>
            <a:r>
              <a:rPr lang="en-US" altLang="en-US" dirty="0"/>
              <a:t>Provide athletes with a platform to upload and share gameplay videos.</a:t>
            </a:r>
          </a:p>
          <a:p>
            <a:r>
              <a:rPr lang="en-US" altLang="en-US" dirty="0"/>
              <a:t>Enable coaches to analyze player performance and create highlight reels.</a:t>
            </a:r>
          </a:p>
          <a:p>
            <a:r>
              <a:rPr lang="en-US" altLang="en-US" dirty="0"/>
              <a:t>Facilitate collaboration between teams, athletes, and scouts.</a:t>
            </a:r>
          </a:p>
          <a:p>
            <a:r>
              <a:rPr lang="en-US" altLang="en-US" dirty="0"/>
              <a:t>Development Tools:</a:t>
            </a:r>
          </a:p>
          <a:p>
            <a:pPr marL="285750" indent="-285750">
              <a:buFont typeface="Arial" panose="020B0604020202020204" pitchFamily="34" charset="0"/>
              <a:buChar char="•"/>
            </a:pPr>
            <a:r>
              <a:rPr lang="en-US" altLang="en-US" dirty="0"/>
              <a:t>Backend: Python, Node.js.</a:t>
            </a:r>
          </a:p>
          <a:p>
            <a:pPr marL="285750" indent="-285750">
              <a:buFont typeface="Arial" panose="020B0604020202020204" pitchFamily="34" charset="0"/>
              <a:buChar char="•"/>
            </a:pPr>
            <a:r>
              <a:rPr lang="en-US" altLang="en-US" dirty="0"/>
              <a:t>Frontend: React.js.</a:t>
            </a:r>
          </a:p>
          <a:p>
            <a:pPr marL="285750" indent="-285750">
              <a:buFont typeface="Arial" panose="020B0604020202020204" pitchFamily="34" charset="0"/>
              <a:buChar char="•"/>
            </a:pPr>
            <a:r>
              <a:rPr lang="en-US" altLang="en-US" dirty="0"/>
              <a:t>Video Processing: FFmpeg.</a:t>
            </a:r>
          </a:p>
          <a:p>
            <a:pPr marL="285750" indent="-285750">
              <a:buFont typeface="Arial" panose="020B0604020202020204" pitchFamily="34" charset="0"/>
              <a:buChar char="•"/>
            </a:pPr>
            <a:r>
              <a:rPr lang="en-US" altLang="en-US" dirty="0"/>
              <a:t>Cloud Storage: AWS for scalable video storage and retrieval.</a:t>
            </a:r>
          </a:p>
          <a:p>
            <a:pPr marL="285750" indent="-285750">
              <a:buFont typeface="Arial" panose="020B0604020202020204" pitchFamily="34" charset="0"/>
              <a:buChar char="•"/>
            </a:pPr>
            <a:r>
              <a:rPr lang="en-US" altLang="en-US" dirty="0"/>
              <a:t>AI/ML: Custom-built algorithms for video tagging and analysis.</a:t>
            </a:r>
          </a:p>
          <a:p>
            <a:r>
              <a:rPr lang="en-US" altLang="en-US" dirty="0"/>
              <a:t>Advantages:</a:t>
            </a:r>
          </a:p>
          <a:p>
            <a:pPr marL="285750" indent="-285750">
              <a:buFont typeface="Arial" panose="020B0604020202020204" pitchFamily="34" charset="0"/>
              <a:buChar char="•"/>
            </a:pPr>
            <a:r>
              <a:rPr lang="en-US" altLang="en-US" dirty="0"/>
              <a:t>Comprehensive platform for video analysis and sharing.</a:t>
            </a:r>
          </a:p>
          <a:p>
            <a:pPr marL="285750" indent="-285750">
              <a:buFont typeface="Arial" panose="020B0604020202020204" pitchFamily="34" charset="0"/>
              <a:buChar char="•"/>
            </a:pPr>
            <a:r>
              <a:rPr lang="en-US" altLang="en-US" dirty="0"/>
              <a:t>Widely used by professional and amateur athletes alike.</a:t>
            </a:r>
          </a:p>
          <a:p>
            <a:pPr marL="285750" indent="-285750">
              <a:buFont typeface="Arial" panose="020B0604020202020204" pitchFamily="34" charset="0"/>
              <a:buChar char="•"/>
            </a:pPr>
            <a:r>
              <a:rPr lang="en-US" altLang="en-US" dirty="0"/>
              <a:t>Strong focus on team collaboration.</a:t>
            </a:r>
          </a:p>
          <a:p>
            <a:r>
              <a:rPr lang="en-US" altLang="en-US" dirty="0"/>
              <a:t>Disadvantages:</a:t>
            </a:r>
          </a:p>
          <a:p>
            <a:pPr marL="285750" indent="-285750">
              <a:buFont typeface="Arial" panose="020B0604020202020204" pitchFamily="34" charset="0"/>
              <a:buChar char="•"/>
            </a:pPr>
            <a:r>
              <a:rPr lang="en-US" altLang="en-US" dirty="0"/>
              <a:t>Primarily focused on team sports like football and basketball.</a:t>
            </a:r>
          </a:p>
          <a:p>
            <a:pPr marL="285750" indent="-285750">
              <a:buFont typeface="Arial" panose="020B0604020202020204" pitchFamily="34" charset="0"/>
              <a:buChar char="•"/>
            </a:pPr>
            <a:r>
              <a:rPr lang="en-US" altLang="en-US" dirty="0"/>
              <a:t>Requires subscription fees, limiting accessibility for underprivileged athletes.</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328263"/>
            <a:ext cx="2702943" cy="461665"/>
          </a:xfrm>
          <a:prstGeom prst="rect">
            <a:avLst/>
          </a:prstGeom>
          <a:noFill/>
        </p:spPr>
        <p:txBody>
          <a:bodyPr wrap="square" rtlCol="0">
            <a:spAutoFit/>
          </a:bodyPr>
          <a:lstStyle/>
          <a:p>
            <a:r>
              <a:rPr lang="en-US" sz="2400" b="1" dirty="0"/>
              <a:t>Related Works</a:t>
            </a:r>
          </a:p>
        </p:txBody>
      </p:sp>
      <p:sp>
        <p:nvSpPr>
          <p:cNvPr id="2" name="TextBox 1"/>
          <p:cNvSpPr txBox="1"/>
          <p:nvPr/>
        </p:nvSpPr>
        <p:spPr>
          <a:xfrm>
            <a:off x="180386" y="1118191"/>
            <a:ext cx="11831228" cy="3999865"/>
          </a:xfrm>
          <a:prstGeom prst="rect">
            <a:avLst/>
          </a:prstGeom>
          <a:noFill/>
        </p:spPr>
        <p:txBody>
          <a:bodyPr wrap="square" rtlCol="0">
            <a:spAutoFit/>
          </a:bodyPr>
          <a:lstStyle/>
          <a:p>
            <a:r>
              <a:rPr lang="en-US" altLang="en-US" sz="2000" b="1" dirty="0"/>
              <a:t>2. Coach's Eye</a:t>
            </a:r>
          </a:p>
          <a:p>
            <a:r>
              <a:rPr lang="en-US" altLang="en-US" dirty="0"/>
              <a:t>Objectives:</a:t>
            </a:r>
          </a:p>
          <a:p>
            <a:r>
              <a:rPr lang="en-US" altLang="en-US" dirty="0"/>
              <a:t>Offer athletes and coaches a tool for slow-motion video review.</a:t>
            </a:r>
          </a:p>
          <a:p>
            <a:r>
              <a:rPr lang="en-US" altLang="en-US" dirty="0"/>
              <a:t>Improve technical feedback through video annotations and analysis.</a:t>
            </a:r>
          </a:p>
          <a:p>
            <a:r>
              <a:rPr lang="en-US" altLang="en-US" dirty="0"/>
              <a:t>Development Tools:</a:t>
            </a:r>
          </a:p>
          <a:p>
            <a:pPr marL="285750" indent="-285750">
              <a:buFont typeface="Arial" panose="020B0604020202020204" pitchFamily="34" charset="0"/>
              <a:buChar char="•"/>
            </a:pPr>
            <a:r>
              <a:rPr lang="en-US" altLang="en-US" dirty="0"/>
              <a:t>Mobile App Framework: Swift (iOS) and Kotlin (Android).</a:t>
            </a:r>
          </a:p>
          <a:p>
            <a:pPr marL="285750" indent="-285750">
              <a:buFont typeface="Arial" panose="020B0604020202020204" pitchFamily="34" charset="0"/>
              <a:buChar char="•"/>
            </a:pPr>
            <a:r>
              <a:rPr lang="en-US" altLang="en-US" dirty="0"/>
              <a:t>Video Playback: OpenGL for frame-by-frame analysis.</a:t>
            </a:r>
          </a:p>
          <a:p>
            <a:pPr marL="285750" indent="-285750">
              <a:buFont typeface="Arial" panose="020B0604020202020204" pitchFamily="34" charset="0"/>
              <a:buChar char="•"/>
            </a:pPr>
            <a:r>
              <a:rPr lang="en-US" altLang="en-US" dirty="0"/>
              <a:t>Cloud: Google Firebase for data storage and sharing.</a:t>
            </a:r>
          </a:p>
          <a:p>
            <a:r>
              <a:rPr lang="en-US" altLang="en-US" dirty="0"/>
              <a:t>Advantages:</a:t>
            </a:r>
          </a:p>
          <a:p>
            <a:pPr marL="285750" indent="-285750">
              <a:buFont typeface="Arial" panose="020B0604020202020204" pitchFamily="34" charset="0"/>
              <a:buChar char="•"/>
            </a:pPr>
            <a:r>
              <a:rPr lang="en-US" altLang="en-US" dirty="0"/>
              <a:t>User-friendly interface with powerful video annotation tools.</a:t>
            </a:r>
          </a:p>
          <a:p>
            <a:pPr marL="285750" indent="-285750">
              <a:buFont typeface="Arial" panose="020B0604020202020204" pitchFamily="34" charset="0"/>
              <a:buChar char="•"/>
            </a:pPr>
            <a:r>
              <a:rPr lang="en-US" altLang="en-US" dirty="0"/>
              <a:t>Great for individual feedback during training.</a:t>
            </a:r>
          </a:p>
          <a:p>
            <a:r>
              <a:rPr lang="en-US" altLang="en-US" dirty="0"/>
              <a:t>Disadvantages:</a:t>
            </a:r>
          </a:p>
          <a:p>
            <a:pPr marL="285750" indent="-285750">
              <a:buFont typeface="Arial" panose="020B0604020202020204" pitchFamily="34" charset="0"/>
              <a:buChar char="•"/>
            </a:pPr>
            <a:r>
              <a:rPr lang="en-US" altLang="en-US" dirty="0"/>
              <a:t>Limited to video analysis without AI insights.</a:t>
            </a:r>
          </a:p>
          <a:p>
            <a:pPr marL="285750" indent="-285750">
              <a:buFont typeface="Arial" panose="020B0604020202020204" pitchFamily="34" charset="0"/>
              <a:buChar char="•"/>
            </a:pPr>
            <a:r>
              <a:rPr lang="en-US" altLang="en-US" dirty="0"/>
              <a:t>Requires manual annotations, which can be time-consuming.</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328263"/>
            <a:ext cx="2702943" cy="461665"/>
          </a:xfrm>
          <a:prstGeom prst="rect">
            <a:avLst/>
          </a:prstGeom>
          <a:noFill/>
        </p:spPr>
        <p:txBody>
          <a:bodyPr wrap="square" rtlCol="0">
            <a:spAutoFit/>
          </a:bodyPr>
          <a:lstStyle/>
          <a:p>
            <a:r>
              <a:rPr lang="en-US" sz="2400" b="1" dirty="0"/>
              <a:t>Related Works</a:t>
            </a:r>
          </a:p>
        </p:txBody>
      </p:sp>
      <p:sp>
        <p:nvSpPr>
          <p:cNvPr id="5" name="TextBox 4"/>
          <p:cNvSpPr txBox="1"/>
          <p:nvPr/>
        </p:nvSpPr>
        <p:spPr>
          <a:xfrm>
            <a:off x="178802" y="1118191"/>
            <a:ext cx="11351172" cy="4276725"/>
          </a:xfrm>
          <a:prstGeom prst="rect">
            <a:avLst/>
          </a:prstGeom>
          <a:noFill/>
        </p:spPr>
        <p:txBody>
          <a:bodyPr wrap="square" rtlCol="0">
            <a:spAutoFit/>
          </a:bodyPr>
          <a:lstStyle/>
          <a:p>
            <a:r>
              <a:rPr lang="en-US" altLang="en-US" dirty="0"/>
              <a:t>3. </a:t>
            </a:r>
            <a:r>
              <a:rPr lang="en-US" altLang="en-US" sz="2000" b="1" dirty="0"/>
              <a:t>Dartfish</a:t>
            </a:r>
            <a:endParaRPr lang="en-US" altLang="en-US" dirty="0"/>
          </a:p>
          <a:p>
            <a:r>
              <a:rPr lang="en-US" altLang="en-US" dirty="0"/>
              <a:t>Objectives:</a:t>
            </a:r>
          </a:p>
          <a:p>
            <a:r>
              <a:rPr lang="en-US" altLang="en-US" dirty="0"/>
              <a:t>Provide athletes and coaches with video tagging and motion analysis.</a:t>
            </a:r>
          </a:p>
          <a:p>
            <a:r>
              <a:rPr lang="en-US" altLang="en-US" dirty="0"/>
              <a:t>Enable data-driven feedback for performance improvement.</a:t>
            </a:r>
          </a:p>
          <a:p>
            <a:r>
              <a:rPr lang="en-US" altLang="en-US" dirty="0"/>
              <a:t>Development Tools:</a:t>
            </a:r>
          </a:p>
          <a:p>
            <a:pPr marL="285750" indent="-285750">
              <a:buFont typeface="Arial" panose="020B0604020202020204" pitchFamily="34" charset="0"/>
              <a:buChar char="•"/>
            </a:pPr>
            <a:r>
              <a:rPr lang="en-US" altLang="en-US" dirty="0"/>
              <a:t>Video Analysis: Custom algorithms for motion tracking.</a:t>
            </a:r>
          </a:p>
          <a:p>
            <a:pPr marL="285750" indent="-285750">
              <a:buFont typeface="Arial" panose="020B0604020202020204" pitchFamily="34" charset="0"/>
              <a:buChar char="•"/>
            </a:pPr>
            <a:r>
              <a:rPr lang="en-US" altLang="en-US" dirty="0"/>
              <a:t>Data Storage: On-premise and cloud-based storage options.</a:t>
            </a:r>
          </a:p>
          <a:p>
            <a:pPr marL="285750" indent="-285750">
              <a:buFont typeface="Arial" panose="020B0604020202020204" pitchFamily="34" charset="0"/>
              <a:buChar char="•"/>
            </a:pPr>
            <a:r>
              <a:rPr lang="en-US" altLang="en-US" dirty="0"/>
              <a:t>Cross-platform App Development: Java and C#.</a:t>
            </a:r>
          </a:p>
          <a:p>
            <a:r>
              <a:rPr lang="en-US" altLang="en-US" dirty="0"/>
              <a:t>Advantages:</a:t>
            </a:r>
          </a:p>
          <a:p>
            <a:pPr marL="285750" indent="-285750">
              <a:buFont typeface="Arial" panose="020B0604020202020204" pitchFamily="34" charset="0"/>
              <a:buChar char="•"/>
            </a:pPr>
            <a:r>
              <a:rPr lang="en-US" altLang="en-US" dirty="0"/>
              <a:t>Highly detailed analysis, especially useful for technical sports.</a:t>
            </a:r>
          </a:p>
          <a:p>
            <a:pPr marL="285750" indent="-285750">
              <a:buFont typeface="Arial" panose="020B0604020202020204" pitchFamily="34" charset="0"/>
              <a:buChar char="•"/>
            </a:pPr>
            <a:r>
              <a:rPr lang="en-US" altLang="en-US" dirty="0"/>
              <a:t>Supports tagging specific moments in videos for precise feedback.</a:t>
            </a:r>
          </a:p>
          <a:p>
            <a:r>
              <a:rPr lang="en-US" altLang="en-US" dirty="0"/>
              <a:t>Disadvantages:</a:t>
            </a:r>
          </a:p>
          <a:p>
            <a:pPr marL="285750" indent="-285750">
              <a:buFont typeface="Arial" panose="020B0604020202020204" pitchFamily="34" charset="0"/>
              <a:buChar char="•"/>
            </a:pPr>
            <a:r>
              <a:rPr lang="en-US" altLang="en-US" dirty="0"/>
              <a:t>Expensive and targeted towards professional sports organizations.</a:t>
            </a:r>
          </a:p>
          <a:p>
            <a:pPr marL="285750" indent="-285750">
              <a:buFont typeface="Arial" panose="020B0604020202020204" pitchFamily="34" charset="0"/>
              <a:buChar char="•"/>
            </a:pPr>
            <a:r>
              <a:rPr lang="en-US" altLang="en-US" dirty="0"/>
              <a:t>Steeper learning curve for new users.</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44430"/>
          </a:xfrm>
          <a:prstGeom prst="rect">
            <a:avLst/>
          </a:prstGeom>
        </p:spPr>
      </p:pic>
      <p:cxnSp>
        <p:nvCxnSpPr>
          <p:cNvPr id="15" name="Straight Connector 14"/>
          <p:cNvCxnSpPr/>
          <p:nvPr/>
        </p:nvCxnSpPr>
        <p:spPr>
          <a:xfrm flipV="1">
            <a:off x="178802" y="760653"/>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178802" y="328263"/>
            <a:ext cx="2702943" cy="461665"/>
          </a:xfrm>
          <a:prstGeom prst="rect">
            <a:avLst/>
          </a:prstGeom>
          <a:noFill/>
        </p:spPr>
        <p:txBody>
          <a:bodyPr wrap="square" rtlCol="0">
            <a:spAutoFit/>
          </a:bodyPr>
          <a:lstStyle/>
          <a:p>
            <a:r>
              <a:rPr lang="en-US" sz="2400" b="1" dirty="0"/>
              <a:t>Related Works</a:t>
            </a:r>
          </a:p>
        </p:txBody>
      </p:sp>
      <p:sp>
        <p:nvSpPr>
          <p:cNvPr id="2" name="TextBox 1"/>
          <p:cNvSpPr txBox="1"/>
          <p:nvPr/>
        </p:nvSpPr>
        <p:spPr>
          <a:xfrm>
            <a:off x="178802" y="862524"/>
            <a:ext cx="11592784" cy="4554220"/>
          </a:xfrm>
          <a:prstGeom prst="rect">
            <a:avLst/>
          </a:prstGeom>
          <a:noFill/>
        </p:spPr>
        <p:txBody>
          <a:bodyPr wrap="square" rtlCol="0">
            <a:spAutoFit/>
          </a:bodyPr>
          <a:lstStyle/>
          <a:p>
            <a:endParaRPr lang="en-US" dirty="0"/>
          </a:p>
          <a:p>
            <a:r>
              <a:rPr lang="en-US" altLang="en-US" sz="2000" b="1" dirty="0"/>
              <a:t>4. HomeCourt (Basketball Focused)</a:t>
            </a:r>
          </a:p>
          <a:p>
            <a:r>
              <a:rPr lang="en-US" altLang="en-US" dirty="0"/>
              <a:t>Objectives:</a:t>
            </a:r>
          </a:p>
          <a:p>
            <a:r>
              <a:rPr lang="en-US" altLang="en-US" dirty="0"/>
              <a:t>Use AI to analyze basketball training sessions and provide performance feedback.</a:t>
            </a:r>
          </a:p>
          <a:p>
            <a:r>
              <a:rPr lang="en-US" altLang="en-US" dirty="0"/>
              <a:t>Track stats like shooting accuracy, speed, and positioning.</a:t>
            </a:r>
          </a:p>
          <a:p>
            <a:r>
              <a:rPr lang="en-US" altLang="en-US" dirty="0"/>
              <a:t>Development Tools:</a:t>
            </a:r>
          </a:p>
          <a:p>
            <a:pPr marL="285750" indent="-285750">
              <a:buFont typeface="Arial" panose="020B0604020202020204" pitchFamily="34" charset="0"/>
              <a:buChar char="•"/>
            </a:pPr>
            <a:r>
              <a:rPr lang="en-US" altLang="en-US" dirty="0"/>
              <a:t>AI Frameworks: TensorFlow and PyTorch for motion detection.</a:t>
            </a:r>
          </a:p>
          <a:p>
            <a:pPr marL="285750" indent="-285750">
              <a:buFont typeface="Arial" panose="020B0604020202020204" pitchFamily="34" charset="0"/>
              <a:buChar char="•"/>
            </a:pPr>
            <a:r>
              <a:rPr lang="en-US" altLang="en-US" dirty="0"/>
              <a:t>Video Processing: OpenCV.</a:t>
            </a:r>
          </a:p>
          <a:p>
            <a:pPr marL="285750" indent="-285750">
              <a:buFont typeface="Arial" panose="020B0604020202020204" pitchFamily="34" charset="0"/>
              <a:buChar char="•"/>
            </a:pPr>
            <a:r>
              <a:rPr lang="en-US" altLang="en-US" dirty="0"/>
              <a:t>Cloud Infrastructure: Google Cloud for real-time processing.</a:t>
            </a:r>
          </a:p>
          <a:p>
            <a:r>
              <a:rPr lang="en-US" altLang="en-US" dirty="0"/>
              <a:t>Advantages:</a:t>
            </a:r>
          </a:p>
          <a:p>
            <a:pPr marL="285750" indent="-285750">
              <a:buFont typeface="Arial" panose="020B0604020202020204" pitchFamily="34" charset="0"/>
              <a:buChar char="•"/>
            </a:pPr>
            <a:r>
              <a:rPr lang="en-US" altLang="en-US" dirty="0"/>
              <a:t>Highly specialized for basketball players.</a:t>
            </a:r>
          </a:p>
          <a:p>
            <a:pPr marL="285750" indent="-285750">
              <a:buFont typeface="Arial" panose="020B0604020202020204" pitchFamily="34" charset="0"/>
              <a:buChar char="•"/>
            </a:pPr>
            <a:r>
              <a:rPr lang="en-US" altLang="en-US" dirty="0"/>
              <a:t>Real-time AI-based performance analysis.</a:t>
            </a:r>
          </a:p>
          <a:p>
            <a:r>
              <a:rPr lang="en-US" altLang="en-US" dirty="0"/>
              <a:t>Disadvantages:</a:t>
            </a:r>
          </a:p>
          <a:p>
            <a:pPr marL="285750" indent="-285750">
              <a:buFont typeface="Arial" panose="020B0604020202020204" pitchFamily="34" charset="0"/>
              <a:buChar char="•"/>
            </a:pPr>
            <a:r>
              <a:rPr lang="en-US" altLang="en-US" dirty="0"/>
              <a:t>Restricted to basketball; not suitable for other sports.</a:t>
            </a:r>
          </a:p>
          <a:p>
            <a:pPr marL="285750" indent="-285750">
              <a:buFont typeface="Arial" panose="020B0604020202020204" pitchFamily="34" charset="0"/>
              <a:buChar char="•"/>
            </a:pPr>
            <a:r>
              <a:rPr lang="en-US" altLang="en-US" dirty="0"/>
              <a:t>Requires high-quality cameras for accurate analysis.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2967</Words>
  <Application>Microsoft Office PowerPoint</Application>
  <PresentationFormat>Widescreen</PresentationFormat>
  <Paragraphs>337</Paragraphs>
  <Slides>37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PMingLiU-ExtB</vt:lpstr>
      <vt:lpstr>Amasis MT Pro Black</vt:lpstr>
      <vt:lpstr>Aptos</vt:lpstr>
      <vt:lpstr>Arial</vt:lpstr>
      <vt:lpstr>Arial Rounded MT Bold</vt:lpstr>
      <vt:lpstr>Calibri</vt:lpstr>
      <vt:lpstr>Calibri Light</vt:lpstr>
      <vt:lpstr>cilibra</vt:lpstr>
      <vt:lpstr>Nunito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200013285-Nader Mamdouh Abdlkader Elzanaty</cp:lastModifiedBy>
  <cp:revision>59</cp:revision>
  <dcterms:created xsi:type="dcterms:W3CDTF">2019-11-03T13:54:00Z</dcterms:created>
  <dcterms:modified xsi:type="dcterms:W3CDTF">2025-01-23T06:31:37Z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16333E998C0B4867877C18C3344BF524_12</vt:lpwstr>
  </property>
  <property fmtid="{D5CDD505-2E9C-101B-9397-08002B2CF9AE}" pid="3" name="KSOProductBuildVer">
    <vt:lpwstr>1033-12.2.0.19307</vt:lpwstr>
  </property>
</Properties>
</file>