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1"/>
  </p:notesMasterIdLst>
  <p:sldIdLst>
    <p:sldId id="256" r:id="rId5"/>
    <p:sldId id="257" r:id="rId6"/>
    <p:sldId id="258" r:id="rId7"/>
    <p:sldId id="260" r:id="rId8"/>
    <p:sldId id="262" r:id="rId9"/>
    <p:sldId id="263" r:id="rId10"/>
    <p:sldId id="264" r:id="rId11"/>
    <p:sldId id="259" r:id="rId12"/>
    <p:sldId id="261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15-May-23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-apple-system"/>
              </a:rPr>
              <a:t>Identity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theft occurs when a thief obtains someone's </a:t>
            </a:r>
            <a:r>
              <a:rPr lang="en-US" b="0" i="0" u="none" strike="noStrike" dirty="0">
                <a:effectLst/>
                <a:latin typeface="-apple-system"/>
              </a:rPr>
              <a:t>personal information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such as their name, address, </a:t>
            </a:r>
            <a:r>
              <a:rPr lang="en-US" b="0" i="0" u="none" strike="noStrike" dirty="0">
                <a:effectLst/>
                <a:latin typeface="-apple-system"/>
              </a:rPr>
              <a:t>Social Security number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or </a:t>
            </a:r>
            <a:r>
              <a:rPr lang="en-US" b="0" i="0" u="none" strike="noStrike" dirty="0">
                <a:effectLst/>
                <a:latin typeface="-apple-system"/>
              </a:rPr>
              <a:t>credit card number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, and uses it to open new accounts or make unauthorized purchases.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Online fraud occurs when a thief uses </a:t>
            </a:r>
            <a:r>
              <a:rPr lang="en-US" b="0" i="0" u="none" strike="noStrike" dirty="0">
                <a:effectLst/>
                <a:latin typeface="-apple-system"/>
              </a:rPr>
              <a:t>stolen credit card information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to make purchases online.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Lost or </a:t>
            </a:r>
            <a:r>
              <a:rPr lang="en-US" b="0" i="0" u="none" strike="noStrike" dirty="0">
                <a:effectLst/>
                <a:latin typeface="-apple-system"/>
              </a:rPr>
              <a:t>stolen card fraud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occurs when a thief steals a physical credit card and uses it to make purchases.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Card-not-present fraud occurs when a thief uses </a:t>
            </a:r>
            <a:r>
              <a:rPr lang="en-US" b="0" i="0" u="none" strike="noStrike" dirty="0">
                <a:effectLst/>
                <a:latin typeface="-apple-system"/>
              </a:rPr>
              <a:t>stolen credit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card information to make purchases over the phone or online, without having the physical card in their possession. Card-not-present fraud occurs when a thief uses </a:t>
            </a:r>
            <a:r>
              <a:rPr lang="en-US" b="0" i="0" u="none" strike="noStrike" dirty="0">
                <a:effectLst/>
                <a:latin typeface="-apple-system"/>
              </a:rPr>
              <a:t>stolen credit</a:t>
            </a:r>
            <a:r>
              <a:rPr lang="en-US" b="0" i="0" dirty="0">
                <a:solidFill>
                  <a:srgbClr val="050E17"/>
                </a:solidFill>
                <a:effectLst/>
                <a:latin typeface="-apple-system"/>
              </a:rPr>
              <a:t> card information to make purchases over the phone or online, without having the physical card in their possession.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5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suspect that if time was included, </a:t>
            </a:r>
            <a:r>
              <a:rPr lang="en-US" dirty="0" err="1"/>
              <a:t>distance_from_last_transaction</a:t>
            </a:r>
            <a:r>
              <a:rPr lang="en-US" dirty="0"/>
              <a:t> would have a much higher weight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3C52C-5E29-41AF-BAA3-8217E886DA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59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0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99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0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47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0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7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3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0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3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15-May-23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ymentsdive.com/news/card-industry-fraud-fighting-efforts-pay-off-nilson-report-credit-debit/639675/#:~:text=Dive%20Brief%3A,last%20year%20of%20%24408.50%20bill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7" y="821265"/>
            <a:ext cx="6499302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679371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Ahmed Mohamed Ismail</a:t>
            </a:r>
          </a:p>
          <a:p>
            <a:r>
              <a:rPr lang="en-US" dirty="0"/>
              <a:t>Moaz Mohamed El Sherbini</a:t>
            </a:r>
          </a:p>
          <a:p>
            <a:r>
              <a:rPr lang="en-US" dirty="0"/>
              <a:t>Mostafa Ashraf Ahmed</a:t>
            </a:r>
          </a:p>
          <a:p>
            <a:r>
              <a:rPr lang="en-US" dirty="0"/>
              <a:t>Nader Youhanna Adib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F958-5D4E-0EB7-6D7B-952CCDB5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Minimum Distance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CE435-56A0-6B65-AB81-1B89E01F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Accuracy = 91.30%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5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64DB-5379-E65A-A1FF-8EE74778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36FF3-386F-8EFF-EF14-95D7F9D96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Using Gaussian conditional probabilities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 kern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  <m:r>
                                      <a:rPr lang="en-US" sz="1800" i="1" ker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i="1" kern="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𝜇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bar>
                              <m:bar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bar>
                              <m:bar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bar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 </m:t>
                            </m:r>
                          </m:sup>
                        </m:sSup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2∙</m:t>
                                </m:r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𝑑𝑒𝑡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Σ</m:t>
                        </m:r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 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Accuracy = 87.35%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36FF3-386F-8EFF-EF14-95D7F9D96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409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298B-823C-4118-A6F7-CB5A8D54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 Nearest Neighbours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9132-EBEC-EF6A-4B96-05676271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l-PL" dirty="0"/>
              <a:t>K = 3</a:t>
            </a:r>
            <a:r>
              <a:rPr lang="en-US" dirty="0"/>
              <a:t>		Accuracy </a:t>
            </a:r>
            <a:r>
              <a:rPr lang="pl-PL" dirty="0"/>
              <a:t>: </a:t>
            </a:r>
            <a:r>
              <a:rPr lang="en-US" dirty="0"/>
              <a:t>98.3</a:t>
            </a:r>
            <a:r>
              <a:rPr lang="pl-PL" dirty="0"/>
              <a:t>%</a:t>
            </a:r>
          </a:p>
          <a:p>
            <a:pPr>
              <a:lnSpc>
                <a:spcPct val="150000"/>
              </a:lnSpc>
            </a:pPr>
            <a:r>
              <a:rPr lang="pl-PL" dirty="0"/>
              <a:t>K = 5</a:t>
            </a:r>
            <a:r>
              <a:rPr lang="en-US" dirty="0"/>
              <a:t>		Accuracy </a:t>
            </a:r>
            <a:r>
              <a:rPr lang="pl-PL" dirty="0"/>
              <a:t>: </a:t>
            </a:r>
            <a:r>
              <a:rPr lang="en-US" dirty="0"/>
              <a:t>98.16</a:t>
            </a:r>
            <a:r>
              <a:rPr lang="pl-PL" dirty="0"/>
              <a:t>%</a:t>
            </a:r>
          </a:p>
          <a:p>
            <a:pPr>
              <a:lnSpc>
                <a:spcPct val="150000"/>
              </a:lnSpc>
            </a:pPr>
            <a:r>
              <a:rPr lang="pl-PL" dirty="0"/>
              <a:t>K = 7</a:t>
            </a:r>
            <a:r>
              <a:rPr lang="en-US" dirty="0"/>
              <a:t>		Accuracy </a:t>
            </a:r>
            <a:r>
              <a:rPr lang="pl-PL" dirty="0"/>
              <a:t>: </a:t>
            </a:r>
            <a:r>
              <a:rPr lang="en-US" dirty="0"/>
              <a:t>99.16</a:t>
            </a:r>
            <a:r>
              <a:rPr lang="pl-PL" dirty="0"/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5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0D97-8175-2998-596D-23035221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4C4E-3670-399C-E674-15700ECD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No accuracy since it is not a classification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WSS = 3311305539.2</a:t>
            </a:r>
          </a:p>
        </p:txBody>
      </p:sp>
    </p:spTree>
    <p:extLst>
      <p:ext uri="{BB962C8B-B14F-4D97-AF65-F5344CB8AC3E}">
        <p14:creationId xmlns:p14="http://schemas.microsoft.com/office/powerpoint/2010/main" val="406338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73A6-3D43-477E-BF75-A1A3B585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A77F-6A7E-F2DE-7C82-D8998632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https://www.paymentsdive.com/news/card-industry-fraud-fighting-efforts-pay-off-nilson-report-credit-debit/639675/#:~:text=Dive%20Brief%3A,last%20year%20of%20%24408.50%20billion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https://www.ftc.gov/news-events/topics/consumer-finance/credit-cards</a:t>
            </a:r>
          </a:p>
        </p:txBody>
      </p:sp>
    </p:spTree>
    <p:extLst>
      <p:ext uri="{BB962C8B-B14F-4D97-AF65-F5344CB8AC3E}">
        <p14:creationId xmlns:p14="http://schemas.microsoft.com/office/powerpoint/2010/main" val="174345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estion Ppt Powerpoint Presentation File Pictures | PPT ...">
            <a:extLst>
              <a:ext uri="{FF2B5EF4-FFF2-40B4-BE49-F238E27FC236}">
                <a16:creationId xmlns:a16="http://schemas.microsoft.com/office/drawing/2014/main" id="{B12C2F5C-E4EB-BC11-2509-FAA7BDC8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41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Free Google Thank You Slide &amp; PowerPoint Templates">
            <a:extLst>
              <a:ext uri="{FF2B5EF4-FFF2-40B4-BE49-F238E27FC236}">
                <a16:creationId xmlns:a16="http://schemas.microsoft.com/office/drawing/2014/main" id="{91F52574-7586-AFA1-62B7-E885E85ED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7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3"/>
            <a:ext cx="7434070" cy="147433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Credit Card Fraud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Identity Theft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Online Fraud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Lost or Stolen Card Fraud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Card-Not-Present Fraud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8D8C-9C5B-1916-6894-1937776A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Fraud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65E0-F640-509F-5795-E6750E464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2020, credit card fraud losses in the United States totaled $11.2 billion, up from $10 billion in 2019.</a:t>
            </a:r>
          </a:p>
          <a:p>
            <a:pPr>
              <a:lnSpc>
                <a:spcPct val="150000"/>
              </a:lnSpc>
            </a:pPr>
            <a:r>
              <a:rPr lang="en-US" dirty="0"/>
              <a:t>In 2020, the global cost of payment card fraud was estimated to be $27.85 billion.</a:t>
            </a:r>
          </a:p>
          <a:p>
            <a:pPr>
              <a:lnSpc>
                <a:spcPct val="150000"/>
              </a:lnSpc>
            </a:pPr>
            <a:r>
              <a:rPr lang="en-US" dirty="0"/>
              <a:t>Credit card fraud was the most common type of identity theft reported by consumers, accounting for 31% of all reported cases.</a:t>
            </a:r>
          </a:p>
          <a:p>
            <a:pPr>
              <a:lnSpc>
                <a:spcPct val="150000"/>
              </a:lnSpc>
            </a:pPr>
            <a:r>
              <a:rPr lang="en-US" dirty="0"/>
              <a:t>COVID-19 pandemic lead to increase in card-not-present frauds.</a:t>
            </a:r>
          </a:p>
        </p:txBody>
      </p:sp>
    </p:spTree>
    <p:extLst>
      <p:ext uri="{BB962C8B-B14F-4D97-AF65-F5344CB8AC3E}">
        <p14:creationId xmlns:p14="http://schemas.microsoft.com/office/powerpoint/2010/main" val="140993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57" y="817942"/>
            <a:ext cx="10765972" cy="5222117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Technical Part</a:t>
            </a:r>
          </a:p>
        </p:txBody>
      </p:sp>
    </p:spTree>
    <p:extLst>
      <p:ext uri="{BB962C8B-B14F-4D97-AF65-F5344CB8AC3E}">
        <p14:creationId xmlns:p14="http://schemas.microsoft.com/office/powerpoint/2010/main" val="3312864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D8A6-178E-0C3B-9C48-9BA142D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CC48-82B6-A2DC-7959-5952373B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Removed missing data</a:t>
            </a:r>
          </a:p>
          <a:p>
            <a:pPr>
              <a:lnSpc>
                <a:spcPct val="150000"/>
              </a:lnSpc>
            </a:pPr>
            <a:r>
              <a:rPr lang="en-US" dirty="0"/>
              <a:t>Removed illogical data (negative values for distance)</a:t>
            </a:r>
          </a:p>
          <a:p>
            <a:pPr>
              <a:lnSpc>
                <a:spcPct val="150000"/>
              </a:lnSpc>
            </a:pPr>
            <a:r>
              <a:rPr lang="en-US" dirty="0"/>
              <a:t>Handled outliers using percentiles</a:t>
            </a:r>
          </a:p>
          <a:p>
            <a:pPr>
              <a:lnSpc>
                <a:spcPct val="150000"/>
              </a:lnSpc>
            </a:pPr>
            <a:r>
              <a:rPr lang="en-US" dirty="0"/>
              <a:t>Normalized data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extraction</a:t>
            </a:r>
          </a:p>
          <a:p>
            <a:pPr>
              <a:lnSpc>
                <a:spcPct val="150000"/>
              </a:lnSpc>
            </a:pPr>
            <a:r>
              <a:rPr lang="en-US" dirty="0"/>
              <a:t>Split the data (training, validation and testing)</a:t>
            </a:r>
          </a:p>
        </p:txBody>
      </p:sp>
    </p:spTree>
    <p:extLst>
      <p:ext uri="{BB962C8B-B14F-4D97-AF65-F5344CB8AC3E}">
        <p14:creationId xmlns:p14="http://schemas.microsoft.com/office/powerpoint/2010/main" val="345163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pink triangle and black text&#10;&#10;Description automatically generated with low confidence">
            <a:extLst>
              <a:ext uri="{FF2B5EF4-FFF2-40B4-BE49-F238E27FC236}">
                <a16:creationId xmlns:a16="http://schemas.microsoft.com/office/drawing/2014/main" id="{AA662A6F-8E5E-B05F-0F27-3467939A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9" y="1962334"/>
            <a:ext cx="3530159" cy="2933333"/>
          </a:xfrm>
          <a:prstGeom prst="rect">
            <a:avLst/>
          </a:prstGeom>
        </p:spPr>
      </p:pic>
      <p:pic>
        <p:nvPicPr>
          <p:cNvPr id="6" name="Picture 5" descr="A picture containing colorfulness, square, rectangle, screenshot&#10;&#10;Description automatically generated">
            <a:extLst>
              <a:ext uri="{FF2B5EF4-FFF2-40B4-BE49-F238E27FC236}">
                <a16:creationId xmlns:a16="http://schemas.microsoft.com/office/drawing/2014/main" id="{E7F00996-8F66-FB0B-DB97-B729306C2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494" y="1702435"/>
            <a:ext cx="5943600" cy="34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F96B-114C-AB37-6E14-78803714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93A7-1EE7-6F8C-1F5F-028C61EB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cannot confidently predict if a transaction is fraudulent, we can, however, predict with high confidence that it is not fraudulent given some conditions (According to association rules).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85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6D4C-E016-3A14-91E9-9DEC9A1A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Algorithms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7A0F9-AD67-71DD-6674-FFE04BF5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Minimum Distance Classifier</a:t>
            </a:r>
          </a:p>
          <a:p>
            <a:pPr>
              <a:lnSpc>
                <a:spcPct val="150000"/>
              </a:lnSpc>
            </a:pPr>
            <a:r>
              <a:rPr lang="en-US" dirty="0"/>
              <a:t>K Nearest Neighbours (with and without Spark)</a:t>
            </a:r>
          </a:p>
          <a:p>
            <a:pPr>
              <a:lnSpc>
                <a:spcPct val="150000"/>
              </a:lnSpc>
            </a:pPr>
            <a:r>
              <a:rPr lang="en-US" dirty="0"/>
              <a:t>Naïve Bayes</a:t>
            </a:r>
          </a:p>
          <a:p>
            <a:pPr>
              <a:lnSpc>
                <a:spcPct val="150000"/>
              </a:lnSpc>
            </a:pPr>
            <a:r>
              <a:rPr lang="en-US" dirty="0"/>
              <a:t>K means using Spark</a:t>
            </a:r>
          </a:p>
          <a:p>
            <a:pPr>
              <a:lnSpc>
                <a:spcPct val="150000"/>
              </a:lnSpc>
            </a:pPr>
            <a:r>
              <a:rPr lang="en-US" dirty="0"/>
              <a:t>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075516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CC3-FC2E-3728-EB47-F2823A02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2E0E-CF11-1230-F800-536AF0A5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Logistic Regression with cross-validation, max iterations = 1000</a:t>
            </a:r>
          </a:p>
          <a:p>
            <a:pPr>
              <a:lnSpc>
                <a:spcPct val="150000"/>
              </a:lnSpc>
            </a:pPr>
            <a:r>
              <a:rPr lang="en-US" dirty="0"/>
              <a:t>Accuracy = 96.36%</a:t>
            </a:r>
          </a:p>
          <a:p>
            <a:pPr>
              <a:lnSpc>
                <a:spcPct val="150000"/>
              </a:lnSpc>
            </a:pPr>
            <a:r>
              <a:rPr lang="en-US" dirty="0"/>
              <a:t>The feature with the highest weight was </a:t>
            </a:r>
            <a:r>
              <a:rPr lang="en-US" dirty="0" err="1"/>
              <a:t>used_pin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The feature with lowest weight was </a:t>
            </a:r>
            <a:r>
              <a:rPr lang="en-US" dirty="0" err="1"/>
              <a:t>distance_from_last_transaction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03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511</Words>
  <Application>Microsoft Office PowerPoint</Application>
  <PresentationFormat>Widescreen</PresentationFormat>
  <Paragraphs>65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Cambria Math</vt:lpstr>
      <vt:lpstr>Century Gothic</vt:lpstr>
      <vt:lpstr>Vapor Trail</vt:lpstr>
      <vt:lpstr>Credit Card Fraud Detection</vt:lpstr>
      <vt:lpstr>What is Credit Card Fraud </vt:lpstr>
      <vt:lpstr>Fraud Statistics</vt:lpstr>
      <vt:lpstr>Technical Part</vt:lpstr>
      <vt:lpstr>Data Preprocessing</vt:lpstr>
      <vt:lpstr>PowerPoint Presentation</vt:lpstr>
      <vt:lpstr>Data Insights</vt:lpstr>
      <vt:lpstr>Algorithms implemented</vt:lpstr>
      <vt:lpstr>Logistic Regression</vt:lpstr>
      <vt:lpstr>Minimum Distance Classifier</vt:lpstr>
      <vt:lpstr>Naïve Bayes</vt:lpstr>
      <vt:lpstr>K Nearest Neighbours</vt:lpstr>
      <vt:lpstr>K Means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Ahmed Ismail</dc:creator>
  <cp:lastModifiedBy>Ahmed Ismail</cp:lastModifiedBy>
  <cp:revision>25</cp:revision>
  <dcterms:created xsi:type="dcterms:W3CDTF">2023-05-15T00:25:15Z</dcterms:created>
  <dcterms:modified xsi:type="dcterms:W3CDTF">2023-05-15T01:32:06Z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