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90455d06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90455d06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90455d06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90455d06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90455d06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90455d06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90455d06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90455d06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90455d0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90455d0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90455d06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90455d06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90455d06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90455d06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90455d06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90455d06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90455d06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90455d06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90455d06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90455d06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90455d06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90455d06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90455d06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90455d06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r.wikipedia.org/wiki/Services_de_la_circulation_a%C3%A9rienne" TargetMode="External"/><Relationship Id="rId4" Type="http://schemas.openxmlformats.org/officeDocument/2006/relationships/hyperlink" Target="https://fr.wikipedia.org/wiki/Gestion_des_flux_de_trafic_a%C3%A9rien" TargetMode="External"/><Relationship Id="rId5" Type="http://schemas.openxmlformats.org/officeDocument/2006/relationships/hyperlink" Target="https://fr.wikipedia.org/wiki/Gestion_de_l%27espace_a%C3%A9rien" TargetMode="External"/><Relationship Id="rId6" Type="http://schemas.openxmlformats.org/officeDocument/2006/relationships/image" Target="../media/image13.jpg"/><Relationship Id="rId7"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129" name="Google Shape;129;p13"/>
          <p:cNvSpPr txBox="1"/>
          <p:nvPr>
            <p:ph idx="1" type="subTitle"/>
          </p:nvPr>
        </p:nvSpPr>
        <p:spPr>
          <a:xfrm>
            <a:off x="1813575" y="7511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3200"/>
              <a:t> Gestion du trafic aérien</a:t>
            </a:r>
            <a:endParaRPr sz="3200"/>
          </a:p>
        </p:txBody>
      </p:sp>
      <p:pic>
        <p:nvPicPr>
          <p:cNvPr id="130" name="Google Shape;130;p13"/>
          <p:cNvPicPr preferRelativeResize="0"/>
          <p:nvPr/>
        </p:nvPicPr>
        <p:blipFill>
          <a:blip r:embed="rId3">
            <a:alphaModFix/>
          </a:blip>
          <a:stretch>
            <a:fillRect/>
          </a:stretch>
        </p:blipFill>
        <p:spPr>
          <a:xfrm>
            <a:off x="757238" y="1331000"/>
            <a:ext cx="7629525" cy="2650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2"/>
          <p:cNvPicPr preferRelativeResize="0"/>
          <p:nvPr/>
        </p:nvPicPr>
        <p:blipFill rotWithShape="1">
          <a:blip r:embed="rId3">
            <a:alphaModFix/>
          </a:blip>
          <a:srcRect b="0" l="0" r="0" t="-8201"/>
          <a:stretch/>
        </p:blipFill>
        <p:spPr>
          <a:xfrm>
            <a:off x="768775" y="475125"/>
            <a:ext cx="7454050" cy="4000051"/>
          </a:xfrm>
          <a:prstGeom prst="rect">
            <a:avLst/>
          </a:prstGeom>
          <a:noFill/>
          <a:ln>
            <a:noFill/>
          </a:ln>
        </p:spPr>
      </p:pic>
      <p:sp>
        <p:nvSpPr>
          <p:cNvPr id="198" name="Google Shape;198;p22"/>
          <p:cNvSpPr txBox="1"/>
          <p:nvPr/>
        </p:nvSpPr>
        <p:spPr>
          <a:xfrm>
            <a:off x="1074900" y="371700"/>
            <a:ext cx="7624800" cy="47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3"/>
          <p:cNvPicPr preferRelativeResize="0"/>
          <p:nvPr/>
        </p:nvPicPr>
        <p:blipFill>
          <a:blip r:embed="rId3">
            <a:alphaModFix/>
          </a:blip>
          <a:stretch>
            <a:fillRect/>
          </a:stretch>
        </p:blipFill>
        <p:spPr>
          <a:xfrm>
            <a:off x="915300" y="1240650"/>
            <a:ext cx="7313425" cy="3338475"/>
          </a:xfrm>
          <a:prstGeom prst="rect">
            <a:avLst/>
          </a:prstGeom>
          <a:noFill/>
          <a:ln>
            <a:noFill/>
          </a:ln>
        </p:spPr>
      </p:pic>
      <p:sp>
        <p:nvSpPr>
          <p:cNvPr id="204" name="Google Shape;204;p23"/>
          <p:cNvSpPr txBox="1"/>
          <p:nvPr/>
        </p:nvSpPr>
        <p:spPr>
          <a:xfrm>
            <a:off x="783600" y="401850"/>
            <a:ext cx="7775400" cy="838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fr" sz="1050">
                <a:highlight>
                  <a:srgbClr val="FFFFFE"/>
                </a:highlight>
                <a:latin typeface="Courier New"/>
                <a:ea typeface="Courier New"/>
                <a:cs typeface="Courier New"/>
                <a:sym typeface="Courier New"/>
              </a:rPr>
              <a:t>Un vol est considéré comme retardé si son heure d'arrivée réelle est plus de 15 minutes plus tard que l'heure d'arrivée prévue.</a:t>
            </a:r>
            <a:endParaRPr b="1"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115100" y="544225"/>
            <a:ext cx="7112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Visualisation Power Bi</a:t>
            </a:r>
            <a:endParaRPr/>
          </a:p>
        </p:txBody>
      </p:sp>
      <p:sp>
        <p:nvSpPr>
          <p:cNvPr id="210" name="Google Shape;210;p24"/>
          <p:cNvSpPr txBox="1"/>
          <p:nvPr>
            <p:ph idx="1" type="body"/>
          </p:nvPr>
        </p:nvSpPr>
        <p:spPr>
          <a:xfrm>
            <a:off x="819150" y="2858200"/>
            <a:ext cx="7505700" cy="158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fr" sz="5216"/>
              <a:t>- retard moyen par date et par compagnie aérienne</a:t>
            </a:r>
            <a:endParaRPr b="1" sz="5216"/>
          </a:p>
          <a:p>
            <a:pPr indent="0" lvl="0" marL="0" rtl="0" algn="l">
              <a:spcBef>
                <a:spcPts val="1200"/>
              </a:spcBef>
              <a:spcAft>
                <a:spcPts val="0"/>
              </a:spcAft>
              <a:buNone/>
            </a:pPr>
            <a:r>
              <a:rPr b="1" lang="fr" sz="5216"/>
              <a:t>- diagramme à secteurs pour le retard moyen par compagnie aérienne</a:t>
            </a:r>
            <a:endParaRPr b="1" sz="5216"/>
          </a:p>
          <a:p>
            <a:pPr indent="0" lvl="0" marL="0" rtl="0" algn="l">
              <a:spcBef>
                <a:spcPts val="1200"/>
              </a:spcBef>
              <a:spcAft>
                <a:spcPts val="0"/>
              </a:spcAft>
              <a:buNone/>
            </a:pPr>
            <a:r>
              <a:rPr b="1" lang="fr" sz="5216"/>
              <a:t>- carte de chaleur pour les vols</a:t>
            </a:r>
            <a:endParaRPr b="1" sz="5216"/>
          </a:p>
          <a:p>
            <a:pPr indent="0" lvl="0" marL="0" rtl="0" algn="l">
              <a:spcBef>
                <a:spcPts val="1200"/>
              </a:spcBef>
              <a:spcAft>
                <a:spcPts val="0"/>
              </a:spcAft>
              <a:buNone/>
            </a:pPr>
            <a:r>
              <a:rPr b="1" lang="fr" sz="5216"/>
              <a:t>- barplot de retard par origine</a:t>
            </a:r>
            <a:endParaRPr b="1" sz="5216"/>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a:p>
        </p:txBody>
      </p:sp>
      <p:pic>
        <p:nvPicPr>
          <p:cNvPr id="211" name="Google Shape;211;p24"/>
          <p:cNvPicPr preferRelativeResize="0"/>
          <p:nvPr/>
        </p:nvPicPr>
        <p:blipFill>
          <a:blip r:embed="rId3">
            <a:alphaModFix/>
          </a:blip>
          <a:stretch>
            <a:fillRect/>
          </a:stretch>
        </p:blipFill>
        <p:spPr>
          <a:xfrm>
            <a:off x="1195475" y="1172050"/>
            <a:ext cx="6841250" cy="158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904875" y="2094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r>
              <a:rPr lang="fr"/>
              <a:t>Démonstration</a:t>
            </a:r>
            <a:r>
              <a:rPr lang="f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435650" y="360575"/>
            <a:ext cx="7505700" cy="62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Plan </a:t>
            </a:r>
            <a:endParaRPr/>
          </a:p>
        </p:txBody>
      </p:sp>
      <p:sp>
        <p:nvSpPr>
          <p:cNvPr id="136" name="Google Shape;136;p14"/>
          <p:cNvSpPr txBox="1"/>
          <p:nvPr>
            <p:ph idx="1" type="body"/>
          </p:nvPr>
        </p:nvSpPr>
        <p:spPr>
          <a:xfrm>
            <a:off x="503300" y="981275"/>
            <a:ext cx="7505700" cy="35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sz="2400"/>
              <a:t>-Gestion  du trafic aérien</a:t>
            </a:r>
            <a:endParaRPr b="1" i="1" sz="2400"/>
          </a:p>
          <a:p>
            <a:pPr indent="0" lvl="0" marL="0" rtl="0" algn="l">
              <a:spcBef>
                <a:spcPts val="1200"/>
              </a:spcBef>
              <a:spcAft>
                <a:spcPts val="0"/>
              </a:spcAft>
              <a:buNone/>
            </a:pPr>
            <a:r>
              <a:rPr b="1" i="1" lang="fr" sz="2400"/>
              <a:t>-Problématique </a:t>
            </a:r>
            <a:endParaRPr b="1" i="1" sz="2400"/>
          </a:p>
          <a:p>
            <a:pPr indent="0" lvl="0" marL="0" rtl="0" algn="l">
              <a:spcBef>
                <a:spcPts val="1200"/>
              </a:spcBef>
              <a:spcAft>
                <a:spcPts val="0"/>
              </a:spcAft>
              <a:buNone/>
            </a:pPr>
            <a:r>
              <a:rPr b="1" i="1" lang="fr" sz="2400"/>
              <a:t>-Solution Proposé</a:t>
            </a:r>
            <a:endParaRPr b="1" i="1" sz="2400"/>
          </a:p>
          <a:p>
            <a:pPr indent="0" lvl="0" marL="0" rtl="0" algn="l">
              <a:spcBef>
                <a:spcPts val="1200"/>
              </a:spcBef>
              <a:spcAft>
                <a:spcPts val="0"/>
              </a:spcAft>
              <a:buNone/>
            </a:pPr>
            <a:r>
              <a:rPr b="1" i="1" lang="fr" sz="2400"/>
              <a:t>-</a:t>
            </a:r>
            <a:r>
              <a:rPr b="1" i="1" lang="fr" sz="2400"/>
              <a:t>Difficulté</a:t>
            </a:r>
            <a:r>
              <a:rPr b="1" i="1" lang="fr" sz="2400"/>
              <a:t> </a:t>
            </a:r>
            <a:endParaRPr b="1" i="1" sz="2400"/>
          </a:p>
          <a:p>
            <a:pPr indent="0" lvl="0" marL="0" rtl="0" algn="l">
              <a:spcBef>
                <a:spcPts val="1200"/>
              </a:spcBef>
              <a:spcAft>
                <a:spcPts val="1200"/>
              </a:spcAft>
              <a:buNone/>
            </a:pPr>
            <a:r>
              <a:rPr b="1" i="1" lang="fr" sz="2400"/>
              <a:t>-</a:t>
            </a:r>
            <a:r>
              <a:rPr b="1" i="1" lang="fr" sz="2400"/>
              <a:t>Démonstration</a:t>
            </a:r>
            <a:r>
              <a:rPr b="1" i="1" lang="fr" sz="2400"/>
              <a:t> </a:t>
            </a:r>
            <a:endParaRPr b="1" i="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342150" y="248100"/>
            <a:ext cx="8459700" cy="46473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fr" sz="5663">
                <a:solidFill>
                  <a:srgbClr val="000000"/>
                </a:solidFill>
                <a:latin typeface="Arial"/>
                <a:ea typeface="Arial"/>
                <a:cs typeface="Arial"/>
                <a:sym typeface="Arial"/>
              </a:rPr>
              <a:t>Les annulations les retards et aussi l’ensemble des trafics </a:t>
            </a:r>
            <a:r>
              <a:rPr lang="fr" sz="5663">
                <a:solidFill>
                  <a:srgbClr val="000000"/>
                </a:solidFill>
                <a:latin typeface="Arial"/>
                <a:ea typeface="Arial"/>
                <a:cs typeface="Arial"/>
                <a:sym typeface="Arial"/>
              </a:rPr>
              <a:t>aériens est le grand bazar du transport aérien .Afin de faire face à ces  perturbations </a:t>
            </a:r>
            <a:r>
              <a:rPr lang="fr" sz="5763">
                <a:solidFill>
                  <a:srgbClr val="212121"/>
                </a:solidFill>
                <a:latin typeface="Georgia"/>
                <a:ea typeface="Georgia"/>
                <a:cs typeface="Georgia"/>
                <a:sym typeface="Georgia"/>
              </a:rPr>
              <a:t>la gestion du trafic aérien est la seule solution pour minimiser le taux de ces perturbations</a:t>
            </a:r>
            <a:r>
              <a:rPr lang="fr" sz="5863">
                <a:solidFill>
                  <a:srgbClr val="212121"/>
                </a:solidFill>
                <a:latin typeface="Georgia"/>
                <a:ea typeface="Georgia"/>
                <a:cs typeface="Georgia"/>
                <a:sym typeface="Georgia"/>
              </a:rPr>
              <a:t> </a:t>
            </a:r>
            <a:r>
              <a:rPr lang="fr" sz="6063">
                <a:solidFill>
                  <a:srgbClr val="212121"/>
                </a:solidFill>
                <a:latin typeface="Georgia"/>
                <a:ea typeface="Georgia"/>
                <a:cs typeface="Georgia"/>
                <a:sym typeface="Georgia"/>
              </a:rPr>
              <a:t>.</a:t>
            </a:r>
            <a:endParaRPr sz="6063">
              <a:solidFill>
                <a:srgbClr val="212121"/>
              </a:solidFill>
              <a:latin typeface="Georgia"/>
              <a:ea typeface="Georgia"/>
              <a:cs typeface="Georgia"/>
              <a:sym typeface="Georgia"/>
            </a:endParaRPr>
          </a:p>
          <a:p>
            <a:pPr indent="0" lvl="0" marL="0" rtl="0" algn="l">
              <a:spcBef>
                <a:spcPts val="1200"/>
              </a:spcBef>
              <a:spcAft>
                <a:spcPts val="0"/>
              </a:spcAft>
              <a:buNone/>
            </a:pPr>
            <a:r>
              <a:t/>
            </a:r>
            <a:endParaRPr sz="1800">
              <a:solidFill>
                <a:srgbClr val="212121"/>
              </a:solidFill>
              <a:latin typeface="Georgia"/>
              <a:ea typeface="Georgia"/>
              <a:cs typeface="Georgia"/>
              <a:sym typeface="Georgia"/>
            </a:endParaRPr>
          </a:p>
          <a:p>
            <a:pPr indent="0" lvl="0" marL="0" rtl="0" algn="l">
              <a:spcBef>
                <a:spcPts val="1200"/>
              </a:spcBef>
              <a:spcAft>
                <a:spcPts val="0"/>
              </a:spcAft>
              <a:buNone/>
            </a:pPr>
            <a:r>
              <a:t/>
            </a:r>
            <a:endParaRPr sz="1800">
              <a:solidFill>
                <a:srgbClr val="212121"/>
              </a:solidFill>
              <a:latin typeface="Georgia"/>
              <a:ea typeface="Georgia"/>
              <a:cs typeface="Georgia"/>
              <a:sym typeface="Georgia"/>
            </a:endParaRPr>
          </a:p>
          <a:p>
            <a:pPr indent="0" lvl="0" marL="0" rtl="0" algn="l">
              <a:spcBef>
                <a:spcPts val="1200"/>
              </a:spcBef>
              <a:spcAft>
                <a:spcPts val="0"/>
              </a:spcAft>
              <a:buNone/>
            </a:pPr>
            <a:r>
              <a:t/>
            </a:r>
            <a:endParaRPr sz="1800">
              <a:solidFill>
                <a:srgbClr val="212121"/>
              </a:solidFill>
              <a:latin typeface="Georgia"/>
              <a:ea typeface="Georgia"/>
              <a:cs typeface="Georgia"/>
              <a:sym typeface="Georgia"/>
            </a:endParaRPr>
          </a:p>
          <a:p>
            <a:pPr indent="0" lvl="0" marL="0" rtl="0" algn="l">
              <a:spcBef>
                <a:spcPts val="1200"/>
              </a:spcBef>
              <a:spcAft>
                <a:spcPts val="0"/>
              </a:spcAft>
              <a:buNone/>
            </a:pPr>
            <a:r>
              <a:t/>
            </a:r>
            <a:endParaRPr sz="1800">
              <a:solidFill>
                <a:srgbClr val="212121"/>
              </a:solidFill>
              <a:latin typeface="Georgia"/>
              <a:ea typeface="Georgia"/>
              <a:cs typeface="Georgia"/>
              <a:sym typeface="Georgia"/>
            </a:endParaRPr>
          </a:p>
          <a:p>
            <a:pPr indent="0" lvl="0" marL="0" rtl="0" algn="l">
              <a:spcBef>
                <a:spcPts val="1200"/>
              </a:spcBef>
              <a:spcAft>
                <a:spcPts val="0"/>
              </a:spcAft>
              <a:buNone/>
            </a:pPr>
            <a:r>
              <a:t/>
            </a:r>
            <a:endParaRPr sz="1800">
              <a:solidFill>
                <a:srgbClr val="212121"/>
              </a:solidFill>
              <a:latin typeface="Georgia"/>
              <a:ea typeface="Georgia"/>
              <a:cs typeface="Georgia"/>
              <a:sym typeface="Georgia"/>
            </a:endParaRPr>
          </a:p>
          <a:p>
            <a:pPr indent="0" lvl="0" marL="0" rtl="0" algn="l">
              <a:spcBef>
                <a:spcPts val="1200"/>
              </a:spcBef>
              <a:spcAft>
                <a:spcPts val="0"/>
              </a:spcAft>
              <a:buNone/>
            </a:pPr>
            <a:r>
              <a:t/>
            </a:r>
            <a:endParaRPr sz="1800">
              <a:solidFill>
                <a:srgbClr val="212121"/>
              </a:solidFill>
              <a:latin typeface="Georgia"/>
              <a:ea typeface="Georgia"/>
              <a:cs typeface="Georgia"/>
              <a:sym typeface="Georgia"/>
            </a:endParaRPr>
          </a:p>
          <a:p>
            <a:pPr indent="0" lvl="0" marL="0" rtl="0" algn="l">
              <a:spcBef>
                <a:spcPts val="1200"/>
              </a:spcBef>
              <a:spcAft>
                <a:spcPts val="0"/>
              </a:spcAft>
              <a:buNone/>
            </a:pPr>
            <a:r>
              <a:t/>
            </a:r>
            <a:endParaRPr sz="1800">
              <a:solidFill>
                <a:srgbClr val="212121"/>
              </a:solidFill>
              <a:latin typeface="Georgia"/>
              <a:ea typeface="Georgia"/>
              <a:cs typeface="Georgia"/>
              <a:sym typeface="Georgia"/>
            </a:endParaRPr>
          </a:p>
          <a:p>
            <a:pPr indent="0" lvl="0" marL="0" rtl="0" algn="l">
              <a:spcBef>
                <a:spcPts val="1200"/>
              </a:spcBef>
              <a:spcAft>
                <a:spcPts val="0"/>
              </a:spcAft>
              <a:buNone/>
            </a:pPr>
            <a:r>
              <a:t/>
            </a:r>
            <a:endParaRPr sz="1800">
              <a:solidFill>
                <a:srgbClr val="212121"/>
              </a:solidFill>
              <a:latin typeface="Georgia"/>
              <a:ea typeface="Georgia"/>
              <a:cs typeface="Georgia"/>
              <a:sym typeface="Georgia"/>
            </a:endParaRPr>
          </a:p>
          <a:p>
            <a:pPr indent="0" lvl="0" marL="0" rtl="0" algn="l">
              <a:spcBef>
                <a:spcPts val="1200"/>
              </a:spcBef>
              <a:spcAft>
                <a:spcPts val="0"/>
              </a:spcAft>
              <a:buNone/>
            </a:pPr>
            <a:r>
              <a:t/>
            </a:r>
            <a:endParaRPr sz="5888">
              <a:solidFill>
                <a:srgbClr val="444444"/>
              </a:solidFill>
              <a:highlight>
                <a:srgbClr val="FFFFFF"/>
              </a:highlight>
              <a:latin typeface="Arial"/>
              <a:ea typeface="Arial"/>
              <a:cs typeface="Arial"/>
              <a:sym typeface="Arial"/>
            </a:endParaRPr>
          </a:p>
          <a:p>
            <a:pPr indent="0" lvl="0" marL="0" rtl="0" algn="l">
              <a:spcBef>
                <a:spcPts val="1200"/>
              </a:spcBef>
              <a:spcAft>
                <a:spcPts val="0"/>
              </a:spcAft>
              <a:buNone/>
            </a:pPr>
            <a:r>
              <a:rPr lang="fr" sz="5738">
                <a:solidFill>
                  <a:srgbClr val="202122"/>
                </a:solidFill>
                <a:highlight>
                  <a:srgbClr val="FFFFFF"/>
                </a:highlight>
                <a:latin typeface="Arial"/>
                <a:ea typeface="Arial"/>
                <a:cs typeface="Arial"/>
                <a:sym typeface="Arial"/>
              </a:rPr>
              <a:t>La </a:t>
            </a:r>
            <a:r>
              <a:rPr b="1" lang="fr" sz="5738">
                <a:solidFill>
                  <a:srgbClr val="202122"/>
                </a:solidFill>
                <a:highlight>
                  <a:srgbClr val="FFFFFF"/>
                </a:highlight>
                <a:latin typeface="Arial"/>
                <a:ea typeface="Arial"/>
                <a:cs typeface="Arial"/>
                <a:sym typeface="Arial"/>
              </a:rPr>
              <a:t>gestion du trafic aérien</a:t>
            </a:r>
            <a:r>
              <a:rPr lang="fr" sz="5738">
                <a:solidFill>
                  <a:srgbClr val="202122"/>
                </a:solidFill>
                <a:highlight>
                  <a:srgbClr val="FFFFFF"/>
                </a:highlight>
                <a:latin typeface="Arial"/>
                <a:ea typeface="Arial"/>
                <a:cs typeface="Arial"/>
                <a:sym typeface="Arial"/>
              </a:rPr>
              <a:t> est l'ensemble des activités menées pour assurer la sécurité et la fluidité du trafic aérien., la gestion du trafic aérien inclut les </a:t>
            </a:r>
            <a:r>
              <a:rPr lang="fr" sz="5738">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services de la circulation aérienne</a:t>
            </a:r>
            <a:r>
              <a:rPr lang="fr" sz="5738">
                <a:solidFill>
                  <a:srgbClr val="202122"/>
                </a:solidFill>
                <a:highlight>
                  <a:srgbClr val="FFFFFF"/>
                </a:highlight>
                <a:latin typeface="Arial"/>
                <a:ea typeface="Arial"/>
                <a:cs typeface="Arial"/>
                <a:sym typeface="Arial"/>
              </a:rPr>
              <a:t>, la </a:t>
            </a:r>
            <a:r>
              <a:rPr lang="fr" sz="5738">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gestion des flux de trafic et des capacités</a:t>
            </a:r>
            <a:r>
              <a:rPr lang="fr" sz="5738">
                <a:solidFill>
                  <a:srgbClr val="202122"/>
                </a:solidFill>
                <a:highlight>
                  <a:srgbClr val="FFFFFF"/>
                </a:highlight>
                <a:latin typeface="Arial"/>
                <a:ea typeface="Arial"/>
                <a:cs typeface="Arial"/>
                <a:sym typeface="Arial"/>
              </a:rPr>
              <a:t>, et la </a:t>
            </a:r>
            <a:r>
              <a:rPr lang="fr" sz="5738">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gestion de l'espace aérien</a:t>
            </a:r>
            <a:r>
              <a:rPr lang="fr" sz="5738">
                <a:solidFill>
                  <a:srgbClr val="202122"/>
                </a:solidFill>
                <a:highlight>
                  <a:srgbClr val="FFFFFF"/>
                </a:highlight>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550">
              <a:solidFill>
                <a:srgbClr val="202122"/>
              </a:solidFill>
              <a:highlight>
                <a:srgbClr val="FFFFFF"/>
              </a:highlight>
              <a:latin typeface="Arial"/>
              <a:ea typeface="Arial"/>
              <a:cs typeface="Arial"/>
              <a:sym typeface="Arial"/>
            </a:endParaRPr>
          </a:p>
        </p:txBody>
      </p:sp>
      <p:pic>
        <p:nvPicPr>
          <p:cNvPr id="142" name="Google Shape;142;p15"/>
          <p:cNvPicPr preferRelativeResize="0"/>
          <p:nvPr/>
        </p:nvPicPr>
        <p:blipFill>
          <a:blip r:embed="rId6">
            <a:alphaModFix/>
          </a:blip>
          <a:stretch>
            <a:fillRect/>
          </a:stretch>
        </p:blipFill>
        <p:spPr>
          <a:xfrm>
            <a:off x="451175" y="1245450"/>
            <a:ext cx="3383900" cy="1811325"/>
          </a:xfrm>
          <a:prstGeom prst="rect">
            <a:avLst/>
          </a:prstGeom>
          <a:noFill/>
          <a:ln>
            <a:noFill/>
          </a:ln>
        </p:spPr>
      </p:pic>
      <p:pic>
        <p:nvPicPr>
          <p:cNvPr id="143" name="Google Shape;143;p15"/>
          <p:cNvPicPr preferRelativeResize="0"/>
          <p:nvPr/>
        </p:nvPicPr>
        <p:blipFill>
          <a:blip r:embed="rId7">
            <a:alphaModFix/>
          </a:blip>
          <a:stretch>
            <a:fillRect/>
          </a:stretch>
        </p:blipFill>
        <p:spPr>
          <a:xfrm>
            <a:off x="3981700" y="1245452"/>
            <a:ext cx="4393024" cy="1811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360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Problématique ?</a:t>
            </a:r>
            <a:endParaRPr/>
          </a:p>
        </p:txBody>
      </p:sp>
      <p:sp>
        <p:nvSpPr>
          <p:cNvPr id="149" name="Google Shape;149;p16"/>
          <p:cNvSpPr txBox="1"/>
          <p:nvPr>
            <p:ph idx="1" type="body"/>
          </p:nvPr>
        </p:nvSpPr>
        <p:spPr>
          <a:xfrm>
            <a:off x="257550" y="1127950"/>
            <a:ext cx="8628900" cy="36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solidFill>
                  <a:srgbClr val="000000"/>
                </a:solidFill>
                <a:latin typeface="Arial"/>
                <a:ea typeface="Arial"/>
                <a:cs typeface="Arial"/>
                <a:sym typeface="Arial"/>
              </a:rPr>
              <a:t>L’Aéroports de US (</a:t>
            </a:r>
            <a:r>
              <a:rPr b="1" lang="fr" sz="1400">
                <a:solidFill>
                  <a:srgbClr val="000000"/>
                </a:solidFill>
                <a:latin typeface="Arial"/>
                <a:ea typeface="Arial"/>
                <a:cs typeface="Arial"/>
                <a:sym typeface="Arial"/>
              </a:rPr>
              <a:t>US</a:t>
            </a:r>
            <a:r>
              <a:rPr lang="fr" sz="1400">
                <a:solidFill>
                  <a:srgbClr val="000000"/>
                </a:solidFill>
                <a:latin typeface="Arial"/>
                <a:ea typeface="Arial"/>
                <a:cs typeface="Arial"/>
                <a:sym typeface="Arial"/>
              </a:rPr>
              <a:t>)</a:t>
            </a:r>
            <a:r>
              <a:rPr b="1" lang="fr" sz="1400">
                <a:solidFill>
                  <a:srgbClr val="000000"/>
                </a:solidFill>
                <a:latin typeface="Arial"/>
                <a:ea typeface="Arial"/>
                <a:cs typeface="Arial"/>
                <a:sym typeface="Arial"/>
              </a:rPr>
              <a:t> </a:t>
            </a:r>
            <a:r>
              <a:rPr lang="fr" sz="1400">
                <a:solidFill>
                  <a:srgbClr val="000000"/>
                </a:solidFill>
                <a:latin typeface="Arial"/>
                <a:ea typeface="Arial"/>
                <a:cs typeface="Arial"/>
                <a:sym typeface="Arial"/>
              </a:rPr>
              <a:t> fait en effet face à un trafic aérien en constante augmentation annuellement mais en parallèle à un nombre croissant de dysfonctionnements : retards, annulation de vols, passagers qui passent la nuit à l’aéroport, …, et à d'éventuels autres problèmes qui ont  des effets néfastes pour le secteur du transport aérien .</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150" name="Google Shape;150;p16"/>
          <p:cNvPicPr preferRelativeResize="0"/>
          <p:nvPr/>
        </p:nvPicPr>
        <p:blipFill>
          <a:blip r:embed="rId3">
            <a:alphaModFix/>
          </a:blip>
          <a:stretch>
            <a:fillRect/>
          </a:stretch>
        </p:blipFill>
        <p:spPr>
          <a:xfrm>
            <a:off x="1603925" y="2244650"/>
            <a:ext cx="6190275" cy="232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965775" y="450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Solution proposé </a:t>
            </a:r>
            <a:endParaRPr/>
          </a:p>
        </p:txBody>
      </p:sp>
      <p:sp>
        <p:nvSpPr>
          <p:cNvPr id="156" name="Google Shape;156;p17"/>
          <p:cNvSpPr txBox="1"/>
          <p:nvPr>
            <p:ph idx="1" type="body"/>
          </p:nvPr>
        </p:nvSpPr>
        <p:spPr>
          <a:xfrm>
            <a:off x="345600" y="1037725"/>
            <a:ext cx="8452800" cy="36660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1200"/>
              </a:spcBef>
              <a:spcAft>
                <a:spcPts val="0"/>
              </a:spcAft>
              <a:buNone/>
            </a:pPr>
            <a:r>
              <a:rPr lang="fr">
                <a:solidFill>
                  <a:srgbClr val="000000"/>
                </a:solidFill>
                <a:latin typeface="Arial"/>
                <a:ea typeface="Arial"/>
                <a:cs typeface="Arial"/>
                <a:sym typeface="Arial"/>
              </a:rPr>
              <a:t>A l’aide de la base de donnée DP du donnée passé du </a:t>
            </a:r>
            <a:r>
              <a:rPr lang="fr">
                <a:solidFill>
                  <a:srgbClr val="000000"/>
                </a:solidFill>
                <a:latin typeface="Arial"/>
                <a:ea typeface="Arial"/>
                <a:cs typeface="Arial"/>
                <a:sym typeface="Arial"/>
              </a:rPr>
              <a:t>système</a:t>
            </a:r>
            <a:r>
              <a:rPr lang="fr">
                <a:solidFill>
                  <a:srgbClr val="000000"/>
                </a:solidFill>
                <a:latin typeface="Arial"/>
                <a:ea typeface="Arial"/>
                <a:cs typeface="Arial"/>
                <a:sym typeface="Arial"/>
              </a:rPr>
              <a:t> ADP nous avons proposé un ensemble de diagramme </a:t>
            </a:r>
            <a:r>
              <a:rPr lang="fr">
                <a:solidFill>
                  <a:srgbClr val="000000"/>
                </a:solidFill>
                <a:latin typeface="Arial"/>
                <a:ea typeface="Arial"/>
                <a:cs typeface="Arial"/>
                <a:sym typeface="Arial"/>
              </a:rPr>
              <a:t>représentatif</a:t>
            </a:r>
            <a:r>
              <a:rPr lang="fr">
                <a:solidFill>
                  <a:srgbClr val="000000"/>
                </a:solidFill>
                <a:latin typeface="Arial"/>
                <a:ea typeface="Arial"/>
                <a:cs typeface="Arial"/>
                <a:sym typeface="Arial"/>
              </a:rPr>
              <a:t>  </a:t>
            </a:r>
            <a:r>
              <a:rPr lang="fr">
                <a:solidFill>
                  <a:srgbClr val="000000"/>
                </a:solidFill>
                <a:latin typeface="Arial"/>
                <a:ea typeface="Arial"/>
                <a:cs typeface="Arial"/>
                <a:sym typeface="Arial"/>
              </a:rPr>
              <a:t>permettent</a:t>
            </a:r>
            <a:r>
              <a:rPr lang="fr">
                <a:solidFill>
                  <a:srgbClr val="000000"/>
                </a:solidFill>
                <a:latin typeface="Arial"/>
                <a:ea typeface="Arial"/>
                <a:cs typeface="Arial"/>
                <a:sym typeface="Arial"/>
              </a:rPr>
              <a:t> de </a:t>
            </a:r>
            <a:r>
              <a:rPr lang="fr">
                <a:solidFill>
                  <a:srgbClr val="000000"/>
                </a:solidFill>
                <a:latin typeface="Arial"/>
                <a:ea typeface="Arial"/>
                <a:cs typeface="Arial"/>
                <a:sym typeface="Arial"/>
              </a:rPr>
              <a:t>prévoir l’ensemble des problèmes qui existent  et ainsi pour se préparer ou aider à prendre une décision sur la situation .</a:t>
            </a:r>
            <a:r>
              <a:rPr lang="fr">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just">
              <a:lnSpc>
                <a:spcPct val="115000"/>
              </a:lnSpc>
              <a:spcBef>
                <a:spcPts val="2200"/>
              </a:spcBef>
              <a:spcAft>
                <a:spcPts val="0"/>
              </a:spcAft>
              <a:buNone/>
            </a:pPr>
            <a:r>
              <a:rPr lang="fr">
                <a:solidFill>
                  <a:srgbClr val="000000"/>
                </a:solidFill>
                <a:latin typeface="Arial"/>
                <a:ea typeface="Arial"/>
                <a:cs typeface="Arial"/>
                <a:sym typeface="Arial"/>
              </a:rPr>
              <a:t>Au niveau technique:</a:t>
            </a:r>
            <a:endParaRPr>
              <a:solidFill>
                <a:srgbClr val="000000"/>
              </a:solidFill>
              <a:latin typeface="Arial"/>
              <a:ea typeface="Arial"/>
              <a:cs typeface="Arial"/>
              <a:sym typeface="Arial"/>
            </a:endParaRPr>
          </a:p>
          <a:p>
            <a:pPr indent="0" lvl="0" marL="0" rtl="0" algn="just">
              <a:lnSpc>
                <a:spcPct val="115000"/>
              </a:lnSpc>
              <a:spcBef>
                <a:spcPts val="2200"/>
              </a:spcBef>
              <a:spcAft>
                <a:spcPts val="0"/>
              </a:spcAft>
              <a:buNone/>
            </a:pPr>
            <a:r>
              <a:rPr lang="fr" sz="1200">
                <a:solidFill>
                  <a:srgbClr val="212121"/>
                </a:solidFill>
                <a:highlight>
                  <a:srgbClr val="FFFFFF"/>
                </a:highlight>
                <a:latin typeface="Roboto"/>
                <a:ea typeface="Roboto"/>
                <a:cs typeface="Roboto"/>
                <a:sym typeface="Roboto"/>
              </a:rPr>
              <a:t>les principaux aspects de python couverts tout au long du cahier sont:</a:t>
            </a:r>
            <a:endParaRPr sz="1200">
              <a:solidFill>
                <a:srgbClr val="212121"/>
              </a:solidFill>
              <a:highlight>
                <a:srgbClr val="FFFFFF"/>
              </a:highlight>
              <a:latin typeface="Roboto"/>
              <a:ea typeface="Roboto"/>
              <a:cs typeface="Roboto"/>
              <a:sym typeface="Roboto"/>
            </a:endParaRPr>
          </a:p>
          <a:p>
            <a:pPr indent="-304800" lvl="0" marL="457200" rtl="0" algn="l">
              <a:spcBef>
                <a:spcPts val="2200"/>
              </a:spcBef>
              <a:spcAft>
                <a:spcPts val="0"/>
              </a:spcAft>
              <a:buClr>
                <a:srgbClr val="212121"/>
              </a:buClr>
              <a:buSzPts val="1200"/>
              <a:buFont typeface="Roboto"/>
              <a:buChar char="●"/>
            </a:pPr>
            <a:r>
              <a:rPr b="1" lang="fr" sz="1200">
                <a:solidFill>
                  <a:srgbClr val="212121"/>
                </a:solidFill>
                <a:highlight>
                  <a:srgbClr val="FFFFFF"/>
                </a:highlight>
                <a:latin typeface="Roboto"/>
                <a:ea typeface="Roboto"/>
                <a:cs typeface="Roboto"/>
                <a:sym typeface="Roboto"/>
              </a:rPr>
              <a:t>Visualisation: </a:t>
            </a:r>
            <a:r>
              <a:rPr lang="fr" sz="1200">
                <a:solidFill>
                  <a:srgbClr val="212121"/>
                </a:solidFill>
                <a:highlight>
                  <a:srgbClr val="FFFFFF"/>
                </a:highlight>
                <a:latin typeface="Roboto"/>
                <a:ea typeface="Roboto"/>
                <a:cs typeface="Roboto"/>
                <a:sym typeface="Roboto"/>
              </a:rPr>
              <a:t>matplolib, seaborn, fond de cartee</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b="1" lang="fr" sz="1200">
                <a:solidFill>
                  <a:srgbClr val="212121"/>
                </a:solidFill>
                <a:highlight>
                  <a:srgbClr val="FFFFFF"/>
                </a:highlight>
                <a:latin typeface="Roboto"/>
                <a:ea typeface="Roboto"/>
                <a:cs typeface="Roboto"/>
                <a:sym typeface="Roboto"/>
              </a:rPr>
              <a:t>Manipulation de données:</a:t>
            </a:r>
            <a:r>
              <a:rPr lang="fr" sz="1200">
                <a:solidFill>
                  <a:srgbClr val="212121"/>
                </a:solidFill>
                <a:highlight>
                  <a:srgbClr val="FFFFFF"/>
                </a:highlight>
                <a:latin typeface="Roboto"/>
                <a:ea typeface="Roboto"/>
                <a:cs typeface="Roboto"/>
                <a:sym typeface="Roboto"/>
              </a:rPr>
              <a:t> pandas, numpy</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b="1" lang="fr" sz="1200">
                <a:solidFill>
                  <a:srgbClr val="212121"/>
                </a:solidFill>
                <a:highlight>
                  <a:srgbClr val="FFFFFF"/>
                </a:highlight>
                <a:latin typeface="Roboto"/>
                <a:ea typeface="Roboto"/>
                <a:cs typeface="Roboto"/>
                <a:sym typeface="Roboto"/>
              </a:rPr>
              <a:t>Modélisation:</a:t>
            </a:r>
            <a:r>
              <a:rPr lang="fr" sz="1200">
                <a:solidFill>
                  <a:srgbClr val="212121"/>
                </a:solidFill>
                <a:highlight>
                  <a:srgbClr val="FFFFFF"/>
                </a:highlight>
                <a:latin typeface="Roboto"/>
                <a:ea typeface="Roboto"/>
                <a:cs typeface="Roboto"/>
                <a:sym typeface="Roboto"/>
              </a:rPr>
              <a:t> sklearn, scipy</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b="1" lang="fr" sz="1200">
                <a:solidFill>
                  <a:srgbClr val="212121"/>
                </a:solidFill>
                <a:highlight>
                  <a:srgbClr val="FFFFFF"/>
                </a:highlight>
                <a:latin typeface="Roboto"/>
                <a:ea typeface="Roboto"/>
                <a:cs typeface="Roboto"/>
                <a:sym typeface="Roboto"/>
              </a:rPr>
              <a:t>Définition de classes:</a:t>
            </a:r>
            <a:r>
              <a:rPr lang="fr" sz="1200">
                <a:solidFill>
                  <a:srgbClr val="212121"/>
                </a:solidFill>
                <a:highlight>
                  <a:srgbClr val="FFFFFF"/>
                </a:highlight>
                <a:latin typeface="Roboto"/>
                <a:ea typeface="Roboto"/>
                <a:cs typeface="Roboto"/>
                <a:sym typeface="Roboto"/>
              </a:rPr>
              <a:t> régression, figures</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b="1" lang="fr" sz="1200">
                <a:solidFill>
                  <a:srgbClr val="212121"/>
                </a:solidFill>
                <a:highlight>
                  <a:srgbClr val="FFFFFF"/>
                </a:highlight>
                <a:latin typeface="Roboto"/>
                <a:ea typeface="Roboto"/>
                <a:cs typeface="Roboto"/>
                <a:sym typeface="Roboto"/>
              </a:rPr>
              <a:t>Visualisation des données :</a:t>
            </a:r>
            <a:r>
              <a:rPr lang="fr" sz="1200">
                <a:solidFill>
                  <a:srgbClr val="212121"/>
                </a:solidFill>
                <a:highlight>
                  <a:srgbClr val="FFFFFF"/>
                </a:highlight>
                <a:latin typeface="Roboto"/>
                <a:ea typeface="Roboto"/>
                <a:cs typeface="Roboto"/>
                <a:sym typeface="Roboto"/>
              </a:rPr>
              <a:t> Power Bi</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b="1" lang="fr" sz="1200">
                <a:solidFill>
                  <a:srgbClr val="212121"/>
                </a:solidFill>
                <a:highlight>
                  <a:srgbClr val="FFFFFF"/>
                </a:highlight>
                <a:latin typeface="Roboto"/>
                <a:ea typeface="Roboto"/>
                <a:cs typeface="Roboto"/>
                <a:sym typeface="Roboto"/>
              </a:rPr>
              <a:t>Base de donnée : </a:t>
            </a:r>
            <a:r>
              <a:rPr lang="fr" sz="1200">
                <a:solidFill>
                  <a:srgbClr val="212121"/>
                </a:solidFill>
                <a:highlight>
                  <a:srgbClr val="FFFFFF"/>
                </a:highlight>
                <a:latin typeface="Roboto"/>
                <a:ea typeface="Roboto"/>
                <a:cs typeface="Roboto"/>
                <a:sym typeface="Roboto"/>
              </a:rPr>
              <a:t>MySql</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sz="1500"/>
          </a:p>
        </p:txBody>
      </p:sp>
      <p:pic>
        <p:nvPicPr>
          <p:cNvPr id="157" name="Google Shape;157;p17"/>
          <p:cNvPicPr preferRelativeResize="0"/>
          <p:nvPr/>
        </p:nvPicPr>
        <p:blipFill>
          <a:blip r:embed="rId3">
            <a:alphaModFix/>
          </a:blip>
          <a:stretch>
            <a:fillRect/>
          </a:stretch>
        </p:blipFill>
        <p:spPr>
          <a:xfrm>
            <a:off x="5357825" y="1737050"/>
            <a:ext cx="3220525" cy="1906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3" name="Google Shape;163;p18"/>
          <p:cNvSpPr txBox="1"/>
          <p:nvPr/>
        </p:nvSpPr>
        <p:spPr>
          <a:xfrm>
            <a:off x="394800" y="327125"/>
            <a:ext cx="3237300" cy="72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b="1" i="1" lang="fr" sz="1500">
                <a:solidFill>
                  <a:srgbClr val="212121"/>
                </a:solidFill>
                <a:highlight>
                  <a:srgbClr val="FFFFFF"/>
                </a:highlight>
                <a:latin typeface="Roboto"/>
                <a:ea typeface="Roboto"/>
                <a:cs typeface="Roboto"/>
                <a:sym typeface="Roboto"/>
              </a:rPr>
              <a:t>les 10 destinations les plus prisées</a:t>
            </a:r>
            <a:endParaRPr b="1" i="1" sz="15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Calibri"/>
              <a:ea typeface="Calibri"/>
              <a:cs typeface="Calibri"/>
              <a:sym typeface="Calibri"/>
            </a:endParaRPr>
          </a:p>
        </p:txBody>
      </p:sp>
      <p:pic>
        <p:nvPicPr>
          <p:cNvPr id="164" name="Google Shape;164;p18"/>
          <p:cNvPicPr preferRelativeResize="0"/>
          <p:nvPr/>
        </p:nvPicPr>
        <p:blipFill>
          <a:blip r:embed="rId3">
            <a:alphaModFix/>
          </a:blip>
          <a:stretch>
            <a:fillRect/>
          </a:stretch>
        </p:blipFill>
        <p:spPr>
          <a:xfrm>
            <a:off x="394800" y="863950"/>
            <a:ext cx="4015349" cy="3264925"/>
          </a:xfrm>
          <a:prstGeom prst="rect">
            <a:avLst/>
          </a:prstGeom>
          <a:noFill/>
          <a:ln>
            <a:noFill/>
          </a:ln>
        </p:spPr>
      </p:pic>
      <p:sp>
        <p:nvSpPr>
          <p:cNvPr id="165" name="Google Shape;165;p18"/>
          <p:cNvSpPr txBox="1"/>
          <p:nvPr/>
        </p:nvSpPr>
        <p:spPr>
          <a:xfrm>
            <a:off x="4572000" y="327125"/>
            <a:ext cx="3896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500"/>
              </a:spcAft>
              <a:buNone/>
            </a:pPr>
            <a:r>
              <a:rPr b="1" i="1" lang="fr" sz="1600">
                <a:solidFill>
                  <a:srgbClr val="212121"/>
                </a:solidFill>
                <a:highlight>
                  <a:srgbClr val="FFFFFF"/>
                </a:highlight>
                <a:latin typeface="Roboto"/>
                <a:ea typeface="Roboto"/>
                <a:cs typeface="Roboto"/>
                <a:sym typeface="Roboto"/>
              </a:rPr>
              <a:t>les 10 destinations les moins prisées :</a:t>
            </a:r>
            <a:endParaRPr b="1" i="1" sz="1600">
              <a:solidFill>
                <a:srgbClr val="212121"/>
              </a:solidFill>
              <a:highlight>
                <a:srgbClr val="FFFFFF"/>
              </a:highlight>
              <a:latin typeface="Roboto"/>
              <a:ea typeface="Roboto"/>
              <a:cs typeface="Roboto"/>
              <a:sym typeface="Roboto"/>
            </a:endParaRPr>
          </a:p>
        </p:txBody>
      </p:sp>
      <p:pic>
        <p:nvPicPr>
          <p:cNvPr id="166" name="Google Shape;166;p18"/>
          <p:cNvPicPr preferRelativeResize="0"/>
          <p:nvPr/>
        </p:nvPicPr>
        <p:blipFill>
          <a:blip r:embed="rId4">
            <a:alphaModFix/>
          </a:blip>
          <a:stretch>
            <a:fillRect/>
          </a:stretch>
        </p:blipFill>
        <p:spPr>
          <a:xfrm>
            <a:off x="4572000" y="863950"/>
            <a:ext cx="3665625" cy="326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rotWithShape="1">
          <a:blip r:embed="rId3">
            <a:alphaModFix/>
          </a:blip>
          <a:srcRect b="0" l="777" r="777" t="0"/>
          <a:stretch/>
        </p:blipFill>
        <p:spPr>
          <a:xfrm>
            <a:off x="392875" y="719850"/>
            <a:ext cx="5293074" cy="3901275"/>
          </a:xfrm>
          <a:prstGeom prst="rect">
            <a:avLst/>
          </a:prstGeom>
          <a:noFill/>
          <a:ln>
            <a:noFill/>
          </a:ln>
        </p:spPr>
      </p:pic>
      <p:sp>
        <p:nvSpPr>
          <p:cNvPr id="172" name="Google Shape;172;p19"/>
          <p:cNvSpPr txBox="1"/>
          <p:nvPr/>
        </p:nvSpPr>
        <p:spPr>
          <a:xfrm>
            <a:off x="522375" y="311425"/>
            <a:ext cx="37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les vols exploités par United, American ou Delta :</a:t>
            </a:r>
            <a:endParaRPr>
              <a:latin typeface="Calibri"/>
              <a:ea typeface="Calibri"/>
              <a:cs typeface="Calibri"/>
              <a:sym typeface="Calibri"/>
            </a:endParaRPr>
          </a:p>
        </p:txBody>
      </p:sp>
      <p:sp>
        <p:nvSpPr>
          <p:cNvPr id="173" name="Google Shape;173;p19"/>
          <p:cNvSpPr txBox="1"/>
          <p:nvPr/>
        </p:nvSpPr>
        <p:spPr>
          <a:xfrm>
            <a:off x="6007450" y="1406425"/>
            <a:ext cx="2511600" cy="160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fr" sz="1200">
                <a:solidFill>
                  <a:srgbClr val="212121"/>
                </a:solidFill>
                <a:highlight>
                  <a:srgbClr val="FFFFFF"/>
                </a:highlight>
                <a:latin typeface="Roboto"/>
                <a:ea typeface="Roboto"/>
                <a:cs typeface="Roboto"/>
                <a:sym typeface="Roboto"/>
              </a:rPr>
              <a:t>The volumes :</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fr" sz="1200">
                <a:solidFill>
                  <a:srgbClr val="212121"/>
                </a:solidFill>
                <a:highlight>
                  <a:srgbClr val="FFFFFF"/>
                </a:highlight>
                <a:latin typeface="Roboto"/>
                <a:ea typeface="Roboto"/>
                <a:cs typeface="Roboto"/>
                <a:sym typeface="Roboto"/>
              </a:rPr>
              <a:t>American Airlines Inc. 32729</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fr" sz="1200">
                <a:solidFill>
                  <a:srgbClr val="212121"/>
                </a:solidFill>
                <a:highlight>
                  <a:srgbClr val="FFFFFF"/>
                </a:highlight>
                <a:latin typeface="Roboto"/>
                <a:ea typeface="Roboto"/>
                <a:cs typeface="Roboto"/>
                <a:sym typeface="Roboto"/>
              </a:rPr>
              <a:t>Delta Air Lines Inc. 48110</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fr" sz="1200">
                <a:solidFill>
                  <a:srgbClr val="212121"/>
                </a:solidFill>
                <a:highlight>
                  <a:srgbClr val="FFFFFF"/>
                </a:highlight>
                <a:latin typeface="Roboto"/>
                <a:ea typeface="Roboto"/>
                <a:cs typeface="Roboto"/>
                <a:sym typeface="Roboto"/>
              </a:rPr>
              <a:t>United Air Lines Inc. 58665</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517800" y="303125"/>
            <a:ext cx="7505700" cy="5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sz="1200">
                <a:solidFill>
                  <a:srgbClr val="333333"/>
                </a:solidFill>
                <a:highlight>
                  <a:srgbClr val="FFFFFF"/>
                </a:highlight>
                <a:latin typeface="Arial"/>
                <a:ea typeface="Arial"/>
                <a:cs typeface="Arial"/>
                <a:sym typeface="Arial"/>
              </a:rPr>
              <a:t>Cleaning est une étape importante de l’analyse de données. Elle consiste à nettoyer les données afin de les préparer à l’analyse. </a:t>
            </a:r>
            <a:endParaRPr/>
          </a:p>
        </p:txBody>
      </p:sp>
      <p:pic>
        <p:nvPicPr>
          <p:cNvPr id="179" name="Google Shape;179;p20"/>
          <p:cNvPicPr preferRelativeResize="0"/>
          <p:nvPr/>
        </p:nvPicPr>
        <p:blipFill>
          <a:blip r:embed="rId3">
            <a:alphaModFix/>
          </a:blip>
          <a:stretch>
            <a:fillRect/>
          </a:stretch>
        </p:blipFill>
        <p:spPr>
          <a:xfrm>
            <a:off x="5515325" y="673125"/>
            <a:ext cx="3254874" cy="2109600"/>
          </a:xfrm>
          <a:prstGeom prst="rect">
            <a:avLst/>
          </a:prstGeom>
          <a:noFill/>
          <a:ln>
            <a:noFill/>
          </a:ln>
        </p:spPr>
      </p:pic>
      <p:sp>
        <p:nvSpPr>
          <p:cNvPr id="180" name="Google Shape;180;p20"/>
          <p:cNvSpPr txBox="1"/>
          <p:nvPr/>
        </p:nvSpPr>
        <p:spPr>
          <a:xfrm>
            <a:off x="401825" y="1024700"/>
            <a:ext cx="5113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rgbClr val="212121"/>
                </a:solidFill>
                <a:highlight>
                  <a:srgbClr val="FFFFFF"/>
                </a:highlight>
                <a:latin typeface="Roboto"/>
                <a:ea typeface="Roboto"/>
                <a:cs typeface="Roboto"/>
                <a:sym typeface="Roboto"/>
              </a:rPr>
              <a:t>YEAR, MONTH, DAY et DAY_OF_WEEK</a:t>
            </a:r>
            <a:r>
              <a:rPr lang="fr" sz="1200">
                <a:solidFill>
                  <a:srgbClr val="212121"/>
                </a:solidFill>
                <a:highlight>
                  <a:srgbClr val="FFFFFF"/>
                </a:highlight>
                <a:latin typeface="Roboto"/>
                <a:ea typeface="Roboto"/>
                <a:cs typeface="Roboto"/>
                <a:sym typeface="Roboto"/>
              </a:rPr>
              <a:t>. Python propose le format </a:t>
            </a:r>
            <a:r>
              <a:rPr b="1" lang="fr" sz="1200">
                <a:solidFill>
                  <a:srgbClr val="212121"/>
                </a:solidFill>
                <a:highlight>
                  <a:srgbClr val="FFFFFF"/>
                </a:highlight>
                <a:latin typeface="Roboto"/>
                <a:ea typeface="Roboto"/>
                <a:cs typeface="Roboto"/>
                <a:sym typeface="Roboto"/>
              </a:rPr>
              <a:t>datetime</a:t>
            </a:r>
            <a:r>
              <a:rPr lang="fr" sz="1200">
                <a:solidFill>
                  <a:srgbClr val="212121"/>
                </a:solidFill>
                <a:highlight>
                  <a:srgbClr val="FFFFFF"/>
                </a:highlight>
                <a:latin typeface="Roboto"/>
                <a:ea typeface="Roboto"/>
                <a:cs typeface="Roboto"/>
                <a:sym typeface="Roboto"/>
              </a:rPr>
              <a:t> qui est vraiment pratique pour travailler avec des dates et des heures</a:t>
            </a:r>
            <a:endParaRPr/>
          </a:p>
        </p:txBody>
      </p:sp>
      <p:pic>
        <p:nvPicPr>
          <p:cNvPr id="181" name="Google Shape;181;p20"/>
          <p:cNvPicPr preferRelativeResize="0"/>
          <p:nvPr/>
        </p:nvPicPr>
        <p:blipFill>
          <a:blip r:embed="rId4">
            <a:alphaModFix/>
          </a:blip>
          <a:stretch>
            <a:fillRect/>
          </a:stretch>
        </p:blipFill>
        <p:spPr>
          <a:xfrm>
            <a:off x="1788175" y="1612925"/>
            <a:ext cx="3536150" cy="1169800"/>
          </a:xfrm>
          <a:prstGeom prst="rect">
            <a:avLst/>
          </a:prstGeom>
          <a:noFill/>
          <a:ln>
            <a:noFill/>
          </a:ln>
        </p:spPr>
      </p:pic>
      <p:sp>
        <p:nvSpPr>
          <p:cNvPr id="182" name="Google Shape;182;p20"/>
          <p:cNvSpPr txBox="1"/>
          <p:nvPr/>
        </p:nvSpPr>
        <p:spPr>
          <a:xfrm>
            <a:off x="359700" y="2897725"/>
            <a:ext cx="842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212121"/>
                </a:solidFill>
                <a:highlight>
                  <a:srgbClr val="FFFFFF"/>
                </a:highlight>
                <a:latin typeface="Roboto"/>
                <a:ea typeface="Roboto"/>
                <a:cs typeface="Roboto"/>
                <a:sym typeface="Roboto"/>
              </a:rPr>
              <a:t>Dans la variable </a:t>
            </a:r>
            <a:r>
              <a:rPr b="1" lang="fr" sz="1200">
                <a:solidFill>
                  <a:srgbClr val="212121"/>
                </a:solidFill>
                <a:highlight>
                  <a:srgbClr val="FFFFFF"/>
                </a:highlight>
                <a:latin typeface="Roboto"/>
                <a:ea typeface="Roboto"/>
                <a:cs typeface="Roboto"/>
                <a:sym typeface="Roboto"/>
              </a:rPr>
              <a:t>SCHEDULED_DEPARTURE</a:t>
            </a:r>
            <a:r>
              <a:rPr lang="fr" sz="1200">
                <a:solidFill>
                  <a:srgbClr val="212121"/>
                </a:solidFill>
                <a:highlight>
                  <a:srgbClr val="FFFFFF"/>
                </a:highlight>
                <a:latin typeface="Roboto"/>
                <a:ea typeface="Roboto"/>
                <a:cs typeface="Roboto"/>
                <a:sym typeface="Roboto"/>
              </a:rPr>
              <a:t>, l'heure du décollage est codée comme un flotteur où les deux premiers chiffres indiquent l'heure et les deux derniers, les minutes. Ce format n'est pas pratique ,pour cela on fusionne l'heure du décollage avec la date de vol.</a:t>
            </a:r>
            <a:endParaRPr>
              <a:latin typeface="Calibri"/>
              <a:ea typeface="Calibri"/>
              <a:cs typeface="Calibri"/>
              <a:sym typeface="Calibri"/>
            </a:endParaRPr>
          </a:p>
        </p:txBody>
      </p:sp>
      <p:sp>
        <p:nvSpPr>
          <p:cNvPr id="183" name="Google Shape;183;p20"/>
          <p:cNvSpPr/>
          <p:nvPr/>
        </p:nvSpPr>
        <p:spPr>
          <a:xfrm>
            <a:off x="4450325" y="4118825"/>
            <a:ext cx="663000" cy="29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20"/>
          <p:cNvPicPr preferRelativeResize="0"/>
          <p:nvPr/>
        </p:nvPicPr>
        <p:blipFill>
          <a:blip r:embed="rId5">
            <a:alphaModFix/>
          </a:blip>
          <a:stretch>
            <a:fillRect/>
          </a:stretch>
        </p:blipFill>
        <p:spPr>
          <a:xfrm>
            <a:off x="462100" y="3624675"/>
            <a:ext cx="3887775" cy="1066750"/>
          </a:xfrm>
          <a:prstGeom prst="rect">
            <a:avLst/>
          </a:prstGeom>
          <a:noFill/>
          <a:ln>
            <a:noFill/>
          </a:ln>
        </p:spPr>
      </p:pic>
      <p:pic>
        <p:nvPicPr>
          <p:cNvPr id="185" name="Google Shape;185;p20"/>
          <p:cNvPicPr preferRelativeResize="0"/>
          <p:nvPr/>
        </p:nvPicPr>
        <p:blipFill>
          <a:blip r:embed="rId6">
            <a:alphaModFix/>
          </a:blip>
          <a:stretch>
            <a:fillRect/>
          </a:stretch>
        </p:blipFill>
        <p:spPr>
          <a:xfrm>
            <a:off x="5213775" y="3731100"/>
            <a:ext cx="3570525" cy="106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1"/>
          <p:cNvPicPr preferRelativeResize="0"/>
          <p:nvPr/>
        </p:nvPicPr>
        <p:blipFill>
          <a:blip r:embed="rId3">
            <a:alphaModFix/>
          </a:blip>
          <a:stretch>
            <a:fillRect/>
          </a:stretch>
        </p:blipFill>
        <p:spPr>
          <a:xfrm>
            <a:off x="592725" y="813725"/>
            <a:ext cx="8086925" cy="3154401"/>
          </a:xfrm>
          <a:prstGeom prst="rect">
            <a:avLst/>
          </a:prstGeom>
          <a:noFill/>
          <a:ln>
            <a:noFill/>
          </a:ln>
        </p:spPr>
      </p:pic>
      <p:sp>
        <p:nvSpPr>
          <p:cNvPr id="191" name="Google Shape;191;p21"/>
          <p:cNvSpPr txBox="1"/>
          <p:nvPr/>
        </p:nvSpPr>
        <p:spPr>
          <a:xfrm>
            <a:off x="642950" y="401825"/>
            <a:ext cx="785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t> Classement les compagnies aériennes en fonction de leur ponctualité:</a:t>
            </a:r>
            <a:endParaRPr sz="1200"/>
          </a:p>
          <a:p>
            <a:pPr indent="0" lvl="0" marL="0" rtl="0" algn="l">
              <a:spcBef>
                <a:spcPts val="0"/>
              </a:spcBef>
              <a:spcAft>
                <a:spcPts val="0"/>
              </a:spcAft>
              <a:buNone/>
            </a:pPr>
            <a:r>
              <a:t/>
            </a:r>
            <a:endParaRPr>
              <a:latin typeface="Calibri"/>
              <a:ea typeface="Calibri"/>
              <a:cs typeface="Calibri"/>
              <a:sym typeface="Calibri"/>
            </a:endParaRPr>
          </a:p>
        </p:txBody>
      </p:sp>
      <p:sp>
        <p:nvSpPr>
          <p:cNvPr id="192" name="Google Shape;192;p21"/>
          <p:cNvSpPr txBox="1"/>
          <p:nvPr/>
        </p:nvSpPr>
        <p:spPr>
          <a:xfrm>
            <a:off x="452138" y="4018350"/>
            <a:ext cx="808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212121"/>
                </a:solidFill>
                <a:highlight>
                  <a:srgbClr val="FFFFFF"/>
                </a:highlight>
                <a:latin typeface="Roboto"/>
                <a:ea typeface="Roboto"/>
                <a:cs typeface="Roboto"/>
                <a:sym typeface="Roboto"/>
              </a:rPr>
              <a:t>Le nombre de vols n'est pas la principale raison de ces retards Si une compagnie aérienne a un grand volume de retards sur de courtes term, cela signifie qu'elle aura des retards plus longs.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