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60" r:id="rId3"/>
    <p:sldId id="261" r:id="rId4"/>
    <p:sldId id="262" r:id="rId5"/>
    <p:sldId id="264" r:id="rId6"/>
    <p:sldId id="266" r:id="rId7"/>
    <p:sldId id="268" r:id="rId8"/>
    <p:sldId id="271" r:id="rId9"/>
    <p:sldId id="270" r:id="rId10"/>
    <p:sldId id="269" r:id="rId11"/>
    <p:sldId id="273" r:id="rId12"/>
    <p:sldId id="272" r:id="rId13"/>
    <p:sldId id="275" r:id="rId14"/>
    <p:sldId id="277" r:id="rId15"/>
    <p:sldId id="278" r:id="rId16"/>
    <p:sldId id="280" r:id="rId17"/>
    <p:sldId id="279" r:id="rId18"/>
    <p:sldId id="287" r:id="rId19"/>
    <p:sldId id="285" r:id="rId20"/>
    <p:sldId id="286"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FE268-C138-7EB9-0F17-A4EC93038344}" v="250" dt="2021-12-31T20:02:04.472"/>
    <p1510:client id="{5A0C566D-DF09-4C54-BA82-CBA1C51F31D5}" v="221" dt="2021-12-31T15:50:06.933"/>
    <p1510:client id="{63B0A6F3-EDB8-02FE-84B3-A3CC56506477}" v="1259" dt="2021-12-31T18:46:19.150"/>
    <p1510:client id="{65D69EA4-5CC9-F98F-4DA4-72806A5A4F76}" v="6" dt="2021-12-31T16:49:44.064"/>
    <p1510:client id="{93D5C52F-A719-AE85-5B41-813B35F28838}" v="58" dt="2022-01-01T00:31:29.372"/>
    <p1510:client id="{F101BE35-9523-4244-EDF2-3AFE93B7BFBE}" v="19" dt="2021-12-31T17:54:19.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archive.ics.uci.edu/ml/datasets/QSAR+biodegradation"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hyperlink" Target="https://archive.ics.uci.edu/ml/datasets/QSAR+biodegradation" TargetMode="External"/><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83237-955D-4DA7-9628-30CE7F5525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36E2F1-5C78-47DA-8DAA-79AFB16DA640}">
      <dgm:prSet/>
      <dgm:spPr/>
      <dgm:t>
        <a:bodyPr/>
        <a:lstStyle/>
        <a:p>
          <a:r>
            <a:rPr lang="en-US"/>
            <a:t>The QSAR biodegradation Data Set provided by UCI.</a:t>
          </a:r>
        </a:p>
      </dgm:t>
    </dgm:pt>
    <dgm:pt modelId="{BCEB9F25-E521-4FFE-9191-F264C837A57C}" type="parTrans" cxnId="{5C24A047-DF82-4FAA-A30B-BF7D5181D53C}">
      <dgm:prSet/>
      <dgm:spPr/>
      <dgm:t>
        <a:bodyPr/>
        <a:lstStyle/>
        <a:p>
          <a:endParaRPr lang="en-US"/>
        </a:p>
      </dgm:t>
    </dgm:pt>
    <dgm:pt modelId="{A4F43A82-FE15-488B-8B16-ACAE8D2BEF34}" type="sibTrans" cxnId="{5C24A047-DF82-4FAA-A30B-BF7D5181D53C}">
      <dgm:prSet/>
      <dgm:spPr/>
      <dgm:t>
        <a:bodyPr/>
        <a:lstStyle/>
        <a:p>
          <a:endParaRPr lang="en-US"/>
        </a:p>
      </dgm:t>
    </dgm:pt>
    <dgm:pt modelId="{E317B118-58B1-48C2-8819-F70471330B15}">
      <dgm:prSet/>
      <dgm:spPr/>
      <dgm:t>
        <a:bodyPr/>
        <a:lstStyle/>
        <a:p>
          <a:r>
            <a:rPr lang="en-US"/>
            <a:t>DATASET LINK : </a:t>
          </a:r>
          <a:r>
            <a:rPr lang="en-US">
              <a:hlinkClick xmlns:r="http://schemas.openxmlformats.org/officeDocument/2006/relationships" r:id="rId1"/>
            </a:rPr>
            <a:t>https://archive.ics.uci.edu/ml/datasets/QSAR+biodegradation</a:t>
          </a:r>
          <a:endParaRPr lang="en-US"/>
        </a:p>
      </dgm:t>
    </dgm:pt>
    <dgm:pt modelId="{320D91FB-9068-41EE-B938-E4DE445C0CC7}" type="parTrans" cxnId="{FE35B204-9B67-4B60-BF01-A7C53DF2B681}">
      <dgm:prSet/>
      <dgm:spPr/>
      <dgm:t>
        <a:bodyPr/>
        <a:lstStyle/>
        <a:p>
          <a:endParaRPr lang="en-US"/>
        </a:p>
      </dgm:t>
    </dgm:pt>
    <dgm:pt modelId="{9770890F-6A79-4AA8-9A09-1E1EE64A512A}" type="sibTrans" cxnId="{FE35B204-9B67-4B60-BF01-A7C53DF2B681}">
      <dgm:prSet/>
      <dgm:spPr/>
      <dgm:t>
        <a:bodyPr/>
        <a:lstStyle/>
        <a:p>
          <a:endParaRPr lang="en-US"/>
        </a:p>
      </dgm:t>
    </dgm:pt>
    <dgm:pt modelId="{0244B75A-BB6F-459C-B4C0-ABFFC4278F79}" type="pres">
      <dgm:prSet presAssocID="{51E83237-955D-4DA7-9628-30CE7F552518}" presName="root" presStyleCnt="0">
        <dgm:presLayoutVars>
          <dgm:dir/>
          <dgm:resizeHandles val="exact"/>
        </dgm:presLayoutVars>
      </dgm:prSet>
      <dgm:spPr/>
    </dgm:pt>
    <dgm:pt modelId="{8312FAF4-9B8D-432A-AD78-A9F2EC969C5C}" type="pres">
      <dgm:prSet presAssocID="{A736E2F1-5C78-47DA-8DAA-79AFB16DA640}" presName="compNode" presStyleCnt="0"/>
      <dgm:spPr/>
    </dgm:pt>
    <dgm:pt modelId="{61964FB9-217F-4F87-B370-E3121FF469AD}" type="pres">
      <dgm:prSet presAssocID="{A736E2F1-5C78-47DA-8DAA-79AFB16DA640}" presName="bgRect" presStyleLbl="bgShp" presStyleIdx="0" presStyleCnt="1"/>
      <dgm:spPr/>
    </dgm:pt>
    <dgm:pt modelId="{9E300FAA-6237-4E31-B702-D9DB7D7ECF5E}" type="pres">
      <dgm:prSet presAssocID="{A736E2F1-5C78-47DA-8DAA-79AFB16DA640}"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ecycle Sign"/>
        </a:ext>
      </dgm:extLst>
    </dgm:pt>
    <dgm:pt modelId="{C98BEDF5-9B07-4223-A7D3-C8B0017B0109}" type="pres">
      <dgm:prSet presAssocID="{A736E2F1-5C78-47DA-8DAA-79AFB16DA640}" presName="spaceRect" presStyleCnt="0"/>
      <dgm:spPr/>
    </dgm:pt>
    <dgm:pt modelId="{3654FF8F-DAFE-4690-A30A-8F324761725D}" type="pres">
      <dgm:prSet presAssocID="{A736E2F1-5C78-47DA-8DAA-79AFB16DA640}" presName="parTx" presStyleLbl="revTx" presStyleIdx="0" presStyleCnt="2">
        <dgm:presLayoutVars>
          <dgm:chMax val="0"/>
          <dgm:chPref val="0"/>
        </dgm:presLayoutVars>
      </dgm:prSet>
      <dgm:spPr/>
    </dgm:pt>
    <dgm:pt modelId="{2F656CD6-9849-443B-BA42-0A9C17CB182A}" type="pres">
      <dgm:prSet presAssocID="{A736E2F1-5C78-47DA-8DAA-79AFB16DA640}" presName="desTx" presStyleLbl="revTx" presStyleIdx="1" presStyleCnt="2">
        <dgm:presLayoutVars/>
      </dgm:prSet>
      <dgm:spPr/>
    </dgm:pt>
  </dgm:ptLst>
  <dgm:cxnLst>
    <dgm:cxn modelId="{FE35B204-9B67-4B60-BF01-A7C53DF2B681}" srcId="{A736E2F1-5C78-47DA-8DAA-79AFB16DA640}" destId="{E317B118-58B1-48C2-8819-F70471330B15}" srcOrd="0" destOrd="0" parTransId="{320D91FB-9068-41EE-B938-E4DE445C0CC7}" sibTransId="{9770890F-6A79-4AA8-9A09-1E1EE64A512A}"/>
    <dgm:cxn modelId="{16082724-B5E7-4A52-B732-E4DDE07A8534}" type="presOf" srcId="{E317B118-58B1-48C2-8819-F70471330B15}" destId="{2F656CD6-9849-443B-BA42-0A9C17CB182A}" srcOrd="0" destOrd="0" presId="urn:microsoft.com/office/officeart/2018/2/layout/IconVerticalSolidList"/>
    <dgm:cxn modelId="{5C24A047-DF82-4FAA-A30B-BF7D5181D53C}" srcId="{51E83237-955D-4DA7-9628-30CE7F552518}" destId="{A736E2F1-5C78-47DA-8DAA-79AFB16DA640}" srcOrd="0" destOrd="0" parTransId="{BCEB9F25-E521-4FFE-9191-F264C837A57C}" sibTransId="{A4F43A82-FE15-488B-8B16-ACAE8D2BEF34}"/>
    <dgm:cxn modelId="{BDF9D0EB-A17A-46B8-AC03-D0795E2C96AE}" type="presOf" srcId="{51E83237-955D-4DA7-9628-30CE7F552518}" destId="{0244B75A-BB6F-459C-B4C0-ABFFC4278F79}" srcOrd="0" destOrd="0" presId="urn:microsoft.com/office/officeart/2018/2/layout/IconVerticalSolidList"/>
    <dgm:cxn modelId="{10B2B2EF-37E2-431A-8686-64D1AE18C445}" type="presOf" srcId="{A736E2F1-5C78-47DA-8DAA-79AFB16DA640}" destId="{3654FF8F-DAFE-4690-A30A-8F324761725D}" srcOrd="0" destOrd="0" presId="urn:microsoft.com/office/officeart/2018/2/layout/IconVerticalSolidList"/>
    <dgm:cxn modelId="{7E5A4DD8-0D11-4056-8658-7654070A3009}" type="presParOf" srcId="{0244B75A-BB6F-459C-B4C0-ABFFC4278F79}" destId="{8312FAF4-9B8D-432A-AD78-A9F2EC969C5C}" srcOrd="0" destOrd="0" presId="urn:microsoft.com/office/officeart/2018/2/layout/IconVerticalSolidList"/>
    <dgm:cxn modelId="{EACABC72-100C-4951-A031-497976CC67F9}" type="presParOf" srcId="{8312FAF4-9B8D-432A-AD78-A9F2EC969C5C}" destId="{61964FB9-217F-4F87-B370-E3121FF469AD}" srcOrd="0" destOrd="0" presId="urn:microsoft.com/office/officeart/2018/2/layout/IconVerticalSolidList"/>
    <dgm:cxn modelId="{F4EF8275-9C04-467F-BF9F-AA06941A89FC}" type="presParOf" srcId="{8312FAF4-9B8D-432A-AD78-A9F2EC969C5C}" destId="{9E300FAA-6237-4E31-B702-D9DB7D7ECF5E}" srcOrd="1" destOrd="0" presId="urn:microsoft.com/office/officeart/2018/2/layout/IconVerticalSolidList"/>
    <dgm:cxn modelId="{D8FA20EC-564B-4C9A-83D0-5679E31C1DE3}" type="presParOf" srcId="{8312FAF4-9B8D-432A-AD78-A9F2EC969C5C}" destId="{C98BEDF5-9B07-4223-A7D3-C8B0017B0109}" srcOrd="2" destOrd="0" presId="urn:microsoft.com/office/officeart/2018/2/layout/IconVerticalSolidList"/>
    <dgm:cxn modelId="{2E5208E3-91EF-44D0-8A5D-4965F57509F5}" type="presParOf" srcId="{8312FAF4-9B8D-432A-AD78-A9F2EC969C5C}" destId="{3654FF8F-DAFE-4690-A30A-8F324761725D}" srcOrd="3" destOrd="0" presId="urn:microsoft.com/office/officeart/2018/2/layout/IconVerticalSolidList"/>
    <dgm:cxn modelId="{AF8922E3-E8EB-41CB-A909-FE2B442A64D1}" type="presParOf" srcId="{8312FAF4-9B8D-432A-AD78-A9F2EC969C5C}" destId="{2F656CD6-9849-443B-BA42-0A9C17CB182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495E5-8A43-4795-89D9-3625F852F1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7DF5B7-E8F2-40AB-AF1E-D36888B49FF2}">
      <dgm:prSet/>
      <dgm:spPr/>
      <dgm:t>
        <a:bodyPr/>
        <a:lstStyle/>
        <a:p>
          <a:pPr>
            <a:lnSpc>
              <a:spcPct val="100000"/>
            </a:lnSpc>
          </a:pPr>
          <a:r>
            <a:rPr lang="en-GB" dirty="0"/>
            <a:t>In this project, our objective was to make sure we have a reliable model that can be used in order to determine if a substance is biodegradable or not.</a:t>
          </a:r>
          <a:endParaRPr lang="en-US" dirty="0"/>
        </a:p>
      </dgm:t>
    </dgm:pt>
    <dgm:pt modelId="{793A99A7-E443-448D-862F-E29D20275F62}" type="parTrans" cxnId="{0B8DAC9C-93B6-4C7E-9A47-E804E98BF7F0}">
      <dgm:prSet/>
      <dgm:spPr/>
      <dgm:t>
        <a:bodyPr/>
        <a:lstStyle/>
        <a:p>
          <a:endParaRPr lang="en-US"/>
        </a:p>
      </dgm:t>
    </dgm:pt>
    <dgm:pt modelId="{2E51E6EA-AD55-4852-AB3A-74F487B17255}" type="sibTrans" cxnId="{0B8DAC9C-93B6-4C7E-9A47-E804E98BF7F0}">
      <dgm:prSet/>
      <dgm:spPr/>
      <dgm:t>
        <a:bodyPr/>
        <a:lstStyle/>
        <a:p>
          <a:endParaRPr lang="en-US"/>
        </a:p>
      </dgm:t>
    </dgm:pt>
    <dgm:pt modelId="{6736D373-2E21-404C-9021-A435B04484F8}">
      <dgm:prSet/>
      <dgm:spPr/>
      <dgm:t>
        <a:bodyPr/>
        <a:lstStyle/>
        <a:p>
          <a:pPr>
            <a:lnSpc>
              <a:spcPct val="100000"/>
            </a:lnSpc>
          </a:pPr>
          <a:r>
            <a:rPr lang="en-GB" dirty="0"/>
            <a:t>I conclude that the best type of model for this problem is a Support Vector Machine (SVM) model with an accuracy of </a:t>
          </a:r>
          <a:r>
            <a:rPr lang="en-GB" b="1" dirty="0"/>
            <a:t>89.24%</a:t>
          </a:r>
          <a:endParaRPr lang="en-US" dirty="0"/>
        </a:p>
      </dgm:t>
    </dgm:pt>
    <dgm:pt modelId="{CA172E85-6E60-48C3-A3AE-903A5CC4DD75}" type="parTrans" cxnId="{14D3B0AD-7B15-45C6-83B0-31D6DA9893C1}">
      <dgm:prSet/>
      <dgm:spPr/>
      <dgm:t>
        <a:bodyPr/>
        <a:lstStyle/>
        <a:p>
          <a:endParaRPr lang="en-US"/>
        </a:p>
      </dgm:t>
    </dgm:pt>
    <dgm:pt modelId="{493C1CCE-54BA-4C01-BDE0-E0DA048DDAB1}" type="sibTrans" cxnId="{14D3B0AD-7B15-45C6-83B0-31D6DA9893C1}">
      <dgm:prSet/>
      <dgm:spPr/>
      <dgm:t>
        <a:bodyPr/>
        <a:lstStyle/>
        <a:p>
          <a:endParaRPr lang="en-US"/>
        </a:p>
      </dgm:t>
    </dgm:pt>
    <dgm:pt modelId="{2C746928-F26B-4FA9-8E07-B30BEFF8B96A}">
      <dgm:prSet/>
      <dgm:spPr/>
      <dgm:t>
        <a:bodyPr/>
        <a:lstStyle/>
        <a:p>
          <a:pPr>
            <a:lnSpc>
              <a:spcPct val="100000"/>
            </a:lnSpc>
          </a:pPr>
          <a:r>
            <a:rPr lang="en-GB" dirty="0"/>
            <a:t>Model is trained on a </a:t>
          </a:r>
          <a:r>
            <a:rPr lang="en-GB" b="1" dirty="0"/>
            <a:t>balanced class dataset</a:t>
          </a:r>
          <a:r>
            <a:rPr lang="en-GB" dirty="0"/>
            <a:t>, using Oversampling with the Synthetic Minority Oversampling Technique (SMOTE)</a:t>
          </a:r>
          <a:endParaRPr lang="en-US" dirty="0"/>
        </a:p>
      </dgm:t>
    </dgm:pt>
    <dgm:pt modelId="{14A274B4-E227-4DBC-9A22-C881DE713F13}" type="parTrans" cxnId="{BCAD0D55-F92E-454A-9763-466BD53EF708}">
      <dgm:prSet/>
      <dgm:spPr/>
      <dgm:t>
        <a:bodyPr/>
        <a:lstStyle/>
        <a:p>
          <a:endParaRPr lang="en-US"/>
        </a:p>
      </dgm:t>
    </dgm:pt>
    <dgm:pt modelId="{5301CFBB-57AB-41B4-9DDB-52945D357321}" type="sibTrans" cxnId="{BCAD0D55-F92E-454A-9763-466BD53EF708}">
      <dgm:prSet/>
      <dgm:spPr/>
      <dgm:t>
        <a:bodyPr/>
        <a:lstStyle/>
        <a:p>
          <a:endParaRPr lang="en-US"/>
        </a:p>
      </dgm:t>
    </dgm:pt>
    <dgm:pt modelId="{A57838F8-7AD3-45E0-AC38-1AABBF7DF7E5}">
      <dgm:prSet/>
      <dgm:spPr/>
      <dgm:t>
        <a:bodyPr/>
        <a:lstStyle/>
        <a:p>
          <a:pPr>
            <a:lnSpc>
              <a:spcPct val="100000"/>
            </a:lnSpc>
          </a:pPr>
          <a:r>
            <a:rPr lang="en-GB"/>
            <a:t>This model could be used as a Proof of Concept for the use of simulation on compounds to determine whether it is biodegradable or not.</a:t>
          </a:r>
          <a:endParaRPr lang="en-US"/>
        </a:p>
      </dgm:t>
    </dgm:pt>
    <dgm:pt modelId="{674BA66A-5657-48AA-A641-3C94615821F7}" type="parTrans" cxnId="{E3372BA4-6BF7-45F6-934F-04201478AC4D}">
      <dgm:prSet/>
      <dgm:spPr/>
      <dgm:t>
        <a:bodyPr/>
        <a:lstStyle/>
        <a:p>
          <a:endParaRPr lang="en-US"/>
        </a:p>
      </dgm:t>
    </dgm:pt>
    <dgm:pt modelId="{405CFE25-D607-4C25-BBB7-1314A54FB711}" type="sibTrans" cxnId="{E3372BA4-6BF7-45F6-934F-04201478AC4D}">
      <dgm:prSet/>
      <dgm:spPr/>
      <dgm:t>
        <a:bodyPr/>
        <a:lstStyle/>
        <a:p>
          <a:endParaRPr lang="en-US"/>
        </a:p>
      </dgm:t>
    </dgm:pt>
    <dgm:pt modelId="{1A2DB7DB-E68B-4A3B-9452-8C066B827BBB}" type="pres">
      <dgm:prSet presAssocID="{9BE495E5-8A43-4795-89D9-3625F852F150}" presName="root" presStyleCnt="0">
        <dgm:presLayoutVars>
          <dgm:dir/>
          <dgm:resizeHandles val="exact"/>
        </dgm:presLayoutVars>
      </dgm:prSet>
      <dgm:spPr/>
    </dgm:pt>
    <dgm:pt modelId="{923908C7-DB49-4AA6-B995-50CFE3CCAEBF}" type="pres">
      <dgm:prSet presAssocID="{257DF5B7-E8F2-40AB-AF1E-D36888B49FF2}" presName="compNode" presStyleCnt="0"/>
      <dgm:spPr/>
    </dgm:pt>
    <dgm:pt modelId="{9FFBD75E-BC87-4727-AF46-1CD0214C06B0}" type="pres">
      <dgm:prSet presAssocID="{257DF5B7-E8F2-40AB-AF1E-D36888B49FF2}" presName="bgRect" presStyleLbl="bgShp" presStyleIdx="0" presStyleCnt="4"/>
      <dgm:spPr/>
    </dgm:pt>
    <dgm:pt modelId="{E2D208F2-D247-4CB2-8468-A53CBE274CC1}" type="pres">
      <dgm:prSet presAssocID="{257DF5B7-E8F2-40AB-AF1E-D36888B49F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C27B3FB4-00BA-454D-BFC4-A6388D5CE90E}" type="pres">
      <dgm:prSet presAssocID="{257DF5B7-E8F2-40AB-AF1E-D36888B49FF2}" presName="spaceRect" presStyleCnt="0"/>
      <dgm:spPr/>
    </dgm:pt>
    <dgm:pt modelId="{8EE2FBF3-14D2-476E-8EC4-719F3ADB097B}" type="pres">
      <dgm:prSet presAssocID="{257DF5B7-E8F2-40AB-AF1E-D36888B49FF2}" presName="parTx" presStyleLbl="revTx" presStyleIdx="0" presStyleCnt="4">
        <dgm:presLayoutVars>
          <dgm:chMax val="0"/>
          <dgm:chPref val="0"/>
        </dgm:presLayoutVars>
      </dgm:prSet>
      <dgm:spPr/>
    </dgm:pt>
    <dgm:pt modelId="{DEFCBBA4-5C86-4112-8DFF-B5F7070CD8DA}" type="pres">
      <dgm:prSet presAssocID="{2E51E6EA-AD55-4852-AB3A-74F487B17255}" presName="sibTrans" presStyleCnt="0"/>
      <dgm:spPr/>
    </dgm:pt>
    <dgm:pt modelId="{4C1341D0-2FE4-4362-AB34-4812BD471778}" type="pres">
      <dgm:prSet presAssocID="{6736D373-2E21-404C-9021-A435B04484F8}" presName="compNode" presStyleCnt="0"/>
      <dgm:spPr/>
    </dgm:pt>
    <dgm:pt modelId="{7DD3AB5B-8441-4671-8606-706687ADAA44}" type="pres">
      <dgm:prSet presAssocID="{6736D373-2E21-404C-9021-A435B04484F8}" presName="bgRect" presStyleLbl="bgShp" presStyleIdx="1" presStyleCnt="4"/>
      <dgm:spPr/>
    </dgm:pt>
    <dgm:pt modelId="{5E1ED49C-91C9-481C-B7D2-25BC49C3E65E}" type="pres">
      <dgm:prSet presAssocID="{6736D373-2E21-404C-9021-A435B04484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FA89320D-DF69-4ACA-92BA-62138D3D61A5}" type="pres">
      <dgm:prSet presAssocID="{6736D373-2E21-404C-9021-A435B04484F8}" presName="spaceRect" presStyleCnt="0"/>
      <dgm:spPr/>
    </dgm:pt>
    <dgm:pt modelId="{83759989-A7F2-4E0E-B63E-2657A7A828C2}" type="pres">
      <dgm:prSet presAssocID="{6736D373-2E21-404C-9021-A435B04484F8}" presName="parTx" presStyleLbl="revTx" presStyleIdx="1" presStyleCnt="4">
        <dgm:presLayoutVars>
          <dgm:chMax val="0"/>
          <dgm:chPref val="0"/>
        </dgm:presLayoutVars>
      </dgm:prSet>
      <dgm:spPr/>
    </dgm:pt>
    <dgm:pt modelId="{C85D5ED4-5B01-4FC5-8FA2-C8B92EF5DC56}" type="pres">
      <dgm:prSet presAssocID="{493C1CCE-54BA-4C01-BDE0-E0DA048DDAB1}" presName="sibTrans" presStyleCnt="0"/>
      <dgm:spPr/>
    </dgm:pt>
    <dgm:pt modelId="{7608E01A-AFAB-4FA7-A14A-DD132E91DCB9}" type="pres">
      <dgm:prSet presAssocID="{2C746928-F26B-4FA9-8E07-B30BEFF8B96A}" presName="compNode" presStyleCnt="0"/>
      <dgm:spPr/>
    </dgm:pt>
    <dgm:pt modelId="{9B93ECF5-DC0F-4F3E-8DC8-FF4D8DE26D5D}" type="pres">
      <dgm:prSet presAssocID="{2C746928-F26B-4FA9-8E07-B30BEFF8B96A}" presName="bgRect" presStyleLbl="bgShp" presStyleIdx="2" presStyleCnt="4"/>
      <dgm:spPr/>
    </dgm:pt>
    <dgm:pt modelId="{A0E4A7B8-1389-42CD-B3F2-C80DCC43FA59}" type="pres">
      <dgm:prSet presAssocID="{2C746928-F26B-4FA9-8E07-B30BEFF8B9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C9E743C0-22BA-4CEC-81E9-84EBDB8D2F6E}" type="pres">
      <dgm:prSet presAssocID="{2C746928-F26B-4FA9-8E07-B30BEFF8B96A}" presName="spaceRect" presStyleCnt="0"/>
      <dgm:spPr/>
    </dgm:pt>
    <dgm:pt modelId="{5FB1C671-01C8-434A-9D68-E11E0A6CE755}" type="pres">
      <dgm:prSet presAssocID="{2C746928-F26B-4FA9-8E07-B30BEFF8B96A}" presName="parTx" presStyleLbl="revTx" presStyleIdx="2" presStyleCnt="4">
        <dgm:presLayoutVars>
          <dgm:chMax val="0"/>
          <dgm:chPref val="0"/>
        </dgm:presLayoutVars>
      </dgm:prSet>
      <dgm:spPr/>
    </dgm:pt>
    <dgm:pt modelId="{06B6426A-E740-4128-AC17-7D94E2463AEF}" type="pres">
      <dgm:prSet presAssocID="{5301CFBB-57AB-41B4-9DDB-52945D357321}" presName="sibTrans" presStyleCnt="0"/>
      <dgm:spPr/>
    </dgm:pt>
    <dgm:pt modelId="{A5BB98AF-7582-46F2-B437-AA09ED13786C}" type="pres">
      <dgm:prSet presAssocID="{A57838F8-7AD3-45E0-AC38-1AABBF7DF7E5}" presName="compNode" presStyleCnt="0"/>
      <dgm:spPr/>
    </dgm:pt>
    <dgm:pt modelId="{DE942CF8-079D-4A0A-B953-EFC26163F0FC}" type="pres">
      <dgm:prSet presAssocID="{A57838F8-7AD3-45E0-AC38-1AABBF7DF7E5}" presName="bgRect" presStyleLbl="bgShp" presStyleIdx="3" presStyleCnt="4"/>
      <dgm:spPr/>
    </dgm:pt>
    <dgm:pt modelId="{3EE01879-0C50-4B66-8F0F-BF0BA46F78CE}" type="pres">
      <dgm:prSet presAssocID="{A57838F8-7AD3-45E0-AC38-1AABBF7DF7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02FA0BBF-A2DF-4190-9B3B-5D3FC659578F}" type="pres">
      <dgm:prSet presAssocID="{A57838F8-7AD3-45E0-AC38-1AABBF7DF7E5}" presName="spaceRect" presStyleCnt="0"/>
      <dgm:spPr/>
    </dgm:pt>
    <dgm:pt modelId="{A592A78A-9040-45EF-9135-326C77C5D788}" type="pres">
      <dgm:prSet presAssocID="{A57838F8-7AD3-45E0-AC38-1AABBF7DF7E5}" presName="parTx" presStyleLbl="revTx" presStyleIdx="3" presStyleCnt="4">
        <dgm:presLayoutVars>
          <dgm:chMax val="0"/>
          <dgm:chPref val="0"/>
        </dgm:presLayoutVars>
      </dgm:prSet>
      <dgm:spPr/>
    </dgm:pt>
  </dgm:ptLst>
  <dgm:cxnLst>
    <dgm:cxn modelId="{181B6201-E550-4A57-A2CE-B1F307EA8B70}" type="presOf" srcId="{2C746928-F26B-4FA9-8E07-B30BEFF8B96A}" destId="{5FB1C671-01C8-434A-9D68-E11E0A6CE755}" srcOrd="0" destOrd="0" presId="urn:microsoft.com/office/officeart/2018/2/layout/IconVerticalSolidList"/>
    <dgm:cxn modelId="{BCAD0D55-F92E-454A-9763-466BD53EF708}" srcId="{9BE495E5-8A43-4795-89D9-3625F852F150}" destId="{2C746928-F26B-4FA9-8E07-B30BEFF8B96A}" srcOrd="2" destOrd="0" parTransId="{14A274B4-E227-4DBC-9A22-C881DE713F13}" sibTransId="{5301CFBB-57AB-41B4-9DDB-52945D357321}"/>
    <dgm:cxn modelId="{3D5FFE56-F1E2-4EE9-9E7B-FC2C135E1570}" type="presOf" srcId="{A57838F8-7AD3-45E0-AC38-1AABBF7DF7E5}" destId="{A592A78A-9040-45EF-9135-326C77C5D788}" srcOrd="0" destOrd="0" presId="urn:microsoft.com/office/officeart/2018/2/layout/IconVerticalSolidList"/>
    <dgm:cxn modelId="{0B8DAC9C-93B6-4C7E-9A47-E804E98BF7F0}" srcId="{9BE495E5-8A43-4795-89D9-3625F852F150}" destId="{257DF5B7-E8F2-40AB-AF1E-D36888B49FF2}" srcOrd="0" destOrd="0" parTransId="{793A99A7-E443-448D-862F-E29D20275F62}" sibTransId="{2E51E6EA-AD55-4852-AB3A-74F487B17255}"/>
    <dgm:cxn modelId="{E3372BA4-6BF7-45F6-934F-04201478AC4D}" srcId="{9BE495E5-8A43-4795-89D9-3625F852F150}" destId="{A57838F8-7AD3-45E0-AC38-1AABBF7DF7E5}" srcOrd="3" destOrd="0" parTransId="{674BA66A-5657-48AA-A641-3C94615821F7}" sibTransId="{405CFE25-D607-4C25-BBB7-1314A54FB711}"/>
    <dgm:cxn modelId="{14D3B0AD-7B15-45C6-83B0-31D6DA9893C1}" srcId="{9BE495E5-8A43-4795-89D9-3625F852F150}" destId="{6736D373-2E21-404C-9021-A435B04484F8}" srcOrd="1" destOrd="0" parTransId="{CA172E85-6E60-48C3-A3AE-903A5CC4DD75}" sibTransId="{493C1CCE-54BA-4C01-BDE0-E0DA048DDAB1}"/>
    <dgm:cxn modelId="{E6E939B5-1F06-4D4D-952B-6E0D5C7B323E}" type="presOf" srcId="{9BE495E5-8A43-4795-89D9-3625F852F150}" destId="{1A2DB7DB-E68B-4A3B-9452-8C066B827BBB}" srcOrd="0" destOrd="0" presId="urn:microsoft.com/office/officeart/2018/2/layout/IconVerticalSolidList"/>
    <dgm:cxn modelId="{1A8810CD-3186-4443-87A8-FD379D8627B4}" type="presOf" srcId="{257DF5B7-E8F2-40AB-AF1E-D36888B49FF2}" destId="{8EE2FBF3-14D2-476E-8EC4-719F3ADB097B}" srcOrd="0" destOrd="0" presId="urn:microsoft.com/office/officeart/2018/2/layout/IconVerticalSolidList"/>
    <dgm:cxn modelId="{3D679EDF-FEE2-457D-9B37-BD077B640451}" type="presOf" srcId="{6736D373-2E21-404C-9021-A435B04484F8}" destId="{83759989-A7F2-4E0E-B63E-2657A7A828C2}" srcOrd="0" destOrd="0" presId="urn:microsoft.com/office/officeart/2018/2/layout/IconVerticalSolidList"/>
    <dgm:cxn modelId="{FB50DBEA-1C80-4FB9-AF19-719538993FF7}" type="presParOf" srcId="{1A2DB7DB-E68B-4A3B-9452-8C066B827BBB}" destId="{923908C7-DB49-4AA6-B995-50CFE3CCAEBF}" srcOrd="0" destOrd="0" presId="urn:microsoft.com/office/officeart/2018/2/layout/IconVerticalSolidList"/>
    <dgm:cxn modelId="{49E45C3E-3F40-42A7-8B99-001550507A81}" type="presParOf" srcId="{923908C7-DB49-4AA6-B995-50CFE3CCAEBF}" destId="{9FFBD75E-BC87-4727-AF46-1CD0214C06B0}" srcOrd="0" destOrd="0" presId="urn:microsoft.com/office/officeart/2018/2/layout/IconVerticalSolidList"/>
    <dgm:cxn modelId="{8B7CFC62-03EE-4D5B-A535-DE0BBD0B3489}" type="presParOf" srcId="{923908C7-DB49-4AA6-B995-50CFE3CCAEBF}" destId="{E2D208F2-D247-4CB2-8468-A53CBE274CC1}" srcOrd="1" destOrd="0" presId="urn:microsoft.com/office/officeart/2018/2/layout/IconVerticalSolidList"/>
    <dgm:cxn modelId="{E447C086-A364-4DB0-8560-7E02CD7E446A}" type="presParOf" srcId="{923908C7-DB49-4AA6-B995-50CFE3CCAEBF}" destId="{C27B3FB4-00BA-454D-BFC4-A6388D5CE90E}" srcOrd="2" destOrd="0" presId="urn:microsoft.com/office/officeart/2018/2/layout/IconVerticalSolidList"/>
    <dgm:cxn modelId="{A2906735-057D-404F-BE25-DE304BDD401F}" type="presParOf" srcId="{923908C7-DB49-4AA6-B995-50CFE3CCAEBF}" destId="{8EE2FBF3-14D2-476E-8EC4-719F3ADB097B}" srcOrd="3" destOrd="0" presId="urn:microsoft.com/office/officeart/2018/2/layout/IconVerticalSolidList"/>
    <dgm:cxn modelId="{1D69467D-067E-4EFD-826F-9E6F27AE375F}" type="presParOf" srcId="{1A2DB7DB-E68B-4A3B-9452-8C066B827BBB}" destId="{DEFCBBA4-5C86-4112-8DFF-B5F7070CD8DA}" srcOrd="1" destOrd="0" presId="urn:microsoft.com/office/officeart/2018/2/layout/IconVerticalSolidList"/>
    <dgm:cxn modelId="{06003FAB-4ECE-4D54-BE01-C5F0CF31979F}" type="presParOf" srcId="{1A2DB7DB-E68B-4A3B-9452-8C066B827BBB}" destId="{4C1341D0-2FE4-4362-AB34-4812BD471778}" srcOrd="2" destOrd="0" presId="urn:microsoft.com/office/officeart/2018/2/layout/IconVerticalSolidList"/>
    <dgm:cxn modelId="{14347EA7-E8C5-4FC2-879A-446CBF4B1F33}" type="presParOf" srcId="{4C1341D0-2FE4-4362-AB34-4812BD471778}" destId="{7DD3AB5B-8441-4671-8606-706687ADAA44}" srcOrd="0" destOrd="0" presId="urn:microsoft.com/office/officeart/2018/2/layout/IconVerticalSolidList"/>
    <dgm:cxn modelId="{F99EEFD7-C9B0-4BF8-AAF3-637F32C79579}" type="presParOf" srcId="{4C1341D0-2FE4-4362-AB34-4812BD471778}" destId="{5E1ED49C-91C9-481C-B7D2-25BC49C3E65E}" srcOrd="1" destOrd="0" presId="urn:microsoft.com/office/officeart/2018/2/layout/IconVerticalSolidList"/>
    <dgm:cxn modelId="{923B9C74-6A52-4239-8F6A-DC68AE44D5D9}" type="presParOf" srcId="{4C1341D0-2FE4-4362-AB34-4812BD471778}" destId="{FA89320D-DF69-4ACA-92BA-62138D3D61A5}" srcOrd="2" destOrd="0" presId="urn:microsoft.com/office/officeart/2018/2/layout/IconVerticalSolidList"/>
    <dgm:cxn modelId="{AFC2FA63-A1B8-4C2D-8D8E-759DE4F0E1F7}" type="presParOf" srcId="{4C1341D0-2FE4-4362-AB34-4812BD471778}" destId="{83759989-A7F2-4E0E-B63E-2657A7A828C2}" srcOrd="3" destOrd="0" presId="urn:microsoft.com/office/officeart/2018/2/layout/IconVerticalSolidList"/>
    <dgm:cxn modelId="{A5B912A0-BBD7-470E-BF7A-FC79FDC40475}" type="presParOf" srcId="{1A2DB7DB-E68B-4A3B-9452-8C066B827BBB}" destId="{C85D5ED4-5B01-4FC5-8FA2-C8B92EF5DC56}" srcOrd="3" destOrd="0" presId="urn:microsoft.com/office/officeart/2018/2/layout/IconVerticalSolidList"/>
    <dgm:cxn modelId="{75F64CB7-1FA3-4846-B4F2-3194E542AAE4}" type="presParOf" srcId="{1A2DB7DB-E68B-4A3B-9452-8C066B827BBB}" destId="{7608E01A-AFAB-4FA7-A14A-DD132E91DCB9}" srcOrd="4" destOrd="0" presId="urn:microsoft.com/office/officeart/2018/2/layout/IconVerticalSolidList"/>
    <dgm:cxn modelId="{80E8FF0D-B0E9-4DC5-837D-F8EE5687EADB}" type="presParOf" srcId="{7608E01A-AFAB-4FA7-A14A-DD132E91DCB9}" destId="{9B93ECF5-DC0F-4F3E-8DC8-FF4D8DE26D5D}" srcOrd="0" destOrd="0" presId="urn:microsoft.com/office/officeart/2018/2/layout/IconVerticalSolidList"/>
    <dgm:cxn modelId="{0149AC71-62D6-4588-B073-6F2EE8B61240}" type="presParOf" srcId="{7608E01A-AFAB-4FA7-A14A-DD132E91DCB9}" destId="{A0E4A7B8-1389-42CD-B3F2-C80DCC43FA59}" srcOrd="1" destOrd="0" presId="urn:microsoft.com/office/officeart/2018/2/layout/IconVerticalSolidList"/>
    <dgm:cxn modelId="{3CE83945-CFD4-4168-AB97-0741B3970497}" type="presParOf" srcId="{7608E01A-AFAB-4FA7-A14A-DD132E91DCB9}" destId="{C9E743C0-22BA-4CEC-81E9-84EBDB8D2F6E}" srcOrd="2" destOrd="0" presId="urn:microsoft.com/office/officeart/2018/2/layout/IconVerticalSolidList"/>
    <dgm:cxn modelId="{43D2AB4B-F09E-4005-8A09-DB33E178B844}" type="presParOf" srcId="{7608E01A-AFAB-4FA7-A14A-DD132E91DCB9}" destId="{5FB1C671-01C8-434A-9D68-E11E0A6CE755}" srcOrd="3" destOrd="0" presId="urn:microsoft.com/office/officeart/2018/2/layout/IconVerticalSolidList"/>
    <dgm:cxn modelId="{D718A5B3-3AF9-4C96-9D80-87F9303633E6}" type="presParOf" srcId="{1A2DB7DB-E68B-4A3B-9452-8C066B827BBB}" destId="{06B6426A-E740-4128-AC17-7D94E2463AEF}" srcOrd="5" destOrd="0" presId="urn:microsoft.com/office/officeart/2018/2/layout/IconVerticalSolidList"/>
    <dgm:cxn modelId="{6E59F9BA-5DCA-4813-BDA7-597E65699BAF}" type="presParOf" srcId="{1A2DB7DB-E68B-4A3B-9452-8C066B827BBB}" destId="{A5BB98AF-7582-46F2-B437-AA09ED13786C}" srcOrd="6" destOrd="0" presId="urn:microsoft.com/office/officeart/2018/2/layout/IconVerticalSolidList"/>
    <dgm:cxn modelId="{C3738DAA-4B3A-41AE-A084-2ADAF9A5346E}" type="presParOf" srcId="{A5BB98AF-7582-46F2-B437-AA09ED13786C}" destId="{DE942CF8-079D-4A0A-B953-EFC26163F0FC}" srcOrd="0" destOrd="0" presId="urn:microsoft.com/office/officeart/2018/2/layout/IconVerticalSolidList"/>
    <dgm:cxn modelId="{ED3D65D4-7870-4C25-86D5-92E43BD1DD33}" type="presParOf" srcId="{A5BB98AF-7582-46F2-B437-AA09ED13786C}" destId="{3EE01879-0C50-4B66-8F0F-BF0BA46F78CE}" srcOrd="1" destOrd="0" presId="urn:microsoft.com/office/officeart/2018/2/layout/IconVerticalSolidList"/>
    <dgm:cxn modelId="{A548D88A-1BA5-4608-8E00-05D66CD15722}" type="presParOf" srcId="{A5BB98AF-7582-46F2-B437-AA09ED13786C}" destId="{02FA0BBF-A2DF-4190-9B3B-5D3FC659578F}" srcOrd="2" destOrd="0" presId="urn:microsoft.com/office/officeart/2018/2/layout/IconVerticalSolidList"/>
    <dgm:cxn modelId="{08AC2AC5-49EA-4E7E-A885-DC8EEDBA8B78}" type="presParOf" srcId="{A5BB98AF-7582-46F2-B437-AA09ED13786C}" destId="{A592A78A-9040-45EF-9135-326C77C5D7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64FB9-217F-4F87-B370-E3121FF469AD}">
      <dsp:nvSpPr>
        <dsp:cNvPr id="0" name=""/>
        <dsp:cNvSpPr/>
      </dsp:nvSpPr>
      <dsp:spPr>
        <a:xfrm>
          <a:off x="0" y="2023991"/>
          <a:ext cx="6669431" cy="17300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00FAA-6237-4E31-B702-D9DB7D7ECF5E}">
      <dsp:nvSpPr>
        <dsp:cNvPr id="0" name=""/>
        <dsp:cNvSpPr/>
      </dsp:nvSpPr>
      <dsp:spPr>
        <a:xfrm>
          <a:off x="523329" y="2413245"/>
          <a:ext cx="951508" cy="951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54FF8F-DAFE-4690-A30A-8F324761725D}">
      <dsp:nvSpPr>
        <dsp:cNvPr id="0" name=""/>
        <dsp:cNvSpPr/>
      </dsp:nvSpPr>
      <dsp:spPr>
        <a:xfrm>
          <a:off x="1998168" y="2023991"/>
          <a:ext cx="3001243" cy="173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093" tIns="183093" rIns="183093" bIns="183093" numCol="1" spcCol="1270" anchor="ctr" anchorCtr="0">
          <a:noAutofit/>
        </a:bodyPr>
        <a:lstStyle/>
        <a:p>
          <a:pPr marL="0" lvl="0" indent="0" algn="l" defTabSz="1066800">
            <a:lnSpc>
              <a:spcPct val="90000"/>
            </a:lnSpc>
            <a:spcBef>
              <a:spcPct val="0"/>
            </a:spcBef>
            <a:spcAft>
              <a:spcPct val="35000"/>
            </a:spcAft>
            <a:buNone/>
          </a:pPr>
          <a:r>
            <a:rPr lang="en-US" sz="2400" kern="1200"/>
            <a:t>The QSAR biodegradation Data Set provided by UCI.</a:t>
          </a:r>
        </a:p>
      </dsp:txBody>
      <dsp:txXfrm>
        <a:off x="1998168" y="2023991"/>
        <a:ext cx="3001243" cy="1730016"/>
      </dsp:txXfrm>
    </dsp:sp>
    <dsp:sp modelId="{2F656CD6-9849-443B-BA42-0A9C17CB182A}">
      <dsp:nvSpPr>
        <dsp:cNvPr id="0" name=""/>
        <dsp:cNvSpPr/>
      </dsp:nvSpPr>
      <dsp:spPr>
        <a:xfrm>
          <a:off x="4999412" y="2023991"/>
          <a:ext cx="1668065" cy="173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093" tIns="183093" rIns="183093" bIns="183093" numCol="1" spcCol="1270" anchor="ctr" anchorCtr="0">
          <a:noAutofit/>
        </a:bodyPr>
        <a:lstStyle/>
        <a:p>
          <a:pPr marL="0" lvl="0" indent="0" algn="l" defTabSz="488950">
            <a:lnSpc>
              <a:spcPct val="90000"/>
            </a:lnSpc>
            <a:spcBef>
              <a:spcPct val="0"/>
            </a:spcBef>
            <a:spcAft>
              <a:spcPct val="35000"/>
            </a:spcAft>
            <a:buNone/>
          </a:pPr>
          <a:r>
            <a:rPr lang="en-US" sz="1100" kern="1200"/>
            <a:t>DATASET LINK : </a:t>
          </a:r>
          <a:r>
            <a:rPr lang="en-US" sz="1100" kern="1200">
              <a:hlinkClick xmlns:r="http://schemas.openxmlformats.org/officeDocument/2006/relationships" r:id="rId3"/>
            </a:rPr>
            <a:t>https://archive.ics.uci.edu/ml/datasets/QSAR+biodegradation</a:t>
          </a:r>
          <a:endParaRPr lang="en-US" sz="1100" kern="1200"/>
        </a:p>
      </dsp:txBody>
      <dsp:txXfrm>
        <a:off x="4999412" y="2023991"/>
        <a:ext cx="1668065" cy="1730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BD75E-BC87-4727-AF46-1CD0214C06B0}">
      <dsp:nvSpPr>
        <dsp:cNvPr id="0" name=""/>
        <dsp:cNvSpPr/>
      </dsp:nvSpPr>
      <dsp:spPr>
        <a:xfrm>
          <a:off x="0" y="2398"/>
          <a:ext cx="6669431"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208F2-D247-4CB2-8468-A53CBE274CC1}">
      <dsp:nvSpPr>
        <dsp:cNvPr id="0" name=""/>
        <dsp:cNvSpPr/>
      </dsp:nvSpPr>
      <dsp:spPr>
        <a:xfrm>
          <a:off x="367661" y="275865"/>
          <a:ext cx="668476" cy="6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2FBF3-14D2-476E-8EC4-719F3ADB097B}">
      <dsp:nvSpPr>
        <dsp:cNvPr id="0" name=""/>
        <dsp:cNvSpPr/>
      </dsp:nvSpPr>
      <dsp:spPr>
        <a:xfrm>
          <a:off x="1403800" y="2398"/>
          <a:ext cx="5265630"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100000"/>
            </a:lnSpc>
            <a:spcBef>
              <a:spcPct val="0"/>
            </a:spcBef>
            <a:spcAft>
              <a:spcPct val="35000"/>
            </a:spcAft>
            <a:buNone/>
          </a:pPr>
          <a:r>
            <a:rPr lang="en-GB" sz="1700" kern="1200" dirty="0"/>
            <a:t>In this project, our objective was to make sure we have a reliable model that can be used in order to determine if a substance is biodegradable or not.</a:t>
          </a:r>
          <a:endParaRPr lang="en-US" sz="1700" kern="1200" dirty="0"/>
        </a:p>
      </dsp:txBody>
      <dsp:txXfrm>
        <a:off x="1403800" y="2398"/>
        <a:ext cx="5265630" cy="1215411"/>
      </dsp:txXfrm>
    </dsp:sp>
    <dsp:sp modelId="{7DD3AB5B-8441-4671-8606-706687ADAA44}">
      <dsp:nvSpPr>
        <dsp:cNvPr id="0" name=""/>
        <dsp:cNvSpPr/>
      </dsp:nvSpPr>
      <dsp:spPr>
        <a:xfrm>
          <a:off x="0" y="1521662"/>
          <a:ext cx="6669431"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ED49C-91C9-481C-B7D2-25BC49C3E65E}">
      <dsp:nvSpPr>
        <dsp:cNvPr id="0" name=""/>
        <dsp:cNvSpPr/>
      </dsp:nvSpPr>
      <dsp:spPr>
        <a:xfrm>
          <a:off x="367661" y="1795129"/>
          <a:ext cx="668476" cy="6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759989-A7F2-4E0E-B63E-2657A7A828C2}">
      <dsp:nvSpPr>
        <dsp:cNvPr id="0" name=""/>
        <dsp:cNvSpPr/>
      </dsp:nvSpPr>
      <dsp:spPr>
        <a:xfrm>
          <a:off x="1403800" y="1521662"/>
          <a:ext cx="5265630"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100000"/>
            </a:lnSpc>
            <a:spcBef>
              <a:spcPct val="0"/>
            </a:spcBef>
            <a:spcAft>
              <a:spcPct val="35000"/>
            </a:spcAft>
            <a:buNone/>
          </a:pPr>
          <a:r>
            <a:rPr lang="en-GB" sz="1700" kern="1200" dirty="0"/>
            <a:t>I conclude that the best type of model for this problem is a Support Vector Machine (SVM) model with an accuracy of </a:t>
          </a:r>
          <a:r>
            <a:rPr lang="en-GB" sz="1700" b="1" kern="1200" dirty="0"/>
            <a:t>89.24%</a:t>
          </a:r>
          <a:endParaRPr lang="en-US" sz="1700" kern="1200" dirty="0"/>
        </a:p>
      </dsp:txBody>
      <dsp:txXfrm>
        <a:off x="1403800" y="1521662"/>
        <a:ext cx="5265630" cy="1215411"/>
      </dsp:txXfrm>
    </dsp:sp>
    <dsp:sp modelId="{9B93ECF5-DC0F-4F3E-8DC8-FF4D8DE26D5D}">
      <dsp:nvSpPr>
        <dsp:cNvPr id="0" name=""/>
        <dsp:cNvSpPr/>
      </dsp:nvSpPr>
      <dsp:spPr>
        <a:xfrm>
          <a:off x="0" y="3040926"/>
          <a:ext cx="6669431"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4A7B8-1389-42CD-B3F2-C80DCC43FA59}">
      <dsp:nvSpPr>
        <dsp:cNvPr id="0" name=""/>
        <dsp:cNvSpPr/>
      </dsp:nvSpPr>
      <dsp:spPr>
        <a:xfrm>
          <a:off x="367661" y="3314393"/>
          <a:ext cx="668476" cy="6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B1C671-01C8-434A-9D68-E11E0A6CE755}">
      <dsp:nvSpPr>
        <dsp:cNvPr id="0" name=""/>
        <dsp:cNvSpPr/>
      </dsp:nvSpPr>
      <dsp:spPr>
        <a:xfrm>
          <a:off x="1403800" y="3040926"/>
          <a:ext cx="5265630"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100000"/>
            </a:lnSpc>
            <a:spcBef>
              <a:spcPct val="0"/>
            </a:spcBef>
            <a:spcAft>
              <a:spcPct val="35000"/>
            </a:spcAft>
            <a:buNone/>
          </a:pPr>
          <a:r>
            <a:rPr lang="en-GB" sz="1700" kern="1200" dirty="0"/>
            <a:t>Model is trained on a </a:t>
          </a:r>
          <a:r>
            <a:rPr lang="en-GB" sz="1700" b="1" kern="1200" dirty="0"/>
            <a:t>balanced class dataset</a:t>
          </a:r>
          <a:r>
            <a:rPr lang="en-GB" sz="1700" kern="1200" dirty="0"/>
            <a:t>, using Oversampling with the Synthetic Minority Oversampling Technique (SMOTE)</a:t>
          </a:r>
          <a:endParaRPr lang="en-US" sz="1700" kern="1200" dirty="0"/>
        </a:p>
      </dsp:txBody>
      <dsp:txXfrm>
        <a:off x="1403800" y="3040926"/>
        <a:ext cx="5265630" cy="1215411"/>
      </dsp:txXfrm>
    </dsp:sp>
    <dsp:sp modelId="{DE942CF8-079D-4A0A-B953-EFC26163F0FC}">
      <dsp:nvSpPr>
        <dsp:cNvPr id="0" name=""/>
        <dsp:cNvSpPr/>
      </dsp:nvSpPr>
      <dsp:spPr>
        <a:xfrm>
          <a:off x="0" y="4560190"/>
          <a:ext cx="6669431"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01879-0C50-4B66-8F0F-BF0BA46F78CE}">
      <dsp:nvSpPr>
        <dsp:cNvPr id="0" name=""/>
        <dsp:cNvSpPr/>
      </dsp:nvSpPr>
      <dsp:spPr>
        <a:xfrm>
          <a:off x="367661" y="4833658"/>
          <a:ext cx="668476" cy="668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92A78A-9040-45EF-9135-326C77C5D788}">
      <dsp:nvSpPr>
        <dsp:cNvPr id="0" name=""/>
        <dsp:cNvSpPr/>
      </dsp:nvSpPr>
      <dsp:spPr>
        <a:xfrm>
          <a:off x="1403800" y="4560190"/>
          <a:ext cx="5265630"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100000"/>
            </a:lnSpc>
            <a:spcBef>
              <a:spcPct val="0"/>
            </a:spcBef>
            <a:spcAft>
              <a:spcPct val="35000"/>
            </a:spcAft>
            <a:buNone/>
          </a:pPr>
          <a:r>
            <a:rPr lang="en-GB" sz="1700" kern="1200"/>
            <a:t>This model could be used as a Proof of Concept for the use of simulation on compounds to determine whether it is biodegradable or not.</a:t>
          </a:r>
          <a:endParaRPr lang="en-US" sz="1700" kern="1200"/>
        </a:p>
      </dsp:txBody>
      <dsp:txXfrm>
        <a:off x="1403800" y="4560190"/>
        <a:ext cx="5265630" cy="1215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4620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0573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254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0697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49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2091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0410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9651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736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5145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12/31/2021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01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12/31/2021</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367919864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5851" y="1089025"/>
            <a:ext cx="4451349" cy="1532951"/>
          </a:xfrm>
        </p:spPr>
        <p:txBody>
          <a:bodyPr>
            <a:normAutofit/>
          </a:bodyPr>
          <a:lstStyle/>
          <a:p>
            <a:r>
              <a:rPr lang="en-US" sz="2000" err="1">
                <a:cs typeface="Calibri Light"/>
              </a:rPr>
              <a:t>QSAR+Biodegradation</a:t>
            </a:r>
            <a:endParaRPr lang="en-US" sz="2000" err="1"/>
          </a:p>
        </p:txBody>
      </p:sp>
      <p:sp>
        <p:nvSpPr>
          <p:cNvPr id="3" name="Subtitle 2"/>
          <p:cNvSpPr>
            <a:spLocks noGrp="1"/>
          </p:cNvSpPr>
          <p:nvPr>
            <p:ph type="subTitle" idx="1"/>
          </p:nvPr>
        </p:nvSpPr>
        <p:spPr>
          <a:xfrm>
            <a:off x="1085850" y="4248000"/>
            <a:ext cx="4451349" cy="1520975"/>
          </a:xfrm>
        </p:spPr>
        <p:txBody>
          <a:bodyPr vert="horz" lIns="91440" tIns="45720" rIns="91440" bIns="45720" rtlCol="0">
            <a:normAutofit/>
          </a:bodyPr>
          <a:lstStyle/>
          <a:p>
            <a:r>
              <a:rPr lang="en-US" dirty="0"/>
              <a:t>Nader Narcisse</a:t>
            </a:r>
          </a:p>
          <a:p>
            <a:endParaRPr lang="en-US">
              <a:solidFill>
                <a:srgbClr val="FFFFFF">
                  <a:alpha val="70000"/>
                </a:srgbClr>
              </a:solidFill>
            </a:endParaRPr>
          </a:p>
        </p:txBody>
      </p:sp>
      <p:grpSp>
        <p:nvGrpSpPr>
          <p:cNvPr id="118" name="Group 117">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119" name="Rectangle 118">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130" name="Freeform: Shape 129">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Freeform: Shape 130">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3" name="Group 122">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24" name="Group 123">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128" name="Freeform: Shape 127">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9" name="Straight Connector 128">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26" name="Freeform: Shape 125">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7" name="Straight Connector 126">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33" name="Rectangle 132">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Chemical formulae are written on paper">
            <a:extLst>
              <a:ext uri="{FF2B5EF4-FFF2-40B4-BE49-F238E27FC236}">
                <a16:creationId xmlns:a16="http://schemas.microsoft.com/office/drawing/2014/main" id="{B81BA749-84D5-4ECB-B425-865098894929}"/>
              </a:ext>
            </a:extLst>
          </p:cNvPr>
          <p:cNvPicPr>
            <a:picLocks noChangeAspect="1"/>
          </p:cNvPicPr>
          <p:nvPr/>
        </p:nvPicPr>
        <p:blipFill rotWithShape="1">
          <a:blip r:embed="rId2"/>
          <a:srcRect l="23348" r="28013"/>
          <a:stretch/>
        </p:blipFill>
        <p:spPr>
          <a:xfrm>
            <a:off x="7198864" y="854623"/>
            <a:ext cx="4452148" cy="5148817"/>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1079500" y="843969"/>
            <a:ext cx="10026650" cy="655637"/>
          </a:xfrm>
        </p:spPr>
        <p:txBody>
          <a:bodyPr/>
          <a:lstStyle/>
          <a:p>
            <a:pPr algn="ctr">
              <a:lnSpc>
                <a:spcPct val="90000"/>
              </a:lnSpc>
            </a:pPr>
            <a:r>
              <a:rPr lang="en-US"/>
              <a:t>Features selection</a:t>
            </a:r>
          </a:p>
          <a:p>
            <a:endParaRPr lang="en-US"/>
          </a:p>
        </p:txBody>
      </p:sp>
      <p:pic>
        <p:nvPicPr>
          <p:cNvPr id="7" name="Picture 7" descr="Graphical user interface, text, application, email&#10;&#10;Description automatically generated">
            <a:extLst>
              <a:ext uri="{FF2B5EF4-FFF2-40B4-BE49-F238E27FC236}">
                <a16:creationId xmlns:a16="http://schemas.microsoft.com/office/drawing/2014/main" id="{2B05DD71-A141-4090-966E-3839D525F4F3}"/>
              </a:ext>
            </a:extLst>
          </p:cNvPr>
          <p:cNvPicPr>
            <a:picLocks noGrp="1" noChangeAspect="1"/>
          </p:cNvPicPr>
          <p:nvPr>
            <p:ph idx="1"/>
          </p:nvPr>
        </p:nvPicPr>
        <p:blipFill>
          <a:blip r:embed="rId2"/>
          <a:stretch>
            <a:fillRect/>
          </a:stretch>
        </p:blipFill>
        <p:spPr>
          <a:xfrm>
            <a:off x="205988" y="2050907"/>
            <a:ext cx="11773674" cy="3950373"/>
          </a:xfrm>
        </p:spPr>
      </p:pic>
    </p:spTree>
    <p:extLst>
      <p:ext uri="{BB962C8B-B14F-4D97-AF65-F5344CB8AC3E}">
        <p14:creationId xmlns:p14="http://schemas.microsoft.com/office/powerpoint/2010/main" val="286482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1080000" y="540000"/>
            <a:ext cx="3345950" cy="2303213"/>
          </a:xfrm>
        </p:spPr>
        <p:txBody>
          <a:bodyPr anchor="ctr">
            <a:normAutofit/>
          </a:bodyPr>
          <a:lstStyle/>
          <a:p>
            <a:pPr algn="ctr"/>
            <a:r>
              <a:rPr lang="en-US"/>
              <a:t>handling Imbalanced Data</a:t>
            </a:r>
          </a:p>
        </p:txBody>
      </p:sp>
      <p:cxnSp>
        <p:nvCxnSpPr>
          <p:cNvPr id="57" name="Straight Connector 5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D88F2EF-5C71-4339-B67B-DF2365186D3F}"/>
              </a:ext>
            </a:extLst>
          </p:cNvPr>
          <p:cNvSpPr>
            <a:spLocks noGrp="1"/>
          </p:cNvSpPr>
          <p:nvPr>
            <p:ph idx="1"/>
          </p:nvPr>
        </p:nvSpPr>
        <p:spPr>
          <a:xfrm>
            <a:off x="5543552" y="540000"/>
            <a:ext cx="6107460" cy="2303213"/>
          </a:xfrm>
        </p:spPr>
        <p:txBody>
          <a:bodyPr anchor="ctr">
            <a:normAutofit/>
          </a:bodyPr>
          <a:lstStyle/>
          <a:p>
            <a:pPr marL="359410" indent="-359410">
              <a:lnSpc>
                <a:spcPct val="115000"/>
              </a:lnSpc>
            </a:pPr>
            <a:r>
              <a:rPr lang="en-US" sz="1700">
                <a:ea typeface="+mn-lt"/>
                <a:cs typeface="+mn-lt"/>
              </a:rPr>
              <a:t>We can see almost 2/3 of them are non-ready degradable while the rest of 1/3 of them are ready degradable.</a:t>
            </a:r>
            <a:endParaRPr lang="en-US" sz="1700"/>
          </a:p>
          <a:p>
            <a:pPr marL="359410" indent="-359410">
              <a:lnSpc>
                <a:spcPct val="115000"/>
              </a:lnSpc>
              <a:buClr>
                <a:srgbClr val="EF8C6A"/>
              </a:buClr>
            </a:pPr>
            <a:r>
              <a:rPr lang="en-US" sz="1700">
                <a:ea typeface="+mn-lt"/>
                <a:cs typeface="+mn-lt"/>
              </a:rPr>
              <a:t>There is a significant class imbalance. Class imbalance will lead to a bias towards the majority class. In this case we will perform an </a:t>
            </a:r>
            <a:r>
              <a:rPr lang="en-US" sz="1700" b="1">
                <a:ea typeface="+mn-lt"/>
                <a:cs typeface="+mn-lt"/>
              </a:rPr>
              <a:t>oversampling</a:t>
            </a:r>
            <a:r>
              <a:rPr lang="en-US" sz="1700">
                <a:ea typeface="+mn-lt"/>
                <a:cs typeface="+mn-lt"/>
              </a:rPr>
              <a:t> or </a:t>
            </a:r>
            <a:r>
              <a:rPr lang="en-US" sz="1700" b="1" err="1">
                <a:ea typeface="+mn-lt"/>
                <a:cs typeface="+mn-lt"/>
              </a:rPr>
              <a:t>undersampling</a:t>
            </a:r>
            <a:r>
              <a:rPr lang="en-US" sz="1700">
                <a:ea typeface="+mn-lt"/>
                <a:cs typeface="+mn-lt"/>
              </a:rPr>
              <a:t> method to equalize the data and choose one of them.</a:t>
            </a:r>
            <a:endParaRPr lang="en-US" sz="1700"/>
          </a:p>
          <a:p>
            <a:pPr marL="359410" indent="-359410">
              <a:lnSpc>
                <a:spcPct val="115000"/>
              </a:lnSpc>
              <a:buClr>
                <a:srgbClr val="EF8C6A"/>
              </a:buClr>
            </a:pPr>
            <a:endParaRPr lang="en-US" sz="1700"/>
          </a:p>
        </p:txBody>
      </p:sp>
      <p:pic>
        <p:nvPicPr>
          <p:cNvPr id="3" name="Picture 4" descr="Chart, pie chart&#10;&#10;Description automatically generated">
            <a:extLst>
              <a:ext uri="{FF2B5EF4-FFF2-40B4-BE49-F238E27FC236}">
                <a16:creationId xmlns:a16="http://schemas.microsoft.com/office/drawing/2014/main" id="{C0987833-A0AF-4323-83C2-EE0930F0811F}"/>
              </a:ext>
            </a:extLst>
          </p:cNvPr>
          <p:cNvPicPr>
            <a:picLocks noChangeAspect="1"/>
          </p:cNvPicPr>
          <p:nvPr/>
        </p:nvPicPr>
        <p:blipFill rotWithShape="1">
          <a:blip r:embed="rId2"/>
          <a:srcRect t="980" b="12481"/>
          <a:stretch/>
        </p:blipFill>
        <p:spPr>
          <a:xfrm>
            <a:off x="20" y="3429000"/>
            <a:ext cx="12191977" cy="3429000"/>
          </a:xfrm>
          <a:prstGeom prst="rect">
            <a:avLst/>
          </a:prstGeom>
        </p:spPr>
      </p:pic>
    </p:spTree>
    <p:extLst>
      <p:ext uri="{BB962C8B-B14F-4D97-AF65-F5344CB8AC3E}">
        <p14:creationId xmlns:p14="http://schemas.microsoft.com/office/powerpoint/2010/main" val="238488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anchor="b">
            <a:normAutofit/>
          </a:bodyPr>
          <a:lstStyle/>
          <a:p>
            <a:pPr algn="ctr"/>
            <a:r>
              <a:rPr lang="en-US"/>
              <a:t>handling Imbalanced Data</a:t>
            </a:r>
          </a:p>
        </p:txBody>
      </p:sp>
      <p:cxnSp>
        <p:nvCxnSpPr>
          <p:cNvPr id="79" name="Straight Connector 7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474533-3B61-4B61-9B3E-745C0EE5B0B9}"/>
              </a:ext>
            </a:extLst>
          </p:cNvPr>
          <p:cNvSpPr>
            <a:spLocks noGrp="1"/>
          </p:cNvSpPr>
          <p:nvPr>
            <p:ph idx="1"/>
          </p:nvPr>
        </p:nvSpPr>
        <p:spPr>
          <a:xfrm>
            <a:off x="540988" y="2759076"/>
            <a:ext cx="3884962" cy="3009899"/>
          </a:xfrm>
        </p:spPr>
        <p:txBody>
          <a:bodyPr vert="horz" lIns="0" tIns="0" rIns="0" bIns="0" rtlCol="0" anchorCtr="0">
            <a:normAutofit/>
          </a:bodyPr>
          <a:lstStyle/>
          <a:p>
            <a:pPr marL="0" indent="0" algn="ctr">
              <a:lnSpc>
                <a:spcPct val="115000"/>
              </a:lnSpc>
              <a:buClr>
                <a:srgbClr val="D34817">
                  <a:lumMod val="60000"/>
                  <a:lumOff val="40000"/>
                </a:srgbClr>
              </a:buClr>
              <a:buNone/>
            </a:pPr>
            <a:r>
              <a:rPr lang="en-US" sz="1400" b="1" dirty="0"/>
              <a:t>Why are we doing this ?</a:t>
            </a:r>
            <a:endParaRPr lang="en-US" sz="1400" dirty="0">
              <a:solidFill>
                <a:srgbClr val="FFFFFF">
                  <a:alpha val="70000"/>
                </a:srgbClr>
              </a:solidFill>
            </a:endParaRPr>
          </a:p>
          <a:p>
            <a:pPr marL="359410" indent="-359410">
              <a:lnSpc>
                <a:spcPct val="115000"/>
              </a:lnSpc>
              <a:buClr>
                <a:srgbClr val="EF8C6A"/>
              </a:buClr>
            </a:pPr>
            <a:r>
              <a:rPr lang="en-US" sz="1400" dirty="0">
                <a:ea typeface="+mn-lt"/>
                <a:cs typeface="+mn-lt"/>
              </a:rPr>
              <a:t>With a greater imbalanced ratio, the decision function favor the class with the larger number of samples, usually referred as the majority class. Roughly speaking, weight of class begins depending on count samples.</a:t>
            </a:r>
            <a:endParaRPr lang="en-US" sz="1400" dirty="0">
              <a:solidFill>
                <a:srgbClr val="FFFFFF">
                  <a:alpha val="70000"/>
                </a:srgbClr>
              </a:solidFill>
              <a:ea typeface="+mn-lt"/>
              <a:cs typeface="+mn-lt"/>
            </a:endParaRPr>
          </a:p>
          <a:p>
            <a:pPr marL="359410" indent="-359410">
              <a:lnSpc>
                <a:spcPct val="115000"/>
              </a:lnSpc>
              <a:buClr>
                <a:srgbClr val="EF8C6A"/>
              </a:buClr>
            </a:pPr>
            <a:r>
              <a:rPr lang="en-US" sz="1400" dirty="0">
                <a:ea typeface="+mn-lt"/>
                <a:cs typeface="+mn-lt"/>
              </a:rPr>
              <a:t> Also, we can't use some metrics, like </a:t>
            </a:r>
            <a:r>
              <a:rPr lang="en-US" sz="1400" b="1" dirty="0">
                <a:ea typeface="+mn-lt"/>
                <a:cs typeface="+mn-lt"/>
              </a:rPr>
              <a:t>accuracy</a:t>
            </a:r>
            <a:r>
              <a:rPr lang="en-US" sz="1400" dirty="0">
                <a:ea typeface="+mn-lt"/>
                <a:cs typeface="+mn-lt"/>
              </a:rPr>
              <a:t>, if we have disproportion of samples. </a:t>
            </a:r>
            <a:r>
              <a:rPr lang="en-US" sz="1400" b="1" dirty="0">
                <a:ea typeface="+mn-lt"/>
                <a:cs typeface="+mn-lt"/>
              </a:rPr>
              <a:t>The objective here is to try to get the best accuracy on a reliable model.</a:t>
            </a:r>
            <a:endParaRPr lang="en-US" sz="1400" dirty="0"/>
          </a:p>
          <a:p>
            <a:pPr marL="359410" indent="-359410">
              <a:lnSpc>
                <a:spcPct val="115000"/>
              </a:lnSpc>
              <a:buClr>
                <a:srgbClr val="EF8C6A"/>
              </a:buClr>
            </a:pPr>
            <a:endParaRPr lang="en-US" sz="1400"/>
          </a:p>
        </p:txBody>
      </p:sp>
      <p:sp>
        <p:nvSpPr>
          <p:cNvPr id="81" name="Rectangle 80">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descr="Chart, bar chart&#10;&#10;Description automatically generated">
            <a:extLst>
              <a:ext uri="{FF2B5EF4-FFF2-40B4-BE49-F238E27FC236}">
                <a16:creationId xmlns:a16="http://schemas.microsoft.com/office/drawing/2014/main" id="{0B2AA8B9-61CE-40C4-8AA3-30892BA32F5A}"/>
              </a:ext>
            </a:extLst>
          </p:cNvPr>
          <p:cNvPicPr>
            <a:picLocks noChangeAspect="1"/>
          </p:cNvPicPr>
          <p:nvPr/>
        </p:nvPicPr>
        <p:blipFill>
          <a:blip r:embed="rId2"/>
          <a:stretch>
            <a:fillRect/>
          </a:stretch>
        </p:blipFill>
        <p:spPr>
          <a:xfrm>
            <a:off x="5537200" y="2525885"/>
            <a:ext cx="6113812" cy="1803574"/>
          </a:xfrm>
          <a:prstGeom prst="rect">
            <a:avLst/>
          </a:prstGeom>
        </p:spPr>
      </p:pic>
    </p:spTree>
    <p:extLst>
      <p:ext uri="{BB962C8B-B14F-4D97-AF65-F5344CB8AC3E}">
        <p14:creationId xmlns:p14="http://schemas.microsoft.com/office/powerpoint/2010/main" val="169309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lnSpc>
                <a:spcPct val="90000"/>
              </a:lnSpc>
            </a:pPr>
            <a:r>
              <a:rPr lang="en-US" sz="1800"/>
              <a:t>handling Imbalanced Data</a:t>
            </a:r>
            <a:br>
              <a:rPr lang="en-US" sz="1800"/>
            </a:br>
            <a:r>
              <a:rPr lang="en-US" sz="1800"/>
              <a:t>-</a:t>
            </a:r>
            <a:br>
              <a:rPr lang="en-US" sz="1800"/>
            </a:br>
            <a:r>
              <a:rPr lang="en-US" sz="1800"/>
              <a:t>SMOTE - Oversampling</a:t>
            </a:r>
          </a:p>
          <a:p>
            <a:pPr algn="ctr">
              <a:lnSpc>
                <a:spcPct val="90000"/>
              </a:lnSpc>
            </a:pPr>
            <a:endParaRPr lang="en-US" sz="1800"/>
          </a:p>
        </p:txBody>
      </p:sp>
      <p:cxnSp>
        <p:nvCxnSpPr>
          <p:cNvPr id="92" name="Straight Connector 9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474533-3B61-4B61-9B3E-745C0EE5B0B9}"/>
              </a:ext>
            </a:extLst>
          </p:cNvPr>
          <p:cNvSpPr>
            <a:spLocks noGrp="1"/>
          </p:cNvSpPr>
          <p:nvPr>
            <p:ph idx="1"/>
          </p:nvPr>
        </p:nvSpPr>
        <p:spPr>
          <a:xfrm>
            <a:off x="540988" y="2759076"/>
            <a:ext cx="3884962" cy="3009899"/>
          </a:xfrm>
        </p:spPr>
        <p:txBody>
          <a:bodyPr vert="horz" lIns="0" tIns="0" rIns="0" bIns="0" rtlCol="0" anchorCtr="0">
            <a:normAutofit/>
          </a:bodyPr>
          <a:lstStyle/>
          <a:p>
            <a:pPr marL="359410" indent="-359410">
              <a:lnSpc>
                <a:spcPct val="115000"/>
              </a:lnSpc>
              <a:buClr>
                <a:srgbClr val="D34817">
                  <a:lumMod val="60000"/>
                  <a:lumOff val="40000"/>
                </a:srgbClr>
              </a:buClr>
            </a:pPr>
            <a:r>
              <a:rPr lang="en-US" sz="1400" b="1" dirty="0">
                <a:ea typeface="+mn-lt"/>
                <a:cs typeface="+mn-lt"/>
              </a:rPr>
              <a:t>Synthetic Minority Oversampling Technique (SMOTE) </a:t>
            </a:r>
            <a:r>
              <a:rPr lang="en-US" sz="1400" dirty="0">
                <a:ea typeface="+mn-lt"/>
                <a:cs typeface="+mn-lt"/>
              </a:rPr>
              <a:t>is an intelligent alternative to oversampling: rather than creating duplicates of the minority class, it creates synthetic data points that are relatively similar to the original ones. Using SMOTE, the model start detected more cases of the minority class, which will result in an increased recall, but a decreased precision.</a:t>
            </a:r>
            <a:endParaRPr lang="en-US" sz="1400" dirty="0"/>
          </a:p>
          <a:p>
            <a:pPr marL="359410" indent="-359410">
              <a:lnSpc>
                <a:spcPct val="115000"/>
              </a:lnSpc>
              <a:buClr>
                <a:srgbClr val="EF8C6A"/>
              </a:buClr>
            </a:pPr>
            <a:endParaRPr lang="en-US" sz="1400"/>
          </a:p>
        </p:txBody>
      </p:sp>
      <p:sp>
        <p:nvSpPr>
          <p:cNvPr id="94" name="Rectangle 9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4" descr="A picture containing text, vector graphics&#10;&#10;Description automatically generated">
            <a:extLst>
              <a:ext uri="{FF2B5EF4-FFF2-40B4-BE49-F238E27FC236}">
                <a16:creationId xmlns:a16="http://schemas.microsoft.com/office/drawing/2014/main" id="{3E9E2BFE-76F4-4428-98A5-8D03DB4FBD77}"/>
              </a:ext>
            </a:extLst>
          </p:cNvPr>
          <p:cNvPicPr>
            <a:picLocks noChangeAspect="1"/>
          </p:cNvPicPr>
          <p:nvPr/>
        </p:nvPicPr>
        <p:blipFill>
          <a:blip r:embed="rId2"/>
          <a:stretch>
            <a:fillRect/>
          </a:stretch>
        </p:blipFill>
        <p:spPr>
          <a:xfrm>
            <a:off x="5537200" y="2067349"/>
            <a:ext cx="6113812" cy="2720646"/>
          </a:xfrm>
          <a:prstGeom prst="rect">
            <a:avLst/>
          </a:prstGeom>
        </p:spPr>
      </p:pic>
    </p:spTree>
    <p:extLst>
      <p:ext uri="{BB962C8B-B14F-4D97-AF65-F5344CB8AC3E}">
        <p14:creationId xmlns:p14="http://schemas.microsoft.com/office/powerpoint/2010/main" val="398798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lnSpc>
                <a:spcPct val="90000"/>
              </a:lnSpc>
            </a:pPr>
            <a:r>
              <a:rPr lang="en-US" sz="1800"/>
              <a:t>handling Imbalanced Data</a:t>
            </a:r>
            <a:br>
              <a:rPr lang="en-US" sz="1800"/>
            </a:br>
            <a:r>
              <a:rPr lang="en-US" sz="1800"/>
              <a:t>-</a:t>
            </a:r>
            <a:br>
              <a:rPr lang="en-US" sz="1800"/>
            </a:br>
            <a:r>
              <a:rPr lang="en-US" sz="1800" err="1"/>
              <a:t>NearMiss</a:t>
            </a:r>
            <a:r>
              <a:rPr lang="en-US" sz="1800"/>
              <a:t> Algorithm - </a:t>
            </a:r>
            <a:r>
              <a:rPr lang="en-US" sz="1800" err="1"/>
              <a:t>Undersampling</a:t>
            </a:r>
          </a:p>
          <a:p>
            <a:pPr algn="ctr">
              <a:lnSpc>
                <a:spcPct val="90000"/>
              </a:lnSpc>
            </a:pPr>
            <a:endParaRPr lang="en-US" sz="1800"/>
          </a:p>
        </p:txBody>
      </p:sp>
      <p:cxnSp>
        <p:nvCxnSpPr>
          <p:cNvPr id="92" name="Straight Connector 9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474533-3B61-4B61-9B3E-745C0EE5B0B9}"/>
              </a:ext>
            </a:extLst>
          </p:cNvPr>
          <p:cNvSpPr>
            <a:spLocks noGrp="1"/>
          </p:cNvSpPr>
          <p:nvPr>
            <p:ph idx="1"/>
          </p:nvPr>
        </p:nvSpPr>
        <p:spPr>
          <a:xfrm>
            <a:off x="540988" y="2759076"/>
            <a:ext cx="3884962" cy="3009899"/>
          </a:xfrm>
        </p:spPr>
        <p:txBody>
          <a:bodyPr vert="horz" lIns="0" tIns="0" rIns="0" bIns="0" rtlCol="0" anchorCtr="0">
            <a:normAutofit/>
          </a:bodyPr>
          <a:lstStyle/>
          <a:p>
            <a:pPr marL="359410" indent="-359410">
              <a:lnSpc>
                <a:spcPct val="115000"/>
              </a:lnSpc>
              <a:buClr>
                <a:srgbClr val="D34817">
                  <a:lumMod val="60000"/>
                  <a:lumOff val="40000"/>
                </a:srgbClr>
              </a:buClr>
            </a:pPr>
            <a:r>
              <a:rPr lang="en-US" sz="1700" b="1" dirty="0">
                <a:ea typeface="+mn-lt"/>
                <a:cs typeface="+mn-lt"/>
              </a:rPr>
              <a:t>Near-miss</a:t>
            </a:r>
            <a:r>
              <a:rPr lang="en-US" sz="1700" dirty="0">
                <a:ea typeface="+mn-lt"/>
                <a:cs typeface="+mn-lt"/>
              </a:rPr>
              <a:t> is an algorithm that can help </a:t>
            </a:r>
            <a:r>
              <a:rPr lang="en-US" sz="1700" b="1" dirty="0">
                <a:ea typeface="+mn-lt"/>
                <a:cs typeface="+mn-lt"/>
              </a:rPr>
              <a:t>in balancing</a:t>
            </a:r>
            <a:r>
              <a:rPr lang="en-US" sz="1700" dirty="0">
                <a:ea typeface="+mn-lt"/>
                <a:cs typeface="+mn-lt"/>
              </a:rPr>
              <a:t> an imbalanced dataset. It can be grouped under </a:t>
            </a:r>
            <a:r>
              <a:rPr lang="en-US" sz="1700" dirty="0" err="1">
                <a:ea typeface="+mn-lt"/>
                <a:cs typeface="+mn-lt"/>
              </a:rPr>
              <a:t>undersampling</a:t>
            </a:r>
            <a:r>
              <a:rPr lang="en-US" sz="1700" dirty="0">
                <a:ea typeface="+mn-lt"/>
                <a:cs typeface="+mn-lt"/>
              </a:rPr>
              <a:t> algorithms and is an efficient way to balance the data. The algorithm does this by looking at the class distribution and randomly eliminating samples from the larger class.</a:t>
            </a:r>
          </a:p>
          <a:p>
            <a:pPr marL="359410" indent="-359410">
              <a:lnSpc>
                <a:spcPct val="115000"/>
              </a:lnSpc>
              <a:buClr>
                <a:srgbClr val="EF8C6A"/>
              </a:buClr>
            </a:pPr>
            <a:endParaRPr lang="en-US" sz="1700"/>
          </a:p>
        </p:txBody>
      </p:sp>
      <p:sp>
        <p:nvSpPr>
          <p:cNvPr id="94" name="Rectangle 9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4" descr="A picture containing text, vector graphics, silhouette&#10;&#10;Description automatically generated">
            <a:extLst>
              <a:ext uri="{FF2B5EF4-FFF2-40B4-BE49-F238E27FC236}">
                <a16:creationId xmlns:a16="http://schemas.microsoft.com/office/drawing/2014/main" id="{B679B9B2-DA9C-46BE-A13F-62113EB5CBF8}"/>
              </a:ext>
            </a:extLst>
          </p:cNvPr>
          <p:cNvPicPr>
            <a:picLocks noChangeAspect="1"/>
          </p:cNvPicPr>
          <p:nvPr/>
        </p:nvPicPr>
        <p:blipFill>
          <a:blip r:embed="rId2"/>
          <a:stretch>
            <a:fillRect/>
          </a:stretch>
        </p:blipFill>
        <p:spPr>
          <a:xfrm>
            <a:off x="5537200" y="2097224"/>
            <a:ext cx="6113812" cy="2660897"/>
          </a:xfrm>
          <a:prstGeom prst="rect">
            <a:avLst/>
          </a:prstGeom>
        </p:spPr>
      </p:pic>
    </p:spTree>
    <p:extLst>
      <p:ext uri="{BB962C8B-B14F-4D97-AF65-F5344CB8AC3E}">
        <p14:creationId xmlns:p14="http://schemas.microsoft.com/office/powerpoint/2010/main" val="326805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lnSpc>
                <a:spcPct val="90000"/>
              </a:lnSpc>
            </a:pPr>
            <a:r>
              <a:rPr lang="en-US" sz="1500"/>
              <a:t>handling Imbalanced Data</a:t>
            </a:r>
            <a:br>
              <a:rPr lang="en-US" sz="1500"/>
            </a:br>
            <a:r>
              <a:rPr lang="en-US" sz="1500"/>
              <a:t>-</a:t>
            </a:r>
            <a:br>
              <a:rPr lang="en-US" sz="1500"/>
            </a:br>
            <a:r>
              <a:rPr lang="en-US" sz="1500"/>
              <a:t>Choosing the Oversampling method SMOTE</a:t>
            </a:r>
          </a:p>
          <a:p>
            <a:pPr algn="ctr">
              <a:lnSpc>
                <a:spcPct val="90000"/>
              </a:lnSpc>
            </a:pPr>
            <a:endParaRPr lang="en-US" sz="1500"/>
          </a:p>
        </p:txBody>
      </p:sp>
      <p:cxnSp>
        <p:nvCxnSpPr>
          <p:cNvPr id="92" name="Straight Connector 9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474533-3B61-4B61-9B3E-745C0EE5B0B9}"/>
              </a:ext>
            </a:extLst>
          </p:cNvPr>
          <p:cNvSpPr>
            <a:spLocks noGrp="1"/>
          </p:cNvSpPr>
          <p:nvPr>
            <p:ph idx="1"/>
          </p:nvPr>
        </p:nvSpPr>
        <p:spPr>
          <a:xfrm>
            <a:off x="540988" y="2759076"/>
            <a:ext cx="3884962" cy="3009899"/>
          </a:xfrm>
        </p:spPr>
        <p:txBody>
          <a:bodyPr vert="horz" lIns="0" tIns="0" rIns="0" bIns="0" rtlCol="0" anchorCtr="0">
            <a:normAutofit/>
          </a:bodyPr>
          <a:lstStyle/>
          <a:p>
            <a:pPr marL="359410" indent="-359410">
              <a:lnSpc>
                <a:spcPct val="115000"/>
              </a:lnSpc>
              <a:buClr>
                <a:srgbClr val="D34817">
                  <a:lumMod val="60000"/>
                  <a:lumOff val="40000"/>
                </a:srgbClr>
              </a:buClr>
            </a:pPr>
            <a:r>
              <a:rPr lang="en-US" sz="1700">
                <a:ea typeface="+mn-lt"/>
                <a:cs typeface="+mn-lt"/>
              </a:rPr>
              <a:t>Since </a:t>
            </a:r>
            <a:r>
              <a:rPr lang="en-US" sz="1700" err="1">
                <a:ea typeface="+mn-lt"/>
                <a:cs typeface="+mn-lt"/>
              </a:rPr>
              <a:t>undersampling</a:t>
            </a:r>
            <a:r>
              <a:rPr lang="en-US" sz="1700">
                <a:ea typeface="+mn-lt"/>
                <a:cs typeface="+mn-lt"/>
              </a:rPr>
              <a:t> may discard the useful information which could be important for building good classifiers. I went with the </a:t>
            </a:r>
            <a:r>
              <a:rPr lang="en-US" sz="1700" b="1">
                <a:ea typeface="+mn-lt"/>
                <a:cs typeface="+mn-lt"/>
              </a:rPr>
              <a:t>Oversampling method with SMOTE.</a:t>
            </a:r>
          </a:p>
          <a:p>
            <a:pPr marL="359410" indent="-359410">
              <a:lnSpc>
                <a:spcPct val="115000"/>
              </a:lnSpc>
              <a:buClr>
                <a:srgbClr val="EF8C6A"/>
              </a:buClr>
            </a:pPr>
            <a:r>
              <a:rPr lang="en-US" sz="1700">
                <a:ea typeface="+mn-lt"/>
                <a:cs typeface="+mn-lt"/>
              </a:rPr>
              <a:t> </a:t>
            </a:r>
            <a:r>
              <a:rPr lang="en-US" sz="1700" err="1">
                <a:ea typeface="+mn-lt"/>
                <a:cs typeface="+mn-lt"/>
              </a:rPr>
              <a:t>Undersampling</a:t>
            </a:r>
            <a:r>
              <a:rPr lang="en-US" sz="1700">
                <a:ea typeface="+mn-lt"/>
                <a:cs typeface="+mn-lt"/>
              </a:rPr>
              <a:t> gets you less data, and most classifiers' performance suffers with less data.</a:t>
            </a:r>
          </a:p>
          <a:p>
            <a:pPr marL="359410" indent="-359410">
              <a:lnSpc>
                <a:spcPct val="115000"/>
              </a:lnSpc>
              <a:buClr>
                <a:srgbClr val="EF8C6A"/>
              </a:buClr>
            </a:pPr>
            <a:endParaRPr lang="en-US" sz="1700"/>
          </a:p>
        </p:txBody>
      </p:sp>
      <p:sp>
        <p:nvSpPr>
          <p:cNvPr id="94" name="Rectangle 9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4" descr="Chart, diagram&#10;&#10;Description automatically generated">
            <a:extLst>
              <a:ext uri="{FF2B5EF4-FFF2-40B4-BE49-F238E27FC236}">
                <a16:creationId xmlns:a16="http://schemas.microsoft.com/office/drawing/2014/main" id="{ABB36D21-AEC6-40DB-97ED-1987B1F8D76B}"/>
              </a:ext>
            </a:extLst>
          </p:cNvPr>
          <p:cNvPicPr>
            <a:picLocks noChangeAspect="1"/>
          </p:cNvPicPr>
          <p:nvPr/>
        </p:nvPicPr>
        <p:blipFill>
          <a:blip r:embed="rId2"/>
          <a:stretch>
            <a:fillRect/>
          </a:stretch>
        </p:blipFill>
        <p:spPr>
          <a:xfrm>
            <a:off x="5537200" y="1448581"/>
            <a:ext cx="6113812" cy="3958182"/>
          </a:xfrm>
          <a:prstGeom prst="rect">
            <a:avLst/>
          </a:prstGeom>
        </p:spPr>
      </p:pic>
    </p:spTree>
    <p:extLst>
      <p:ext uri="{BB962C8B-B14F-4D97-AF65-F5344CB8AC3E}">
        <p14:creationId xmlns:p14="http://schemas.microsoft.com/office/powerpoint/2010/main" val="341447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1319129" y="1091447"/>
            <a:ext cx="9401341" cy="860400"/>
          </a:xfrm>
        </p:spPr>
        <p:txBody>
          <a:bodyPr vert="horz" lIns="0" tIns="0" rIns="0" bIns="0" rtlCol="0" anchor="b" anchorCtr="0">
            <a:noAutofit/>
          </a:bodyPr>
          <a:lstStyle/>
          <a:p>
            <a:pPr algn="ctr">
              <a:lnSpc>
                <a:spcPct val="90000"/>
              </a:lnSpc>
            </a:pPr>
            <a:r>
              <a:rPr lang="en-US" sz="2000" dirty="0"/>
              <a:t>handling Imbalanced Data</a:t>
            </a:r>
            <a:br>
              <a:rPr lang="en-US" sz="2000" dirty="0"/>
            </a:br>
            <a:r>
              <a:rPr lang="en-US" sz="2000" dirty="0"/>
              <a:t>-</a:t>
            </a:r>
            <a:br>
              <a:rPr lang="en-US" sz="2000" dirty="0"/>
            </a:br>
            <a:r>
              <a:rPr lang="en-US" dirty="0">
                <a:ea typeface="+mj-lt"/>
                <a:cs typeface="+mj-lt"/>
              </a:rPr>
              <a:t>important note</a:t>
            </a:r>
            <a:endParaRPr lang="en-US" dirty="0"/>
          </a:p>
          <a:p>
            <a:pPr algn="ctr">
              <a:lnSpc>
                <a:spcPct val="90000"/>
              </a:lnSpc>
            </a:pPr>
            <a:endParaRPr lang="en-US" sz="2000"/>
          </a:p>
        </p:txBody>
      </p:sp>
      <p:cxnSp>
        <p:nvCxnSpPr>
          <p:cNvPr id="85" name="Straight Connector 8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474533-3B61-4B61-9B3E-745C0EE5B0B9}"/>
              </a:ext>
            </a:extLst>
          </p:cNvPr>
          <p:cNvSpPr>
            <a:spLocks noGrp="1"/>
          </p:cNvSpPr>
          <p:nvPr>
            <p:ph idx="1"/>
          </p:nvPr>
        </p:nvSpPr>
        <p:spPr>
          <a:xfrm>
            <a:off x="705541" y="2266564"/>
            <a:ext cx="11132573" cy="4022800"/>
          </a:xfrm>
        </p:spPr>
        <p:txBody>
          <a:bodyPr vert="horz" lIns="0" tIns="0" rIns="0" bIns="0" rtlCol="0" anchor="t" anchorCtr="0">
            <a:noAutofit/>
          </a:bodyPr>
          <a:lstStyle/>
          <a:p>
            <a:pPr marL="359410" indent="-359410"/>
            <a:endParaRPr lang="en-US" sz="1400" b="1" dirty="0">
              <a:solidFill>
                <a:srgbClr val="FFFFFF">
                  <a:alpha val="70000"/>
                </a:srgbClr>
              </a:solidFill>
            </a:endParaRPr>
          </a:p>
          <a:p>
            <a:pPr marL="359410" indent="-359410"/>
            <a:r>
              <a:rPr lang="en-US" sz="1400" dirty="0"/>
              <a:t>I first used SMOTE and then split the data into train test split. The results were enthusiastic, the confusion matrix and classification report were pleasing. As I understood the problem with this approach is that the new synthetically created observations from the minority class in the training dataset might end up in the testing dataset. This in a way allows the algorithm to "cheat" since it learned from something similar and now is testing on almost very similar data points.</a:t>
            </a:r>
            <a:endParaRPr lang="en-US" sz="1400">
              <a:solidFill>
                <a:srgbClr val="FFFFFF">
                  <a:alpha val="70000"/>
                </a:srgbClr>
              </a:solidFill>
            </a:endParaRPr>
          </a:p>
          <a:p>
            <a:pPr marL="359410" indent="-359410"/>
            <a:r>
              <a:rPr lang="en-US" sz="1400" dirty="0"/>
              <a:t>Which is understandable because if I first used SMOTE and then split the data into train test split is that the original sample in training (testing) and the synthetic sample (that was created based on this original sample) in the test (training) set.</a:t>
            </a:r>
            <a:endParaRPr lang="en-US" sz="1400">
              <a:solidFill>
                <a:srgbClr val="FFFFFF">
                  <a:alpha val="70000"/>
                </a:srgbClr>
              </a:solidFill>
            </a:endParaRPr>
          </a:p>
          <a:p>
            <a:pPr marL="359410" indent="-359410"/>
            <a:r>
              <a:rPr lang="en-US" sz="1400" dirty="0"/>
              <a:t>When the model is in production, it’s predicting on unseen data. The main point of model validation is to estimate how the model will generalize to new data. If the decision to put a model into production is based on how it performs on a validation set, it’s critical that oversampling is done correctly.</a:t>
            </a:r>
            <a:endParaRPr lang="en-US" sz="1400">
              <a:solidFill>
                <a:srgbClr val="FFFFFF">
                  <a:alpha val="70000"/>
                </a:srgbClr>
              </a:solidFill>
            </a:endParaRPr>
          </a:p>
          <a:p>
            <a:pPr marL="359410" indent="-359410"/>
            <a:r>
              <a:rPr lang="en-US" sz="1400" b="1" i="1" dirty="0"/>
              <a:t>To summarize:</a:t>
            </a:r>
            <a:r>
              <a:rPr lang="en-US" sz="1400" dirty="0"/>
              <a:t> When you use any sampling technique you divide your data first and then apply synthetic sampling on the training data only. After you do the training, you use the test set which contains only original samples to evaluate.</a:t>
            </a:r>
            <a:endParaRPr lang="en-US" sz="1400" dirty="0">
              <a:solidFill>
                <a:srgbClr val="FFFFFF">
                  <a:alpha val="70000"/>
                </a:srgbClr>
              </a:solidFill>
            </a:endParaRPr>
          </a:p>
        </p:txBody>
      </p:sp>
    </p:spTree>
    <p:extLst>
      <p:ext uri="{BB962C8B-B14F-4D97-AF65-F5344CB8AC3E}">
        <p14:creationId xmlns:p14="http://schemas.microsoft.com/office/powerpoint/2010/main" val="8258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8F82C-41EF-4840-8F01-D630CF2DC1A0}"/>
              </a:ext>
            </a:extLst>
          </p:cNvPr>
          <p:cNvSpPr>
            <a:spLocks noGrp="1"/>
          </p:cNvSpPr>
          <p:nvPr>
            <p:ph type="title"/>
          </p:nvPr>
        </p:nvSpPr>
        <p:spPr>
          <a:xfrm>
            <a:off x="540988" y="888901"/>
            <a:ext cx="3884962" cy="1331604"/>
          </a:xfrm>
        </p:spPr>
        <p:txBody>
          <a:bodyPr anchor="b">
            <a:normAutofit fontScale="90000"/>
          </a:bodyPr>
          <a:lstStyle/>
          <a:p>
            <a:pPr algn="ctr"/>
            <a:r>
              <a:rPr lang="en-US" dirty="0">
                <a:ea typeface="+mj-lt"/>
                <a:cs typeface="+mj-lt"/>
              </a:rPr>
              <a:t>Model Selection </a:t>
            </a:r>
            <a:br>
              <a:rPr lang="en-US" dirty="0">
                <a:ea typeface="+mj-lt"/>
                <a:cs typeface="+mj-lt"/>
              </a:rPr>
            </a:br>
            <a:r>
              <a:rPr lang="en-US" dirty="0">
                <a:ea typeface="+mj-lt"/>
                <a:cs typeface="+mj-lt"/>
              </a:rPr>
              <a:t>- </a:t>
            </a:r>
            <a:br>
              <a:rPr lang="en-US" dirty="0">
                <a:ea typeface="+mj-lt"/>
                <a:cs typeface="+mj-lt"/>
              </a:rPr>
            </a:br>
            <a:r>
              <a:rPr lang="en-US" dirty="0">
                <a:ea typeface="+mj-lt"/>
                <a:cs typeface="+mj-lt"/>
              </a:rPr>
              <a:t>Comparison</a:t>
            </a:r>
          </a:p>
          <a:p>
            <a:pPr algn="ctr"/>
            <a:endParaRPr lang="en-US"/>
          </a:p>
        </p:txBody>
      </p:sp>
      <p:cxnSp>
        <p:nvCxnSpPr>
          <p:cNvPr id="29" name="Straight Connector 2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23A5D3-7752-48A0-B83C-CB48C849DC68}"/>
              </a:ext>
            </a:extLst>
          </p:cNvPr>
          <p:cNvSpPr>
            <a:spLocks noGrp="1"/>
          </p:cNvSpPr>
          <p:nvPr>
            <p:ph idx="1"/>
          </p:nvPr>
        </p:nvSpPr>
        <p:spPr>
          <a:xfrm>
            <a:off x="187867" y="2759076"/>
            <a:ext cx="4033644" cy="3335142"/>
          </a:xfrm>
        </p:spPr>
        <p:txBody>
          <a:bodyPr>
            <a:normAutofit fontScale="92500" lnSpcReduction="10000"/>
          </a:bodyPr>
          <a:lstStyle/>
          <a:p>
            <a:pPr marL="359410" indent="-359410"/>
            <a:r>
              <a:rPr lang="en-US" sz="1700" dirty="0">
                <a:ea typeface="+mn-lt"/>
                <a:cs typeface="+mn-lt"/>
              </a:rPr>
              <a:t>As we can see in overall performance, the </a:t>
            </a:r>
            <a:r>
              <a:rPr lang="en-US" sz="1700" b="1" i="1" dirty="0">
                <a:ea typeface="+mn-lt"/>
                <a:cs typeface="+mn-lt"/>
              </a:rPr>
              <a:t>Random Forest </a:t>
            </a:r>
            <a:r>
              <a:rPr lang="en-US" sz="1700" dirty="0">
                <a:ea typeface="+mn-lt"/>
                <a:cs typeface="+mn-lt"/>
              </a:rPr>
              <a:t>and </a:t>
            </a:r>
            <a:r>
              <a:rPr lang="en-US" sz="1700" b="1" i="1" dirty="0">
                <a:ea typeface="+mn-lt"/>
                <a:cs typeface="+mn-lt"/>
              </a:rPr>
              <a:t>Support Vector Machine</a:t>
            </a:r>
            <a:r>
              <a:rPr lang="en-US" sz="1700" dirty="0">
                <a:ea typeface="+mn-lt"/>
                <a:cs typeface="+mn-lt"/>
              </a:rPr>
              <a:t> models are the best ones in this selection process, in the next step we will be using them for testing.</a:t>
            </a:r>
            <a:endParaRPr lang="en-US" sz="1700" dirty="0">
              <a:solidFill>
                <a:srgbClr val="FFFFFF">
                  <a:alpha val="70000"/>
                </a:srgbClr>
              </a:solidFill>
            </a:endParaRPr>
          </a:p>
          <a:p>
            <a:pPr marL="359410" indent="-359410">
              <a:buClr>
                <a:srgbClr val="EF8C6A"/>
              </a:buClr>
            </a:pPr>
            <a:r>
              <a:rPr lang="en-US" dirty="0"/>
              <a:t>Note :</a:t>
            </a:r>
            <a:endParaRPr lang="en-US" dirty="0">
              <a:solidFill>
                <a:srgbClr val="FFFFFF">
                  <a:alpha val="70000"/>
                </a:srgbClr>
              </a:solidFill>
            </a:endParaRPr>
          </a:p>
          <a:p>
            <a:pPr marL="359410" indent="-359410">
              <a:buClr>
                <a:srgbClr val="EF8C6A"/>
              </a:buClr>
            </a:pPr>
            <a:r>
              <a:rPr lang="en-US" sz="1700" dirty="0">
                <a:ea typeface="+mn-lt"/>
                <a:cs typeface="+mn-lt"/>
              </a:rPr>
              <a:t>We are not necessarily looking for the best fit time but we see that the 2 best models in terms of performance are the ones with a bigger fit time.</a:t>
            </a:r>
            <a:endParaRPr lang="en-US" dirty="0"/>
          </a:p>
          <a:p>
            <a:pPr marL="359410" indent="-359410">
              <a:lnSpc>
                <a:spcPct val="114999"/>
              </a:lnSpc>
              <a:buClr>
                <a:srgbClr val="EF8C6A"/>
              </a:buClr>
            </a:pPr>
            <a:endParaRPr lang="en-US" sz="1700" dirty="0">
              <a:solidFill>
                <a:srgbClr val="FFFFFF">
                  <a:alpha val="70000"/>
                </a:srgbClr>
              </a:solidFill>
            </a:endParaRPr>
          </a:p>
          <a:p>
            <a:pPr marL="359410" indent="-359410">
              <a:lnSpc>
                <a:spcPct val="115000"/>
              </a:lnSpc>
              <a:buClr>
                <a:srgbClr val="EF8C6A"/>
              </a:buClr>
            </a:pPr>
            <a:endParaRPr lang="en-US" sz="1700"/>
          </a:p>
          <a:p>
            <a:pPr marL="359410" indent="-359410">
              <a:lnSpc>
                <a:spcPct val="115000"/>
              </a:lnSpc>
              <a:buClr>
                <a:srgbClr val="EF8C6A"/>
              </a:buClr>
            </a:pPr>
            <a:endParaRPr lang="en-US" sz="1700"/>
          </a:p>
        </p:txBody>
      </p:sp>
      <p:sp>
        <p:nvSpPr>
          <p:cNvPr id="31" name="Rectangle 30">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Chart, bar chart, histogram&#10;&#10;Description automatically generated">
            <a:extLst>
              <a:ext uri="{FF2B5EF4-FFF2-40B4-BE49-F238E27FC236}">
                <a16:creationId xmlns:a16="http://schemas.microsoft.com/office/drawing/2014/main" id="{AC9F5A4A-5356-41FB-A61A-69609E075641}"/>
              </a:ext>
            </a:extLst>
          </p:cNvPr>
          <p:cNvPicPr>
            <a:picLocks noChangeAspect="1"/>
          </p:cNvPicPr>
          <p:nvPr/>
        </p:nvPicPr>
        <p:blipFill>
          <a:blip r:embed="rId2"/>
          <a:stretch>
            <a:fillRect/>
          </a:stretch>
        </p:blipFill>
        <p:spPr>
          <a:xfrm>
            <a:off x="4728737" y="454116"/>
            <a:ext cx="7396201" cy="5947113"/>
          </a:xfrm>
          <a:prstGeom prst="rect">
            <a:avLst/>
          </a:prstGeom>
        </p:spPr>
      </p:pic>
    </p:spTree>
    <p:extLst>
      <p:ext uri="{BB962C8B-B14F-4D97-AF65-F5344CB8AC3E}">
        <p14:creationId xmlns:p14="http://schemas.microsoft.com/office/powerpoint/2010/main" val="114050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31813" y="1079500"/>
            <a:ext cx="3322637" cy="4689475"/>
          </a:xfrm>
        </p:spPr>
        <p:txBody>
          <a:bodyPr anchor="ctr">
            <a:normAutofit/>
          </a:bodyPr>
          <a:lstStyle/>
          <a:p>
            <a:pPr algn="ctr"/>
            <a:r>
              <a:rPr lang="en-US" dirty="0">
                <a:ea typeface="+mj-lt"/>
                <a:cs typeface="+mj-lt"/>
              </a:rPr>
              <a:t>Testing models</a:t>
            </a:r>
            <a:endParaRPr lang="en-US" dirty="0"/>
          </a:p>
          <a:p>
            <a:pPr algn="ctr"/>
            <a:endParaRPr lang="en-US"/>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5C1D8612-001D-4302-8410-ACF11BF0BF4C}"/>
              </a:ext>
            </a:extLst>
          </p:cNvPr>
          <p:cNvSpPr>
            <a:spLocks noGrp="1"/>
          </p:cNvSpPr>
          <p:nvPr>
            <p:ph idx="1"/>
          </p:nvPr>
        </p:nvSpPr>
        <p:spPr>
          <a:xfrm>
            <a:off x="5070475" y="1790700"/>
            <a:ext cx="6035675" cy="3978275"/>
          </a:xfrm>
        </p:spPr>
        <p:txBody>
          <a:bodyPr>
            <a:normAutofit fontScale="85000" lnSpcReduction="10000"/>
          </a:bodyPr>
          <a:lstStyle/>
          <a:p>
            <a:pPr marL="359410" indent="-359410"/>
            <a:r>
              <a:rPr lang="en-US" dirty="0">
                <a:ea typeface="+mn-lt"/>
                <a:cs typeface="+mn-lt"/>
              </a:rPr>
              <a:t>In this process, we modified the hyperparameter of each models to see how it performed by using </a:t>
            </a:r>
            <a:r>
              <a:rPr lang="en-US" dirty="0" err="1">
                <a:ea typeface="+mn-lt"/>
                <a:cs typeface="+mn-lt"/>
              </a:rPr>
              <a:t>GridSearchCV</a:t>
            </a:r>
            <a:r>
              <a:rPr lang="en-US" dirty="0">
                <a:ea typeface="+mn-lt"/>
                <a:cs typeface="+mn-lt"/>
              </a:rPr>
              <a:t>()</a:t>
            </a:r>
            <a:endParaRPr lang="en-US" dirty="0">
              <a:solidFill>
                <a:srgbClr val="FFFFFF">
                  <a:alpha val="70000"/>
                </a:srgbClr>
              </a:solidFill>
            </a:endParaRPr>
          </a:p>
          <a:p>
            <a:pPr marL="359410" indent="-359410">
              <a:buClr>
                <a:srgbClr val="EF8C6A"/>
              </a:buClr>
            </a:pPr>
            <a:r>
              <a:rPr lang="en-US" dirty="0">
                <a:ea typeface="+mn-lt"/>
                <a:cs typeface="+mn-lt"/>
              </a:rPr>
              <a:t>I am satisfied by the overall result of the Support Vector Machine (SVM) model with an accuracy of </a:t>
            </a:r>
            <a:r>
              <a:rPr lang="en-US" b="1" dirty="0">
                <a:ea typeface="+mn-lt"/>
                <a:cs typeface="+mn-lt"/>
              </a:rPr>
              <a:t>89.24%</a:t>
            </a:r>
            <a:endParaRPr lang="en-US" dirty="0"/>
          </a:p>
          <a:p>
            <a:pPr marL="359410" indent="-359410">
              <a:buClr>
                <a:srgbClr val="EF8C6A"/>
              </a:buClr>
            </a:pPr>
            <a:endParaRPr lang="en-US" b="1" dirty="0"/>
          </a:p>
          <a:p>
            <a:pPr marL="359410" indent="-359410">
              <a:buClr>
                <a:srgbClr val="EF8C6A"/>
              </a:buClr>
            </a:pPr>
            <a:r>
              <a:rPr lang="en-US" b="1" dirty="0"/>
              <a:t>Note :</a:t>
            </a:r>
            <a:endParaRPr lang="en-US" b="1" dirty="0">
              <a:solidFill>
                <a:srgbClr val="FFFFFF">
                  <a:alpha val="70000"/>
                </a:srgbClr>
              </a:solidFill>
            </a:endParaRPr>
          </a:p>
          <a:p>
            <a:pPr marL="359410" indent="-359410">
              <a:buClr>
                <a:srgbClr val="EF8C6A"/>
              </a:buClr>
            </a:pPr>
            <a:r>
              <a:rPr lang="en-US" dirty="0">
                <a:ea typeface="+mn-lt"/>
                <a:cs typeface="+mn-lt"/>
              </a:rPr>
              <a:t>We need to check the accuracy difference between train and test set for each fold result. If my model gives me high training accuracy but low test accuracy my model is overfitting. On the other hand, if it does not give good training accuracy, my model is underfitting.</a:t>
            </a:r>
            <a:endParaRPr lang="en-US" dirty="0"/>
          </a:p>
          <a:p>
            <a:pPr marL="359410" indent="-359410">
              <a:buClr>
                <a:srgbClr val="EF8C6A"/>
              </a:buClr>
            </a:pPr>
            <a:endParaRPr lang="en-US" dirty="0">
              <a:solidFill>
                <a:srgbClr val="FFFFFF">
                  <a:alpha val="70000"/>
                </a:srgbClr>
              </a:solidFill>
            </a:endParaRPr>
          </a:p>
        </p:txBody>
      </p:sp>
    </p:spTree>
    <p:extLst>
      <p:ext uri="{BB962C8B-B14F-4D97-AF65-F5344CB8AC3E}">
        <p14:creationId xmlns:p14="http://schemas.microsoft.com/office/powerpoint/2010/main" val="200766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E9BF-F3C8-49E7-9D8F-0A41E06199DB}"/>
              </a:ext>
            </a:extLst>
          </p:cNvPr>
          <p:cNvSpPr>
            <a:spLocks noGrp="1"/>
          </p:cNvSpPr>
          <p:nvPr>
            <p:ph type="title"/>
          </p:nvPr>
        </p:nvSpPr>
        <p:spPr>
          <a:xfrm>
            <a:off x="1079500" y="425799"/>
            <a:ext cx="10026650" cy="655637"/>
          </a:xfrm>
        </p:spPr>
        <p:txBody>
          <a:bodyPr>
            <a:normAutofit fontScale="90000"/>
          </a:bodyPr>
          <a:lstStyle/>
          <a:p>
            <a:pPr algn="ctr"/>
            <a:r>
              <a:rPr lang="en-US" dirty="0">
                <a:ea typeface="+mj-lt"/>
                <a:cs typeface="+mj-lt"/>
              </a:rPr>
              <a:t>testing results - </a:t>
            </a:r>
            <a:r>
              <a:rPr lang="en-US" dirty="0"/>
              <a:t>Support vector machine</a:t>
            </a:r>
          </a:p>
        </p:txBody>
      </p:sp>
      <p:pic>
        <p:nvPicPr>
          <p:cNvPr id="7" name="Picture 7" descr="Table&#10;&#10;Description automatically generated">
            <a:extLst>
              <a:ext uri="{FF2B5EF4-FFF2-40B4-BE49-F238E27FC236}">
                <a16:creationId xmlns:a16="http://schemas.microsoft.com/office/drawing/2014/main" id="{AA774244-103E-4B8F-AEF0-98D0E785C429}"/>
              </a:ext>
            </a:extLst>
          </p:cNvPr>
          <p:cNvPicPr>
            <a:picLocks noGrp="1" noChangeAspect="1"/>
          </p:cNvPicPr>
          <p:nvPr>
            <p:ph idx="1"/>
          </p:nvPr>
        </p:nvPicPr>
        <p:blipFill>
          <a:blip r:embed="rId2"/>
          <a:stretch>
            <a:fillRect/>
          </a:stretch>
        </p:blipFill>
        <p:spPr>
          <a:xfrm>
            <a:off x="2659911" y="1103041"/>
            <a:ext cx="6865827" cy="5149153"/>
          </a:xfrm>
        </p:spPr>
      </p:pic>
    </p:spTree>
    <p:extLst>
      <p:ext uri="{BB962C8B-B14F-4D97-AF65-F5344CB8AC3E}">
        <p14:creationId xmlns:p14="http://schemas.microsoft.com/office/powerpoint/2010/main" val="41727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3825F-31DB-4CD3-9BAC-3A73B4735061}"/>
              </a:ext>
            </a:extLst>
          </p:cNvPr>
          <p:cNvSpPr>
            <a:spLocks noGrp="1"/>
          </p:cNvSpPr>
          <p:nvPr>
            <p:ph type="title"/>
          </p:nvPr>
        </p:nvSpPr>
        <p:spPr>
          <a:xfrm>
            <a:off x="4984750" y="1011237"/>
            <a:ext cx="6120000" cy="860400"/>
          </a:xfrm>
        </p:spPr>
        <p:txBody>
          <a:bodyPr anchor="b">
            <a:normAutofit/>
          </a:bodyPr>
          <a:lstStyle/>
          <a:p>
            <a:pPr algn="ctr"/>
            <a:r>
              <a:rPr lang="en-US"/>
              <a:t>Introduction</a:t>
            </a:r>
          </a:p>
        </p:txBody>
      </p:sp>
      <p:cxnSp>
        <p:nvCxnSpPr>
          <p:cNvPr id="55" name="Straight Connector 5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40">
            <a:extLst>
              <a:ext uri="{FF2B5EF4-FFF2-40B4-BE49-F238E27FC236}">
                <a16:creationId xmlns:a16="http://schemas.microsoft.com/office/drawing/2014/main" id="{9ABE67FD-050F-4BD5-B1BF-E01E91BE2AD0}"/>
              </a:ext>
            </a:extLst>
          </p:cNvPr>
          <p:cNvSpPr>
            <a:spLocks noGrp="1"/>
          </p:cNvSpPr>
          <p:nvPr>
            <p:ph idx="1"/>
          </p:nvPr>
        </p:nvSpPr>
        <p:spPr>
          <a:xfrm>
            <a:off x="4984750" y="2759076"/>
            <a:ext cx="6121400" cy="3009899"/>
          </a:xfrm>
        </p:spPr>
        <p:txBody>
          <a:bodyPr>
            <a:normAutofit/>
          </a:bodyPr>
          <a:lstStyle/>
          <a:p>
            <a:pPr marL="359410" indent="-359410"/>
            <a:r>
              <a:rPr lang="en-US" b="1">
                <a:ea typeface="+mn-lt"/>
                <a:cs typeface="+mn-lt"/>
              </a:rPr>
              <a:t>Motivation:</a:t>
            </a:r>
            <a:r>
              <a:rPr lang="en-US">
                <a:ea typeface="+mn-lt"/>
                <a:cs typeface="+mn-lt"/>
              </a:rPr>
              <a:t> </a:t>
            </a:r>
          </a:p>
          <a:p>
            <a:pPr marL="0" indent="0">
              <a:buClr>
                <a:srgbClr val="EF8C6A"/>
              </a:buClr>
              <a:buNone/>
            </a:pPr>
            <a:r>
              <a:rPr lang="en-US">
                <a:ea typeface="+mn-lt"/>
                <a:cs typeface="+mn-lt"/>
              </a:rPr>
              <a:t>School Project from the Data Analysis course in Python, taught as part of the ESILV master's degree.</a:t>
            </a:r>
            <a:endParaRPr lang="en-US">
              <a:solidFill>
                <a:srgbClr val="FFFFFF">
                  <a:alpha val="70000"/>
                </a:srgbClr>
              </a:solidFill>
            </a:endParaRPr>
          </a:p>
          <a:p>
            <a:pPr marL="0" indent="0">
              <a:buNone/>
            </a:pPr>
            <a:endParaRPr lang="en-US" sz="1800">
              <a:solidFill>
                <a:srgbClr val="FFFFFF">
                  <a:alpha val="70000"/>
                </a:srgbClr>
              </a:solidFill>
            </a:endParaRPr>
          </a:p>
          <a:p>
            <a:pPr marL="0" indent="0">
              <a:buNone/>
            </a:pPr>
            <a:r>
              <a:rPr lang="en-US" sz="1800" i="1">
                <a:solidFill>
                  <a:srgbClr val="FFFFFF">
                    <a:alpha val="70000"/>
                  </a:srgbClr>
                </a:solidFill>
              </a:rPr>
              <a:t>This presentation is just a support for the notebook explaining the ins and out of the major encounters throughout this project.</a:t>
            </a:r>
          </a:p>
          <a:p>
            <a:pPr marL="0" indent="0">
              <a:buClr>
                <a:srgbClr val="EF8C6A"/>
              </a:buClr>
              <a:buNone/>
            </a:pPr>
            <a:endParaRPr lang="en-US">
              <a:solidFill>
                <a:srgbClr val="FFFFFF">
                  <a:alpha val="70000"/>
                </a:srgbClr>
              </a:solidFill>
            </a:endParaRPr>
          </a:p>
        </p:txBody>
      </p:sp>
      <p:pic>
        <p:nvPicPr>
          <p:cNvPr id="3" name="Picture 3">
            <a:extLst>
              <a:ext uri="{FF2B5EF4-FFF2-40B4-BE49-F238E27FC236}">
                <a16:creationId xmlns:a16="http://schemas.microsoft.com/office/drawing/2014/main" id="{1136EEEE-AFE1-42DE-9AB2-1131F5FA1EE6}"/>
              </a:ext>
            </a:extLst>
          </p:cNvPr>
          <p:cNvPicPr>
            <a:picLocks noChangeAspect="1"/>
          </p:cNvPicPr>
          <p:nvPr/>
        </p:nvPicPr>
        <p:blipFill>
          <a:blip r:embed="rId2"/>
          <a:stretch>
            <a:fillRect/>
          </a:stretch>
        </p:blipFill>
        <p:spPr>
          <a:xfrm>
            <a:off x="2304" y="-3717"/>
            <a:ext cx="4297903" cy="6865434"/>
          </a:xfrm>
          <a:prstGeom prst="rect">
            <a:avLst/>
          </a:prstGeom>
        </p:spPr>
      </p:pic>
    </p:spTree>
    <p:extLst>
      <p:ext uri="{BB962C8B-B14F-4D97-AF65-F5344CB8AC3E}">
        <p14:creationId xmlns:p14="http://schemas.microsoft.com/office/powerpoint/2010/main" val="10977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E9BF-F3C8-49E7-9D8F-0A41E06199DB}"/>
              </a:ext>
            </a:extLst>
          </p:cNvPr>
          <p:cNvSpPr>
            <a:spLocks noGrp="1"/>
          </p:cNvSpPr>
          <p:nvPr>
            <p:ph type="title"/>
          </p:nvPr>
        </p:nvSpPr>
        <p:spPr>
          <a:xfrm>
            <a:off x="1079500" y="425799"/>
            <a:ext cx="10026650" cy="655637"/>
          </a:xfrm>
        </p:spPr>
        <p:txBody>
          <a:bodyPr/>
          <a:lstStyle/>
          <a:p>
            <a:pPr algn="ctr"/>
            <a:r>
              <a:rPr lang="en-US" dirty="0">
                <a:ea typeface="+mj-lt"/>
                <a:cs typeface="+mj-lt"/>
              </a:rPr>
              <a:t>testing results - </a:t>
            </a:r>
            <a:r>
              <a:rPr lang="en-US" dirty="0"/>
              <a:t>Random Forest</a:t>
            </a:r>
          </a:p>
        </p:txBody>
      </p:sp>
      <p:pic>
        <p:nvPicPr>
          <p:cNvPr id="5" name="Picture 5" descr="Table&#10;&#10;Description automatically generated">
            <a:extLst>
              <a:ext uri="{FF2B5EF4-FFF2-40B4-BE49-F238E27FC236}">
                <a16:creationId xmlns:a16="http://schemas.microsoft.com/office/drawing/2014/main" id="{10A6AFD0-1F0E-4FE5-A039-5057904860D6}"/>
              </a:ext>
            </a:extLst>
          </p:cNvPr>
          <p:cNvPicPr>
            <a:picLocks noChangeAspect="1"/>
          </p:cNvPicPr>
          <p:nvPr/>
        </p:nvPicPr>
        <p:blipFill>
          <a:blip r:embed="rId2"/>
          <a:stretch>
            <a:fillRect/>
          </a:stretch>
        </p:blipFill>
        <p:spPr>
          <a:xfrm>
            <a:off x="1439046" y="1319214"/>
            <a:ext cx="9323552" cy="4921775"/>
          </a:xfrm>
          <a:prstGeom prst="rect">
            <a:avLst/>
          </a:prstGeom>
        </p:spPr>
      </p:pic>
    </p:spTree>
    <p:extLst>
      <p:ext uri="{BB962C8B-B14F-4D97-AF65-F5344CB8AC3E}">
        <p14:creationId xmlns:p14="http://schemas.microsoft.com/office/powerpoint/2010/main" val="29237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9DD6F-F326-442E-B2AD-E7B540256E80}"/>
              </a:ext>
            </a:extLst>
          </p:cNvPr>
          <p:cNvSpPr>
            <a:spLocks noGrp="1"/>
          </p:cNvSpPr>
          <p:nvPr>
            <p:ph type="title"/>
          </p:nvPr>
        </p:nvSpPr>
        <p:spPr>
          <a:xfrm>
            <a:off x="541338" y="1079500"/>
            <a:ext cx="3322637" cy="4689475"/>
          </a:xfrm>
        </p:spPr>
        <p:txBody>
          <a:bodyPr anchor="ctr">
            <a:normAutofit/>
          </a:bodyPr>
          <a:lstStyle/>
          <a:p>
            <a:pPr algn="ctr"/>
            <a:r>
              <a:rPr lang="en-GB"/>
              <a:t>Conclusion</a:t>
            </a:r>
            <a:endParaRPr lang="en-US"/>
          </a:p>
        </p:txBody>
      </p:sp>
      <p:sp>
        <p:nvSpPr>
          <p:cNvPr id="19"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ontent Placeholder 2">
            <a:extLst>
              <a:ext uri="{FF2B5EF4-FFF2-40B4-BE49-F238E27FC236}">
                <a16:creationId xmlns:a16="http://schemas.microsoft.com/office/drawing/2014/main" id="{7853CAD7-15F2-4CEB-BA71-B170D10021FF}"/>
              </a:ext>
            </a:extLst>
          </p:cNvPr>
          <p:cNvGraphicFramePr>
            <a:graphicFrameLocks noGrp="1"/>
          </p:cNvGraphicFramePr>
          <p:nvPr>
            <p:ph idx="1"/>
            <p:extLst>
              <p:ext uri="{D42A27DB-BD31-4B8C-83A1-F6EECF244321}">
                <p14:modId xmlns:p14="http://schemas.microsoft.com/office/powerpoint/2010/main" val="1675568689"/>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05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477F0-AD9B-4E44-918A-B08DB12247A2}"/>
              </a:ext>
            </a:extLst>
          </p:cNvPr>
          <p:cNvSpPr>
            <a:spLocks noGrp="1"/>
          </p:cNvSpPr>
          <p:nvPr>
            <p:ph type="title"/>
          </p:nvPr>
        </p:nvSpPr>
        <p:spPr>
          <a:xfrm>
            <a:off x="4984750" y="1011237"/>
            <a:ext cx="6120000" cy="860400"/>
          </a:xfrm>
        </p:spPr>
        <p:txBody>
          <a:bodyPr anchor="b">
            <a:normAutofit/>
          </a:bodyPr>
          <a:lstStyle/>
          <a:p>
            <a:pPr algn="ctr"/>
            <a:r>
              <a:rPr lang="en-US"/>
              <a:t>Abstract</a:t>
            </a:r>
          </a:p>
        </p:txBody>
      </p:sp>
      <p:pic>
        <p:nvPicPr>
          <p:cNvPr id="5" name="Picture 4" descr="Chemical formulae are written on paper">
            <a:extLst>
              <a:ext uri="{FF2B5EF4-FFF2-40B4-BE49-F238E27FC236}">
                <a16:creationId xmlns:a16="http://schemas.microsoft.com/office/drawing/2014/main" id="{DF52751F-D9CA-494A-B530-66538D575A3E}"/>
              </a:ext>
            </a:extLst>
          </p:cNvPr>
          <p:cNvPicPr>
            <a:picLocks noChangeAspect="1"/>
          </p:cNvPicPr>
          <p:nvPr/>
        </p:nvPicPr>
        <p:blipFill rotWithShape="1">
          <a:blip r:embed="rId2"/>
          <a:srcRect l="33244" r="35006"/>
          <a:stretch/>
        </p:blipFill>
        <p:spPr>
          <a:xfrm>
            <a:off x="20" y="10"/>
            <a:ext cx="3870969" cy="6857990"/>
          </a:xfrm>
          <a:prstGeom prst="rect">
            <a:avLst/>
          </a:prstGeom>
        </p:spPr>
      </p:pic>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EE3B9C-AA23-466D-9B58-4B18F77C4882}"/>
              </a:ext>
            </a:extLst>
          </p:cNvPr>
          <p:cNvSpPr>
            <a:spLocks noGrp="1"/>
          </p:cNvSpPr>
          <p:nvPr>
            <p:ph idx="1"/>
          </p:nvPr>
        </p:nvSpPr>
        <p:spPr>
          <a:xfrm>
            <a:off x="4984750" y="2759076"/>
            <a:ext cx="6576741" cy="3009899"/>
          </a:xfrm>
        </p:spPr>
        <p:txBody>
          <a:bodyPr>
            <a:normAutofit/>
          </a:bodyPr>
          <a:lstStyle/>
          <a:p>
            <a:pPr marL="359410" indent="-359410">
              <a:lnSpc>
                <a:spcPct val="115000"/>
              </a:lnSpc>
            </a:pPr>
            <a:r>
              <a:rPr lang="en-US" sz="1600">
                <a:ea typeface="+mn-lt"/>
                <a:cs typeface="+mn-lt"/>
              </a:rPr>
              <a:t>The Goal of this project is to </a:t>
            </a:r>
            <a:r>
              <a:rPr lang="en-US" sz="1600" b="1">
                <a:ea typeface="+mn-lt"/>
                <a:cs typeface="+mn-lt"/>
              </a:rPr>
              <a:t>train a reliable model to determine if a substance is biodegradable or not</a:t>
            </a:r>
            <a:r>
              <a:rPr lang="en-US" sz="1600">
                <a:ea typeface="+mn-lt"/>
                <a:cs typeface="+mn-lt"/>
              </a:rPr>
              <a:t> by using the QSAR biodegradation Data Set provided by UCI.</a:t>
            </a:r>
            <a:endParaRPr lang="en-US" sz="1600">
              <a:solidFill>
                <a:srgbClr val="FFFFFF">
                  <a:alpha val="70000"/>
                </a:srgbClr>
              </a:solidFill>
            </a:endParaRPr>
          </a:p>
          <a:p>
            <a:pPr marL="359410" indent="-359410">
              <a:lnSpc>
                <a:spcPct val="115000"/>
              </a:lnSpc>
              <a:buClr>
                <a:srgbClr val="EF8C6A"/>
              </a:buClr>
            </a:pPr>
            <a:r>
              <a:rPr lang="en-US" sz="1600">
                <a:ea typeface="+mn-lt"/>
                <a:cs typeface="+mn-lt"/>
              </a:rPr>
              <a:t>Here we are dealing with a </a:t>
            </a:r>
            <a:r>
              <a:rPr lang="en-US" sz="1600" b="1">
                <a:ea typeface="+mn-lt"/>
                <a:cs typeface="+mn-lt"/>
              </a:rPr>
              <a:t>classification problem.</a:t>
            </a:r>
            <a:r>
              <a:rPr lang="en-US" sz="1600">
                <a:ea typeface="+mn-lt"/>
                <a:cs typeface="+mn-lt"/>
              </a:rPr>
              <a:t> We are trying to predict a discrete value output: </a:t>
            </a:r>
            <a:r>
              <a:rPr lang="en-US" sz="1600" b="1" i="1">
                <a:ea typeface="+mn-lt"/>
                <a:cs typeface="+mn-lt"/>
              </a:rPr>
              <a:t>Degradable</a:t>
            </a:r>
            <a:r>
              <a:rPr lang="en-US" sz="1600">
                <a:ea typeface="+mn-lt"/>
                <a:cs typeface="+mn-lt"/>
              </a:rPr>
              <a:t> and </a:t>
            </a:r>
            <a:r>
              <a:rPr lang="en-US" sz="1600" b="1" i="1">
                <a:ea typeface="+mn-lt"/>
                <a:cs typeface="+mn-lt"/>
              </a:rPr>
              <a:t>Not-Degradable.</a:t>
            </a:r>
            <a:endParaRPr lang="en-US" sz="1600">
              <a:solidFill>
                <a:srgbClr val="FFFFFF">
                  <a:alpha val="70000"/>
                </a:srgbClr>
              </a:solidFill>
            </a:endParaRPr>
          </a:p>
          <a:p>
            <a:pPr marL="359410" indent="-359410">
              <a:lnSpc>
                <a:spcPct val="115000"/>
              </a:lnSpc>
              <a:buClr>
                <a:srgbClr val="EF8C6A"/>
              </a:buClr>
            </a:pPr>
            <a:r>
              <a:rPr lang="en-US" sz="1600">
                <a:ea typeface="+mn-lt"/>
                <a:cs typeface="+mn-lt"/>
              </a:rPr>
              <a:t>The challenge here personally is that I don't have a chemical engineering background. This project was definitely intriguing for me.</a:t>
            </a:r>
            <a:endParaRPr lang="en-US" sz="1600"/>
          </a:p>
          <a:p>
            <a:pPr marL="0" indent="0">
              <a:lnSpc>
                <a:spcPct val="115000"/>
              </a:lnSpc>
              <a:buClr>
                <a:srgbClr val="EF8C6A"/>
              </a:buClr>
              <a:buNone/>
            </a:pPr>
            <a:endParaRPr lang="en-US" sz="1400">
              <a:solidFill>
                <a:srgbClr val="FFFFFF">
                  <a:alpha val="70000"/>
                </a:srgbClr>
              </a:solidFill>
            </a:endParaRPr>
          </a:p>
          <a:p>
            <a:pPr marL="359410" indent="-359410">
              <a:lnSpc>
                <a:spcPct val="115000"/>
              </a:lnSpc>
              <a:buClr>
                <a:srgbClr val="EF8C6A"/>
              </a:buClr>
            </a:pPr>
            <a:endParaRPr lang="en-US" sz="1400"/>
          </a:p>
        </p:txBody>
      </p:sp>
    </p:spTree>
    <p:extLst>
      <p:ext uri="{BB962C8B-B14F-4D97-AF65-F5344CB8AC3E}">
        <p14:creationId xmlns:p14="http://schemas.microsoft.com/office/powerpoint/2010/main" val="22516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1338" y="1079500"/>
            <a:ext cx="3322637" cy="4689475"/>
          </a:xfrm>
        </p:spPr>
        <p:txBody>
          <a:bodyPr anchor="ctr">
            <a:normAutofit/>
          </a:bodyPr>
          <a:lstStyle/>
          <a:p>
            <a:pPr algn="ctr"/>
            <a:r>
              <a:rPr lang="en-US">
                <a:ea typeface="+mj-lt"/>
                <a:cs typeface="+mj-lt"/>
              </a:rPr>
              <a:t>Data Collection </a:t>
            </a:r>
          </a:p>
          <a:p>
            <a:pPr algn="ctr"/>
            <a:endParaRPr lang="en-US"/>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A72715-E3BF-4BD9-84D2-E3BF68ED7B05}"/>
              </a:ext>
            </a:extLst>
          </p:cNvPr>
          <p:cNvGraphicFramePr>
            <a:graphicFrameLocks noGrp="1"/>
          </p:cNvGraphicFramePr>
          <p:nvPr>
            <p:ph idx="1"/>
            <p:extLst>
              <p:ext uri="{D42A27DB-BD31-4B8C-83A1-F6EECF244321}">
                <p14:modId xmlns:p14="http://schemas.microsoft.com/office/powerpoint/2010/main" val="3463067989"/>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3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anchor="b">
            <a:normAutofit/>
          </a:bodyPr>
          <a:lstStyle/>
          <a:p>
            <a:pPr algn="ctr"/>
            <a:r>
              <a:rPr lang="en-US">
                <a:ea typeface="+mj-lt"/>
                <a:cs typeface="+mj-lt"/>
              </a:rPr>
              <a:t>Data Formatting</a:t>
            </a:r>
          </a:p>
          <a:p>
            <a:pPr algn="ctr"/>
            <a:endParaRPr lang="en-US"/>
          </a:p>
        </p:txBody>
      </p:sp>
      <p:cxnSp>
        <p:nvCxnSpPr>
          <p:cNvPr id="20" name="Straight Connector 2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C035B-A462-48DB-9AA5-384E2E7D11A7}"/>
              </a:ext>
            </a:extLst>
          </p:cNvPr>
          <p:cNvSpPr>
            <a:spLocks noGrp="1"/>
          </p:cNvSpPr>
          <p:nvPr>
            <p:ph idx="1"/>
          </p:nvPr>
        </p:nvSpPr>
        <p:spPr>
          <a:xfrm>
            <a:off x="540988" y="2759076"/>
            <a:ext cx="3884962" cy="3009899"/>
          </a:xfrm>
        </p:spPr>
        <p:txBody>
          <a:bodyPr>
            <a:normAutofit lnSpcReduction="10000"/>
          </a:bodyPr>
          <a:lstStyle/>
          <a:p>
            <a:pPr marL="359410" indent="-359410">
              <a:lnSpc>
                <a:spcPct val="115000"/>
              </a:lnSpc>
            </a:pPr>
            <a:r>
              <a:rPr lang="en-US" sz="1900"/>
              <a:t>I started formatting the data because the </a:t>
            </a:r>
            <a:r>
              <a:rPr lang="en-US" sz="1900" err="1">
                <a:ea typeface="+mn-lt"/>
                <a:cs typeface="+mn-lt"/>
              </a:rPr>
              <a:t>DataFrame</a:t>
            </a:r>
            <a:r>
              <a:rPr lang="en-US" sz="1900">
                <a:ea typeface="+mn-lt"/>
                <a:cs typeface="+mn-lt"/>
              </a:rPr>
              <a:t> was missing column descriptions. </a:t>
            </a:r>
          </a:p>
          <a:p>
            <a:pPr marL="359410" indent="-359410">
              <a:lnSpc>
                <a:spcPct val="114999"/>
              </a:lnSpc>
              <a:buClr>
                <a:srgbClr val="EF8C6A"/>
              </a:buClr>
            </a:pPr>
            <a:r>
              <a:rPr lang="en-US" sz="1900">
                <a:ea typeface="+mn-lt"/>
                <a:cs typeface="+mn-lt"/>
              </a:rPr>
              <a:t>I used the following script that opens the </a:t>
            </a:r>
            <a:r>
              <a:rPr lang="en-US" sz="1900" b="1">
                <a:ea typeface="+mn-lt"/>
                <a:cs typeface="+mn-lt"/>
              </a:rPr>
              <a:t>.txt file</a:t>
            </a:r>
            <a:r>
              <a:rPr lang="en-US" sz="1900">
                <a:ea typeface="+mn-lt"/>
                <a:cs typeface="+mn-lt"/>
              </a:rPr>
              <a:t> with the description that has been copied from the UCI web site. Then it was turned into a Panda </a:t>
            </a:r>
            <a:r>
              <a:rPr lang="en-US" sz="1900" err="1">
                <a:ea typeface="+mn-lt"/>
                <a:cs typeface="+mn-lt"/>
              </a:rPr>
              <a:t>DataFrame</a:t>
            </a:r>
            <a:r>
              <a:rPr lang="en-US" sz="1900">
                <a:ea typeface="+mn-lt"/>
                <a:cs typeface="+mn-lt"/>
              </a:rPr>
              <a:t>.</a:t>
            </a:r>
            <a:endParaRPr lang="en-US" sz="1900">
              <a:solidFill>
                <a:srgbClr val="FFFFFF">
                  <a:alpha val="70000"/>
                </a:srgbClr>
              </a:solidFill>
            </a:endParaRPr>
          </a:p>
        </p:txBody>
      </p:sp>
      <p:sp>
        <p:nvSpPr>
          <p:cNvPr id="21" name="Rectangle 5">
            <a:extLst>
              <a:ext uri="{FF2B5EF4-FFF2-40B4-BE49-F238E27FC236}">
                <a16:creationId xmlns:a16="http://schemas.microsoft.com/office/drawing/2014/main" id="{8722F292-BB2F-4786-ADC4-716D8F35B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88205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Graphical user interface, text, application, email&#10;&#10;Description automatically generated">
            <a:extLst>
              <a:ext uri="{FF2B5EF4-FFF2-40B4-BE49-F238E27FC236}">
                <a16:creationId xmlns:a16="http://schemas.microsoft.com/office/drawing/2014/main" id="{4220E0C6-07F3-43AE-B0C4-6BBBADB22477}"/>
              </a:ext>
            </a:extLst>
          </p:cNvPr>
          <p:cNvPicPr>
            <a:picLocks noChangeAspect="1"/>
          </p:cNvPicPr>
          <p:nvPr/>
        </p:nvPicPr>
        <p:blipFill rotWithShape="1">
          <a:blip r:embed="rId2"/>
          <a:srcRect r="25785"/>
          <a:stretch/>
        </p:blipFill>
        <p:spPr>
          <a:xfrm>
            <a:off x="4877767" y="447106"/>
            <a:ext cx="6671025" cy="5775279"/>
          </a:xfrm>
          <a:prstGeom prst="rect">
            <a:avLst/>
          </a:prstGeom>
        </p:spPr>
      </p:pic>
      <p:sp>
        <p:nvSpPr>
          <p:cNvPr id="28" name="Rectangle 5">
            <a:extLst>
              <a:ext uri="{FF2B5EF4-FFF2-40B4-BE49-F238E27FC236}">
                <a16:creationId xmlns:a16="http://schemas.microsoft.com/office/drawing/2014/main" id="{1E666EE2-AC41-4D5F-8602-4A85B83B4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88205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
            <a:extLst>
              <a:ext uri="{FF2B5EF4-FFF2-40B4-BE49-F238E27FC236}">
                <a16:creationId xmlns:a16="http://schemas.microsoft.com/office/drawing/2014/main" id="{8009D30C-C51F-4809-83DD-C2F58649B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205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31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1080000" y="698008"/>
            <a:ext cx="4426782" cy="1331605"/>
          </a:xfrm>
        </p:spPr>
        <p:txBody>
          <a:bodyPr anchor="b">
            <a:normAutofit/>
          </a:bodyPr>
          <a:lstStyle/>
          <a:p>
            <a:pPr algn="ctr"/>
            <a:r>
              <a:rPr lang="en-US">
                <a:ea typeface="+mj-lt"/>
                <a:cs typeface="+mj-lt"/>
              </a:rPr>
              <a:t>Data Preprocessing </a:t>
            </a:r>
            <a:br>
              <a:rPr lang="en-US">
                <a:ea typeface="+mj-lt"/>
                <a:cs typeface="+mj-lt"/>
              </a:rPr>
            </a:br>
            <a:r>
              <a:rPr lang="en-US">
                <a:ea typeface="+mj-lt"/>
                <a:cs typeface="+mj-lt"/>
              </a:rPr>
              <a:t>&amp; Processing</a:t>
            </a:r>
            <a:endParaRPr lang="en-US"/>
          </a:p>
          <a:p>
            <a:pPr algn="ctr"/>
            <a:endParaRPr lang="en-US"/>
          </a:p>
        </p:txBody>
      </p:sp>
      <p:cxnSp>
        <p:nvCxnSpPr>
          <p:cNvPr id="23" name="Straight Connector 2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C035B-A462-48DB-9AA5-384E2E7D11A7}"/>
              </a:ext>
            </a:extLst>
          </p:cNvPr>
          <p:cNvSpPr>
            <a:spLocks noGrp="1"/>
          </p:cNvSpPr>
          <p:nvPr>
            <p:ph idx="1"/>
          </p:nvPr>
        </p:nvSpPr>
        <p:spPr>
          <a:xfrm>
            <a:off x="1080000" y="2759076"/>
            <a:ext cx="4460874" cy="3009899"/>
          </a:xfrm>
        </p:spPr>
        <p:txBody>
          <a:bodyPr>
            <a:normAutofit/>
          </a:bodyPr>
          <a:lstStyle/>
          <a:p>
            <a:pPr marL="0" indent="0">
              <a:lnSpc>
                <a:spcPct val="115000"/>
              </a:lnSpc>
              <a:buNone/>
            </a:pPr>
            <a:r>
              <a:rPr lang="en-US" sz="1900"/>
              <a:t>I then made sure we have a clean dataset by :</a:t>
            </a:r>
          </a:p>
          <a:p>
            <a:pPr marL="359410" indent="-359410">
              <a:lnSpc>
                <a:spcPct val="115000"/>
              </a:lnSpc>
              <a:buClr>
                <a:srgbClr val="EF8C6A"/>
              </a:buClr>
            </a:pPr>
            <a:r>
              <a:rPr lang="en-US" sz="1900"/>
              <a:t>- Checking missing Data</a:t>
            </a:r>
            <a:endParaRPr lang="en-US" sz="1900">
              <a:solidFill>
                <a:srgbClr val="FFFFFF">
                  <a:alpha val="70000"/>
                </a:srgbClr>
              </a:solidFill>
              <a:ea typeface="+mn-lt"/>
              <a:cs typeface="+mn-lt"/>
            </a:endParaRPr>
          </a:p>
          <a:p>
            <a:pPr marL="359410" indent="-359410">
              <a:lnSpc>
                <a:spcPct val="115000"/>
              </a:lnSpc>
              <a:buClr>
                <a:srgbClr val="EF8C6A"/>
              </a:buClr>
            </a:pPr>
            <a:r>
              <a:rPr lang="en-US" sz="1900"/>
              <a:t>- Target Encoding </a:t>
            </a:r>
            <a:endParaRPr lang="en-US" sz="1900">
              <a:solidFill>
                <a:srgbClr val="FFFFFF">
                  <a:alpha val="70000"/>
                </a:srgbClr>
              </a:solidFill>
            </a:endParaRPr>
          </a:p>
          <a:p>
            <a:pPr marL="359410" indent="-359410">
              <a:lnSpc>
                <a:spcPct val="115000"/>
              </a:lnSpc>
              <a:buClr>
                <a:srgbClr val="EF8C6A"/>
              </a:buClr>
            </a:pPr>
            <a:r>
              <a:rPr lang="en-US" sz="1900"/>
              <a:t>- Removing Outliers</a:t>
            </a:r>
            <a:endParaRPr lang="en-US" sz="1900">
              <a:solidFill>
                <a:srgbClr val="FFFFFF">
                  <a:alpha val="70000"/>
                </a:srgbClr>
              </a:solidFill>
            </a:endParaRPr>
          </a:p>
          <a:p>
            <a:pPr marL="359410" indent="-359410">
              <a:lnSpc>
                <a:spcPct val="115000"/>
              </a:lnSpc>
              <a:buClr>
                <a:srgbClr val="EF8C6A"/>
              </a:buClr>
            </a:pPr>
            <a:r>
              <a:rPr lang="en-US" sz="1900"/>
              <a:t>- Standardizing</a:t>
            </a:r>
            <a:endParaRPr lang="en-US" sz="1900">
              <a:solidFill>
                <a:srgbClr val="FFFFFF">
                  <a:alpha val="70000"/>
                </a:srgbClr>
              </a:solidFill>
            </a:endParaRPr>
          </a:p>
          <a:p>
            <a:pPr marL="359410" indent="-359410">
              <a:lnSpc>
                <a:spcPct val="115000"/>
              </a:lnSpc>
              <a:buClr>
                <a:srgbClr val="EF8C6A"/>
              </a:buClr>
            </a:pPr>
            <a:r>
              <a:rPr lang="en-US" sz="1900"/>
              <a:t>- Checking multicollinearity</a:t>
            </a:r>
            <a:endParaRPr lang="en-US" sz="1900">
              <a:solidFill>
                <a:srgbClr val="FFFFFF">
                  <a:alpha val="70000"/>
                </a:srgbClr>
              </a:solidFill>
            </a:endParaRPr>
          </a:p>
          <a:p>
            <a:pPr marL="0" indent="0">
              <a:lnSpc>
                <a:spcPct val="115000"/>
              </a:lnSpc>
              <a:buClr>
                <a:srgbClr val="EF8C6A"/>
              </a:buClr>
              <a:buNone/>
            </a:pPr>
            <a:endParaRPr lang="en-US" sz="1900"/>
          </a:p>
          <a:p>
            <a:pPr marL="359410" indent="-359410">
              <a:lnSpc>
                <a:spcPct val="115000"/>
              </a:lnSpc>
              <a:buClr>
                <a:srgbClr val="EF8C6A"/>
              </a:buClr>
            </a:pPr>
            <a:endParaRPr lang="en-US" sz="1900"/>
          </a:p>
        </p:txBody>
      </p:sp>
      <p:sp>
        <p:nvSpPr>
          <p:cNvPr id="25" name="Rectangle 2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17" descr="Table&#10;&#10;Description automatically generated">
            <a:extLst>
              <a:ext uri="{FF2B5EF4-FFF2-40B4-BE49-F238E27FC236}">
                <a16:creationId xmlns:a16="http://schemas.microsoft.com/office/drawing/2014/main" id="{2292AAEE-5F52-47FE-BF81-2052D9D0BDE3}"/>
              </a:ext>
            </a:extLst>
          </p:cNvPr>
          <p:cNvPicPr>
            <a:picLocks noChangeAspect="1"/>
          </p:cNvPicPr>
          <p:nvPr/>
        </p:nvPicPr>
        <p:blipFill>
          <a:blip r:embed="rId2"/>
          <a:stretch>
            <a:fillRect/>
          </a:stretch>
        </p:blipFill>
        <p:spPr>
          <a:xfrm>
            <a:off x="7573723" y="279837"/>
            <a:ext cx="3442234" cy="6289097"/>
          </a:xfrm>
          <a:prstGeom prst="rect">
            <a:avLst/>
          </a:prstGeom>
        </p:spPr>
      </p:pic>
    </p:spTree>
    <p:extLst>
      <p:ext uri="{BB962C8B-B14F-4D97-AF65-F5344CB8AC3E}">
        <p14:creationId xmlns:p14="http://schemas.microsoft.com/office/powerpoint/2010/main" val="202953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ea typeface="+mj-lt"/>
                <a:cs typeface="+mj-lt"/>
              </a:rPr>
              <a:t>Exploratory Data Analysis (EDA) </a:t>
            </a:r>
            <a:r>
              <a:rPr lang="en-US" sz="1400" i="1">
                <a:ea typeface="+mj-lt"/>
                <a:cs typeface="+mj-lt"/>
              </a:rPr>
              <a:t>part-1</a:t>
            </a:r>
            <a:endParaRPr lang="en-US" sz="1400" i="1"/>
          </a:p>
          <a:p>
            <a:pPr algn="ctr">
              <a:lnSpc>
                <a:spcPct val="90000"/>
              </a:lnSpc>
            </a:pPr>
            <a:endParaRPr lang="en-US" sz="2400"/>
          </a:p>
        </p:txBody>
      </p:sp>
      <p:cxnSp>
        <p:nvCxnSpPr>
          <p:cNvPr id="75" name="Straight Connector 7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Content Placeholder 60">
            <a:extLst>
              <a:ext uri="{FF2B5EF4-FFF2-40B4-BE49-F238E27FC236}">
                <a16:creationId xmlns:a16="http://schemas.microsoft.com/office/drawing/2014/main" id="{DB7812DA-DE88-43A6-9B48-E3AEE773FB74}"/>
              </a:ext>
            </a:extLst>
          </p:cNvPr>
          <p:cNvSpPr>
            <a:spLocks noGrp="1"/>
          </p:cNvSpPr>
          <p:nvPr>
            <p:ph idx="1"/>
          </p:nvPr>
        </p:nvSpPr>
        <p:spPr>
          <a:xfrm>
            <a:off x="540988" y="2759076"/>
            <a:ext cx="3884962" cy="2173558"/>
          </a:xfrm>
        </p:spPr>
        <p:txBody>
          <a:bodyPr>
            <a:normAutofit/>
          </a:bodyPr>
          <a:lstStyle/>
          <a:p>
            <a:pPr marL="0" indent="0">
              <a:buNone/>
            </a:pPr>
            <a:r>
              <a:rPr lang="en-US" dirty="0">
                <a:solidFill>
                  <a:srgbClr val="FFFFFF">
                    <a:alpha val="70000"/>
                  </a:srgbClr>
                </a:solidFill>
              </a:rPr>
              <a:t>I proceeded with the EDA :</a:t>
            </a:r>
            <a:endParaRPr lang="en-US" dirty="0"/>
          </a:p>
          <a:p>
            <a:pPr marL="359410" indent="-359410">
              <a:buClr>
                <a:srgbClr val="EF8C6A"/>
              </a:buClr>
            </a:pPr>
            <a:r>
              <a:rPr lang="en-US" dirty="0">
                <a:solidFill>
                  <a:srgbClr val="FFFFFF">
                    <a:alpha val="70000"/>
                  </a:srgbClr>
                </a:solidFill>
              </a:rPr>
              <a:t>Univariate Analysis</a:t>
            </a:r>
          </a:p>
          <a:p>
            <a:pPr marL="359410" indent="-359410">
              <a:buClr>
                <a:srgbClr val="EF8C6A"/>
              </a:buClr>
            </a:pPr>
            <a:r>
              <a:rPr lang="en-US" dirty="0">
                <a:solidFill>
                  <a:srgbClr val="FFFFFF">
                    <a:alpha val="70000"/>
                  </a:srgbClr>
                </a:solidFill>
              </a:rPr>
              <a:t>Bivariate Analysis</a:t>
            </a:r>
          </a:p>
          <a:p>
            <a:pPr marL="359410" indent="-359410">
              <a:buClr>
                <a:srgbClr val="EF8C6A"/>
              </a:buClr>
            </a:pPr>
            <a:r>
              <a:rPr lang="en-US" dirty="0">
                <a:solidFill>
                  <a:srgbClr val="FFFFFF">
                    <a:alpha val="70000"/>
                  </a:srgbClr>
                </a:solidFill>
              </a:rPr>
              <a:t>Correlation Analysis</a:t>
            </a:r>
            <a:endParaRPr lang="en-US" dirty="0">
              <a:solidFill>
                <a:srgbClr val="FFFFFF">
                  <a:alpha val="70000"/>
                </a:srgbClr>
              </a:solidFill>
              <a:ea typeface="+mn-lt"/>
              <a:cs typeface="+mn-lt"/>
            </a:endParaRPr>
          </a:p>
        </p:txBody>
      </p:sp>
      <p:pic>
        <p:nvPicPr>
          <p:cNvPr id="10" name="Picture 11" descr="Graphical user interface, chart&#10;&#10;Description automatically generated">
            <a:extLst>
              <a:ext uri="{FF2B5EF4-FFF2-40B4-BE49-F238E27FC236}">
                <a16:creationId xmlns:a16="http://schemas.microsoft.com/office/drawing/2014/main" id="{5A785B55-2A5B-4192-BDC9-5DFC93AE6095}"/>
              </a:ext>
            </a:extLst>
          </p:cNvPr>
          <p:cNvPicPr>
            <a:picLocks noChangeAspect="1"/>
          </p:cNvPicPr>
          <p:nvPr/>
        </p:nvPicPr>
        <p:blipFill rotWithShape="1">
          <a:blip r:embed="rId2"/>
          <a:srcRect l="10717" r="12179" b="-1"/>
          <a:stretch/>
        </p:blipFill>
        <p:spPr>
          <a:xfrm>
            <a:off x="4979987" y="540033"/>
            <a:ext cx="6671025" cy="5775279"/>
          </a:xfrm>
          <a:prstGeom prst="rect">
            <a:avLst/>
          </a:prstGeom>
        </p:spPr>
      </p:pic>
    </p:spTree>
    <p:extLst>
      <p:ext uri="{BB962C8B-B14F-4D97-AF65-F5344CB8AC3E}">
        <p14:creationId xmlns:p14="http://schemas.microsoft.com/office/powerpoint/2010/main" val="329768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F14F8E8C-3EC6-4D68-B42F-FBCA42424FF7}"/>
              </a:ext>
            </a:extLst>
          </p:cNvPr>
          <p:cNvPicPr>
            <a:picLocks noChangeAspect="1"/>
          </p:cNvPicPr>
          <p:nvPr/>
        </p:nvPicPr>
        <p:blipFill rotWithShape="1">
          <a:blip r:embed="rId2"/>
          <a:srcRect l="3053" r="11358" b="1"/>
          <a:stretch/>
        </p:blipFill>
        <p:spPr>
          <a:xfrm>
            <a:off x="539400" y="540000"/>
            <a:ext cx="11113200" cy="577800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26482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8C738-8DAF-4618-B1F3-28576E357BA7}"/>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ea typeface="+mj-lt"/>
                <a:cs typeface="+mj-lt"/>
              </a:rPr>
              <a:t>Exploratory Data Analysis (EDA) </a:t>
            </a:r>
            <a:r>
              <a:rPr lang="en-US" sz="1400" i="1">
                <a:ea typeface="+mj-lt"/>
                <a:cs typeface="+mj-lt"/>
              </a:rPr>
              <a:t>part-2</a:t>
            </a:r>
            <a:endParaRPr lang="en-US" sz="1400">
              <a:ea typeface="+mj-lt"/>
              <a:cs typeface="+mj-lt"/>
            </a:endParaRPr>
          </a:p>
          <a:p>
            <a:pPr algn="ctr">
              <a:lnSpc>
                <a:spcPct val="90000"/>
              </a:lnSpc>
            </a:pPr>
            <a:endParaRPr lang="en-US" sz="2400"/>
          </a:p>
        </p:txBody>
      </p:sp>
      <p:cxnSp>
        <p:nvCxnSpPr>
          <p:cNvPr id="94" name="Straight Connector 9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Content Placeholder 78">
            <a:extLst>
              <a:ext uri="{FF2B5EF4-FFF2-40B4-BE49-F238E27FC236}">
                <a16:creationId xmlns:a16="http://schemas.microsoft.com/office/drawing/2014/main" id="{FCFB1A9A-E54B-4D02-B9B4-3ACAB84AE3A7}"/>
              </a:ext>
            </a:extLst>
          </p:cNvPr>
          <p:cNvSpPr>
            <a:spLocks noGrp="1"/>
          </p:cNvSpPr>
          <p:nvPr>
            <p:ph idx="1"/>
          </p:nvPr>
        </p:nvSpPr>
        <p:spPr>
          <a:xfrm>
            <a:off x="540988" y="2759076"/>
            <a:ext cx="3884962" cy="3009899"/>
          </a:xfrm>
        </p:spPr>
        <p:txBody>
          <a:bodyPr>
            <a:normAutofit/>
          </a:bodyPr>
          <a:lstStyle/>
          <a:p>
            <a:pPr marL="359410" indent="-359410">
              <a:lnSpc>
                <a:spcPct val="115000"/>
              </a:lnSpc>
            </a:pPr>
            <a:r>
              <a:rPr lang="en-US" sz="1400">
                <a:ea typeface="+mn-lt"/>
                <a:cs typeface="+mn-lt"/>
              </a:rPr>
              <a:t>If there is no correlation between two variables, it means that the variables do not appear to be statistically related, that the value of one variable doesn’t increase or decrease in association with the increase or decrease of the other variable. </a:t>
            </a:r>
          </a:p>
          <a:p>
            <a:pPr marL="359410" indent="-359410">
              <a:lnSpc>
                <a:spcPct val="115000"/>
              </a:lnSpc>
              <a:buClr>
                <a:srgbClr val="EF8C6A"/>
              </a:buClr>
            </a:pPr>
            <a:r>
              <a:rPr lang="en-US" sz="1400">
                <a:ea typeface="+mn-lt"/>
                <a:cs typeface="+mn-lt"/>
              </a:rPr>
              <a:t>Here we see that </a:t>
            </a:r>
            <a:r>
              <a:rPr lang="en-US" sz="1400" b="1" err="1">
                <a:ea typeface="+mn-lt"/>
                <a:cs typeface="+mn-lt"/>
              </a:rPr>
              <a:t>nN</a:t>
            </a:r>
            <a:r>
              <a:rPr lang="en-US" sz="1400" b="1">
                <a:ea typeface="+mn-lt"/>
                <a:cs typeface="+mn-lt"/>
              </a:rPr>
              <a:t>-N</a:t>
            </a:r>
            <a:r>
              <a:rPr lang="en-US" sz="1400">
                <a:ea typeface="+mn-lt"/>
                <a:cs typeface="+mn-lt"/>
              </a:rPr>
              <a:t> and </a:t>
            </a:r>
            <a:r>
              <a:rPr lang="en-US" sz="1400" b="1">
                <a:ea typeface="+mn-lt"/>
                <a:cs typeface="+mn-lt"/>
              </a:rPr>
              <a:t>nCRX3</a:t>
            </a:r>
            <a:r>
              <a:rPr lang="en-US" sz="1400">
                <a:ea typeface="+mn-lt"/>
                <a:cs typeface="+mn-lt"/>
              </a:rPr>
              <a:t> are two variables not correlated with the other variables for the </a:t>
            </a:r>
            <a:r>
              <a:rPr lang="en-US" sz="1400" b="1">
                <a:ea typeface="+mn-lt"/>
                <a:cs typeface="+mn-lt"/>
              </a:rPr>
              <a:t>Degradable</a:t>
            </a:r>
            <a:r>
              <a:rPr lang="en-US" sz="1400">
                <a:ea typeface="+mn-lt"/>
                <a:cs typeface="+mn-lt"/>
              </a:rPr>
              <a:t> class.</a:t>
            </a:r>
            <a:endParaRPr lang="en-US" sz="1400"/>
          </a:p>
        </p:txBody>
      </p:sp>
      <p:sp>
        <p:nvSpPr>
          <p:cNvPr id="96" name="Rectangle 9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3" descr="Chart&#10;&#10;Description automatically generated">
            <a:extLst>
              <a:ext uri="{FF2B5EF4-FFF2-40B4-BE49-F238E27FC236}">
                <a16:creationId xmlns:a16="http://schemas.microsoft.com/office/drawing/2014/main" id="{03977194-4791-4230-A6F5-8DC2129BF42D}"/>
              </a:ext>
            </a:extLst>
          </p:cNvPr>
          <p:cNvPicPr>
            <a:picLocks noChangeAspect="1"/>
          </p:cNvPicPr>
          <p:nvPr/>
        </p:nvPicPr>
        <p:blipFill>
          <a:blip r:embed="rId2"/>
          <a:stretch>
            <a:fillRect/>
          </a:stretch>
        </p:blipFill>
        <p:spPr>
          <a:xfrm>
            <a:off x="5537200" y="2067350"/>
            <a:ext cx="6113812" cy="2720645"/>
          </a:xfrm>
          <a:prstGeom prst="rect">
            <a:avLst/>
          </a:prstGeom>
        </p:spPr>
      </p:pic>
    </p:spTree>
    <p:extLst>
      <p:ext uri="{BB962C8B-B14F-4D97-AF65-F5344CB8AC3E}">
        <p14:creationId xmlns:p14="http://schemas.microsoft.com/office/powerpoint/2010/main" val="1319658392"/>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LeafVTI</vt:lpstr>
      <vt:lpstr>QSAR+Biodegradation</vt:lpstr>
      <vt:lpstr>Introduction</vt:lpstr>
      <vt:lpstr>Abstract</vt:lpstr>
      <vt:lpstr>Data Collection  </vt:lpstr>
      <vt:lpstr>Data Formatting </vt:lpstr>
      <vt:lpstr>Data Preprocessing  &amp; Processing </vt:lpstr>
      <vt:lpstr>Exploratory Data Analysis (EDA) part-1 </vt:lpstr>
      <vt:lpstr>PowerPoint Presentation</vt:lpstr>
      <vt:lpstr>Exploratory Data Analysis (EDA) part-2 </vt:lpstr>
      <vt:lpstr>Features selection </vt:lpstr>
      <vt:lpstr>handling Imbalanced Data</vt:lpstr>
      <vt:lpstr>handling Imbalanced Data</vt:lpstr>
      <vt:lpstr>handling Imbalanced Data - SMOTE - Oversampling </vt:lpstr>
      <vt:lpstr>handling Imbalanced Data - NearMiss Algorithm - Undersampling </vt:lpstr>
      <vt:lpstr>handling Imbalanced Data - Choosing the Oversampling method SMOTE </vt:lpstr>
      <vt:lpstr>handling Imbalanced Data - important note </vt:lpstr>
      <vt:lpstr>Model Selection  -  Comparison </vt:lpstr>
      <vt:lpstr>Testing models </vt:lpstr>
      <vt:lpstr>testing results - Support vector machine</vt:lpstr>
      <vt:lpstr>testing results - Random Forest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130</cp:revision>
  <dcterms:created xsi:type="dcterms:W3CDTF">2021-12-31T15:36:29Z</dcterms:created>
  <dcterms:modified xsi:type="dcterms:W3CDTF">2022-01-01T00:32:35Z</dcterms:modified>
</cp:coreProperties>
</file>