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56" r:id="rId5"/>
    <p:sldId id="257" r:id="rId6"/>
    <p:sldId id="264" r:id="rId7"/>
    <p:sldId id="262" r:id="rId8"/>
    <p:sldId id="271" r:id="rId9"/>
    <p:sldId id="272" r:id="rId10"/>
    <p:sldId id="290" r:id="rId11"/>
    <p:sldId id="273" r:id="rId12"/>
    <p:sldId id="261" r:id="rId13"/>
    <p:sldId id="260" r:id="rId14"/>
    <p:sldId id="269" r:id="rId15"/>
    <p:sldId id="274" r:id="rId16"/>
    <p:sldId id="285" r:id="rId17"/>
    <p:sldId id="275" r:id="rId18"/>
    <p:sldId id="276" r:id="rId19"/>
    <p:sldId id="277" r:id="rId20"/>
    <p:sldId id="286" r:id="rId21"/>
    <p:sldId id="278" r:id="rId22"/>
    <p:sldId id="279" r:id="rId23"/>
    <p:sldId id="288" r:id="rId24"/>
    <p:sldId id="280" r:id="rId25"/>
    <p:sldId id="281" r:id="rId26"/>
    <p:sldId id="289" r:id="rId27"/>
    <p:sldId id="282" r:id="rId28"/>
    <p:sldId id="283" r:id="rId29"/>
    <p:sldId id="291" r:id="rId30"/>
    <p:sldId id="284" r:id="rId31"/>
    <p:sldId id="292" r:id="rId32"/>
    <p:sldId id="303" r:id="rId33"/>
    <p:sldId id="293" r:id="rId34"/>
    <p:sldId id="302" r:id="rId35"/>
    <p:sldId id="304" r:id="rId36"/>
    <p:sldId id="301" r:id="rId37"/>
    <p:sldId id="300" r:id="rId38"/>
    <p:sldId id="305" r:id="rId39"/>
    <p:sldId id="299" r:id="rId40"/>
    <p:sldId id="298" r:id="rId41"/>
    <p:sldId id="306" r:id="rId42"/>
    <p:sldId id="296" r:id="rId43"/>
    <p:sldId id="297" r:id="rId44"/>
    <p:sldId id="295" r:id="rId45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354212-CC27-402D-917C-763D36D715E2}">
          <p14:sldIdLst>
            <p14:sldId id="256"/>
            <p14:sldId id="257"/>
          </p14:sldIdLst>
        </p14:section>
        <p14:section name="Project Title" id="{CF41FDE7-C845-4F56-A878-EFB1B7E047B9}">
          <p14:sldIdLst>
            <p14:sldId id="264"/>
          </p14:sldIdLst>
        </p14:section>
        <p14:section name="Project Proposal" id="{2D50F324-4F4A-4742-BC38-D3709C72CD11}">
          <p14:sldIdLst>
            <p14:sldId id="262"/>
            <p14:sldId id="271"/>
            <p14:sldId id="272"/>
            <p14:sldId id="290"/>
            <p14:sldId id="273"/>
          </p14:sldIdLst>
        </p14:section>
        <p14:section name="Weekly Progress Tracker" id="{C88567F8-11CC-40A2-9B2D-E452A74BA8D9}">
          <p14:sldIdLst>
            <p14:sldId id="261"/>
            <p14:sldId id="260"/>
            <p14:sldId id="269"/>
            <p14:sldId id="274"/>
            <p14:sldId id="285"/>
            <p14:sldId id="275"/>
            <p14:sldId id="276"/>
            <p14:sldId id="277"/>
            <p14:sldId id="286"/>
            <p14:sldId id="278"/>
            <p14:sldId id="279"/>
            <p14:sldId id="288"/>
            <p14:sldId id="280"/>
            <p14:sldId id="281"/>
            <p14:sldId id="289"/>
            <p14:sldId id="282"/>
            <p14:sldId id="283"/>
            <p14:sldId id="291"/>
            <p14:sldId id="284"/>
            <p14:sldId id="292"/>
            <p14:sldId id="303"/>
            <p14:sldId id="293"/>
            <p14:sldId id="302"/>
            <p14:sldId id="304"/>
            <p14:sldId id="301"/>
            <p14:sldId id="300"/>
            <p14:sldId id="305"/>
            <p14:sldId id="299"/>
            <p14:sldId id="298"/>
            <p14:sldId id="306"/>
            <p14:sldId id="296"/>
            <p14:sldId id="297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95421-F430-4549-A91E-D81D4C6B2727}" v="9" dt="2023-09-22T10:47:42.324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B07DD3-8E0C-4A50-B5FE-ABD362AD454B}" type="datetime1">
              <a:rPr lang="en-GB" smtClean="0"/>
              <a:t>15/03/2024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DE7DFA-63CC-4ED7-B30E-ACF88B4B8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ED090A-610C-4D83-921E-93394EF804D0}" type="datetime1">
              <a:rPr lang="en-GB" noProof="0" smtClean="0"/>
              <a:t>15/03/2024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8C5307-140F-447F-BCBA-BB92E3A2906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89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>
                <a:solidFill>
                  <a:srgbClr val="FFFFFF"/>
                </a:solidFill>
              </a:rPr>
              <a:t>Click to edit Master title style</a:t>
            </a:r>
            <a:endParaRPr lang="en-GB" noProof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>
                <a:solidFill>
                  <a:srgbClr val="FFFFFF"/>
                </a:solidFill>
              </a:rPr>
              <a:t>Click to edit Master title style</a:t>
            </a:r>
            <a:endParaRPr lang="en-GB" noProof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 rtlCol="0"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sz="6000" noProof="0"/>
              <a:t>Click to edit Master title style</a:t>
            </a:r>
            <a:endParaRPr lang="en-GB" sz="6000" noProof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2722F022-211C-4882-844C-086FEA6806AA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rtl="0">
                <a:defRPr/>
              </a:pPr>
              <a:t>‹#›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 rtlCol="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GB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rtlCol="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GB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CD6D940D-6D44-4DF9-9322-B4B11F7EDCD0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rtl="0">
                <a:defRPr/>
              </a:pPr>
              <a:t>‹#›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sz="1050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fld id="{0D4885A8-DDA8-4FCF-AB25-DA8F78EC7557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87" y="753034"/>
            <a:ext cx="6815446" cy="3887390"/>
          </a:xfrm>
        </p:spPr>
        <p:txBody>
          <a:bodyPr rtlCol="0"/>
          <a:lstStyle/>
          <a:p>
            <a:pPr rtl="0"/>
            <a:r>
              <a:rPr lang="en-GB" dirty="0"/>
              <a:t>Projects Tracker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>
            <a:normAutofit lnSpcReduction="10000"/>
          </a:bodyPr>
          <a:lstStyle/>
          <a:p>
            <a:pPr marL="0" defTabSz="1097236">
              <a:lnSpc>
                <a:spcPct val="100000"/>
              </a:lnSpc>
              <a:spcBef>
                <a:spcPts val="0"/>
              </a:spcBef>
            </a:pPr>
            <a:endParaRPr lang="en-US" b="1">
              <a:latin typeface="IBM Plex Sans" charset="0"/>
              <a:ea typeface="IBM Plex Sans" charset="0"/>
              <a:cs typeface="IBM Plex Sans" charset="0"/>
            </a:endParaRPr>
          </a:p>
          <a:p>
            <a:pPr marL="0" defTabSz="1097236">
              <a:lnSpc>
                <a:spcPct val="100000"/>
              </a:lnSpc>
              <a:spcBef>
                <a:spcPts val="0"/>
              </a:spcBef>
            </a:pPr>
            <a:r>
              <a:rPr lang="en-US" b="1">
                <a:latin typeface="IBM Plex Sans" charset="0"/>
                <a:ea typeface="IBM Plex Sans" charset="0"/>
                <a:cs typeface="IBM Plex Sans" charset="0"/>
              </a:rPr>
              <a:t>John Hill &amp; Mark McGill</a:t>
            </a:r>
          </a:p>
          <a:p>
            <a:pPr marL="0" defTabSz="1097236">
              <a:lnSpc>
                <a:spcPct val="100000"/>
              </a:lnSpc>
              <a:spcBef>
                <a:spcPts val="0"/>
              </a:spcBef>
            </a:pPr>
            <a:r>
              <a:rPr lang="en-US">
                <a:latin typeface="IBM Plex Sans" charset="0"/>
                <a:ea typeface="IBM Plex Sans" charset="0"/>
                <a:cs typeface="IBM Plex Sans" charset="0"/>
              </a:rPr>
              <a:t>Last Updated April 2023</a:t>
            </a:r>
          </a:p>
        </p:txBody>
      </p:sp>
      <p:pic>
        <p:nvPicPr>
          <p:cNvPr id="1026" name="Picture 2" descr="University of Glasgow | Scotland.org">
            <a:extLst>
              <a:ext uri="{FF2B5EF4-FFF2-40B4-BE49-F238E27FC236}">
                <a16:creationId xmlns:a16="http://schemas.microsoft.com/office/drawing/2014/main" id="{6352C7C7-744C-05EA-B038-9B96895A4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9FF78D-8B0A-66BE-DEC0-5267966D6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3466" y="0"/>
            <a:ext cx="2848534" cy="113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52A4-0061-EAC4-A49C-D0FF5598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2"/>
            <a:ext cx="3209008" cy="4262892"/>
          </a:xfrm>
        </p:spPr>
        <p:txBody>
          <a:bodyPr/>
          <a:lstStyle/>
          <a:p>
            <a:r>
              <a:rPr lang="en-US"/>
              <a:t>Purpose of the Progress Tracker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67BB1-9417-3E77-09C5-69D71BD7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9C6F56-19C0-41A9-4E86-1084B0B915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466726"/>
            <a:ext cx="6599238" cy="5671108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The progress tracker is here to </a:t>
            </a:r>
            <a:r>
              <a:rPr lang="en-US" sz="2400" b="1" dirty="0"/>
              <a:t>help you manage your project</a:t>
            </a:r>
            <a:r>
              <a:rPr lang="en-US" sz="2400" dirty="0"/>
              <a:t> – to set targets, explore expectations and aims with your supervisor, and </a:t>
            </a:r>
            <a:r>
              <a:rPr lang="en-US" sz="2400" dirty="0" err="1"/>
              <a:t>organise</a:t>
            </a:r>
            <a:r>
              <a:rPr lang="en-US" sz="2400" dirty="0"/>
              <a:t> and document your thoughts and progress along the way</a:t>
            </a:r>
          </a:p>
          <a:p>
            <a:r>
              <a:rPr lang="en-US" sz="2400" dirty="0"/>
              <a:t>Each week has an associated progress tracker slide that should be filled out week-by-week.</a:t>
            </a:r>
          </a:p>
          <a:p>
            <a:r>
              <a:rPr lang="en-US" sz="2400" dirty="0"/>
              <a:t>There are also “</a:t>
            </a:r>
            <a:r>
              <a:rPr lang="en-US" sz="2400" b="1" dirty="0"/>
              <a:t>status update</a:t>
            </a:r>
            <a:r>
              <a:rPr lang="en-US" sz="2400" dirty="0"/>
              <a:t>” slides aligned with the mandatory supervisor meetings throughout the project. These should also be filled prior to meeting your supervisor to evidence your progress.</a:t>
            </a:r>
          </a:p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2400" dirty="0">
                <a:ea typeface="IBM Plex Sans" charset="0"/>
                <a:cs typeface="IBM Plex Sans" charset="0"/>
              </a:rPr>
              <a:t>You can modify this template! Adapt it to suit your project needs as you go!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Filling out the Weekly Progress Tracker and Status Update slides is mandatory </a:t>
            </a:r>
            <a:r>
              <a:rPr lang="en-US" sz="2400" dirty="0">
                <a:solidFill>
                  <a:srgbClr val="FF0000"/>
                </a:solidFill>
              </a:rPr>
              <a:t>– If you don’t fill this material out, this will count against your professional conduct grade.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F8B47-426A-5128-67FB-35592C5A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446391-B126-D820-FA56-D595117E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0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/>
              <a:t>Week 1 – Initial Supervisor Meeting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9512FC-CBDF-323B-4694-760CE9B89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033456"/>
              </p:ext>
            </p:extLst>
          </p:nvPr>
        </p:nvGraphicFramePr>
        <p:xfrm>
          <a:off x="187128" y="1227364"/>
          <a:ext cx="4320780" cy="5492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 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Status  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Requirements / 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Tools, Stack, Dev. Environment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Prototype and Design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Development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System testing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User Evaluations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  &amp; Video </a:t>
                      </a:r>
                      <a:endParaRPr lang="en-GB" sz="1800" b="0"/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38560771"/>
              </p:ext>
            </p:extLst>
          </p:nvPr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083108"/>
              </p:ext>
            </p:extLst>
          </p:nvPr>
        </p:nvGraphicFramePr>
        <p:xfrm>
          <a:off x="4714418" y="3429000"/>
          <a:ext cx="3558726" cy="1742075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 This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Understanding how everything works</a:t>
                      </a:r>
                    </a:p>
                    <a:p>
                      <a:pPr marL="188595" marR="0" lvl="0" indent="-188595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Making sure I submit weekly updates to supervisor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8978089"/>
              </p:ext>
            </p:extLst>
          </p:nvPr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Introduction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Weekly Todo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Plan for the Semester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6901425"/>
              </p:ext>
            </p:extLst>
          </p:nvPr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Still new to the whole process and it is confusing.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480877"/>
              </p:ext>
            </p:extLst>
          </p:nvPr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 – Next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Setting up version control with the templates.</a:t>
                      </a:r>
                    </a:p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Looking for software technologies and tools to use for the project.</a:t>
                      </a:r>
                      <a:endParaRPr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28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/>
              <a:t>Week 2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9512FC-CBDF-323B-4694-760CE9B89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456690"/>
              </p:ext>
            </p:extLst>
          </p:nvPr>
        </p:nvGraphicFramePr>
        <p:xfrm>
          <a:off x="187128" y="1227364"/>
          <a:ext cx="4320780" cy="5492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 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Status  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Requirements / 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Tools, Stack, Dev. Environment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Prototype and Design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Development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System testing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User Evaluations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  &amp; Video </a:t>
                      </a:r>
                      <a:endParaRPr lang="en-GB" sz="1800" b="0"/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77618043"/>
              </p:ext>
            </p:extLst>
          </p:nvPr>
        </p:nvGraphicFramePr>
        <p:xfrm>
          <a:off x="4638741" y="1509703"/>
          <a:ext cx="1371599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9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897301"/>
              </p:ext>
            </p:extLst>
          </p:nvPr>
        </p:nvGraphicFramePr>
        <p:xfrm>
          <a:off x="4714418" y="3429000"/>
          <a:ext cx="3558726" cy="1742075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 This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Choosing a topic to create a product.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Looking for software technologies and tools to use for the project.</a:t>
                      </a:r>
                    </a:p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371308"/>
              </p:ext>
            </p:extLst>
          </p:nvPr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for the semester.</a:t>
                      </a:r>
                    </a:p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Talking about the design element.</a:t>
                      </a:r>
                    </a:p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001035"/>
              </p:ext>
            </p:extLst>
          </p:nvPr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Still relatively new to the weekly tasks needed to be done.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350464"/>
              </p:ext>
            </p:extLst>
          </p:nvPr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 – Next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Creating GitHub Project.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Integrating the template into the project.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Inviting the Supervisor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474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52A4-0061-EAC4-A49C-D0FF5598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3/4 Status Update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67BB1-9417-3E77-09C5-69D71BD7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9C6F56-19C0-41A9-4E86-1084B0B915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466726"/>
            <a:ext cx="6599238" cy="5671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Gannt Chart Done.</a:t>
            </a:r>
          </a:p>
          <a:p>
            <a:pPr marL="0" indent="0">
              <a:buNone/>
            </a:pPr>
            <a:r>
              <a:rPr lang="en-US" sz="2400" dirty="0"/>
              <a:t>Project requirement using Moscow approach Done.</a:t>
            </a:r>
          </a:p>
          <a:p>
            <a:pPr marL="0" indent="0">
              <a:buNone/>
            </a:pPr>
            <a:r>
              <a:rPr lang="en-US" sz="2400" dirty="0"/>
              <a:t>System architecture diagram Done.</a:t>
            </a:r>
          </a:p>
          <a:p>
            <a:pPr marL="0" indent="0">
              <a:buNone/>
            </a:pPr>
            <a:r>
              <a:rPr lang="en-US" sz="2400" dirty="0"/>
              <a:t>Minutes Record Up to Date.</a:t>
            </a:r>
          </a:p>
          <a:p>
            <a:pPr marL="0" indent="0">
              <a:buNone/>
            </a:pPr>
            <a:r>
              <a:rPr lang="en-US" sz="2400" dirty="0"/>
              <a:t>Wireframe Done</a:t>
            </a:r>
          </a:p>
          <a:p>
            <a:pPr marL="0" indent="0">
              <a:buNone/>
            </a:pPr>
            <a:r>
              <a:rPr lang="en-US" sz="2400" dirty="0"/>
              <a:t>Supervisor discussions Up to Date.</a:t>
            </a:r>
          </a:p>
          <a:p>
            <a:pPr marL="0" indent="0">
              <a:buNone/>
            </a:pPr>
            <a:r>
              <a:rPr lang="en-US" sz="2400" dirty="0"/>
              <a:t>GitHub Setup Ready.</a:t>
            </a:r>
          </a:p>
          <a:p>
            <a:pPr marL="0" indent="0">
              <a:buNone/>
            </a:pPr>
            <a:r>
              <a:rPr lang="en-US" sz="2400" dirty="0"/>
              <a:t>Overleaf is yet to be integrated with </a:t>
            </a:r>
            <a:r>
              <a:rPr lang="en-US" sz="2400" dirty="0" err="1"/>
              <a:t>Github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F8B47-426A-5128-67FB-35592C5A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446391-B126-D820-FA56-D595117E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27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/>
              <a:t>Week 3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9512FC-CBDF-323B-4694-760CE9B89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647939"/>
              </p:ext>
            </p:extLst>
          </p:nvPr>
        </p:nvGraphicFramePr>
        <p:xfrm>
          <a:off x="187128" y="1227364"/>
          <a:ext cx="4320780" cy="5492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 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Status  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Requirements / 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Tools, Stack, Dev. Environment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Prototype and Design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Development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System testing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User Evaluations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  &amp; Video </a:t>
                      </a:r>
                      <a:endParaRPr lang="en-GB" sz="1800" b="0"/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985778"/>
              </p:ext>
            </p:extLst>
          </p:nvPr>
        </p:nvGraphicFramePr>
        <p:xfrm>
          <a:off x="4714418" y="3429000"/>
          <a:ext cx="3558726" cy="1742075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 This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Created GitHub Project.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Integrated the template into the project.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Invited the Supervisor.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187106"/>
              </p:ext>
            </p:extLst>
          </p:nvPr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 activities.</a:t>
                      </a:r>
                    </a:p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Upcoming Activities.</a:t>
                      </a:r>
                    </a:p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more specific chatbot than a broad one.</a:t>
                      </a:r>
                    </a:p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282885"/>
              </p:ext>
            </p:extLst>
          </p:nvPr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little late to the design part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059556"/>
              </p:ext>
            </p:extLst>
          </p:nvPr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 – Next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Focusing on the wireframes on how the web app could look like.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Writing the Moscow requirements.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44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/>
              <a:t>Week 4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9512FC-CBDF-323B-4694-760CE9B89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72398"/>
              </p:ext>
            </p:extLst>
          </p:nvPr>
        </p:nvGraphicFramePr>
        <p:xfrm>
          <a:off x="187128" y="1227364"/>
          <a:ext cx="4320780" cy="5492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 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Status  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Requirements / 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Tools, Stack, Dev. Environment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Prototype and Design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Development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System testing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User Evaluations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  &amp; Video </a:t>
                      </a:r>
                      <a:endParaRPr lang="en-GB" sz="1800" b="0"/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322773"/>
              </p:ext>
            </p:extLst>
          </p:nvPr>
        </p:nvGraphicFramePr>
        <p:xfrm>
          <a:off x="4714418" y="3429000"/>
          <a:ext cx="3545586" cy="1833777"/>
        </p:xfrm>
        <a:graphic>
          <a:graphicData uri="http://schemas.openxmlformats.org/drawingml/2006/table">
            <a:tbl>
              <a:tblPr/>
              <a:tblGrid>
                <a:gridCol w="3545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2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 This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1345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System Architecture update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Sequence Diagram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Use case Diagram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Wireframe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7342108"/>
              </p:ext>
            </p:extLst>
          </p:nvPr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Finalizing design part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8683250"/>
              </p:ext>
            </p:extLst>
          </p:nvPr>
        </p:nvGraphicFramePr>
        <p:xfrm>
          <a:off x="4716517" y="5248603"/>
          <a:ext cx="7408697" cy="1629184"/>
        </p:xfrm>
        <a:graphic>
          <a:graphicData uri="http://schemas.openxmlformats.org/drawingml/2006/table">
            <a:tbl>
              <a:tblPr/>
              <a:tblGrid>
                <a:gridCol w="7408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87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831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Still need to learn some technologies for development.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10825"/>
              </p:ext>
            </p:extLst>
          </p:nvPr>
        </p:nvGraphicFramePr>
        <p:xfrm>
          <a:off x="8273143" y="3428999"/>
          <a:ext cx="3851952" cy="1839707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695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 – Next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274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Starting Development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Using NLP technology as well as Flask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Developing the web application part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914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/>
              <a:t>Week 5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9512FC-CBDF-323B-4694-760CE9B89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578455"/>
              </p:ext>
            </p:extLst>
          </p:nvPr>
        </p:nvGraphicFramePr>
        <p:xfrm>
          <a:off x="187128" y="1227364"/>
          <a:ext cx="4320780" cy="5492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 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Status  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Requirements / 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Tools, Stack, Dev. Environment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Prototype and Design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Development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System testing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User Evaluations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  &amp; Video </a:t>
                      </a:r>
                      <a:endParaRPr lang="en-GB" sz="1800" b="0"/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69254"/>
              </p:ext>
            </p:extLst>
          </p:nvPr>
        </p:nvGraphicFramePr>
        <p:xfrm>
          <a:off x="4714418" y="3429000"/>
          <a:ext cx="3558726" cy="1742075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 This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Preparing the folder structure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Started the web application part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Setting up most of the stuff required for coding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502797"/>
              </p:ext>
            </p:extLst>
          </p:nvPr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Checking development status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Char char="•"/>
                      </a:pPr>
                      <a:endParaRPr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None/>
                      </a:pPr>
                      <a:endParaRPr kumimoji="0" lang="en-US" dirty="0"/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5366825"/>
              </p:ext>
            </p:extLst>
          </p:nvPr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Issues, Risks, and Concerns.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550319"/>
              </p:ext>
            </p:extLst>
          </p:nvPr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 – Next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More intense coding with Python, HTML, CSS, JavaScript and other programming languages.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949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52A4-0061-EAC4-A49C-D0FF5598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875030"/>
            <a:ext cx="2384425" cy="506857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Week 6/7 Status Update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67BB1-9417-3E77-09C5-69D71BD7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 dirty="0"/>
              <a:t>Presentation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9C6F56-19C0-41A9-4E86-1084B0B915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02000" y="876300"/>
            <a:ext cx="8607425" cy="47498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Finished Design Planning</a:t>
            </a:r>
          </a:p>
          <a:p>
            <a:pPr>
              <a:lnSpc>
                <a:spcPct val="100000"/>
              </a:lnSpc>
            </a:pPr>
            <a:r>
              <a:rPr lang="en-US" dirty="0"/>
              <a:t>Started the basics of developing.</a:t>
            </a:r>
          </a:p>
          <a:p>
            <a:pPr>
              <a:lnSpc>
                <a:spcPct val="100000"/>
              </a:lnSpc>
            </a:pPr>
            <a:r>
              <a:rPr lang="en-US" dirty="0"/>
              <a:t>Got used to Weekly to do tasks.</a:t>
            </a:r>
          </a:p>
          <a:p>
            <a:pPr>
              <a:lnSpc>
                <a:spcPct val="100000"/>
              </a:lnSpc>
            </a:pPr>
            <a:r>
              <a:rPr lang="en-US" dirty="0"/>
              <a:t>Still working on keeping up the Schedule.</a:t>
            </a:r>
          </a:p>
          <a:p>
            <a:pPr>
              <a:lnSpc>
                <a:spcPct val="100000"/>
              </a:lnSpc>
            </a:pPr>
            <a:r>
              <a:rPr lang="en-US" dirty="0"/>
              <a:t> Working on the basic UI and JavaScript 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F8B47-426A-5128-67FB-35592C5A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446391-B126-D820-FA56-D595117E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fld id="{244D815C-8BF3-4ECF-A945-A2A7C2983AF9}" type="slidenum"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t>17</a:t>
            </a:fld>
            <a:endParaRPr kumimoji="0" lang="en-GB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99438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/>
              <a:t>Week 6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9512FC-CBDF-323B-4694-760CE9B89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43287"/>
              </p:ext>
            </p:extLst>
          </p:nvPr>
        </p:nvGraphicFramePr>
        <p:xfrm>
          <a:off x="187128" y="1227364"/>
          <a:ext cx="4320780" cy="5492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 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Status  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Requirements / 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Tools, Stack, Dev. Environment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Prototype and Design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Development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System testing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User Evaluations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  &amp; Video </a:t>
                      </a:r>
                      <a:endParaRPr lang="en-GB" sz="1800" b="0"/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576662"/>
              </p:ext>
            </p:extLst>
          </p:nvPr>
        </p:nvGraphicFramePr>
        <p:xfrm>
          <a:off x="4714418" y="3429000"/>
          <a:ext cx="3558726" cy="1742075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 This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Started Development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Working on HTML, </a:t>
                      </a:r>
                      <a:r>
                        <a:rPr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Javascript</a:t>
                      </a:r>
                      <a:r>
                        <a:rPr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for the project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Developed a UI interface with buttons including reset and back.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8627620"/>
              </p:ext>
            </p:extLst>
          </p:nvPr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Checking development status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132321"/>
              </p:ext>
            </p:extLst>
          </p:nvPr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33647"/>
              </p:ext>
            </p:extLst>
          </p:nvPr>
        </p:nvGraphicFramePr>
        <p:xfrm>
          <a:off x="8284107" y="3428999"/>
          <a:ext cx="3851952" cy="196198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 – Next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2676">
                <a:tc>
                  <a:txBody>
                    <a:bodyPr/>
                    <a:lstStyle/>
                    <a:p>
                      <a:pPr marL="188595" marR="0" lvl="0" indent="-188595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Hopefully it should be more interactive by clicking the buttons and leading somewhere useful.</a:t>
                      </a:r>
                    </a:p>
                  </a:txBody>
                  <a:tcPr marL="68580" marR="68580" marT="34295" marB="34295">
                    <a:lnL w="8999">
                      <a:solidFill>
                        <a:srgbClr val="7889FB"/>
                      </a:solidFill>
                    </a:lnL>
                    <a:lnR w="8999">
                      <a:solidFill>
                        <a:srgbClr val="7889FB"/>
                      </a:solidFill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999">
                      <a:solidFill>
                        <a:srgbClr val="7889FB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330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/>
              <a:t>Week 7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9512FC-CBDF-323B-4694-760CE9B89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06914"/>
              </p:ext>
            </p:extLst>
          </p:nvPr>
        </p:nvGraphicFramePr>
        <p:xfrm>
          <a:off x="187128" y="1227364"/>
          <a:ext cx="4320780" cy="5492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 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Status  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Requirements / 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Tools, Stack, Dev. Environment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Prototype and Design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Development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System testing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User Evaluations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  &amp; Video </a:t>
                      </a:r>
                      <a:endParaRPr lang="en-GB" sz="1800" b="0"/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933886"/>
              </p:ext>
            </p:extLst>
          </p:nvPr>
        </p:nvGraphicFramePr>
        <p:xfrm>
          <a:off x="4714418" y="3429000"/>
          <a:ext cx="3558725" cy="1742075"/>
        </p:xfrm>
        <a:graphic>
          <a:graphicData uri="http://schemas.openxmlformats.org/drawingml/2006/table">
            <a:tbl>
              <a:tblPr/>
              <a:tblGrid>
                <a:gridCol w="355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 This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SzTx/>
                        <a:buFont typeface="Wingdings,Sans-Serif" panose="05000000000000000000" pitchFamily="2" charset="2"/>
                        <a:buChar char="Ø"/>
                      </a:pPr>
                      <a:r>
                        <a:rPr kumimoji="0" lang="en-US" sz="2400" dirty="0"/>
                        <a:t>Started working on NLP, </a:t>
                      </a:r>
                      <a:r>
                        <a:rPr kumimoji="0" lang="en-US" sz="2400" dirty="0" err="1"/>
                        <a:t>Pytorch</a:t>
                      </a:r>
                      <a:r>
                        <a:rPr kumimoji="0" lang="en-US" sz="2400" dirty="0"/>
                        <a:t>, </a:t>
                      </a:r>
                      <a:r>
                        <a:rPr kumimoji="0" lang="en-US" sz="2400" dirty="0" err="1"/>
                        <a:t>NlTK</a:t>
                      </a:r>
                      <a:r>
                        <a:rPr kumimoji="0" lang="en-US" sz="2400" dirty="0"/>
                        <a:t>.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SzTx/>
                        <a:buFont typeface="Wingdings,Sans-Serif" panose="05000000000000000000" pitchFamily="2" charset="2"/>
                        <a:buChar char="Ø"/>
                      </a:pPr>
                      <a:r>
                        <a:rPr kumimoji="0" lang="en-US" sz="2000" dirty="0"/>
                        <a:t>Started HTML, </a:t>
                      </a:r>
                      <a:r>
                        <a:rPr kumimoji="0" lang="en-US" sz="2000" dirty="0" err="1"/>
                        <a:t>Javascript</a:t>
                      </a:r>
                      <a:endParaRPr kumimoji="0" lang="en-US" sz="2000" dirty="0"/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1649741"/>
              </p:ext>
            </p:extLst>
          </p:nvPr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Checking development status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Font typeface="Wingdings,Sans-Serif"/>
                        <a:buChar char="Ø"/>
                      </a:pPr>
                      <a:endParaRPr kumimoji="0" lang="en-US" dirty="0"/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314260"/>
              </p:ext>
            </p:extLst>
          </p:nvPr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784993"/>
              </p:ext>
            </p:extLst>
          </p:nvPr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 – Next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SzTx/>
                        <a:buFont typeface="Wingdings,Sans-Serif" panose="05000000000000000000" pitchFamily="2" charset="2"/>
                        <a:buChar char="Ø"/>
                      </a:pPr>
                      <a:r>
                        <a:rPr kumimoji="0" lang="en-US" sz="1600" dirty="0"/>
                        <a:t>Still Working on NLP, </a:t>
                      </a:r>
                      <a:r>
                        <a:rPr kumimoji="0" lang="en-US" sz="1600" dirty="0" err="1"/>
                        <a:t>Pytorch</a:t>
                      </a:r>
                      <a:r>
                        <a:rPr kumimoji="0" lang="en-US" sz="1600" dirty="0"/>
                        <a:t>, </a:t>
                      </a:r>
                      <a:r>
                        <a:rPr kumimoji="0" lang="en-US" sz="1600" dirty="0" err="1"/>
                        <a:t>NlTK</a:t>
                      </a:r>
                      <a:r>
                        <a:rPr kumimoji="0" lang="en-US" sz="1600" dirty="0"/>
                        <a:t>.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SzTx/>
                        <a:buFont typeface="Wingdings,Sans-Serif" panose="05000000000000000000" pitchFamily="2" charset="2"/>
                        <a:buChar char="Ø"/>
                      </a:pPr>
                      <a:r>
                        <a:rPr kumimoji="0" lang="en-US" sz="1600" dirty="0"/>
                        <a:t>Adding more HTML, </a:t>
                      </a:r>
                      <a:r>
                        <a:rPr kumimoji="0" lang="en-US" sz="1600" dirty="0" err="1"/>
                        <a:t>Javascript</a:t>
                      </a:r>
                      <a:r>
                        <a:rPr kumimoji="0" lang="en-US" sz="1600" dirty="0"/>
                        <a:t> files.</a:t>
                      </a:r>
                    </a:p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6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B377-6D85-FC78-40F7-0707A038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56" y="361948"/>
            <a:ext cx="3369282" cy="3829051"/>
          </a:xfrm>
        </p:spPr>
        <p:txBody>
          <a:bodyPr>
            <a:normAutofit/>
          </a:bodyPr>
          <a:lstStyle/>
          <a:p>
            <a:r>
              <a:rPr lang="en-US"/>
              <a:t>About You</a:t>
            </a:r>
            <a:br>
              <a:rPr lang="en-US"/>
            </a:br>
            <a:br>
              <a:rPr lang="en-US"/>
            </a:br>
            <a:r>
              <a:rPr lang="en-US" sz="2000" b="0"/>
              <a:t>This information will help your supervisor to understand your background, skillset and interests</a:t>
            </a:r>
            <a:br>
              <a:rPr lang="en-US" sz="1800" b="0">
                <a:solidFill>
                  <a:srgbClr val="C00000"/>
                </a:solidFill>
              </a:rPr>
            </a:br>
            <a:br>
              <a:rPr lang="en-US" sz="1800" b="0">
                <a:solidFill>
                  <a:srgbClr val="C00000"/>
                </a:solidFill>
              </a:rPr>
            </a:br>
            <a:br>
              <a:rPr lang="en-US" sz="1800" b="0">
                <a:solidFill>
                  <a:srgbClr val="C00000"/>
                </a:solidFill>
              </a:rPr>
            </a:br>
            <a:r>
              <a:rPr lang="en-US" sz="1800" b="0"/>
              <a:t>Optional – Include a photo of yourself below</a:t>
            </a:r>
            <a:endParaRPr lang="en-GB" sz="3200" b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D7B4F-0CCD-AA59-C1C4-B6725419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E9C8DB-E5B6-6744-7722-1F086AA0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D8753B1-97D8-06E1-0088-E7D11BD6E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37485"/>
              </p:ext>
            </p:extLst>
          </p:nvPr>
        </p:nvGraphicFramePr>
        <p:xfrm>
          <a:off x="4258756" y="234455"/>
          <a:ext cx="7738172" cy="6023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9086">
                  <a:extLst>
                    <a:ext uri="{9D8B030D-6E8A-4147-A177-3AD203B41FA5}">
                      <a16:colId xmlns:a16="http://schemas.microsoft.com/office/drawing/2014/main" val="3288345055"/>
                    </a:ext>
                  </a:extLst>
                </a:gridCol>
                <a:gridCol w="3869086">
                  <a:extLst>
                    <a:ext uri="{9D8B030D-6E8A-4147-A177-3AD203B41FA5}">
                      <a16:colId xmlns:a16="http://schemas.microsoft.com/office/drawing/2014/main" val="1125773583"/>
                    </a:ext>
                  </a:extLst>
                </a:gridCol>
              </a:tblGrid>
              <a:tr h="519141">
                <a:tc>
                  <a:txBody>
                    <a:bodyPr/>
                    <a:lstStyle/>
                    <a:p>
                      <a:r>
                        <a:rPr lang="en-US" sz="1100"/>
                        <a:t>Question</a:t>
                      </a:r>
                      <a:endParaRPr lang="en-GB" sz="1100"/>
                    </a:p>
                  </a:txBody>
                  <a:tcPr marL="56226" marR="56226" marT="28113" marB="28113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Your Response</a:t>
                      </a:r>
                      <a:endParaRPr lang="en-GB" sz="1100"/>
                    </a:p>
                  </a:txBody>
                  <a:tcPr marL="56226" marR="56226" marT="28113" marB="28113"/>
                </a:tc>
                <a:extLst>
                  <a:ext uri="{0D108BD9-81ED-4DB2-BD59-A6C34878D82A}">
                    <a16:rowId xmlns:a16="http://schemas.microsoft.com/office/drawing/2014/main" val="2208812617"/>
                  </a:ext>
                </a:extLst>
              </a:tr>
              <a:tr h="1280077">
                <a:tc>
                  <a:txBody>
                    <a:bodyPr/>
                    <a:lstStyle/>
                    <a:p>
                      <a:r>
                        <a:rPr lang="en-US" sz="1400"/>
                        <a:t>Is there a </a:t>
                      </a:r>
                      <a:r>
                        <a:rPr lang="en-US" sz="1400" b="1"/>
                        <a:t>name</a:t>
                      </a:r>
                      <a:r>
                        <a:rPr lang="en-US" sz="1400"/>
                        <a:t> other than your first name as noted with the University that you would prefer to be used by your supervisor in your contact with them?</a:t>
                      </a:r>
                      <a:endParaRPr lang="en-GB" sz="1400"/>
                    </a:p>
                  </a:txBody>
                  <a:tcPr marL="56226" marR="56226" marT="28113" marB="28113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Nader</a:t>
                      </a:r>
                    </a:p>
                  </a:txBody>
                  <a:tcPr marL="56226" marR="56226" marT="28113" marB="28113"/>
                </a:tc>
                <a:extLst>
                  <a:ext uri="{0D108BD9-81ED-4DB2-BD59-A6C34878D82A}">
                    <a16:rowId xmlns:a16="http://schemas.microsoft.com/office/drawing/2014/main" val="1119641152"/>
                  </a:ext>
                </a:extLst>
              </a:tr>
              <a:tr h="1280077">
                <a:tc>
                  <a:txBody>
                    <a:bodyPr/>
                    <a:lstStyle/>
                    <a:p>
                      <a:r>
                        <a:rPr lang="en-US" sz="1400" dirty="0"/>
                        <a:t>Please state any </a:t>
                      </a:r>
                      <a:r>
                        <a:rPr lang="en-US" sz="1400" b="1" dirty="0"/>
                        <a:t>relevant background information </a:t>
                      </a:r>
                      <a:r>
                        <a:rPr lang="en-US" sz="1400" dirty="0"/>
                        <a:t>you would like your supervisor to know.</a:t>
                      </a:r>
                      <a:endParaRPr lang="en-GB" sz="1400" dirty="0"/>
                    </a:p>
                  </a:txBody>
                  <a:tcPr marL="56226" marR="56226" marT="28113" marB="28113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None</a:t>
                      </a:r>
                    </a:p>
                  </a:txBody>
                  <a:tcPr marL="56226" marR="56226" marT="28113" marB="28113"/>
                </a:tc>
                <a:extLst>
                  <a:ext uri="{0D108BD9-81ED-4DB2-BD59-A6C34878D82A}">
                    <a16:rowId xmlns:a16="http://schemas.microsoft.com/office/drawing/2014/main" val="3644643683"/>
                  </a:ext>
                </a:extLst>
              </a:tr>
              <a:tr h="1280077">
                <a:tc>
                  <a:txBody>
                    <a:bodyPr/>
                    <a:lstStyle/>
                    <a:p>
                      <a:r>
                        <a:rPr lang="en-US" sz="1400" dirty="0"/>
                        <a:t>Please state what </a:t>
                      </a:r>
                      <a:r>
                        <a:rPr lang="en-US" sz="1400" b="1" dirty="0"/>
                        <a:t>previous programming experience</a:t>
                      </a:r>
                      <a:r>
                        <a:rPr lang="en-US" sz="1400" dirty="0"/>
                        <a:t> (languages, frameworks </a:t>
                      </a:r>
                      <a:r>
                        <a:rPr lang="en-US" sz="1400" dirty="0" err="1"/>
                        <a:t>etc</a:t>
                      </a:r>
                      <a:r>
                        <a:rPr lang="en-US" sz="1400" dirty="0"/>
                        <a:t>) that you have beyond the current degree, if any.</a:t>
                      </a:r>
                      <a:endParaRPr lang="en-GB" sz="1400" dirty="0"/>
                    </a:p>
                  </a:txBody>
                  <a:tcPr marL="56226" marR="56226" marT="28113" marB="28113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Haskell, </a:t>
                      </a:r>
                      <a:r>
                        <a:rPr lang="en-GB" sz="1100" dirty="0" err="1"/>
                        <a:t>Numpy</a:t>
                      </a:r>
                      <a:r>
                        <a:rPr lang="en-GB" sz="1100" dirty="0"/>
                        <a:t>.</a:t>
                      </a:r>
                    </a:p>
                  </a:txBody>
                  <a:tcPr marL="56226" marR="56226" marT="28113" marB="28113"/>
                </a:tc>
                <a:extLst>
                  <a:ext uri="{0D108BD9-81ED-4DB2-BD59-A6C34878D82A}">
                    <a16:rowId xmlns:a16="http://schemas.microsoft.com/office/drawing/2014/main" val="1684911707"/>
                  </a:ext>
                </a:extLst>
              </a:tr>
              <a:tr h="1664099">
                <a:tc>
                  <a:txBody>
                    <a:bodyPr/>
                    <a:lstStyle/>
                    <a:p>
                      <a:r>
                        <a:rPr lang="en-US" sz="1400"/>
                        <a:t>Please briefly note what </a:t>
                      </a:r>
                      <a:r>
                        <a:rPr lang="en-US" sz="1400" b="1"/>
                        <a:t>future career aspirations </a:t>
                      </a:r>
                      <a:r>
                        <a:rPr lang="en-US" sz="1400"/>
                        <a:t>you have (e.g. programmer, business analyst, consultant, ...), and what job role you are targeting (e.g. finance, government, technology, academia, ...) after this degree.</a:t>
                      </a:r>
                      <a:endParaRPr lang="en-GB" sz="1400"/>
                    </a:p>
                  </a:txBody>
                  <a:tcPr marL="56226" marR="56226" marT="28113" marB="28113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Business Manager</a:t>
                      </a:r>
                    </a:p>
                  </a:txBody>
                  <a:tcPr marL="56226" marR="56226" marT="28113" marB="28113"/>
                </a:tc>
                <a:extLst>
                  <a:ext uri="{0D108BD9-81ED-4DB2-BD59-A6C34878D82A}">
                    <a16:rowId xmlns:a16="http://schemas.microsoft.com/office/drawing/2014/main" val="83239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559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52A4-0061-EAC4-A49C-D0FF5598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8/9 Status Update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67BB1-9417-3E77-09C5-69D71BD7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9C6F56-19C0-41A9-4E86-1084B0B915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466726"/>
            <a:ext cx="6599238" cy="567110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Finished Design Planning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Started developing.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Got used to Weekly to do tasks.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Still working on keeping up the Schedule.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Working on the HTML and CSS and JavaScript 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Started using </a:t>
            </a:r>
            <a:r>
              <a:rPr lang="en-US" sz="2800" dirty="0" err="1"/>
              <a:t>pytorch</a:t>
            </a:r>
            <a:r>
              <a:rPr lang="en-US" sz="2800" dirty="0"/>
              <a:t>, NLP, NLTK.</a:t>
            </a:r>
          </a:p>
          <a:p>
            <a:pPr marL="0" indent="0">
              <a:buNone/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F8B47-426A-5128-67FB-35592C5A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446391-B126-D820-FA56-D595117E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536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/>
              <a:t>Week 8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9512FC-CBDF-323B-4694-760CE9B89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267673"/>
              </p:ext>
            </p:extLst>
          </p:nvPr>
        </p:nvGraphicFramePr>
        <p:xfrm>
          <a:off x="187128" y="1227364"/>
          <a:ext cx="4320780" cy="5492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 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Status  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Requirements / 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Tools, Stack, Dev. Environment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Prototype and Design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Development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System testing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User Evaluations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  &amp; Video </a:t>
                      </a:r>
                      <a:endParaRPr lang="en-GB" sz="1800" b="0"/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115783"/>
              </p:ext>
            </p:extLst>
          </p:nvPr>
        </p:nvGraphicFramePr>
        <p:xfrm>
          <a:off x="4714418" y="3429000"/>
          <a:ext cx="3558726" cy="1874782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 This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SzTx/>
                        <a:buFont typeface="Wingdings,Sans-Serif" panose="05000000000000000000" pitchFamily="2" charset="2"/>
                        <a:buChar char="Ø"/>
                      </a:pPr>
                      <a:r>
                        <a:rPr kumimoji="0" lang="en-US" sz="1600" dirty="0"/>
                        <a:t>Still working on NLP, </a:t>
                      </a:r>
                      <a:r>
                        <a:rPr kumimoji="0" lang="en-US" sz="1600" dirty="0" err="1"/>
                        <a:t>Pytorch</a:t>
                      </a:r>
                      <a:r>
                        <a:rPr kumimoji="0" lang="en-US" sz="1600" dirty="0"/>
                        <a:t>, </a:t>
                      </a:r>
                      <a:r>
                        <a:rPr kumimoji="0" lang="en-US" sz="1600" dirty="0" err="1"/>
                        <a:t>NlTK</a:t>
                      </a:r>
                      <a:r>
                        <a:rPr kumimoji="0" lang="en-US" sz="1600" dirty="0"/>
                        <a:t>.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SzTx/>
                        <a:buFont typeface="Wingdings,Sans-Serif" panose="05000000000000000000" pitchFamily="2" charset="2"/>
                        <a:buChar char="Ø"/>
                      </a:pPr>
                      <a:r>
                        <a:rPr kumimoji="0" lang="en-US" sz="1400" dirty="0"/>
                        <a:t>Adding more HTML, </a:t>
                      </a:r>
                      <a:r>
                        <a:rPr kumimoji="0" lang="en-US" sz="1400" dirty="0" err="1"/>
                        <a:t>Javascript</a:t>
                      </a:r>
                      <a:r>
                        <a:rPr kumimoji="0" lang="en-US" sz="1400" dirty="0"/>
                        <a:t> files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SzTx/>
                        <a:buFont typeface="Wingdings,Sans-Serif" panose="05000000000000000000" pitchFamily="2" charset="2"/>
                        <a:buChar char="Ø"/>
                      </a:pPr>
                      <a:r>
                        <a:rPr kumimoji="0" lang="en-US" sz="1400" dirty="0"/>
                        <a:t>Editing CSS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SzTx/>
                        <a:buFont typeface="Wingdings,Sans-Serif" panose="05000000000000000000" pitchFamily="2" charset="2"/>
                        <a:buChar char="Ø"/>
                      </a:pPr>
                      <a:r>
                        <a:rPr kumimoji="0" lang="en-US" sz="1400" dirty="0"/>
                        <a:t>Experimenting with the dynamic conversation bot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endParaRPr lang="en-US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4476897"/>
              </p:ext>
            </p:extLst>
          </p:nvPr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Checking development status</a:t>
                      </a:r>
                    </a:p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045832"/>
              </p:ext>
            </p:extLst>
          </p:nvPr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793750"/>
              </p:ext>
            </p:extLst>
          </p:nvPr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 – Next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Perfecting the conversational bot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Hopefully able to add the Intents in the </a:t>
                      </a:r>
                      <a:r>
                        <a:rPr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intents.json</a:t>
                      </a:r>
                      <a:endParaRPr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53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/>
              <a:t>Week 9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9512FC-CBDF-323B-4694-760CE9B89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15889"/>
              </p:ext>
            </p:extLst>
          </p:nvPr>
        </p:nvGraphicFramePr>
        <p:xfrm>
          <a:off x="187128" y="1227364"/>
          <a:ext cx="4320780" cy="5492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 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Status  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Requirements / 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Tools, Stack, Dev. Environment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Prototype and Design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Development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System testing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User Evaluations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  &amp; Video </a:t>
                      </a:r>
                      <a:endParaRPr lang="en-GB" sz="1800" b="0"/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94313"/>
              </p:ext>
            </p:extLst>
          </p:nvPr>
        </p:nvGraphicFramePr>
        <p:xfrm>
          <a:off x="4714418" y="3429000"/>
          <a:ext cx="3558726" cy="1742075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 This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485074"/>
              </p:ext>
            </p:extLst>
          </p:nvPr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Christmas Break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8146650"/>
              </p:ext>
            </p:extLst>
          </p:nvPr>
        </p:nvGraphicFramePr>
        <p:xfrm>
          <a:off x="4714418" y="5180855"/>
          <a:ext cx="7422023" cy="1688897"/>
        </p:xfrm>
        <a:graphic>
          <a:graphicData uri="http://schemas.openxmlformats.org/drawingml/2006/table">
            <a:tbl>
              <a:tblPr/>
              <a:tblGrid>
                <a:gridCol w="7422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690402"/>
              </p:ext>
            </p:extLst>
          </p:nvPr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 – Next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94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52A4-0061-EAC4-A49C-D0FF5598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Week 10/11 Status Update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67BB1-9417-3E77-09C5-69D71BD7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9C6F56-19C0-41A9-4E86-1084B0B915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466726"/>
            <a:ext cx="6599238" cy="56711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15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F8B47-426A-5128-67FB-35592C5A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446391-B126-D820-FA56-D595117E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201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/>
              <a:t>Week 10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9512FC-CBDF-323B-4694-760CE9B89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517211"/>
              </p:ext>
            </p:extLst>
          </p:nvPr>
        </p:nvGraphicFramePr>
        <p:xfrm>
          <a:off x="187128" y="1227364"/>
          <a:ext cx="4320780" cy="5492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 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Status  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Requirements / 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b="0" i="0" u="none" strike="noStrike" noProof="0" dirty="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Tools, Stack, Dev. Environment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Prototype and Design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Development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System testing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User Evaluations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  &amp; Video </a:t>
                      </a:r>
                      <a:endParaRPr lang="en-GB" sz="1800" b="0"/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945030"/>
              </p:ext>
            </p:extLst>
          </p:nvPr>
        </p:nvGraphicFramePr>
        <p:xfrm>
          <a:off x="4714418" y="3429000"/>
          <a:ext cx="3558726" cy="1742075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 This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954154"/>
              </p:ext>
            </p:extLst>
          </p:nvPr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Christmas Break</a:t>
                      </a:r>
                    </a:p>
                    <a:p>
                      <a:pPr marL="285750" marR="0" lvl="0" indent="-28575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7925068"/>
              </p:ext>
            </p:extLst>
          </p:nvPr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014523"/>
              </p:ext>
            </p:extLst>
          </p:nvPr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 – Next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724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/>
              <a:t>Week 11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9512FC-CBDF-323B-4694-760CE9B89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43502"/>
              </p:ext>
            </p:extLst>
          </p:nvPr>
        </p:nvGraphicFramePr>
        <p:xfrm>
          <a:off x="187128" y="1227364"/>
          <a:ext cx="4320780" cy="5492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 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Status  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Requirements / 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Tools, Stack, Dev. Environment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Prototype and Design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Development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System testing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2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User Evaluations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  &amp; Video </a:t>
                      </a:r>
                      <a:endParaRPr lang="en-GB" sz="1800" b="0"/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853694"/>
              </p:ext>
            </p:extLst>
          </p:nvPr>
        </p:nvGraphicFramePr>
        <p:xfrm>
          <a:off x="4714418" y="3429000"/>
          <a:ext cx="3558726" cy="1742075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 This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3215619"/>
              </p:ext>
            </p:extLst>
          </p:nvPr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Christmas Break</a:t>
                      </a:r>
                    </a:p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629740"/>
              </p:ext>
            </p:extLst>
          </p:nvPr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166867"/>
              </p:ext>
            </p:extLst>
          </p:nvPr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 – Next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062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52A4-0061-EAC4-A49C-D0FF5598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12/13 Status Update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67BB1-9417-3E77-09C5-69D71BD7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9C6F56-19C0-41A9-4E86-1084B0B915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466726"/>
            <a:ext cx="6599238" cy="56711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/>
              <a:t>Working with UI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Working with CUDA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a large language model from </a:t>
            </a:r>
            <a:r>
              <a:rPr lang="en-US" dirty="0" err="1"/>
              <a:t>Huggingface</a:t>
            </a:r>
            <a:r>
              <a:rPr lang="en-US" dirty="0"/>
              <a:t> 7 Billion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Installing all the essential libraries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Finding ways for Fine tuning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Working on the dissertation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F8B47-426A-5128-67FB-35592C5A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446391-B126-D820-FA56-D595117E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7489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Week 12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9512FC-CBDF-323B-4694-760CE9B89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106797"/>
              </p:ext>
            </p:extLst>
          </p:nvPr>
        </p:nvGraphicFramePr>
        <p:xfrm>
          <a:off x="187128" y="1227364"/>
          <a:ext cx="4320780" cy="5492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Status  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Requirements / 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Tools, Stack, Dev. Environment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Prototype and Design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Development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System testing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User Evaluations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  &amp; Video </a:t>
                      </a:r>
                      <a:endParaRPr lang="en-GB" sz="1800" b="0"/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347941"/>
              </p:ext>
            </p:extLst>
          </p:nvPr>
        </p:nvGraphicFramePr>
        <p:xfrm>
          <a:off x="4714418" y="3429000"/>
          <a:ext cx="3558726" cy="1742075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 This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74776"/>
              </p:ext>
            </p:extLst>
          </p:nvPr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Christmas Break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522675"/>
              </p:ext>
            </p:extLst>
          </p:nvPr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859005"/>
              </p:ext>
            </p:extLst>
          </p:nvPr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 Remaining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868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Week 13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9512FC-CBDF-323B-4694-760CE9B89A98}"/>
              </a:ext>
            </a:extLst>
          </p:cNvPr>
          <p:cNvGraphicFramePr>
            <a:graphicFrameLocks noGrp="1"/>
          </p:cNvGraphicFramePr>
          <p:nvPr/>
        </p:nvGraphicFramePr>
        <p:xfrm>
          <a:off x="187128" y="1227364"/>
          <a:ext cx="4320780" cy="5492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Status  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Requirements / 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Tools, Stack, Dev. Environment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Prototype and Design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Development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System testing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User Evaluations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  &amp; Video </a:t>
                      </a:r>
                      <a:endParaRPr lang="en-GB" sz="1800" b="0"/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/>
        </p:nvGraphicFramePr>
        <p:xfrm>
          <a:off x="4714418" y="3429000"/>
          <a:ext cx="3558726" cy="1742075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 This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4098201"/>
              </p:ext>
            </p:extLst>
          </p:nvPr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Christmas Break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/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/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 Remaining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837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52A4-0061-EAC4-A49C-D0FF5598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14/15 Status Update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67BB1-9417-3E77-09C5-69D71BD7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9C6F56-19C0-41A9-4E86-1084B0B915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466726"/>
            <a:ext cx="6599238" cy="56711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dirty="0"/>
              <a:t>After Posting a PDF containing the Data it will answer using the data by turning the long texts into chunks and to embed it later.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Fixing UI and adding Test and DB files.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Trying to create a chat History as per requirement.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Trial and Error.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Doing the Dissertation.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F8B47-426A-5128-67FB-35592C5A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446391-B126-D820-FA56-D595117E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94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D4E425-84D7-3EE1-2CBD-D97F71171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UGSupportBot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76E28DFF-8B39-AEEC-9EF0-C4890196B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429000"/>
            <a:ext cx="5945393" cy="1108335"/>
          </a:xfrm>
        </p:spPr>
        <p:txBody>
          <a:bodyPr/>
          <a:lstStyle/>
          <a:p>
            <a:r>
              <a:rPr lang="en-GB" dirty="0"/>
              <a:t>To be updated as the topic and scope become clearer from Week 1 onwards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2562E-88D0-4647-538F-EE966521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8EBD45-FE79-C6C1-5551-B293D597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99872F-7A78-BEF4-60F2-F493068B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12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Week 14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9512FC-CBDF-323B-4694-760CE9B89A98}"/>
              </a:ext>
            </a:extLst>
          </p:cNvPr>
          <p:cNvGraphicFramePr>
            <a:graphicFrameLocks noGrp="1"/>
          </p:cNvGraphicFramePr>
          <p:nvPr/>
        </p:nvGraphicFramePr>
        <p:xfrm>
          <a:off x="187128" y="1227364"/>
          <a:ext cx="4320780" cy="5492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Status  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Requirements / 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Tools, Stack, Dev. Environment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Prototype and Design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Development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System testing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User Evaluations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  &amp; Video </a:t>
                      </a:r>
                      <a:endParaRPr lang="en-GB" sz="1800" b="0"/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107332"/>
              </p:ext>
            </p:extLst>
          </p:nvPr>
        </p:nvGraphicFramePr>
        <p:xfrm>
          <a:off x="4714418" y="3429000"/>
          <a:ext cx="3558726" cy="1742075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 This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UI stuff is being made but still needs improvement</a:t>
                      </a:r>
                    </a:p>
                    <a:p>
                      <a:pPr marL="188595" marR="0" lvl="0" indent="-188595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Chat functionality with PDF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8899678"/>
              </p:ext>
            </p:extLst>
          </p:nvPr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Checking development status</a:t>
                      </a:r>
                    </a:p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2982835"/>
              </p:ext>
            </p:extLst>
          </p:nvPr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is limited to strong GPU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119"/>
              </p:ext>
            </p:extLst>
          </p:nvPr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 Remaining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Improving UI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Adding DB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Managing the files more accurately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203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Week 15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9512FC-CBDF-323B-4694-760CE9B89A98}"/>
              </a:ext>
            </a:extLst>
          </p:cNvPr>
          <p:cNvGraphicFramePr>
            <a:graphicFrameLocks noGrp="1"/>
          </p:cNvGraphicFramePr>
          <p:nvPr/>
        </p:nvGraphicFramePr>
        <p:xfrm>
          <a:off x="187128" y="1227364"/>
          <a:ext cx="4320780" cy="5492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Status  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Requirements / 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Tools, Stack, Dev. Environment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Prototype and Design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Development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System testing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User Evaluations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  &amp; Video </a:t>
                      </a:r>
                      <a:endParaRPr lang="en-GB" sz="1800" b="0"/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55349"/>
              </p:ext>
            </p:extLst>
          </p:nvPr>
        </p:nvGraphicFramePr>
        <p:xfrm>
          <a:off x="4714418" y="3429000"/>
          <a:ext cx="3558726" cy="1742075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 This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Minor Fixes for UI</a:t>
                      </a:r>
                    </a:p>
                    <a:p>
                      <a:pPr marL="188595" marR="0" lvl="0" indent="-188595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Starting Evaluation</a:t>
                      </a:r>
                    </a:p>
                    <a:p>
                      <a:pPr marL="188595" marR="0" lvl="0" indent="-188595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987730"/>
              </p:ext>
            </p:extLst>
          </p:nvPr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Understanding evaluation techniques</a:t>
                      </a:r>
                    </a:p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5674284"/>
              </p:ext>
            </p:extLst>
          </p:nvPr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Deploying my code in a website.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65891"/>
              </p:ext>
            </p:extLst>
          </p:nvPr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 Remaining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Still looking for ways for deploying with high GPU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enviroment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,.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78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52A4-0061-EAC4-A49C-D0FF5598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16/17 Status Update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67BB1-9417-3E77-09C5-69D71BD7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9C6F56-19C0-41A9-4E86-1084B0B915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466726"/>
            <a:ext cx="6599238" cy="56711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500" dirty="0"/>
              <a:t>UI almost done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Chroma database done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Database  embeddings done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Accurate answer based on documentation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Survey Done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Still need to choose preferred UI </a:t>
            </a:r>
            <a:r>
              <a:rPr lang="en-US" sz="1500"/>
              <a:t>for deployment</a:t>
            </a:r>
            <a:endParaRPr lang="en-US" sz="15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F8B47-426A-5128-67FB-35592C5A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446391-B126-D820-FA56-D595117E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993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Week 16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9512FC-CBDF-323B-4694-760CE9B89A98}"/>
              </a:ext>
            </a:extLst>
          </p:cNvPr>
          <p:cNvGraphicFramePr>
            <a:graphicFrameLocks noGrp="1"/>
          </p:cNvGraphicFramePr>
          <p:nvPr/>
        </p:nvGraphicFramePr>
        <p:xfrm>
          <a:off x="187128" y="1227364"/>
          <a:ext cx="4320780" cy="5492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Status  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Requirements / 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Tools, Stack, Dev. Environment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Prototype and Design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Development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System testing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User Evaluations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  &amp; Video </a:t>
                      </a:r>
                      <a:endParaRPr lang="en-GB" sz="1800" b="0"/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699729"/>
              </p:ext>
            </p:extLst>
          </p:nvPr>
        </p:nvGraphicFramePr>
        <p:xfrm>
          <a:off x="4714418" y="3429000"/>
          <a:ext cx="3558726" cy="1742075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 This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most of Frontend </a:t>
                      </a:r>
                    </a:p>
                    <a:p>
                      <a:pPr marL="188595" marR="0" lvl="0" indent="-188595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Files like welcomepop.js, </a:t>
                      </a:r>
                      <a:r>
                        <a:rPr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chatbox,js</a:t>
                      </a: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and more are essential for a working app.</a:t>
                      </a:r>
                    </a:p>
                    <a:p>
                      <a:pPr marL="188595" marR="0" lvl="0" indent="-188595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215843"/>
              </p:ext>
            </p:extLst>
          </p:nvPr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Checking evaluation</a:t>
                      </a:r>
                    </a:p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/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780162"/>
              </p:ext>
            </p:extLst>
          </p:nvPr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 Remaining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Backend coherent convo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 support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901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Week 17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9512FC-CBDF-323B-4694-760CE9B89A98}"/>
              </a:ext>
            </a:extLst>
          </p:cNvPr>
          <p:cNvGraphicFramePr>
            <a:graphicFrameLocks noGrp="1"/>
          </p:cNvGraphicFramePr>
          <p:nvPr/>
        </p:nvGraphicFramePr>
        <p:xfrm>
          <a:off x="187128" y="1227364"/>
          <a:ext cx="4320780" cy="5492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Status  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Requirements / 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Tools, Stack, Dev. Environment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Prototype and Design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Development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System testing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User Evaluations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  &amp; Video </a:t>
                      </a:r>
                      <a:endParaRPr lang="en-GB" sz="1800" b="0"/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976447"/>
              </p:ext>
            </p:extLst>
          </p:nvPr>
        </p:nvGraphicFramePr>
        <p:xfrm>
          <a:off x="4714418" y="3429000"/>
          <a:ext cx="3558726" cy="1742075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 This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Deployment 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Starting the evaluation and finalizing it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28564"/>
              </p:ext>
            </p:extLst>
          </p:nvPr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Finalizing evaluation</a:t>
                      </a:r>
                    </a:p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/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39035"/>
              </p:ext>
            </p:extLst>
          </p:nvPr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 Remaining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Working on the dissertation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36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52A4-0061-EAC4-A49C-D0FF5598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18/19 Status Update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67BB1-9417-3E77-09C5-69D71BD7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9C6F56-19C0-41A9-4E86-1084B0B915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466726"/>
            <a:ext cx="6599238" cy="56711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500" dirty="0"/>
              <a:t>Frontend Done </a:t>
            </a:r>
          </a:p>
          <a:p>
            <a:pPr marL="0" indent="0">
              <a:buNone/>
            </a:pPr>
            <a:br>
              <a:rPr lang="en-US" sz="1500" dirty="0"/>
            </a:br>
            <a:r>
              <a:rPr lang="en-US" sz="1500" dirty="0"/>
              <a:t>Backend Done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Deployment Done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Evaluation Done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Going through the dissertation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F8B47-426A-5128-67FB-35592C5A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446391-B126-D820-FA56-D595117E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3073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Week 18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9512FC-CBDF-323B-4694-760CE9B89A98}"/>
              </a:ext>
            </a:extLst>
          </p:cNvPr>
          <p:cNvGraphicFramePr>
            <a:graphicFrameLocks noGrp="1"/>
          </p:cNvGraphicFramePr>
          <p:nvPr/>
        </p:nvGraphicFramePr>
        <p:xfrm>
          <a:off x="187128" y="1227364"/>
          <a:ext cx="4320780" cy="5492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Status  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Requirements / 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Tools, Stack, Dev. Environment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Prototype and Design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Development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System testing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User Evaluations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  &amp; Video </a:t>
                      </a:r>
                      <a:endParaRPr lang="en-GB" sz="1800" b="0"/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/>
        </p:nvGraphicFramePr>
        <p:xfrm>
          <a:off x="4714418" y="3429000"/>
          <a:ext cx="3558726" cy="1742075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 This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/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/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/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 Remaining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283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Week 19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9512FC-CBDF-323B-4694-760CE9B89A98}"/>
              </a:ext>
            </a:extLst>
          </p:cNvPr>
          <p:cNvGraphicFramePr>
            <a:graphicFrameLocks noGrp="1"/>
          </p:cNvGraphicFramePr>
          <p:nvPr/>
        </p:nvGraphicFramePr>
        <p:xfrm>
          <a:off x="187128" y="1227364"/>
          <a:ext cx="4320780" cy="5492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Status  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Requirements / 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Tools, Stack, Dev. Environment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Prototype and Design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Development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System testing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User Evaluations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  &amp; Video </a:t>
                      </a:r>
                      <a:endParaRPr lang="en-GB" sz="1800" b="0"/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521471"/>
              </p:ext>
            </p:extLst>
          </p:nvPr>
        </p:nvGraphicFramePr>
        <p:xfrm>
          <a:off x="4714418" y="3429000"/>
          <a:ext cx="3558726" cy="1742075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 This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Majority of the dissertation</a:t>
                      </a:r>
                    </a:p>
                    <a:p>
                      <a:pPr marL="188595" marR="0" lvl="0" indent="-188595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Got 4 evaluations</a:t>
                      </a:r>
                    </a:p>
                    <a:p>
                      <a:pPr marL="188595" marR="0" lvl="0" indent="-188595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Deployment I successful using render and </a:t>
                      </a:r>
                      <a:r>
                        <a:rPr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vercel</a:t>
                      </a: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.</a:t>
                      </a:r>
                    </a:p>
                    <a:p>
                      <a:pPr marL="188595" marR="0" lvl="0" indent="-188595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433588"/>
              </p:ext>
            </p:extLst>
          </p:nvPr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</a:t>
                      </a:r>
                    </a:p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Dissertation</a:t>
                      </a:r>
                    </a:p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Readme</a:t>
                      </a:r>
                    </a:p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Presentation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/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52687"/>
              </p:ext>
            </p:extLst>
          </p:nvPr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 Remaining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Completing the rest of the implementation, evaluation and conclusion.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792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52A4-0061-EAC4-A49C-D0FF5598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20/21 Status Update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67BB1-9417-3E77-09C5-69D71BD7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9C6F56-19C0-41A9-4E86-1084B0B915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466726"/>
            <a:ext cx="6599238" cy="56711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500" dirty="0"/>
              <a:t>Working on the Dissertation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Finished Features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Finished Unit Testing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Planning to meet groups for the evaluation.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Doing the Video presentation.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F8B47-426A-5128-67FB-35592C5A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446391-B126-D820-FA56-D595117E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2279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Week 20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9512FC-CBDF-323B-4694-760CE9B89A98}"/>
              </a:ext>
            </a:extLst>
          </p:cNvPr>
          <p:cNvGraphicFramePr>
            <a:graphicFrameLocks noGrp="1"/>
          </p:cNvGraphicFramePr>
          <p:nvPr/>
        </p:nvGraphicFramePr>
        <p:xfrm>
          <a:off x="187128" y="1227364"/>
          <a:ext cx="4320780" cy="5492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Status  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Requirements / 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Tools, Stack, Dev. Environment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Prototype and Design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Development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System testing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User Evaluations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  &amp; Video </a:t>
                      </a:r>
                      <a:endParaRPr lang="en-GB" sz="1800" b="0"/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790624"/>
              </p:ext>
            </p:extLst>
          </p:nvPr>
        </p:nvGraphicFramePr>
        <p:xfrm>
          <a:off x="4714418" y="3429000"/>
          <a:ext cx="3558726" cy="1742075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 This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3 Major Dissertation Sections</a:t>
                      </a:r>
                    </a:p>
                    <a:p>
                      <a:pPr marL="188595" marR="0" lvl="0" indent="-188595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marL="188595" marR="0" lvl="0" indent="-188595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r>
                        <a:rPr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Almost finished </a:t>
                      </a: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the coding needed.</a:t>
                      </a:r>
                    </a:p>
                    <a:p>
                      <a:pPr marL="188595" marR="0" lvl="0" indent="-188595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3166240"/>
              </p:ext>
            </p:extLst>
          </p:nvPr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</a:t>
                      </a:r>
                    </a:p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Dissertation</a:t>
                      </a:r>
                    </a:p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/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830068"/>
              </p:ext>
            </p:extLst>
          </p:nvPr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 Remaining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Finishing the last parts of the dissertation and refining it.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 to do group evaluations.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53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AA2D-25A7-46C9-F593-F2EBAB5D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2"/>
            <a:ext cx="3209008" cy="2800760"/>
          </a:xfrm>
        </p:spPr>
        <p:txBody>
          <a:bodyPr>
            <a:normAutofit/>
          </a:bodyPr>
          <a:lstStyle/>
          <a:p>
            <a:r>
              <a:rPr lang="en-US" dirty="0"/>
              <a:t>Proposed Project</a:t>
            </a:r>
            <a:br>
              <a:rPr lang="en-US" dirty="0"/>
            </a:br>
            <a:endParaRPr lang="en-GB" b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C239E5-5E6B-CBD4-D891-645E9ECC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092688-CAB9-672E-7ACD-B0512010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1FC1C45D-1408-4A98-C30D-5D1EB98BC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85154"/>
              </p:ext>
            </p:extLst>
          </p:nvPr>
        </p:nvGraphicFramePr>
        <p:xfrm>
          <a:off x="4229100" y="149922"/>
          <a:ext cx="7767828" cy="22706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1701">
                  <a:extLst>
                    <a:ext uri="{9D8B030D-6E8A-4147-A177-3AD203B41FA5}">
                      <a16:colId xmlns:a16="http://schemas.microsoft.com/office/drawing/2014/main" val="3288345055"/>
                    </a:ext>
                  </a:extLst>
                </a:gridCol>
                <a:gridCol w="4036127">
                  <a:extLst>
                    <a:ext uri="{9D8B030D-6E8A-4147-A177-3AD203B41FA5}">
                      <a16:colId xmlns:a16="http://schemas.microsoft.com/office/drawing/2014/main" val="1125773583"/>
                    </a:ext>
                  </a:extLst>
                </a:gridCol>
              </a:tblGrid>
              <a:tr h="639122">
                <a:tc>
                  <a:txBody>
                    <a:bodyPr/>
                    <a:lstStyle/>
                    <a:p>
                      <a:r>
                        <a:rPr lang="en-US" sz="1100" dirty="0"/>
                        <a:t>Question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Your Response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812617"/>
                  </a:ext>
                </a:extLst>
              </a:tr>
              <a:tr h="5496345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your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topic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aim(s)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objectives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considering:</a:t>
                      </a: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development project would aim to produce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the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objectives?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: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Chat Functionality :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chatbot must be able to engage in text-based conversations with users, responding to their queries and providing relevant information.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 Logic :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Chatbot must process user queries, provide accurate responses, and interface with the support service data.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Interface :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There must be a web-based interface accessible to students for interacting with the chatbot.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Natural Language Processing :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chatbot must employ natural language processing (NLP) techniques to understand and interpret user inputs accurately.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for Support Service Data :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chatbot must store information related to support services, including their features and data.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Should Have: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 :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There should be  documentation to guide users on how to use the chatbot and provide information for future reference.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Feedback Collection :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There should be a mechanism to collect user feedback for future improvements to the chatbot.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 with APIs :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chatbot should integrate with relevant external APIs or data sources to provide up-to-date information and services. For example, ChatGPT.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Multilingual Support :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chatbot consider adding support for multiple languages to reach a broader user base.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Could Have :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Voice Input and Output :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chatbot could add voice recognition and synthesis for a more immersive user experience.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 and Login Page: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chatbot could contain register and login pages for users.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Handling :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chatbot could implement robust error handling to gracefully handle user queries that the chatbot cannot answer or misunderstands.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Won’t Have :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 Application :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Omit the development of a dedicated mobile application for accessing the chatbot, focusing on web accessibility.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643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954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Week 21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9512FC-CBDF-323B-4694-760CE9B89A98}"/>
              </a:ext>
            </a:extLst>
          </p:cNvPr>
          <p:cNvGraphicFramePr>
            <a:graphicFrameLocks noGrp="1"/>
          </p:cNvGraphicFramePr>
          <p:nvPr/>
        </p:nvGraphicFramePr>
        <p:xfrm>
          <a:off x="187128" y="1227364"/>
          <a:ext cx="4320780" cy="5492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Status  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Requirements / 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Tools, Stack, Dev. Environment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Prototype and Design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Development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System testing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User Evaluations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  &amp; Video </a:t>
                      </a:r>
                      <a:endParaRPr lang="en-GB" sz="1800" b="0"/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037714"/>
              </p:ext>
            </p:extLst>
          </p:nvPr>
        </p:nvGraphicFramePr>
        <p:xfrm>
          <a:off x="4714418" y="3429000"/>
          <a:ext cx="3558726" cy="1742075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 This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4 Major Dissertation Sections</a:t>
                      </a:r>
                    </a:p>
                    <a:p>
                      <a:pPr marL="188595" marR="0" lvl="0" indent="-188595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marL="188595" marR="0" lvl="0" indent="-188595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Finished all the coding needed.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0278119"/>
              </p:ext>
            </p:extLst>
          </p:nvPr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17406D"/>
                        </a:buClr>
                        <a:buSzTx/>
                        <a:buFont typeface="Arial" panose="05000000000000000000" pitchFamily="2" charset="2"/>
                        <a:buNone/>
                      </a:pPr>
                      <a:r>
                        <a:rPr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</a:t>
                      </a:r>
                    </a:p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Dissertation</a:t>
                      </a:r>
                    </a:p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Presentation</a:t>
                      </a:r>
                    </a:p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/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29301"/>
              </p:ext>
            </p:extLst>
          </p:nvPr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 Remaining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Finishing the last parts of the dissertation and refining it.</a:t>
                      </a: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 to do group evaluations.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7003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Week 22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9512FC-CBDF-323B-4694-760CE9B89A98}"/>
              </a:ext>
            </a:extLst>
          </p:cNvPr>
          <p:cNvGraphicFramePr>
            <a:graphicFrameLocks noGrp="1"/>
          </p:cNvGraphicFramePr>
          <p:nvPr/>
        </p:nvGraphicFramePr>
        <p:xfrm>
          <a:off x="187128" y="1227364"/>
          <a:ext cx="4320780" cy="5492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Status  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Requirements / 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Tools, Stack, Dev. Environment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Prototype and Design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Development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System testing</a:t>
                      </a:r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User Evaluations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  &amp; Video </a:t>
                      </a:r>
                      <a:endParaRPr lang="en-GB" sz="1800" b="0"/>
                    </a:p>
                    <a:p>
                      <a:endParaRPr lang="en-GB" sz="1800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/>
        </p:nvGraphicFramePr>
        <p:xfrm>
          <a:off x="4714418" y="3429000"/>
          <a:ext cx="3558726" cy="1742075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Completed Activities This week</a:t>
                      </a:r>
                      <a:r>
                        <a:rPr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/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/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/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Upcoming Activities Remaining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595" marR="0" lvl="0" indent="-1885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63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AA2D-25A7-46C9-F593-F2EBAB5D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783516"/>
          </a:xfrm>
        </p:spPr>
        <p:txBody>
          <a:bodyPr>
            <a:normAutofit fontScale="90000"/>
          </a:bodyPr>
          <a:lstStyle/>
          <a:p>
            <a:r>
              <a:rPr lang="en-US" dirty="0"/>
              <a:t>Changes to Proposed Project</a:t>
            </a:r>
            <a:br>
              <a:rPr lang="en-US" dirty="0"/>
            </a:br>
            <a:br>
              <a:rPr lang="en-US" dirty="0"/>
            </a:br>
            <a:r>
              <a:rPr lang="en-US" sz="2200" b="0" dirty="0"/>
              <a:t>As you progress through the 22 week project, keep a note of any changes to the proposed project topic, aims, technologies used etc. here. </a:t>
            </a:r>
            <a:br>
              <a:rPr lang="en-US" sz="2200" b="0" dirty="0"/>
            </a:br>
            <a:br>
              <a:rPr lang="en-US" sz="2200" b="0" dirty="0"/>
            </a:br>
            <a:r>
              <a:rPr lang="en-US" sz="2200" b="0" dirty="0"/>
              <a:t>This will help your supervisor to understand how the project has evolved and why.</a:t>
            </a:r>
            <a:endParaRPr lang="en-GB" b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C239E5-5E6B-CBD4-D891-645E9ECC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092688-CAB9-672E-7ACD-B0512010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1FC1C45D-1408-4A98-C30D-5D1EB98BC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43424"/>
              </p:ext>
            </p:extLst>
          </p:nvPr>
        </p:nvGraphicFramePr>
        <p:xfrm>
          <a:off x="4229100" y="1586838"/>
          <a:ext cx="7767826" cy="3329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850">
                  <a:extLst>
                    <a:ext uri="{9D8B030D-6E8A-4147-A177-3AD203B41FA5}">
                      <a16:colId xmlns:a16="http://schemas.microsoft.com/office/drawing/2014/main" val="3288345055"/>
                    </a:ext>
                  </a:extLst>
                </a:gridCol>
                <a:gridCol w="1865850">
                  <a:extLst>
                    <a:ext uri="{9D8B030D-6E8A-4147-A177-3AD203B41FA5}">
                      <a16:colId xmlns:a16="http://schemas.microsoft.com/office/drawing/2014/main" val="4090955970"/>
                    </a:ext>
                  </a:extLst>
                </a:gridCol>
                <a:gridCol w="2018063">
                  <a:extLst>
                    <a:ext uri="{9D8B030D-6E8A-4147-A177-3AD203B41FA5}">
                      <a16:colId xmlns:a16="http://schemas.microsoft.com/office/drawing/2014/main" val="1125773583"/>
                    </a:ext>
                  </a:extLst>
                </a:gridCol>
                <a:gridCol w="2018063">
                  <a:extLst>
                    <a:ext uri="{9D8B030D-6E8A-4147-A177-3AD203B41FA5}">
                      <a16:colId xmlns:a16="http://schemas.microsoft.com/office/drawing/2014/main" val="682302548"/>
                    </a:ext>
                  </a:extLst>
                </a:gridCol>
              </a:tblGrid>
              <a:tr h="176546">
                <a:tc>
                  <a:txBody>
                    <a:bodyPr/>
                    <a:lstStyle/>
                    <a:p>
                      <a:r>
                        <a:rPr lang="en-US" sz="1200"/>
                        <a:t>How did the project topic / aims / objectives change?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When did this change occur? (week / date)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Why did you make this change?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Has this been discussed with Supervisor?</a:t>
                      </a:r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812617"/>
                  </a:ext>
                </a:extLst>
              </a:tr>
              <a:tr h="463447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41152"/>
                  </a:ext>
                </a:extLst>
              </a:tr>
              <a:tr h="445228">
                <a:tc>
                  <a:txBody>
                    <a:bodyPr/>
                    <a:lstStyle/>
                    <a:p>
                      <a:endParaRPr lang="en-US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24931"/>
                  </a:ext>
                </a:extLst>
              </a:tr>
              <a:tr h="445228">
                <a:tc>
                  <a:txBody>
                    <a:bodyPr/>
                    <a:lstStyle/>
                    <a:p>
                      <a:endParaRPr lang="en-US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86204"/>
                  </a:ext>
                </a:extLst>
              </a:tr>
              <a:tr h="445228">
                <a:tc>
                  <a:txBody>
                    <a:bodyPr/>
                    <a:lstStyle/>
                    <a:p>
                      <a:endParaRPr lang="en-US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14457"/>
                  </a:ext>
                </a:extLst>
              </a:tr>
              <a:tr h="445228">
                <a:tc>
                  <a:txBody>
                    <a:bodyPr/>
                    <a:lstStyle/>
                    <a:p>
                      <a:endParaRPr lang="en-US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750553"/>
                  </a:ext>
                </a:extLst>
              </a:tr>
              <a:tr h="445228">
                <a:tc>
                  <a:txBody>
                    <a:bodyPr/>
                    <a:lstStyle/>
                    <a:p>
                      <a:endParaRPr lang="en-US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703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45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AA2D-25A7-46C9-F593-F2EBAB5D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783516"/>
          </a:xfrm>
        </p:spPr>
        <p:txBody>
          <a:bodyPr>
            <a:normAutofit/>
          </a:bodyPr>
          <a:lstStyle/>
          <a:p>
            <a:r>
              <a:rPr lang="en-US" dirty="0"/>
              <a:t>URLs / Resources</a:t>
            </a:r>
            <a:br>
              <a:rPr lang="en-US" dirty="0"/>
            </a:br>
            <a:br>
              <a:rPr lang="en-US" dirty="0"/>
            </a:br>
            <a:r>
              <a:rPr lang="en-US" sz="2200" b="0" dirty="0"/>
              <a:t>Link to any useful URLs and resources you want to share directly with your supervisor here. This should include a link to your Gitlab repository (once setup) and the latest working copy of your dissertation (e.g. on </a:t>
            </a:r>
            <a:r>
              <a:rPr lang="en-US" sz="2200" b="0" dirty="0" err="1"/>
              <a:t>Onedrive</a:t>
            </a:r>
            <a:r>
              <a:rPr lang="en-US" sz="2200" b="0" dirty="0"/>
              <a:t>, Overleaf </a:t>
            </a:r>
            <a:r>
              <a:rPr lang="en-US" sz="2200" b="0" dirty="0" err="1"/>
              <a:t>etc</a:t>
            </a:r>
            <a:r>
              <a:rPr lang="en-US" sz="2200" b="0" dirty="0"/>
              <a:t>).</a:t>
            </a:r>
            <a:endParaRPr lang="en-GB" b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C239E5-5E6B-CBD4-D891-645E9ECC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092688-CAB9-672E-7ACD-B0512010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016C5C4-9561-EAD6-3BDD-E972BB1E4B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466726"/>
            <a:ext cx="6599238" cy="567110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ea typeface="+mn-lt"/>
              <a:cs typeface="+mn-lt"/>
            </a:endParaRP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Remember, both your Gitlab repository and Dissertation should evidence regular, continual progress throughout the 22 weeks (e.g. history of regular commits evidencing you developed your project independently and incrementally).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9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AA2D-25A7-46C9-F593-F2EBAB5D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8" y="776942"/>
            <a:ext cx="3994950" cy="2800760"/>
          </a:xfrm>
        </p:spPr>
        <p:txBody>
          <a:bodyPr>
            <a:normAutofit/>
          </a:bodyPr>
          <a:lstStyle/>
          <a:p>
            <a:r>
              <a:rPr lang="en-US" sz="4000" dirty="0"/>
              <a:t>Understanding Proposed Project</a:t>
            </a:r>
            <a:br>
              <a:rPr lang="en-US" dirty="0"/>
            </a:br>
            <a:endParaRPr lang="en-GB" b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C239E5-5E6B-CBD4-D891-645E9ECC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092688-CAB9-672E-7ACD-B0512010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1FC1C45D-1408-4A98-C30D-5D1EB98BC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44754"/>
              </p:ext>
            </p:extLst>
          </p:nvPr>
        </p:nvGraphicFramePr>
        <p:xfrm>
          <a:off x="4252404" y="149924"/>
          <a:ext cx="7744524" cy="20536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506">
                  <a:extLst>
                    <a:ext uri="{9D8B030D-6E8A-4147-A177-3AD203B41FA5}">
                      <a16:colId xmlns:a16="http://schemas.microsoft.com/office/drawing/2014/main" val="3288345055"/>
                    </a:ext>
                  </a:extLst>
                </a:gridCol>
                <a:gridCol w="4024018">
                  <a:extLst>
                    <a:ext uri="{9D8B030D-6E8A-4147-A177-3AD203B41FA5}">
                      <a16:colId xmlns:a16="http://schemas.microsoft.com/office/drawing/2014/main" val="1125773583"/>
                    </a:ext>
                  </a:extLst>
                </a:gridCol>
              </a:tblGrid>
              <a:tr h="245301">
                <a:tc>
                  <a:txBody>
                    <a:bodyPr/>
                    <a:lstStyle/>
                    <a:p>
                      <a:r>
                        <a:rPr lang="en-US" sz="1100" dirty="0"/>
                        <a:t>Question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Your Response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812617"/>
                  </a:ext>
                </a:extLst>
              </a:tr>
              <a:tr h="866974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you completed </a:t>
                      </a: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 research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(literature review)? Provide the key topics you will write about in your dissertation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Chatbots in Higher Education:</a:t>
                      </a:r>
                    </a:p>
                    <a:p>
                      <a:endParaRPr lang="en-GB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Exploring the use of chatbots in the higher education sector, including universities and colleges, to enhance support services and student experiences.</a:t>
                      </a:r>
                    </a:p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in Student Support: </a:t>
                      </a:r>
                    </a:p>
                    <a:p>
                      <a:endParaRPr lang="en-GB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Investigating the broader use of artificial intelligence (AI) and natural language processing (NLP) in providing support services to students in academic institutions.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Privacy and Ethical Considerations: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Examining literature on the ethical and privacy implications of implementing AI-driven chatbots in academic environments and strategies for addressing these concerns.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NLP and Chatbot Technologies: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Studying the latest developments and trends in NLP and chatbot technologies, which can be applied to create an effective chatbot for student support.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600" b="0" i="0" u="none" strike="noStrike" noProof="0" dirty="0"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41152"/>
                  </a:ext>
                </a:extLst>
              </a:tr>
              <a:tr h="900667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</a:t>
                      </a: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existing or similar applications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have you reviewed?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ChatGPT, Bing AI, Bard AI, IBM Watson Assistant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618081"/>
                  </a:ext>
                </a:extLst>
              </a:tr>
              <a:tr h="129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</a:t>
                      </a: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of application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(e.g. Web app, Mobile app, Desktops app, Service/API, Cloud app etc.) are you going to develop?</a:t>
                      </a:r>
                      <a:endParaRPr lang="en-GB" sz="1400" dirty="0"/>
                    </a:p>
                    <a:p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en-GB" dirty="0"/>
                    </a:p>
                    <a:p>
                      <a:pPr lvl="0">
                        <a:buNone/>
                      </a:pPr>
                      <a:r>
                        <a:rPr lang="en-GB" sz="1600" dirty="0"/>
                        <a:t>Web 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24931"/>
                  </a:ext>
                </a:extLst>
              </a:tr>
              <a:tr h="15627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you created a list of your </a:t>
                      </a: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 requirements?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Service Information:</a:t>
                      </a:r>
                    </a:p>
                    <a:p>
                      <a:endParaRPr lang="en-GB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chatbot must provide detailed information about the university's support services, including their scope and availability.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Selection and Guidance:</a:t>
                      </a:r>
                    </a:p>
                    <a:p>
                      <a:endParaRPr lang="en-GB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Users should be able to easily select specific support services through guided options.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Queries and Responses: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chatbot must effectively understand and respond to user queries related to support services.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 and Help Resources: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user documentation and help resources to guide users in utilizing the chatbot effectively.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643683"/>
                  </a:ext>
                </a:extLst>
              </a:tr>
              <a:tr h="16682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</a:t>
                      </a: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technologies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are you going to develop using? (e.g. what framework, stack, programming languages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600" dirty="0"/>
                        <a:t>Python, HTML, CSS, Flask, possibly NLP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buFont typeface="Arial"/>
                        <a:buNone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015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85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AA2D-25A7-46C9-F593-F2EBAB5D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783516"/>
          </a:xfrm>
        </p:spPr>
        <p:txBody>
          <a:bodyPr>
            <a:normAutofit/>
          </a:bodyPr>
          <a:lstStyle/>
          <a:p>
            <a:r>
              <a:rPr lang="en-US" sz="4000"/>
              <a:t>Project Architecture</a:t>
            </a:r>
            <a:br>
              <a:rPr lang="en-US" sz="4000"/>
            </a:br>
            <a:r>
              <a:rPr lang="en-US" sz="4000"/>
              <a:t>Diagram</a:t>
            </a:r>
            <a:br>
              <a:rPr lang="en-US"/>
            </a:br>
            <a:br>
              <a:rPr lang="en-US"/>
            </a:br>
            <a:r>
              <a:rPr lang="en-US" sz="2200" b="0"/>
              <a:t>Add and maintain an architecture diagram to help your supervisor understand your project design and approach</a:t>
            </a:r>
            <a:endParaRPr lang="en-GB" b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9670C-0169-7BE4-D5B9-E036933FBF2F}"/>
              </a:ext>
            </a:extLst>
          </p:cNvPr>
          <p:cNvSpPr txBox="1"/>
          <p:nvPr/>
        </p:nvSpPr>
        <p:spPr>
          <a:xfrm>
            <a:off x="4561367" y="5939581"/>
            <a:ext cx="6257156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3CFBAED5-3381-88A8-F810-F212584ED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367" y="776941"/>
            <a:ext cx="6998060" cy="515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D4E425-84D7-3EE1-2CBD-D97F71171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3967821"/>
          </a:xfrm>
        </p:spPr>
        <p:txBody>
          <a:bodyPr>
            <a:normAutofit/>
          </a:bodyPr>
          <a:lstStyle/>
          <a:p>
            <a:r>
              <a:rPr lang="en-US" dirty="0"/>
              <a:t>Weekly Progress Tracker</a:t>
            </a:r>
            <a:br>
              <a:rPr lang="en-US" dirty="0"/>
            </a:br>
            <a:br>
              <a:rPr lang="en-US" dirty="0"/>
            </a:br>
            <a:r>
              <a:rPr lang="en-GB" sz="2000" b="0" dirty="0">
                <a:latin typeface="+mn-lt"/>
                <a:ea typeface="IBM Plex Sans" charset="0"/>
                <a:cs typeface="IBM Plex Sans" charset="0"/>
              </a:rPr>
              <a:t>To be filled out by the student every week, tracking progress, aims, issues, and planning your agenda for any meetings with your supervisor.</a:t>
            </a:r>
            <a:endParaRPr lang="en-GB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2562E-88D0-4647-538F-EE966521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8EBD45-FE79-C6C1-5551-B293D597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99872F-7A78-BEF4-60F2-F493068B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710207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ustom 2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17406D"/>
      </a:accent1>
      <a:accent2>
        <a:srgbClr val="17406D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626_TF89117832_Win32" id="{DB0A3224-88B5-430B-9AD1-D790B94EF5D8}" vid="{070D6B8A-04B9-4AE4-ADE6-362B2ED255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cd904b9-ebda-4793-981f-ce8da3b14a42">
      <UserInfo>
        <DisplayName>Scholarship of Teaching and Learning Members</DisplayName>
        <AccountId>18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A6A412498C064385D4BBABCD6BA311" ma:contentTypeVersion="5" ma:contentTypeDescription="Create a new document." ma:contentTypeScope="" ma:versionID="70204ec54be99fde33cd248f5a074c38">
  <xsd:schema xmlns:xsd="http://www.w3.org/2001/XMLSchema" xmlns:xs="http://www.w3.org/2001/XMLSchema" xmlns:p="http://schemas.microsoft.com/office/2006/metadata/properties" xmlns:ns2="7fbbf428-7e3d-4329-9875-b01ec34eb72c" xmlns:ns3="4cd904b9-ebda-4793-981f-ce8da3b14a42" targetNamespace="http://schemas.microsoft.com/office/2006/metadata/properties" ma:root="true" ma:fieldsID="424e84336fade90e231612193e5f2c93" ns2:_="" ns3:_="">
    <xsd:import namespace="7fbbf428-7e3d-4329-9875-b01ec34eb72c"/>
    <xsd:import namespace="4cd904b9-ebda-4793-981f-ce8da3b14a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bbf428-7e3d-4329-9875-b01ec34eb7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d904b9-ebda-4793-981f-ce8da3b14a4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757C30-AE9A-4680-90EB-19D282EC2B7C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4cd904b9-ebda-4793-981f-ce8da3b14a42"/>
  </ds:schemaRefs>
</ds:datastoreItem>
</file>

<file path=customXml/itemProps2.xml><?xml version="1.0" encoding="utf-8"?>
<ds:datastoreItem xmlns:ds="http://schemas.openxmlformats.org/officeDocument/2006/customXml" ds:itemID="{B33C1727-2113-482D-A684-C05FB86A16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bbf428-7e3d-4329-9875-b01ec34eb72c"/>
    <ds:schemaRef ds:uri="4cd904b9-ebda-4793-981f-ce8da3b14a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{F0D41A06-DF97-4010-859F-85233BE92F44}tf89117832_win32</Template>
  <TotalTime>3673</TotalTime>
  <Words>3566</Words>
  <Application>Microsoft Office PowerPoint</Application>
  <PresentationFormat>Widescreen</PresentationFormat>
  <Paragraphs>844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Avenir Next LT Pro</vt:lpstr>
      <vt:lpstr>Calibri</vt:lpstr>
      <vt:lpstr>Helvetica Neue</vt:lpstr>
      <vt:lpstr>IBM Plex Sans</vt:lpstr>
      <vt:lpstr>Wingdings</vt:lpstr>
      <vt:lpstr>Wingdings,Sans-Serif</vt:lpstr>
      <vt:lpstr>ColorBlockVTI</vt:lpstr>
      <vt:lpstr>Projects Tracker</vt:lpstr>
      <vt:lpstr>About You  This information will help your supervisor to understand your background, skillset and interests   Optional – Include a photo of yourself below</vt:lpstr>
      <vt:lpstr>UGSupportBot</vt:lpstr>
      <vt:lpstr>Proposed Project </vt:lpstr>
      <vt:lpstr>Changes to Proposed Project  As you progress through the 22 week project, keep a note of any changes to the proposed project topic, aims, technologies used etc. here.   This will help your supervisor to understand how the project has evolved and why.</vt:lpstr>
      <vt:lpstr>URLs / Resources  Link to any useful URLs and resources you want to share directly with your supervisor here. This should include a link to your Gitlab repository (once setup) and the latest working copy of your dissertation (e.g. on Onedrive, Overleaf etc).</vt:lpstr>
      <vt:lpstr>Understanding Proposed Project </vt:lpstr>
      <vt:lpstr>Project Architecture Diagram  Add and maintain an architecture diagram to help your supervisor understand your project design and approach</vt:lpstr>
      <vt:lpstr>Weekly Progress Tracker  To be filled out by the student every week, tracking progress, aims, issues, and planning your agenda for any meetings with your supervisor.</vt:lpstr>
      <vt:lpstr>Purpose of the Progress Tracker</vt:lpstr>
      <vt:lpstr>Week 1 – Initial Supervisor Meeting </vt:lpstr>
      <vt:lpstr>Week 2</vt:lpstr>
      <vt:lpstr>Week 3/4 Status Update   </vt:lpstr>
      <vt:lpstr>Week 3</vt:lpstr>
      <vt:lpstr>Week 4</vt:lpstr>
      <vt:lpstr>Week 5</vt:lpstr>
      <vt:lpstr>Week 6/7 Status Update   </vt:lpstr>
      <vt:lpstr>Week 6</vt:lpstr>
      <vt:lpstr>Week 7</vt:lpstr>
      <vt:lpstr>Week 8/9 Status Update   </vt:lpstr>
      <vt:lpstr>Week 8</vt:lpstr>
      <vt:lpstr>Week 9</vt:lpstr>
      <vt:lpstr>Week 10/11 Status Update   </vt:lpstr>
      <vt:lpstr>Week 10</vt:lpstr>
      <vt:lpstr>Week 11</vt:lpstr>
      <vt:lpstr>Week 12/13 Status Update   </vt:lpstr>
      <vt:lpstr>Week 12</vt:lpstr>
      <vt:lpstr>Week 13</vt:lpstr>
      <vt:lpstr>Week 14/15 Status Update   </vt:lpstr>
      <vt:lpstr>Week 14</vt:lpstr>
      <vt:lpstr>Week 15</vt:lpstr>
      <vt:lpstr>Week 16/17 Status Update   </vt:lpstr>
      <vt:lpstr>Week 16</vt:lpstr>
      <vt:lpstr>Week 17</vt:lpstr>
      <vt:lpstr>Week 18/19 Status Update   </vt:lpstr>
      <vt:lpstr>Week 18</vt:lpstr>
      <vt:lpstr>Week 19</vt:lpstr>
      <vt:lpstr>Week 20/21 Status Update   </vt:lpstr>
      <vt:lpstr>Week 20</vt:lpstr>
      <vt:lpstr>Week 21</vt:lpstr>
      <vt:lpstr>Week 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IT+ Projects Tracker</dc:title>
  <dc:creator>Mark McGill</dc:creator>
  <cp:lastModifiedBy>Nader Al Haffar (student)</cp:lastModifiedBy>
  <cp:revision>1261</cp:revision>
  <dcterms:created xsi:type="dcterms:W3CDTF">2023-04-11T10:18:35Z</dcterms:created>
  <dcterms:modified xsi:type="dcterms:W3CDTF">2024-03-15T10:28:36Z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0x010100E5A6A412498C064385D4BBABCD6BA311</vt:lpwstr>
  </property>
</Properties>
</file>