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7" r:id="rId3"/>
    <p:sldId id="303" r:id="rId4"/>
    <p:sldId id="259" r:id="rId5"/>
    <p:sldId id="271" r:id="rId6"/>
    <p:sldId id="263" r:id="rId7"/>
    <p:sldId id="304" r:id="rId8"/>
    <p:sldId id="274" r:id="rId9"/>
    <p:sldId id="268" r:id="rId10"/>
    <p:sldId id="272" r:id="rId11"/>
  </p:sldIdLst>
  <p:sldSz cx="9144000" cy="5143500" type="screen16x9"/>
  <p:notesSz cx="6858000" cy="9144000"/>
  <p:embeddedFontLst>
    <p:embeddedFont>
      <p:font typeface="Aptos ExtraBold" panose="020B0004020202020204" pitchFamily="34" charset="0"/>
      <p:bold r:id="rId13"/>
      <p:boldItalic r:id="rId14"/>
    </p:embeddedFont>
    <p:embeddedFont>
      <p:font typeface="Bahnschrift SemiBold" panose="020B0502040204020203" pitchFamily="34" charset="0"/>
      <p:bold r:id="rId15"/>
    </p:embeddedFont>
    <p:embeddedFont>
      <p:font typeface="Montserrat ExtraBold" panose="00000900000000000000" pitchFamily="2" charset="0"/>
      <p:bold r:id="rId16"/>
      <p:boldItalic r:id="rId17"/>
    </p:embeddedFont>
    <p:embeddedFont>
      <p:font typeface="Montserrat SemiBold" panose="00000700000000000000" pitchFamily="2" charset="0"/>
      <p:bold r:id="rId18"/>
      <p:boldItalic r:id="rId19"/>
    </p:embeddedFont>
    <p:embeddedFont>
      <p:font typeface="Nunito Sans"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81033C-13C2-40E6-AA1A-A5D7223279DC}">
  <a:tblStyle styleId="{7E81033C-13C2-40E6-AA1A-A5D7223279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b89de00b92_0_4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b89de00b92_0_4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770561bc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770561bc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770561bc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770561bc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35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770561bc7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770561bc7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89de00b92_0_4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89de00b92_0_4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661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b8aee7d3fa_0_12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b8aee7d3fa_0_12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b89de00b92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b89de00b9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6125"/>
            <a:ext cx="4574100" cy="167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Font typeface="Open Sans"/>
              <a:buNone/>
              <a:defRPr sz="4900" b="1">
                <a:latin typeface="Open Sans"/>
                <a:ea typeface="Open Sans"/>
                <a:cs typeface="Open Sans"/>
                <a:sym typeface="Open Sans"/>
              </a:defRPr>
            </a:lvl1pPr>
            <a:lvl2pPr lvl="1" algn="ctr">
              <a:spcBef>
                <a:spcPts val="0"/>
              </a:spcBef>
              <a:spcAft>
                <a:spcPts val="0"/>
              </a:spcAft>
              <a:buSzPts val="5200"/>
              <a:buFont typeface="Open Sans"/>
              <a:buNone/>
              <a:defRPr sz="5200" b="1">
                <a:latin typeface="Open Sans"/>
                <a:ea typeface="Open Sans"/>
                <a:cs typeface="Open Sans"/>
                <a:sym typeface="Open Sans"/>
              </a:defRPr>
            </a:lvl2pPr>
            <a:lvl3pPr lvl="2" algn="ctr">
              <a:spcBef>
                <a:spcPts val="0"/>
              </a:spcBef>
              <a:spcAft>
                <a:spcPts val="0"/>
              </a:spcAft>
              <a:buSzPts val="5200"/>
              <a:buFont typeface="Open Sans"/>
              <a:buNone/>
              <a:defRPr sz="5200" b="1">
                <a:latin typeface="Open Sans"/>
                <a:ea typeface="Open Sans"/>
                <a:cs typeface="Open Sans"/>
                <a:sym typeface="Open Sans"/>
              </a:defRPr>
            </a:lvl3pPr>
            <a:lvl4pPr lvl="3" algn="ctr">
              <a:spcBef>
                <a:spcPts val="0"/>
              </a:spcBef>
              <a:spcAft>
                <a:spcPts val="0"/>
              </a:spcAft>
              <a:buSzPts val="5200"/>
              <a:buFont typeface="Open Sans"/>
              <a:buNone/>
              <a:defRPr sz="5200" b="1">
                <a:latin typeface="Open Sans"/>
                <a:ea typeface="Open Sans"/>
                <a:cs typeface="Open Sans"/>
                <a:sym typeface="Open Sans"/>
              </a:defRPr>
            </a:lvl4pPr>
            <a:lvl5pPr lvl="4" algn="ctr">
              <a:spcBef>
                <a:spcPts val="0"/>
              </a:spcBef>
              <a:spcAft>
                <a:spcPts val="0"/>
              </a:spcAft>
              <a:buSzPts val="5200"/>
              <a:buFont typeface="Open Sans"/>
              <a:buNone/>
              <a:defRPr sz="5200" b="1">
                <a:latin typeface="Open Sans"/>
                <a:ea typeface="Open Sans"/>
                <a:cs typeface="Open Sans"/>
                <a:sym typeface="Open Sans"/>
              </a:defRPr>
            </a:lvl5pPr>
            <a:lvl6pPr lvl="5" algn="ctr">
              <a:spcBef>
                <a:spcPts val="0"/>
              </a:spcBef>
              <a:spcAft>
                <a:spcPts val="0"/>
              </a:spcAft>
              <a:buSzPts val="5200"/>
              <a:buFont typeface="Open Sans"/>
              <a:buNone/>
              <a:defRPr sz="5200" b="1">
                <a:latin typeface="Open Sans"/>
                <a:ea typeface="Open Sans"/>
                <a:cs typeface="Open Sans"/>
                <a:sym typeface="Open Sans"/>
              </a:defRPr>
            </a:lvl6pPr>
            <a:lvl7pPr lvl="6" algn="ctr">
              <a:spcBef>
                <a:spcPts val="0"/>
              </a:spcBef>
              <a:spcAft>
                <a:spcPts val="0"/>
              </a:spcAft>
              <a:buSzPts val="5200"/>
              <a:buFont typeface="Open Sans"/>
              <a:buNone/>
              <a:defRPr sz="5200" b="1">
                <a:latin typeface="Open Sans"/>
                <a:ea typeface="Open Sans"/>
                <a:cs typeface="Open Sans"/>
                <a:sym typeface="Open Sans"/>
              </a:defRPr>
            </a:lvl7pPr>
            <a:lvl8pPr lvl="7" algn="ctr">
              <a:spcBef>
                <a:spcPts val="0"/>
              </a:spcBef>
              <a:spcAft>
                <a:spcPts val="0"/>
              </a:spcAft>
              <a:buSzPts val="5200"/>
              <a:buFont typeface="Open Sans"/>
              <a:buNone/>
              <a:defRPr sz="5200" b="1">
                <a:latin typeface="Open Sans"/>
                <a:ea typeface="Open Sans"/>
                <a:cs typeface="Open Sans"/>
                <a:sym typeface="Open Sans"/>
              </a:defRPr>
            </a:lvl8pPr>
            <a:lvl9pPr lvl="8" algn="ctr">
              <a:spcBef>
                <a:spcPts val="0"/>
              </a:spcBef>
              <a:spcAft>
                <a:spcPts val="0"/>
              </a:spcAft>
              <a:buSzPts val="5200"/>
              <a:buFont typeface="Open Sans"/>
              <a:buNone/>
              <a:defRPr sz="5200" b="1">
                <a:latin typeface="Open Sans"/>
                <a:ea typeface="Open Sans"/>
                <a:cs typeface="Open Sans"/>
                <a:sym typeface="Open Sans"/>
              </a:defRPr>
            </a:lvl9pPr>
          </a:lstStyle>
          <a:p>
            <a:endParaRPr/>
          </a:p>
        </p:txBody>
      </p:sp>
      <p:sp>
        <p:nvSpPr>
          <p:cNvPr id="10" name="Google Shape;10;p2"/>
          <p:cNvSpPr txBox="1">
            <a:spLocks noGrp="1"/>
          </p:cNvSpPr>
          <p:nvPr>
            <p:ph type="subTitle" idx="1"/>
          </p:nvPr>
        </p:nvSpPr>
        <p:spPr>
          <a:xfrm>
            <a:off x="713250" y="2798325"/>
            <a:ext cx="3567600" cy="831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Font typeface="Open Sans"/>
              <a:buNone/>
              <a:defRPr sz="1900">
                <a:latin typeface="Open Sans"/>
                <a:ea typeface="Open Sans"/>
                <a:cs typeface="Open Sans"/>
                <a:sym typeface="Open Sans"/>
              </a:defRPr>
            </a:lvl1pPr>
            <a:lvl2pPr lvl="1" algn="ctr">
              <a:lnSpc>
                <a:spcPct val="100000"/>
              </a:lnSpc>
              <a:spcBef>
                <a:spcPts val="0"/>
              </a:spcBef>
              <a:spcAft>
                <a:spcPts val="0"/>
              </a:spcAft>
              <a:buSzPts val="2100"/>
              <a:buFont typeface="Open Sans"/>
              <a:buNone/>
              <a:defRPr sz="2100">
                <a:latin typeface="Open Sans"/>
                <a:ea typeface="Open Sans"/>
                <a:cs typeface="Open Sans"/>
                <a:sym typeface="Open Sans"/>
              </a:defRPr>
            </a:lvl2pPr>
            <a:lvl3pPr lvl="2" algn="ctr">
              <a:lnSpc>
                <a:spcPct val="100000"/>
              </a:lnSpc>
              <a:spcBef>
                <a:spcPts val="0"/>
              </a:spcBef>
              <a:spcAft>
                <a:spcPts val="0"/>
              </a:spcAft>
              <a:buSzPts val="2100"/>
              <a:buFont typeface="Open Sans"/>
              <a:buNone/>
              <a:defRPr sz="2100">
                <a:latin typeface="Open Sans"/>
                <a:ea typeface="Open Sans"/>
                <a:cs typeface="Open Sans"/>
                <a:sym typeface="Open Sans"/>
              </a:defRPr>
            </a:lvl3pPr>
            <a:lvl4pPr lvl="3" algn="ctr">
              <a:lnSpc>
                <a:spcPct val="100000"/>
              </a:lnSpc>
              <a:spcBef>
                <a:spcPts val="0"/>
              </a:spcBef>
              <a:spcAft>
                <a:spcPts val="0"/>
              </a:spcAft>
              <a:buSzPts val="2100"/>
              <a:buFont typeface="Open Sans"/>
              <a:buNone/>
              <a:defRPr sz="2100">
                <a:latin typeface="Open Sans"/>
                <a:ea typeface="Open Sans"/>
                <a:cs typeface="Open Sans"/>
                <a:sym typeface="Open Sans"/>
              </a:defRPr>
            </a:lvl4pPr>
            <a:lvl5pPr lvl="4" algn="ctr">
              <a:lnSpc>
                <a:spcPct val="100000"/>
              </a:lnSpc>
              <a:spcBef>
                <a:spcPts val="0"/>
              </a:spcBef>
              <a:spcAft>
                <a:spcPts val="0"/>
              </a:spcAft>
              <a:buSzPts val="2100"/>
              <a:buFont typeface="Open Sans"/>
              <a:buNone/>
              <a:defRPr sz="2100">
                <a:latin typeface="Open Sans"/>
                <a:ea typeface="Open Sans"/>
                <a:cs typeface="Open Sans"/>
                <a:sym typeface="Open Sans"/>
              </a:defRPr>
            </a:lvl5pPr>
            <a:lvl6pPr lvl="5" algn="ctr">
              <a:lnSpc>
                <a:spcPct val="100000"/>
              </a:lnSpc>
              <a:spcBef>
                <a:spcPts val="0"/>
              </a:spcBef>
              <a:spcAft>
                <a:spcPts val="0"/>
              </a:spcAft>
              <a:buSzPts val="2100"/>
              <a:buFont typeface="Open Sans"/>
              <a:buNone/>
              <a:defRPr sz="2100">
                <a:latin typeface="Open Sans"/>
                <a:ea typeface="Open Sans"/>
                <a:cs typeface="Open Sans"/>
                <a:sym typeface="Open Sans"/>
              </a:defRPr>
            </a:lvl6pPr>
            <a:lvl7pPr lvl="6" algn="ctr">
              <a:lnSpc>
                <a:spcPct val="100000"/>
              </a:lnSpc>
              <a:spcBef>
                <a:spcPts val="0"/>
              </a:spcBef>
              <a:spcAft>
                <a:spcPts val="0"/>
              </a:spcAft>
              <a:buSzPts val="2100"/>
              <a:buFont typeface="Open Sans"/>
              <a:buNone/>
              <a:defRPr sz="2100">
                <a:latin typeface="Open Sans"/>
                <a:ea typeface="Open Sans"/>
                <a:cs typeface="Open Sans"/>
                <a:sym typeface="Open Sans"/>
              </a:defRPr>
            </a:lvl7pPr>
            <a:lvl8pPr lvl="7" algn="ctr">
              <a:lnSpc>
                <a:spcPct val="100000"/>
              </a:lnSpc>
              <a:spcBef>
                <a:spcPts val="0"/>
              </a:spcBef>
              <a:spcAft>
                <a:spcPts val="0"/>
              </a:spcAft>
              <a:buSzPts val="2100"/>
              <a:buFont typeface="Open Sans"/>
              <a:buNone/>
              <a:defRPr sz="2100">
                <a:latin typeface="Open Sans"/>
                <a:ea typeface="Open Sans"/>
                <a:cs typeface="Open Sans"/>
                <a:sym typeface="Open Sans"/>
              </a:defRPr>
            </a:lvl8pPr>
            <a:lvl9pPr lvl="8" algn="ctr">
              <a:lnSpc>
                <a:spcPct val="100000"/>
              </a:lnSpc>
              <a:spcBef>
                <a:spcPts val="0"/>
              </a:spcBef>
              <a:spcAft>
                <a:spcPts val="0"/>
              </a:spcAft>
              <a:buSzPts val="2100"/>
              <a:buFont typeface="Open Sans"/>
              <a:buNone/>
              <a:defRPr sz="2100">
                <a:latin typeface="Open Sans"/>
                <a:ea typeface="Open Sans"/>
                <a:cs typeface="Open Sans"/>
                <a:sym typeface="Open Sans"/>
              </a:defRPr>
            </a:lvl9pPr>
          </a:lstStyle>
          <a:p>
            <a:endParaRPr/>
          </a:p>
        </p:txBody>
      </p:sp>
      <p:sp>
        <p:nvSpPr>
          <p:cNvPr id="11" name="Google Shape;11;p2"/>
          <p:cNvSpPr/>
          <p:nvPr/>
        </p:nvSpPr>
        <p:spPr>
          <a:xfrm>
            <a:off x="2167663" y="4271200"/>
            <a:ext cx="324600" cy="324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231350" y="3891725"/>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3;p2"/>
          <p:cNvGrpSpPr/>
          <p:nvPr/>
        </p:nvGrpSpPr>
        <p:grpSpPr>
          <a:xfrm flipH="1">
            <a:off x="713250" y="4271201"/>
            <a:ext cx="1207353" cy="324548"/>
            <a:chOff x="3364650" y="4595788"/>
            <a:chExt cx="1207353" cy="324548"/>
          </a:xfrm>
        </p:grpSpPr>
        <p:sp>
          <p:nvSpPr>
            <p:cNvPr id="14" name="Google Shape;14;p2"/>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5" name="Google Shape;15;p2"/>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16" name="Google Shape;16;p2"/>
          <p:cNvSpPr/>
          <p:nvPr/>
        </p:nvSpPr>
        <p:spPr>
          <a:xfrm>
            <a:off x="713262" y="-1063125"/>
            <a:ext cx="1602300" cy="1602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4572000" y="539501"/>
            <a:ext cx="1207353" cy="324548"/>
            <a:chOff x="4572000" y="214951"/>
            <a:chExt cx="1207353" cy="324548"/>
          </a:xfrm>
        </p:grpSpPr>
        <p:sp>
          <p:nvSpPr>
            <p:cNvPr id="18" name="Google Shape;18;p2"/>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sp>
          <p:nvSpPr>
            <p:cNvPr id="19" name="Google Shape;19;p2"/>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grpSp>
      <p:sp>
        <p:nvSpPr>
          <p:cNvPr id="20" name="Google Shape;20;p2"/>
          <p:cNvSpPr/>
          <p:nvPr/>
        </p:nvSpPr>
        <p:spPr>
          <a:xfrm>
            <a:off x="5433850" y="360495"/>
            <a:ext cx="4436700" cy="443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3_1">
    <p:bg>
      <p:bgPr>
        <a:solidFill>
          <a:schemeClr val="accent1"/>
        </a:solidFill>
        <a:effectLst/>
      </p:bgPr>
    </p:bg>
    <p:spTree>
      <p:nvGrpSpPr>
        <p:cNvPr id="1" name="Shape 306"/>
        <p:cNvGrpSpPr/>
        <p:nvPr/>
      </p:nvGrpSpPr>
      <p:grpSpPr>
        <a:xfrm>
          <a:off x="0" y="0"/>
          <a:ext cx="0" cy="0"/>
          <a:chOff x="0" y="0"/>
          <a:chExt cx="0" cy="0"/>
        </a:xfrm>
      </p:grpSpPr>
      <p:sp>
        <p:nvSpPr>
          <p:cNvPr id="307" name="Google Shape;307;p26"/>
          <p:cNvSpPr/>
          <p:nvPr/>
        </p:nvSpPr>
        <p:spPr>
          <a:xfrm>
            <a:off x="-865225" y="2428508"/>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6"/>
          <p:cNvSpPr/>
          <p:nvPr/>
        </p:nvSpPr>
        <p:spPr>
          <a:xfrm>
            <a:off x="11664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9" name="Google Shape;309;p26"/>
          <p:cNvGrpSpPr/>
          <p:nvPr/>
        </p:nvGrpSpPr>
        <p:grpSpPr>
          <a:xfrm rot="5400000">
            <a:off x="-52725" y="377226"/>
            <a:ext cx="1207353" cy="324548"/>
            <a:chOff x="4572000" y="214951"/>
            <a:chExt cx="1207353" cy="324548"/>
          </a:xfrm>
        </p:grpSpPr>
        <p:sp>
          <p:nvSpPr>
            <p:cNvPr id="310" name="Google Shape;310;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1" name="Google Shape;311;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12" name="Google Shape;312;p26"/>
          <p:cNvSpPr/>
          <p:nvPr/>
        </p:nvSpPr>
        <p:spPr>
          <a:xfrm>
            <a:off x="7019087" y="-872299"/>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6"/>
          <p:cNvSpPr/>
          <p:nvPr/>
        </p:nvSpPr>
        <p:spPr>
          <a:xfrm>
            <a:off x="3466306" y="1143175"/>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4" name="Google Shape;314;p26"/>
          <p:cNvGrpSpPr/>
          <p:nvPr/>
        </p:nvGrpSpPr>
        <p:grpSpPr>
          <a:xfrm rot="-5400000">
            <a:off x="7989325" y="4377551"/>
            <a:ext cx="1207353" cy="324548"/>
            <a:chOff x="4572000" y="214951"/>
            <a:chExt cx="1207353" cy="324548"/>
          </a:xfrm>
        </p:grpSpPr>
        <p:sp>
          <p:nvSpPr>
            <p:cNvPr id="315" name="Google Shape;315;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6" name="Google Shape;316;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37" name="Google Shape;37;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461A34"/>
              </a:buClr>
              <a:buSzPts val="1400"/>
              <a:buFont typeface="Nunito Sans"/>
              <a:buAutoNum type="arabicPeriod"/>
              <a:defRPr sz="1200">
                <a:latin typeface="Open Sans"/>
                <a:ea typeface="Open Sans"/>
                <a:cs typeface="Open Sans"/>
                <a:sym typeface="Open Sans"/>
              </a:defRPr>
            </a:lvl1pPr>
            <a:lvl2pPr lvl="1" rtl="0">
              <a:spcBef>
                <a:spcPts val="0"/>
              </a:spcBef>
              <a:spcAft>
                <a:spcPts val="0"/>
              </a:spcAft>
              <a:buClr>
                <a:srgbClr val="461A34"/>
              </a:buClr>
              <a:buSzPts val="1400"/>
              <a:buFont typeface="Nunito Sans"/>
              <a:buAutoNum type="alphaLcPeriod"/>
              <a:defRPr/>
            </a:lvl2pPr>
            <a:lvl3pPr lvl="2" rtl="0">
              <a:spcBef>
                <a:spcPts val="0"/>
              </a:spcBef>
              <a:spcAft>
                <a:spcPts val="0"/>
              </a:spcAft>
              <a:buClr>
                <a:srgbClr val="461A34"/>
              </a:buClr>
              <a:buSzPts val="1400"/>
              <a:buFont typeface="Nunito Sans"/>
              <a:buAutoNum type="romanLcPeriod"/>
              <a:defRPr/>
            </a:lvl3pPr>
            <a:lvl4pPr lvl="3" rtl="0">
              <a:spcBef>
                <a:spcPts val="0"/>
              </a:spcBef>
              <a:spcAft>
                <a:spcPts val="0"/>
              </a:spcAft>
              <a:buClr>
                <a:srgbClr val="461A34"/>
              </a:buClr>
              <a:buSzPts val="1400"/>
              <a:buFont typeface="Nunito Sans"/>
              <a:buAutoNum type="arabicPeriod"/>
              <a:defRPr/>
            </a:lvl4pPr>
            <a:lvl5pPr lvl="4" rtl="0">
              <a:spcBef>
                <a:spcPts val="0"/>
              </a:spcBef>
              <a:spcAft>
                <a:spcPts val="0"/>
              </a:spcAft>
              <a:buClr>
                <a:srgbClr val="461A34"/>
              </a:buClr>
              <a:buSzPts val="1400"/>
              <a:buFont typeface="Nunito Sans"/>
              <a:buAutoNum type="alphaLcPeriod"/>
              <a:defRPr/>
            </a:lvl5pPr>
            <a:lvl6pPr lvl="5" rtl="0">
              <a:spcBef>
                <a:spcPts val="0"/>
              </a:spcBef>
              <a:spcAft>
                <a:spcPts val="0"/>
              </a:spcAft>
              <a:buClr>
                <a:srgbClr val="461A34"/>
              </a:buClr>
              <a:buSzPts val="1400"/>
              <a:buFont typeface="Nunito Sans"/>
              <a:buAutoNum type="romanLcPeriod"/>
              <a:defRPr/>
            </a:lvl6pPr>
            <a:lvl7pPr lvl="6" rtl="0">
              <a:spcBef>
                <a:spcPts val="0"/>
              </a:spcBef>
              <a:spcAft>
                <a:spcPts val="0"/>
              </a:spcAft>
              <a:buClr>
                <a:srgbClr val="461A34"/>
              </a:buClr>
              <a:buSzPts val="1400"/>
              <a:buFont typeface="Nunito Sans"/>
              <a:buAutoNum type="arabicPeriod"/>
              <a:defRPr/>
            </a:lvl7pPr>
            <a:lvl8pPr lvl="7" rtl="0">
              <a:spcBef>
                <a:spcPts val="0"/>
              </a:spcBef>
              <a:spcAft>
                <a:spcPts val="0"/>
              </a:spcAft>
              <a:buClr>
                <a:srgbClr val="461A34"/>
              </a:buClr>
              <a:buSzPts val="1400"/>
              <a:buFont typeface="Nunito Sans"/>
              <a:buAutoNum type="alphaLcPeriod"/>
              <a:defRPr/>
            </a:lvl8pPr>
            <a:lvl9pPr lvl="8" rtl="0">
              <a:spcBef>
                <a:spcPts val="0"/>
              </a:spcBef>
              <a:spcAft>
                <a:spcPts val="0"/>
              </a:spcAft>
              <a:buClr>
                <a:srgbClr val="461A34"/>
              </a:buClr>
              <a:buSzPts val="1400"/>
              <a:buFont typeface="Nunito Sans"/>
              <a:buAutoNum type="romanLcPeriod"/>
              <a:defRPr/>
            </a:lvl9pPr>
          </a:lstStyle>
          <a:p>
            <a:endParaRPr/>
          </a:p>
        </p:txBody>
      </p:sp>
      <p:sp>
        <p:nvSpPr>
          <p:cNvPr id="38" name="Google Shape;38;p4"/>
          <p:cNvSpPr/>
          <p:nvPr/>
        </p:nvSpPr>
        <p:spPr>
          <a:xfrm>
            <a:off x="222565" y="4712141"/>
            <a:ext cx="2271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4"/>
          <p:cNvSpPr/>
          <p:nvPr/>
        </p:nvSpPr>
        <p:spPr>
          <a:xfrm>
            <a:off x="8259275" y="-669225"/>
            <a:ext cx="1437000" cy="1437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4"/>
          <p:cNvSpPr/>
          <p:nvPr/>
        </p:nvSpPr>
        <p:spPr>
          <a:xfrm>
            <a:off x="-908425" y="4632150"/>
            <a:ext cx="1437000" cy="1437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41;p4"/>
          <p:cNvGrpSpPr/>
          <p:nvPr/>
        </p:nvGrpSpPr>
        <p:grpSpPr>
          <a:xfrm rot="5400000" flipH="1">
            <a:off x="-267513" y="441401"/>
            <a:ext cx="1207353" cy="324548"/>
            <a:chOff x="3364650" y="4595788"/>
            <a:chExt cx="1207353" cy="324548"/>
          </a:xfrm>
        </p:grpSpPr>
        <p:sp>
          <p:nvSpPr>
            <p:cNvPr id="42" name="Google Shape;42;p4"/>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43" name="Google Shape;43;p4"/>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44" name="Google Shape;44;p4"/>
          <p:cNvSpPr/>
          <p:nvPr/>
        </p:nvSpPr>
        <p:spPr>
          <a:xfrm>
            <a:off x="8430725" y="3158789"/>
            <a:ext cx="1437000" cy="1437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8" name="Google Shape;48;p5"/>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9" name="Google Shape;49;p5"/>
          <p:cNvSpPr txBox="1">
            <a:spLocks noGrp="1"/>
          </p:cNvSpPr>
          <p:nvPr>
            <p:ph type="subTitle" idx="3"/>
          </p:nvPr>
        </p:nvSpPr>
        <p:spPr>
          <a:xfrm>
            <a:off x="1322975" y="3233105"/>
            <a:ext cx="2796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4"/>
          </p:nvPr>
        </p:nvSpPr>
        <p:spPr>
          <a:xfrm>
            <a:off x="5025630" y="3233100"/>
            <a:ext cx="2793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5"/>
          <p:cNvSpPr/>
          <p:nvPr/>
        </p:nvSpPr>
        <p:spPr>
          <a:xfrm>
            <a:off x="-1310275" y="2571750"/>
            <a:ext cx="2023500" cy="20241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 name="Google Shape;52;p5"/>
          <p:cNvGrpSpPr/>
          <p:nvPr/>
        </p:nvGrpSpPr>
        <p:grpSpPr>
          <a:xfrm>
            <a:off x="7223388" y="4595801"/>
            <a:ext cx="1207353" cy="324548"/>
            <a:chOff x="4572000" y="214951"/>
            <a:chExt cx="1207353" cy="324548"/>
          </a:xfrm>
        </p:grpSpPr>
        <p:sp>
          <p:nvSpPr>
            <p:cNvPr id="53" name="Google Shape;53;p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54" name="Google Shape;54;p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55" name="Google Shape;55;p5"/>
          <p:cNvSpPr/>
          <p:nvPr/>
        </p:nvSpPr>
        <p:spPr>
          <a:xfrm>
            <a:off x="6074275" y="-1509099"/>
            <a:ext cx="3067800" cy="3068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5"/>
          <p:cNvSpPr/>
          <p:nvPr/>
        </p:nvSpPr>
        <p:spPr>
          <a:xfrm>
            <a:off x="6844167" y="-745246"/>
            <a:ext cx="1527900" cy="152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3225" y="1696225"/>
            <a:ext cx="7717500" cy="2101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Open Sans"/>
              <a:buChar char="●"/>
              <a:defRPr sz="1400">
                <a:latin typeface="Open Sans"/>
                <a:ea typeface="Open Sans"/>
                <a:cs typeface="Open Sans"/>
                <a:sym typeface="Open Sans"/>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a:endParaRPr/>
          </a:p>
        </p:txBody>
      </p:sp>
      <p:sp>
        <p:nvSpPr>
          <p:cNvPr id="61" name="Google Shape;61;p7"/>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62" name="Google Shape;62;p7"/>
          <p:cNvSpPr/>
          <p:nvPr/>
        </p:nvSpPr>
        <p:spPr>
          <a:xfrm>
            <a:off x="6193600" y="-596900"/>
            <a:ext cx="3916800" cy="3917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7"/>
          <p:cNvSpPr/>
          <p:nvPr/>
        </p:nvSpPr>
        <p:spPr>
          <a:xfrm>
            <a:off x="6193600" y="-1857200"/>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7"/>
          <p:cNvSpPr/>
          <p:nvPr/>
        </p:nvSpPr>
        <p:spPr>
          <a:xfrm>
            <a:off x="-941750" y="3992125"/>
            <a:ext cx="2396100" cy="239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 name="Google Shape;65;p7"/>
          <p:cNvGrpSpPr/>
          <p:nvPr/>
        </p:nvGrpSpPr>
        <p:grpSpPr>
          <a:xfrm rot="-5400000">
            <a:off x="7989325" y="4433526"/>
            <a:ext cx="1207353" cy="324548"/>
            <a:chOff x="4572000" y="214951"/>
            <a:chExt cx="1207353" cy="324548"/>
          </a:xfrm>
        </p:grpSpPr>
        <p:sp>
          <p:nvSpPr>
            <p:cNvPr id="66" name="Google Shape;66;p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sp>
          <p:nvSpPr>
            <p:cNvPr id="67" name="Google Shape;67;p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9"/>
          <p:cNvSpPr txBox="1">
            <a:spLocks noGrp="1"/>
          </p:cNvSpPr>
          <p:nvPr>
            <p:ph type="subTitle" idx="1"/>
          </p:nvPr>
        </p:nvSpPr>
        <p:spPr>
          <a:xfrm>
            <a:off x="713225" y="1945375"/>
            <a:ext cx="3302700" cy="2650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Char char="●"/>
              <a:defRPr sz="1400">
                <a:latin typeface="Open Sans"/>
                <a:ea typeface="Open Sans"/>
                <a:cs typeface="Open Sans"/>
                <a:sym typeface="Open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3" name="Google Shape;83;p9"/>
          <p:cNvSpPr/>
          <p:nvPr/>
        </p:nvSpPr>
        <p:spPr>
          <a:xfrm>
            <a:off x="4615475" y="531975"/>
            <a:ext cx="4062600" cy="4063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9"/>
          <p:cNvSpPr/>
          <p:nvPr/>
        </p:nvSpPr>
        <p:spPr>
          <a:xfrm>
            <a:off x="-1720850" y="3530225"/>
            <a:ext cx="3362100" cy="3363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9"/>
          <p:cNvGrpSpPr/>
          <p:nvPr/>
        </p:nvGrpSpPr>
        <p:grpSpPr>
          <a:xfrm>
            <a:off x="3364650" y="4595476"/>
            <a:ext cx="1207353" cy="324548"/>
            <a:chOff x="4572000" y="214951"/>
            <a:chExt cx="1207353" cy="324548"/>
          </a:xfrm>
        </p:grpSpPr>
        <p:sp>
          <p:nvSpPr>
            <p:cNvPr id="86" name="Google Shape;86;p9"/>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87" name="Google Shape;87;p9"/>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88" name="Google Shape;88;p9"/>
          <p:cNvSpPr/>
          <p:nvPr/>
        </p:nvSpPr>
        <p:spPr>
          <a:xfrm>
            <a:off x="8430735" y="187004"/>
            <a:ext cx="352500" cy="35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_4_1_1_1_1_1">
    <p:bg>
      <p:bgPr>
        <a:solidFill>
          <a:schemeClr val="accent1"/>
        </a:solidFill>
        <a:effectLst/>
      </p:bgPr>
    </p:bg>
    <p:spTree>
      <p:nvGrpSpPr>
        <p:cNvPr id="1" name="Shape 285"/>
        <p:cNvGrpSpPr/>
        <p:nvPr/>
      </p:nvGrpSpPr>
      <p:grpSpPr>
        <a:xfrm>
          <a:off x="0" y="0"/>
          <a:ext cx="0" cy="0"/>
          <a:chOff x="0" y="0"/>
          <a:chExt cx="0" cy="0"/>
        </a:xfrm>
      </p:grpSpPr>
      <p:sp>
        <p:nvSpPr>
          <p:cNvPr id="286" name="Google Shape;286;p24"/>
          <p:cNvSpPr txBox="1">
            <a:spLocks noGrp="1"/>
          </p:cNvSpPr>
          <p:nvPr>
            <p:ph type="title"/>
          </p:nvPr>
        </p:nvSpPr>
        <p:spPr>
          <a:xfrm>
            <a:off x="5001725" y="1160390"/>
            <a:ext cx="3429000" cy="13716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87" name="Google Shape;287;p24"/>
          <p:cNvSpPr txBox="1">
            <a:spLocks noGrp="1"/>
          </p:cNvSpPr>
          <p:nvPr>
            <p:ph type="subTitle" idx="1"/>
          </p:nvPr>
        </p:nvSpPr>
        <p:spPr>
          <a:xfrm>
            <a:off x="5796725" y="2571750"/>
            <a:ext cx="2634000" cy="9333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4"/>
          <p:cNvSpPr/>
          <p:nvPr/>
        </p:nvSpPr>
        <p:spPr>
          <a:xfrm>
            <a:off x="5138538" y="4271200"/>
            <a:ext cx="324600" cy="324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4"/>
          <p:cNvSpPr/>
          <p:nvPr/>
        </p:nvSpPr>
        <p:spPr>
          <a:xfrm>
            <a:off x="7820200" y="3891725"/>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0" name="Google Shape;290;p24"/>
          <p:cNvGrpSpPr/>
          <p:nvPr/>
        </p:nvGrpSpPr>
        <p:grpSpPr>
          <a:xfrm flipH="1">
            <a:off x="7223375" y="4271226"/>
            <a:ext cx="1207353" cy="324548"/>
            <a:chOff x="3364650" y="4595788"/>
            <a:chExt cx="1207353" cy="324548"/>
          </a:xfrm>
        </p:grpSpPr>
        <p:sp>
          <p:nvSpPr>
            <p:cNvPr id="291" name="Google Shape;291;p24"/>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292" name="Google Shape;292;p24"/>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293" name="Google Shape;293;p24"/>
          <p:cNvSpPr/>
          <p:nvPr/>
        </p:nvSpPr>
        <p:spPr>
          <a:xfrm>
            <a:off x="7541712" y="-1063125"/>
            <a:ext cx="1602300" cy="1602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4"/>
          <p:cNvSpPr/>
          <p:nvPr/>
        </p:nvSpPr>
        <p:spPr>
          <a:xfrm>
            <a:off x="-467850" y="-341841"/>
            <a:ext cx="5841000" cy="5842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3">
    <p:bg>
      <p:bgPr>
        <a:solidFill>
          <a:schemeClr val="accent1"/>
        </a:solidFill>
        <a:effectLst/>
      </p:bgPr>
    </p:bg>
    <p:spTree>
      <p:nvGrpSpPr>
        <p:cNvPr id="1" name="Shape 295"/>
        <p:cNvGrpSpPr/>
        <p:nvPr/>
      </p:nvGrpSpPr>
      <p:grpSpPr>
        <a:xfrm>
          <a:off x="0" y="0"/>
          <a:ext cx="0" cy="0"/>
          <a:chOff x="0" y="0"/>
          <a:chExt cx="0" cy="0"/>
        </a:xfrm>
      </p:grpSpPr>
      <p:sp>
        <p:nvSpPr>
          <p:cNvPr id="296" name="Google Shape;296;p25"/>
          <p:cNvSpPr/>
          <p:nvPr/>
        </p:nvSpPr>
        <p:spPr>
          <a:xfrm>
            <a:off x="1341275" y="-1983817"/>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5"/>
          <p:cNvSpPr/>
          <p:nvPr/>
        </p:nvSpPr>
        <p:spPr>
          <a:xfrm>
            <a:off x="-15357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5"/>
          <p:cNvGrpSpPr/>
          <p:nvPr/>
        </p:nvGrpSpPr>
        <p:grpSpPr>
          <a:xfrm>
            <a:off x="0" y="4271251"/>
            <a:ext cx="1207353" cy="324548"/>
            <a:chOff x="4572000" y="214951"/>
            <a:chExt cx="1207353" cy="324548"/>
          </a:xfrm>
        </p:grpSpPr>
        <p:sp>
          <p:nvSpPr>
            <p:cNvPr id="299" name="Google Shape;299;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0" name="Google Shape;300;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01" name="Google Shape;301;p25"/>
          <p:cNvSpPr/>
          <p:nvPr/>
        </p:nvSpPr>
        <p:spPr>
          <a:xfrm>
            <a:off x="4498187" y="3311151"/>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5"/>
          <p:cNvSpPr/>
          <p:nvPr/>
        </p:nvSpPr>
        <p:spPr>
          <a:xfrm>
            <a:off x="5710281" y="0"/>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3" name="Google Shape;303;p25"/>
          <p:cNvGrpSpPr/>
          <p:nvPr/>
        </p:nvGrpSpPr>
        <p:grpSpPr>
          <a:xfrm>
            <a:off x="7936650" y="2139526"/>
            <a:ext cx="1207353" cy="324548"/>
            <a:chOff x="4572000" y="214951"/>
            <a:chExt cx="1207353" cy="324548"/>
          </a:xfrm>
        </p:grpSpPr>
        <p:sp>
          <p:nvSpPr>
            <p:cNvPr id="304" name="Google Shape;304;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5" name="Google Shape;305;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4"/>
        <p:cNvGrpSpPr/>
        <p:nvPr/>
      </p:nvGrpSpPr>
      <p:grpSpPr>
        <a:xfrm>
          <a:off x="0" y="0"/>
          <a:ext cx="0" cy="0"/>
          <a:chOff x="0" y="0"/>
          <a:chExt cx="0" cy="0"/>
        </a:xfrm>
      </p:grpSpPr>
      <p:sp>
        <p:nvSpPr>
          <p:cNvPr id="325" name="Google Shape;325;p29"/>
          <p:cNvSpPr txBox="1">
            <a:spLocks noGrp="1"/>
          </p:cNvSpPr>
          <p:nvPr>
            <p:ph type="ctrTitle"/>
          </p:nvPr>
        </p:nvSpPr>
        <p:spPr>
          <a:xfrm>
            <a:off x="296434" y="1195868"/>
            <a:ext cx="5315616" cy="16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Cerebral Stroke Prediction</a:t>
            </a:r>
          </a:p>
        </p:txBody>
      </p:sp>
      <p:sp>
        <p:nvSpPr>
          <p:cNvPr id="326" name="Google Shape;326;p29"/>
          <p:cNvSpPr txBox="1">
            <a:spLocks noGrp="1"/>
          </p:cNvSpPr>
          <p:nvPr>
            <p:ph type="subTitle" idx="1"/>
          </p:nvPr>
        </p:nvSpPr>
        <p:spPr>
          <a:xfrm>
            <a:off x="713250" y="2798325"/>
            <a:ext cx="3564282" cy="960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Leveraging Data to Identify Risk Factors and Improve Patient Outcomes</a:t>
            </a:r>
            <a:endParaRPr dirty="0"/>
          </a:p>
        </p:txBody>
      </p:sp>
      <p:pic>
        <p:nvPicPr>
          <p:cNvPr id="327" name="Google Shape;327;p29"/>
          <p:cNvPicPr preferRelativeResize="0"/>
          <p:nvPr/>
        </p:nvPicPr>
        <p:blipFill rotWithShape="1">
          <a:blip r:embed="rId3">
            <a:alphaModFix/>
          </a:blip>
          <a:srcRect l="15429" t="13867" r="27149"/>
          <a:stretch/>
        </p:blipFill>
        <p:spPr>
          <a:xfrm>
            <a:off x="5612050" y="539500"/>
            <a:ext cx="4080300" cy="40803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3" name="Google Shape;633;p45"/>
          <p:cNvSpPr/>
          <p:nvPr/>
        </p:nvSpPr>
        <p:spPr>
          <a:xfrm>
            <a:off x="6696588" y="1376975"/>
            <a:ext cx="1612200" cy="1612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txBox="1">
            <a:spLocks noGrp="1"/>
          </p:cNvSpPr>
          <p:nvPr>
            <p:ph type="title"/>
          </p:nvPr>
        </p:nvSpPr>
        <p:spPr>
          <a:xfrm>
            <a:off x="591288" y="1039194"/>
            <a:ext cx="7717500" cy="12311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Tank you</a:t>
            </a:r>
            <a:endParaRPr sz="6000" dirty="0"/>
          </a:p>
        </p:txBody>
      </p:sp>
      <p:sp>
        <p:nvSpPr>
          <p:cNvPr id="635" name="Google Shape;635;p45"/>
          <p:cNvSpPr txBox="1"/>
          <p:nvPr/>
        </p:nvSpPr>
        <p:spPr>
          <a:xfrm>
            <a:off x="2357360" y="2857134"/>
            <a:ext cx="1203000" cy="47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chemeClr val="dk1"/>
                </a:solidFill>
                <a:latin typeface="Open Sans"/>
                <a:ea typeface="Open Sans"/>
                <a:cs typeface="Open Sans"/>
                <a:sym typeface="Open Sans"/>
              </a:rPr>
              <a:t>Nader Mohammed</a:t>
            </a:r>
            <a:endParaRPr dirty="0">
              <a:solidFill>
                <a:schemeClr val="dk1"/>
              </a:solidFill>
              <a:latin typeface="Open Sans"/>
              <a:ea typeface="Open Sans"/>
              <a:cs typeface="Open Sans"/>
              <a:sym typeface="Open Sans"/>
            </a:endParaRPr>
          </a:p>
        </p:txBody>
      </p:sp>
      <p:sp>
        <p:nvSpPr>
          <p:cNvPr id="637" name="Google Shape;637;p45"/>
          <p:cNvSpPr txBox="1"/>
          <p:nvPr/>
        </p:nvSpPr>
        <p:spPr>
          <a:xfrm>
            <a:off x="6878863" y="1837888"/>
            <a:ext cx="1247700" cy="4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dk1"/>
              </a:solidFill>
              <a:latin typeface="Open Sans"/>
              <a:ea typeface="Open Sans"/>
              <a:cs typeface="Open Sans"/>
              <a:sym typeface="Open Sans"/>
            </a:endParaRPr>
          </a:p>
        </p:txBody>
      </p:sp>
      <p:sp>
        <p:nvSpPr>
          <p:cNvPr id="638" name="Google Shape;638;p45"/>
          <p:cNvSpPr txBox="1"/>
          <p:nvPr/>
        </p:nvSpPr>
        <p:spPr>
          <a:xfrm>
            <a:off x="6825163" y="2338159"/>
            <a:ext cx="1355100" cy="1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Open Sans"/>
              <a:ea typeface="Open Sans"/>
              <a:cs typeface="Open Sans"/>
              <a:sym typeface="Open Sans"/>
            </a:endParaRPr>
          </a:p>
        </p:txBody>
      </p:sp>
      <p:sp>
        <p:nvSpPr>
          <p:cNvPr id="640" name="Google Shape;640;p45"/>
          <p:cNvSpPr txBox="1"/>
          <p:nvPr/>
        </p:nvSpPr>
        <p:spPr>
          <a:xfrm>
            <a:off x="795598" y="2860713"/>
            <a:ext cx="1438800" cy="47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1"/>
                </a:solidFill>
                <a:latin typeface="Open Sans"/>
                <a:ea typeface="Open Sans"/>
                <a:cs typeface="Open Sans"/>
                <a:sym typeface="Open Sans"/>
              </a:rPr>
              <a:t>Hajar Rashad Deraz</a:t>
            </a:r>
            <a:endParaRPr dirty="0">
              <a:solidFill>
                <a:schemeClr val="dk1"/>
              </a:solidFill>
              <a:latin typeface="Open Sans"/>
              <a:ea typeface="Open Sans"/>
              <a:cs typeface="Open Sans"/>
              <a:sym typeface="Open Sans"/>
            </a:endParaRPr>
          </a:p>
        </p:txBody>
      </p:sp>
      <p:sp>
        <p:nvSpPr>
          <p:cNvPr id="658" name="Google Shape;658;p45"/>
          <p:cNvSpPr txBox="1"/>
          <p:nvPr/>
        </p:nvSpPr>
        <p:spPr>
          <a:xfrm>
            <a:off x="416918" y="2361671"/>
            <a:ext cx="268673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Open Sans"/>
                <a:ea typeface="Open Sans"/>
                <a:cs typeface="Open Sans"/>
                <a:sym typeface="Open Sans"/>
              </a:rPr>
              <a:t>Team members</a:t>
            </a:r>
            <a:endParaRPr sz="1800" b="1" dirty="0">
              <a:solidFill>
                <a:schemeClr val="dk1"/>
              </a:solidFill>
              <a:latin typeface="Open Sans"/>
              <a:ea typeface="Open Sans"/>
              <a:cs typeface="Open Sans"/>
              <a:sym typeface="Open Sans"/>
            </a:endParaRPr>
          </a:p>
        </p:txBody>
      </p:sp>
      <p:sp>
        <p:nvSpPr>
          <p:cNvPr id="659" name="Google Shape;659;p45"/>
          <p:cNvSpPr/>
          <p:nvPr/>
        </p:nvSpPr>
        <p:spPr>
          <a:xfrm rot="10800000">
            <a:off x="-636980" y="1969338"/>
            <a:ext cx="1204500" cy="120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5"/>
          <p:cNvSpPr/>
          <p:nvPr/>
        </p:nvSpPr>
        <p:spPr>
          <a:xfrm rot="10800000">
            <a:off x="7710247" y="-868620"/>
            <a:ext cx="2396100" cy="2396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45"/>
          <p:cNvGrpSpPr/>
          <p:nvPr/>
        </p:nvGrpSpPr>
        <p:grpSpPr>
          <a:xfrm rot="5400000">
            <a:off x="7989318" y="4433531"/>
            <a:ext cx="1207353" cy="324548"/>
            <a:chOff x="4572000" y="214951"/>
            <a:chExt cx="1207353" cy="324548"/>
          </a:xfrm>
        </p:grpSpPr>
        <p:sp>
          <p:nvSpPr>
            <p:cNvPr id="662" name="Google Shape;662;p4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txBody>
            <a:bodyPr/>
            <a:lstStyle/>
            <a:p>
              <a:endParaRPr lang="en-US"/>
            </a:p>
          </p:txBody>
        </p:sp>
        <p:sp>
          <p:nvSpPr>
            <p:cNvPr id="663" name="Google Shape;663;p4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txBody>
            <a:bodyPr/>
            <a:lstStyle/>
            <a:p>
              <a:endParaRPr lang="en-US"/>
            </a:p>
          </p:txBody>
        </p:sp>
      </p:grpSp>
      <p:sp>
        <p:nvSpPr>
          <p:cNvPr id="2" name="Google Shape;635;p45">
            <a:extLst>
              <a:ext uri="{FF2B5EF4-FFF2-40B4-BE49-F238E27FC236}">
                <a16:creationId xmlns:a16="http://schemas.microsoft.com/office/drawing/2014/main" id="{73F37812-D367-FBCA-211B-3AA0BE49BE2A}"/>
              </a:ext>
            </a:extLst>
          </p:cNvPr>
          <p:cNvSpPr txBox="1"/>
          <p:nvPr/>
        </p:nvSpPr>
        <p:spPr>
          <a:xfrm>
            <a:off x="3746094" y="2788434"/>
            <a:ext cx="1438799" cy="61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chemeClr val="dk1"/>
                </a:solidFill>
                <a:latin typeface="Open Sans"/>
                <a:ea typeface="Open Sans"/>
                <a:cs typeface="Open Sans"/>
                <a:sym typeface="Open Sans"/>
              </a:rPr>
              <a:t>Mohammed Salem</a:t>
            </a:r>
            <a:endParaRPr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DA150966-A8FA-675F-2AF6-303D04511414}"/>
              </a:ext>
            </a:extLst>
          </p:cNvPr>
          <p:cNvPicPr>
            <a:picLocks noChangeAspect="1"/>
          </p:cNvPicPr>
          <p:nvPr/>
        </p:nvPicPr>
        <p:blipFill>
          <a:blip r:embed="rId3"/>
          <a:stretch>
            <a:fillRect/>
          </a:stretch>
        </p:blipFill>
        <p:spPr>
          <a:xfrm>
            <a:off x="6753354" y="1473061"/>
            <a:ext cx="1498667" cy="1322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30"/>
          <p:cNvSpPr txBox="1">
            <a:spLocks noGrp="1"/>
          </p:cNvSpPr>
          <p:nvPr>
            <p:ph type="subTitle" idx="1"/>
          </p:nvPr>
        </p:nvSpPr>
        <p:spPr>
          <a:xfrm>
            <a:off x="775244" y="1394848"/>
            <a:ext cx="4292703" cy="3673098"/>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600" dirty="0">
                <a:latin typeface="Aptos ExtraBold" panose="020F0502020204030204" pitchFamily="34" charset="0"/>
                <a:cs typeface="Aharoni" panose="020F0502020204030204" pitchFamily="2" charset="-79"/>
              </a:rPr>
              <a:t>Stroke is a critical medical condition characterized by the sudden loss of blood supply to a part of the brain, leading to impairment in the function of the body controlled by the affected brain region. It is a significant cause of mortality and long-term disability worldwide. </a:t>
            </a:r>
          </a:p>
          <a:p>
            <a:pPr marL="0" indent="0">
              <a:buClr>
                <a:schemeClr val="dk1"/>
              </a:buClr>
              <a:buSzPts val="1100"/>
              <a:buNone/>
            </a:pPr>
            <a:r>
              <a:rPr lang="en-US" sz="1600" dirty="0">
                <a:latin typeface="Aptos ExtraBold" panose="020F0502020204030204" pitchFamily="34" charset="0"/>
                <a:cs typeface="Aharoni" panose="020F0502020204030204" pitchFamily="2" charset="-79"/>
              </a:rPr>
              <a:t>Early detection and timely intervention are crucial for preventing severe </a:t>
            </a:r>
            <a:r>
              <a:rPr lang="en-US" sz="1600" dirty="0">
                <a:latin typeface="Bahnschrift SemiBold" panose="020B0502040204020203" pitchFamily="34" charset="0"/>
                <a:cs typeface="Aharoni" panose="020F0502020204030204" pitchFamily="2" charset="-79"/>
              </a:rPr>
              <a:t>consequences</a:t>
            </a:r>
            <a:r>
              <a:rPr lang="en-US" sz="1600" dirty="0">
                <a:latin typeface="Aptos ExtraBold" panose="020F0502020204030204" pitchFamily="34" charset="0"/>
                <a:cs typeface="Aharoni" panose="020F0502020204030204" pitchFamily="2" charset="-79"/>
              </a:rPr>
              <a:t> associated with strokes.</a:t>
            </a:r>
          </a:p>
          <a:p>
            <a:pPr marL="0" indent="0">
              <a:buClr>
                <a:schemeClr val="dk1"/>
              </a:buClr>
              <a:buSzPts val="1100"/>
              <a:buNone/>
            </a:pPr>
            <a:endParaRPr lang="en-US" sz="1600" dirty="0">
              <a:latin typeface="Aptos ExtraBold" panose="020F0502020204030204" pitchFamily="34" charset="0"/>
              <a:cs typeface="Aharoni" panose="020F0502020204030204" pitchFamily="2" charset="-79"/>
            </a:endParaRPr>
          </a:p>
        </p:txBody>
      </p:sp>
      <p:pic>
        <p:nvPicPr>
          <p:cNvPr id="3" name="Picture 2">
            <a:extLst>
              <a:ext uri="{FF2B5EF4-FFF2-40B4-BE49-F238E27FC236}">
                <a16:creationId xmlns:a16="http://schemas.microsoft.com/office/drawing/2014/main" id="{9BA98192-D5AE-DEAC-BDDF-5546E4738915}"/>
              </a:ext>
            </a:extLst>
          </p:cNvPr>
          <p:cNvPicPr>
            <a:picLocks noChangeAspect="1"/>
          </p:cNvPicPr>
          <p:nvPr/>
        </p:nvPicPr>
        <p:blipFill>
          <a:blip r:embed="rId3"/>
          <a:stretch>
            <a:fillRect/>
          </a:stretch>
        </p:blipFill>
        <p:spPr>
          <a:xfrm>
            <a:off x="5816522" y="1202037"/>
            <a:ext cx="3327478" cy="2936010"/>
          </a:xfrm>
          <a:prstGeom prst="rect">
            <a:avLst/>
          </a:prstGeom>
        </p:spPr>
      </p:pic>
      <p:sp>
        <p:nvSpPr>
          <p:cNvPr id="4" name="TextBox 3">
            <a:extLst>
              <a:ext uri="{FF2B5EF4-FFF2-40B4-BE49-F238E27FC236}">
                <a16:creationId xmlns:a16="http://schemas.microsoft.com/office/drawing/2014/main" id="{4E2F7424-DF98-B57A-9696-72701AE5FC62}"/>
              </a:ext>
            </a:extLst>
          </p:cNvPr>
          <p:cNvSpPr txBox="1"/>
          <p:nvPr/>
        </p:nvSpPr>
        <p:spPr>
          <a:xfrm>
            <a:off x="534692" y="753748"/>
            <a:ext cx="5711125" cy="584775"/>
          </a:xfrm>
          <a:prstGeom prst="rect">
            <a:avLst/>
          </a:prstGeom>
          <a:noFill/>
        </p:spPr>
        <p:txBody>
          <a:bodyPr wrap="square" rtlCol="0">
            <a:spAutoFit/>
          </a:bodyPr>
          <a:lstStyle/>
          <a:p>
            <a:r>
              <a:rPr lang="en-US" sz="3200" b="1" dirty="0">
                <a:latin typeface="Aharoni" panose="020F0502020204030204" pitchFamily="2" charset="-79"/>
                <a:cs typeface="Aharoni" panose="020F0502020204030204" pitchFamily="2" charset="-79"/>
              </a:rPr>
              <a:t>What is Cerebral Stroke?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t>About dataset</a:t>
            </a:r>
            <a:endParaRPr dirty="0"/>
          </a:p>
        </p:txBody>
      </p:sp>
      <p:sp>
        <p:nvSpPr>
          <p:cNvPr id="333" name="Google Shape;333;p30"/>
          <p:cNvSpPr txBox="1">
            <a:spLocks noGrp="1"/>
          </p:cNvSpPr>
          <p:nvPr>
            <p:ph type="subTitle" idx="1"/>
          </p:nvPr>
        </p:nvSpPr>
        <p:spPr>
          <a:xfrm>
            <a:off x="558267" y="1355343"/>
            <a:ext cx="4563923" cy="34473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600" dirty="0">
                <a:latin typeface="Aptos ExtraBold" panose="020F0502020204030204" pitchFamily="34" charset="0"/>
                <a:cs typeface="Aharoni" panose="020F0502020204030204" pitchFamily="2" charset="-79"/>
              </a:rPr>
              <a:t>The cerebral Stroke dataset is a valuable resource for studying the factors contributing to strokes and developing predictive models for early detection. This dataset comprises 12 features, including demographic, lifestyle, and medical history variables, along with the target column indicating the occurrence of a stroke. However, the target column is imbalanced, posing a challenge for accurate prediction.</a:t>
            </a:r>
          </a:p>
        </p:txBody>
      </p:sp>
      <p:pic>
        <p:nvPicPr>
          <p:cNvPr id="2" name="Picture 1">
            <a:extLst>
              <a:ext uri="{FF2B5EF4-FFF2-40B4-BE49-F238E27FC236}">
                <a16:creationId xmlns:a16="http://schemas.microsoft.com/office/drawing/2014/main" id="{AFDC0387-2CC7-6A79-A4E8-9EAD0C1FC835}"/>
              </a:ext>
            </a:extLst>
          </p:cNvPr>
          <p:cNvPicPr>
            <a:picLocks noChangeAspect="1"/>
          </p:cNvPicPr>
          <p:nvPr/>
        </p:nvPicPr>
        <p:blipFill>
          <a:blip r:embed="rId3"/>
          <a:stretch>
            <a:fillRect/>
          </a:stretch>
        </p:blipFill>
        <p:spPr>
          <a:xfrm>
            <a:off x="5612626" y="1355343"/>
            <a:ext cx="3531374" cy="3115918"/>
          </a:xfrm>
          <a:prstGeom prst="rect">
            <a:avLst/>
          </a:prstGeom>
        </p:spPr>
      </p:pic>
    </p:spTree>
    <p:extLst>
      <p:ext uri="{BB962C8B-B14F-4D97-AF65-F5344CB8AC3E}">
        <p14:creationId xmlns:p14="http://schemas.microsoft.com/office/powerpoint/2010/main" val="263978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Project Overview:</a:t>
            </a:r>
          </a:p>
        </p:txBody>
      </p:sp>
      <p:sp>
        <p:nvSpPr>
          <p:cNvPr id="360" name="Google Shape;360;p32"/>
          <p:cNvSpPr txBox="1">
            <a:spLocks noGrp="1"/>
          </p:cNvSpPr>
          <p:nvPr>
            <p:ph type="subTitle" idx="1"/>
          </p:nvPr>
        </p:nvSpPr>
        <p:spPr>
          <a:xfrm>
            <a:off x="276628" y="1217415"/>
            <a:ext cx="4522141" cy="315721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500" dirty="0">
                <a:latin typeface="Aptos ExtraBold" panose="020B0004020202020204" pitchFamily="34" charset="0"/>
              </a:rPr>
              <a:t>This project utilizes a Cerebral Stroke dataset with imbalanced classes to explore stroke predictors, handle class imbalance, engineer features, and build predictive models for early detection. Through data analysis and machine learning techniques, it aims to uncover factors influencing strokes and develop actionable insights for risk assessment and intervention strategies, ultimately contributing to stroke prevention and management.</a:t>
            </a:r>
            <a:endParaRPr sz="1500" dirty="0">
              <a:latin typeface="Aptos ExtraBold" panose="020B0004020202020204" pitchFamily="34" charset="0"/>
            </a:endParaRPr>
          </a:p>
        </p:txBody>
      </p:sp>
      <p:pic>
        <p:nvPicPr>
          <p:cNvPr id="361" name="Google Shape;361;p32"/>
          <p:cNvPicPr preferRelativeResize="0"/>
          <p:nvPr/>
        </p:nvPicPr>
        <p:blipFill rotWithShape="1">
          <a:blip r:embed="rId3">
            <a:alphaModFix/>
          </a:blip>
          <a:srcRect l="19364" r="14410"/>
          <a:stretch/>
        </p:blipFill>
        <p:spPr>
          <a:xfrm>
            <a:off x="4798769" y="664827"/>
            <a:ext cx="3709800" cy="37098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4"/>
          <p:cNvSpPr txBox="1">
            <a:spLocks noGrp="1"/>
          </p:cNvSpPr>
          <p:nvPr>
            <p:ph type="title"/>
          </p:nvPr>
        </p:nvSpPr>
        <p:spPr>
          <a:xfrm>
            <a:off x="479565" y="45298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586" name="Google Shape;586;p44"/>
          <p:cNvSpPr txBox="1">
            <a:spLocks noGrp="1"/>
          </p:cNvSpPr>
          <p:nvPr>
            <p:ph type="title" idx="4294967295"/>
          </p:nvPr>
        </p:nvSpPr>
        <p:spPr>
          <a:xfrm>
            <a:off x="3688972" y="1778164"/>
            <a:ext cx="1895700" cy="10512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Aptos ExtraBold" panose="020B0004020202020204" pitchFamily="34" charset="0"/>
                <a:ea typeface="Open Sans"/>
                <a:cs typeface="Open Sans"/>
                <a:sym typeface="Open Sans"/>
              </a:rPr>
              <a:t>Encoding categorical variables.</a:t>
            </a:r>
            <a:endParaRPr sz="1600" b="1" dirty="0">
              <a:latin typeface="Aptos ExtraBold" panose="020B0004020202020204" pitchFamily="34" charset="0"/>
              <a:ea typeface="Open Sans"/>
              <a:cs typeface="Open Sans"/>
              <a:sym typeface="Open Sans"/>
            </a:endParaRPr>
          </a:p>
        </p:txBody>
      </p:sp>
      <p:sp>
        <p:nvSpPr>
          <p:cNvPr id="588" name="Google Shape;588;p44"/>
          <p:cNvSpPr txBox="1">
            <a:spLocks noGrp="1"/>
          </p:cNvSpPr>
          <p:nvPr>
            <p:ph type="title" idx="4294967295"/>
          </p:nvPr>
        </p:nvSpPr>
        <p:spPr>
          <a:xfrm>
            <a:off x="6719875" y="1708399"/>
            <a:ext cx="1895700" cy="1037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Aptos ExtraBold" panose="020B0004020202020204" pitchFamily="34" charset="0"/>
                <a:ea typeface="Open Sans"/>
                <a:cs typeface="Open Sans"/>
                <a:sym typeface="Open Sans"/>
              </a:rPr>
              <a:t>Replacing missing values in BMI column.</a:t>
            </a:r>
            <a:endParaRPr sz="1600" b="1" dirty="0">
              <a:latin typeface="Aptos ExtraBold" panose="020B0004020202020204" pitchFamily="34" charset="0"/>
              <a:ea typeface="Open Sans"/>
              <a:cs typeface="Open Sans"/>
              <a:sym typeface="Open Sans"/>
            </a:endParaRPr>
          </a:p>
        </p:txBody>
      </p:sp>
      <p:sp>
        <p:nvSpPr>
          <p:cNvPr id="591" name="Google Shape;591;p44"/>
          <p:cNvSpPr txBox="1">
            <a:spLocks noGrp="1"/>
          </p:cNvSpPr>
          <p:nvPr>
            <p:ph type="subTitle" idx="4294967295"/>
          </p:nvPr>
        </p:nvSpPr>
        <p:spPr>
          <a:xfrm>
            <a:off x="528425" y="1710908"/>
            <a:ext cx="2396099" cy="906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dirty="0">
                <a:latin typeface="Aptos ExtraBold" panose="020B0004020202020204" pitchFamily="34" charset="0"/>
                <a:ea typeface="Open Sans"/>
                <a:cs typeface="Open Sans"/>
                <a:sym typeface="Open Sans"/>
              </a:rPr>
              <a:t>Importing necessary libraries and loading the dataset</a:t>
            </a:r>
            <a:endParaRPr sz="1600" dirty="0">
              <a:latin typeface="Aptos ExtraBold" panose="020B0004020202020204" pitchFamily="34" charset="0"/>
              <a:ea typeface="Open Sans"/>
              <a:cs typeface="Open Sans"/>
              <a:sym typeface="Open Sans"/>
            </a:endParaRPr>
          </a:p>
        </p:txBody>
      </p:sp>
      <p:sp>
        <p:nvSpPr>
          <p:cNvPr id="592" name="Google Shape;592;p44"/>
          <p:cNvSpPr txBox="1">
            <a:spLocks noGrp="1"/>
          </p:cNvSpPr>
          <p:nvPr>
            <p:ph type="title"/>
          </p:nvPr>
        </p:nvSpPr>
        <p:spPr>
          <a:xfrm>
            <a:off x="5047574" y="3293301"/>
            <a:ext cx="1895700" cy="940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Aptos ExtraBold" panose="020B0004020202020204" pitchFamily="34" charset="0"/>
              </a:rPr>
              <a:t>Dropping unnecessary columns.</a:t>
            </a:r>
            <a:endParaRPr sz="1600" dirty="0">
              <a:latin typeface="Aptos ExtraBold" panose="020B0004020202020204" pitchFamily="34" charset="0"/>
            </a:endParaRPr>
          </a:p>
        </p:txBody>
      </p:sp>
      <p:sp>
        <p:nvSpPr>
          <p:cNvPr id="594" name="Google Shape;594;p44"/>
          <p:cNvSpPr txBox="1">
            <a:spLocks noGrp="1"/>
          </p:cNvSpPr>
          <p:nvPr>
            <p:ph type="title" idx="4294967295"/>
          </p:nvPr>
        </p:nvSpPr>
        <p:spPr>
          <a:xfrm>
            <a:off x="1969581" y="3344276"/>
            <a:ext cx="2396100" cy="6558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Aptos ExtraBold" panose="020B0004020202020204" pitchFamily="34" charset="0"/>
                <a:ea typeface="Open Sans"/>
                <a:cs typeface="Open Sans"/>
                <a:sym typeface="Open Sans"/>
              </a:rPr>
              <a:t>Handling missing values.</a:t>
            </a:r>
            <a:endParaRPr sz="1600" b="1" dirty="0">
              <a:latin typeface="Aptos ExtraBold" panose="020B0004020202020204" pitchFamily="34" charset="0"/>
              <a:ea typeface="Open Sans"/>
              <a:cs typeface="Open Sans"/>
              <a:sym typeface="Open Sans"/>
            </a:endParaRPr>
          </a:p>
        </p:txBody>
      </p:sp>
      <p:cxnSp>
        <p:nvCxnSpPr>
          <p:cNvPr id="596" name="Google Shape;596;p44"/>
          <p:cNvCxnSpPr/>
          <p:nvPr/>
        </p:nvCxnSpPr>
        <p:spPr>
          <a:xfrm>
            <a:off x="1429888" y="3024463"/>
            <a:ext cx="5832000" cy="0"/>
          </a:xfrm>
          <a:prstGeom prst="straightConnector1">
            <a:avLst/>
          </a:prstGeom>
          <a:noFill/>
          <a:ln w="19050" cap="flat" cmpd="sng">
            <a:solidFill>
              <a:schemeClr val="dk2"/>
            </a:solidFill>
            <a:prstDash val="solid"/>
            <a:round/>
            <a:headEnd type="none" w="med" len="med"/>
            <a:tailEnd type="none" w="med" len="med"/>
          </a:ln>
        </p:spPr>
      </p:cxnSp>
      <p:sp>
        <p:nvSpPr>
          <p:cNvPr id="597" name="Google Shape;597;p44"/>
          <p:cNvSpPr/>
          <p:nvPr/>
        </p:nvSpPr>
        <p:spPr>
          <a:xfrm>
            <a:off x="1287688" y="2677063"/>
            <a:ext cx="690900" cy="69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44"/>
          <p:cNvSpPr/>
          <p:nvPr/>
        </p:nvSpPr>
        <p:spPr>
          <a:xfrm>
            <a:off x="2768262" y="2677063"/>
            <a:ext cx="690900" cy="69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4"/>
          <p:cNvSpPr/>
          <p:nvPr/>
        </p:nvSpPr>
        <p:spPr>
          <a:xfrm>
            <a:off x="4248826" y="2677063"/>
            <a:ext cx="690900" cy="69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44"/>
          <p:cNvSpPr/>
          <p:nvPr/>
        </p:nvSpPr>
        <p:spPr>
          <a:xfrm>
            <a:off x="5603779" y="2677063"/>
            <a:ext cx="690900" cy="69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44"/>
          <p:cNvSpPr/>
          <p:nvPr/>
        </p:nvSpPr>
        <p:spPr>
          <a:xfrm>
            <a:off x="7234286" y="2677063"/>
            <a:ext cx="690900" cy="69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4"/>
          <p:cNvSpPr/>
          <p:nvPr/>
        </p:nvSpPr>
        <p:spPr>
          <a:xfrm>
            <a:off x="8307476" y="-441033"/>
            <a:ext cx="1204500" cy="120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4"/>
          <p:cNvSpPr/>
          <p:nvPr/>
        </p:nvSpPr>
        <p:spPr>
          <a:xfrm>
            <a:off x="-1231350" y="4043000"/>
            <a:ext cx="2396100" cy="2396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4"/>
          <p:cNvSpPr/>
          <p:nvPr/>
        </p:nvSpPr>
        <p:spPr>
          <a:xfrm>
            <a:off x="8429697" y="4430500"/>
            <a:ext cx="1197600" cy="119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4" name="Google Shape;624;p44"/>
          <p:cNvGrpSpPr/>
          <p:nvPr/>
        </p:nvGrpSpPr>
        <p:grpSpPr>
          <a:xfrm>
            <a:off x="6879300" y="201601"/>
            <a:ext cx="1207353" cy="324548"/>
            <a:chOff x="4572000" y="214951"/>
            <a:chExt cx="1207353" cy="324548"/>
          </a:xfrm>
        </p:grpSpPr>
        <p:sp>
          <p:nvSpPr>
            <p:cNvPr id="625" name="Google Shape;625;p44"/>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txBody>
            <a:bodyPr/>
            <a:lstStyle/>
            <a:p>
              <a:endParaRPr lang="en-US" dirty="0"/>
            </a:p>
          </p:txBody>
        </p:sp>
        <p:sp>
          <p:nvSpPr>
            <p:cNvPr id="626" name="Google Shape;626;p44"/>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txBody>
            <a:bodyPr/>
            <a:lstStyle/>
            <a:p>
              <a:endParaRPr lang="en-US" dirty="0"/>
            </a:p>
          </p:txBody>
        </p:sp>
      </p:grpSp>
      <p:pic>
        <p:nvPicPr>
          <p:cNvPr id="3" name="Picture 2">
            <a:extLst>
              <a:ext uri="{FF2B5EF4-FFF2-40B4-BE49-F238E27FC236}">
                <a16:creationId xmlns:a16="http://schemas.microsoft.com/office/drawing/2014/main" id="{257191C0-3C6A-22C0-7E98-8C7A5875B3E1}"/>
              </a:ext>
            </a:extLst>
          </p:cNvPr>
          <p:cNvPicPr>
            <a:picLocks noChangeAspect="1"/>
          </p:cNvPicPr>
          <p:nvPr/>
        </p:nvPicPr>
        <p:blipFill>
          <a:blip r:embed="rId3"/>
          <a:stretch>
            <a:fillRect/>
          </a:stretch>
        </p:blipFill>
        <p:spPr>
          <a:xfrm>
            <a:off x="4386065" y="2909588"/>
            <a:ext cx="416421" cy="229749"/>
          </a:xfrm>
          <a:prstGeom prst="rect">
            <a:avLst/>
          </a:prstGeom>
        </p:spPr>
      </p:pic>
      <p:pic>
        <p:nvPicPr>
          <p:cNvPr id="4" name="Picture 3">
            <a:extLst>
              <a:ext uri="{FF2B5EF4-FFF2-40B4-BE49-F238E27FC236}">
                <a16:creationId xmlns:a16="http://schemas.microsoft.com/office/drawing/2014/main" id="{B2F3CAE7-4AD2-D462-456F-BE2EA869DC8C}"/>
              </a:ext>
            </a:extLst>
          </p:cNvPr>
          <p:cNvPicPr>
            <a:picLocks noChangeAspect="1"/>
          </p:cNvPicPr>
          <p:nvPr/>
        </p:nvPicPr>
        <p:blipFill>
          <a:blip r:embed="rId4"/>
          <a:stretch>
            <a:fillRect/>
          </a:stretch>
        </p:blipFill>
        <p:spPr>
          <a:xfrm>
            <a:off x="2888559" y="2909588"/>
            <a:ext cx="420660" cy="231668"/>
          </a:xfrm>
          <a:prstGeom prst="rect">
            <a:avLst/>
          </a:prstGeom>
        </p:spPr>
      </p:pic>
      <p:pic>
        <p:nvPicPr>
          <p:cNvPr id="5" name="Picture 4">
            <a:extLst>
              <a:ext uri="{FF2B5EF4-FFF2-40B4-BE49-F238E27FC236}">
                <a16:creationId xmlns:a16="http://schemas.microsoft.com/office/drawing/2014/main" id="{22C37C8E-55CA-0F96-58A2-9F90680E632B}"/>
              </a:ext>
            </a:extLst>
          </p:cNvPr>
          <p:cNvPicPr>
            <a:picLocks noChangeAspect="1"/>
          </p:cNvPicPr>
          <p:nvPr/>
        </p:nvPicPr>
        <p:blipFill>
          <a:blip r:embed="rId4"/>
          <a:stretch>
            <a:fillRect/>
          </a:stretch>
        </p:blipFill>
        <p:spPr>
          <a:xfrm>
            <a:off x="1398278" y="2905320"/>
            <a:ext cx="420660" cy="231668"/>
          </a:xfrm>
          <a:prstGeom prst="rect">
            <a:avLst/>
          </a:prstGeom>
        </p:spPr>
      </p:pic>
      <p:pic>
        <p:nvPicPr>
          <p:cNvPr id="6" name="Picture 5">
            <a:extLst>
              <a:ext uri="{FF2B5EF4-FFF2-40B4-BE49-F238E27FC236}">
                <a16:creationId xmlns:a16="http://schemas.microsoft.com/office/drawing/2014/main" id="{73777F35-BE17-07B9-4FAF-9FA5D17D5AC7}"/>
              </a:ext>
            </a:extLst>
          </p:cNvPr>
          <p:cNvPicPr>
            <a:picLocks noChangeAspect="1"/>
          </p:cNvPicPr>
          <p:nvPr/>
        </p:nvPicPr>
        <p:blipFill>
          <a:blip r:embed="rId4"/>
          <a:stretch>
            <a:fillRect/>
          </a:stretch>
        </p:blipFill>
        <p:spPr>
          <a:xfrm>
            <a:off x="5738899" y="2910000"/>
            <a:ext cx="420660" cy="231668"/>
          </a:xfrm>
          <a:prstGeom prst="rect">
            <a:avLst/>
          </a:prstGeom>
        </p:spPr>
      </p:pic>
      <p:pic>
        <p:nvPicPr>
          <p:cNvPr id="7" name="Picture 6">
            <a:extLst>
              <a:ext uri="{FF2B5EF4-FFF2-40B4-BE49-F238E27FC236}">
                <a16:creationId xmlns:a16="http://schemas.microsoft.com/office/drawing/2014/main" id="{79D14CBA-2D89-157C-678C-B903D0E4E1F5}"/>
              </a:ext>
            </a:extLst>
          </p:cNvPr>
          <p:cNvPicPr>
            <a:picLocks noChangeAspect="1"/>
          </p:cNvPicPr>
          <p:nvPr/>
        </p:nvPicPr>
        <p:blipFill>
          <a:blip r:embed="rId4"/>
          <a:stretch>
            <a:fillRect/>
          </a:stretch>
        </p:blipFill>
        <p:spPr>
          <a:xfrm>
            <a:off x="7397433" y="2905320"/>
            <a:ext cx="420660" cy="2316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Model Training and Evaluation:</a:t>
            </a:r>
            <a:endParaRPr dirty="0">
              <a:solidFill>
                <a:schemeClr val="dk1"/>
              </a:solidFill>
            </a:endParaRPr>
          </a:p>
        </p:txBody>
      </p:sp>
      <p:sp>
        <p:nvSpPr>
          <p:cNvPr id="448" name="Google Shape;448;p36"/>
          <p:cNvSpPr txBox="1">
            <a:spLocks noGrp="1"/>
          </p:cNvSpPr>
          <p:nvPr>
            <p:ph type="subTitle" idx="3"/>
          </p:nvPr>
        </p:nvSpPr>
        <p:spPr>
          <a:xfrm>
            <a:off x="1193508" y="1564576"/>
            <a:ext cx="2796900" cy="136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The KNN classifier is applied to predict stroke risk based on the dataset features.</a:t>
            </a:r>
          </a:p>
        </p:txBody>
      </p:sp>
      <p:sp>
        <p:nvSpPr>
          <p:cNvPr id="449" name="Google Shape;449;p36"/>
          <p:cNvSpPr txBox="1">
            <a:spLocks noGrp="1"/>
          </p:cNvSpPr>
          <p:nvPr>
            <p:ph type="subTitle" idx="1"/>
          </p:nvPr>
        </p:nvSpPr>
        <p:spPr>
          <a:xfrm>
            <a:off x="1038715" y="1184109"/>
            <a:ext cx="2796900" cy="572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dirty="0"/>
              <a:t>Classification Model:</a:t>
            </a:r>
            <a:endParaRPr dirty="0"/>
          </a:p>
        </p:txBody>
      </p:sp>
      <p:sp>
        <p:nvSpPr>
          <p:cNvPr id="450" name="Google Shape;450;p36"/>
          <p:cNvSpPr txBox="1">
            <a:spLocks noGrp="1"/>
          </p:cNvSpPr>
          <p:nvPr>
            <p:ph type="subTitle" idx="2"/>
          </p:nvPr>
        </p:nvSpPr>
        <p:spPr>
          <a:xfrm>
            <a:off x="1325105" y="2982326"/>
            <a:ext cx="2727702" cy="436552"/>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700" dirty="0"/>
              <a:t>Logistic Regression.</a:t>
            </a:r>
          </a:p>
        </p:txBody>
      </p:sp>
      <p:sp>
        <p:nvSpPr>
          <p:cNvPr id="451" name="Google Shape;451;p36"/>
          <p:cNvSpPr txBox="1">
            <a:spLocks noGrp="1"/>
          </p:cNvSpPr>
          <p:nvPr>
            <p:ph type="subTitle" idx="4"/>
          </p:nvPr>
        </p:nvSpPr>
        <p:spPr>
          <a:xfrm>
            <a:off x="1558216" y="3418878"/>
            <a:ext cx="3788699"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A logistic regression model is implemented from scratch, including methods for fitting the model to the data, making predictions, and evaluating model performance using accuracy, precision, recall, F1 score, and confusion matrices</a:t>
            </a:r>
          </a:p>
        </p:txBody>
      </p:sp>
      <p:sp>
        <p:nvSpPr>
          <p:cNvPr id="452" name="Google Shape;452;p36"/>
          <p:cNvSpPr/>
          <p:nvPr/>
        </p:nvSpPr>
        <p:spPr>
          <a:xfrm>
            <a:off x="513316" y="1408509"/>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6"/>
          <p:cNvSpPr/>
          <p:nvPr/>
        </p:nvSpPr>
        <p:spPr>
          <a:xfrm>
            <a:off x="861616" y="3037475"/>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F578BA5-E7E6-080D-56F5-8338723491FD}"/>
              </a:ext>
            </a:extLst>
          </p:cNvPr>
          <p:cNvPicPr>
            <a:picLocks noChangeAspect="1"/>
          </p:cNvPicPr>
          <p:nvPr/>
        </p:nvPicPr>
        <p:blipFill>
          <a:blip r:embed="rId3"/>
          <a:stretch>
            <a:fillRect/>
          </a:stretch>
        </p:blipFill>
        <p:spPr>
          <a:xfrm>
            <a:off x="5058357" y="1517200"/>
            <a:ext cx="701101" cy="701101"/>
          </a:xfrm>
          <a:prstGeom prst="rect">
            <a:avLst/>
          </a:prstGeom>
        </p:spPr>
      </p:pic>
      <p:sp>
        <p:nvSpPr>
          <p:cNvPr id="3" name="Google Shape;450;p36">
            <a:extLst>
              <a:ext uri="{FF2B5EF4-FFF2-40B4-BE49-F238E27FC236}">
                <a16:creationId xmlns:a16="http://schemas.microsoft.com/office/drawing/2014/main" id="{C6E16081-38E5-7D58-3660-6BEDD9A7C37D}"/>
              </a:ext>
            </a:extLst>
          </p:cNvPr>
          <p:cNvSpPr txBox="1">
            <a:spLocks/>
          </p:cNvSpPr>
          <p:nvPr/>
        </p:nvSpPr>
        <p:spPr>
          <a:xfrm>
            <a:off x="5759458" y="1496832"/>
            <a:ext cx="2727702" cy="436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400"/>
              <a:buFont typeface="Montserrat SemiBold"/>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200"/>
              </a:spcAft>
            </a:pPr>
            <a:r>
              <a:rPr lang="en-US" sz="1700" dirty="0"/>
              <a:t>Resampling Techniques</a:t>
            </a:r>
          </a:p>
        </p:txBody>
      </p:sp>
      <p:sp>
        <p:nvSpPr>
          <p:cNvPr id="4" name="Google Shape;451;p36">
            <a:extLst>
              <a:ext uri="{FF2B5EF4-FFF2-40B4-BE49-F238E27FC236}">
                <a16:creationId xmlns:a16="http://schemas.microsoft.com/office/drawing/2014/main" id="{467C5A33-2248-D7B3-CAF2-3578168355BD}"/>
              </a:ext>
            </a:extLst>
          </p:cNvPr>
          <p:cNvSpPr txBox="1">
            <a:spLocks/>
          </p:cNvSpPr>
          <p:nvPr/>
        </p:nvSpPr>
        <p:spPr>
          <a:xfrm>
            <a:off x="5759458" y="1756809"/>
            <a:ext cx="3384542" cy="2752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l">
              <a:spcAft>
                <a:spcPts val="1200"/>
              </a:spcAft>
            </a:pPr>
            <a:r>
              <a:rPr lang="en-US" dirty="0"/>
              <a:t>Random </a:t>
            </a:r>
            <a:r>
              <a:rPr lang="en-US" dirty="0" err="1"/>
              <a:t>Oversampling:Implemented</a:t>
            </a:r>
            <a:r>
              <a:rPr lang="en-US" dirty="0"/>
              <a:t> using </a:t>
            </a:r>
            <a:r>
              <a:rPr lang="en-US" dirty="0" err="1"/>
              <a:t>RandomOverSampler</a:t>
            </a:r>
            <a:r>
              <a:rPr lang="en-US" dirty="0"/>
              <a:t> from the imbalanced-learn library to balance the dataset by generating synthetic samples for the minority class.</a:t>
            </a:r>
          </a:p>
          <a:p>
            <a:pPr marL="0" indent="0" algn="l">
              <a:spcAft>
                <a:spcPts val="1200"/>
              </a:spcAft>
            </a:pPr>
            <a:r>
              <a:rPr lang="en-US" dirty="0"/>
              <a:t>Random </a:t>
            </a:r>
            <a:r>
              <a:rPr lang="en-US" dirty="0" err="1"/>
              <a:t>Undersampling</a:t>
            </a:r>
            <a:r>
              <a:rPr lang="en-US" dirty="0"/>
              <a:t>: Implemented using </a:t>
            </a:r>
            <a:r>
              <a:rPr lang="en-US" dirty="0" err="1"/>
              <a:t>RandomUnderSampler</a:t>
            </a:r>
            <a:r>
              <a:rPr lang="en-US" dirty="0"/>
              <a:t> from the imbalanced-learn library to balance the dataset by removing some samples from the majority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Model Training and Evaluation:</a:t>
            </a:r>
            <a:endParaRPr dirty="0">
              <a:solidFill>
                <a:schemeClr val="dk1"/>
              </a:solidFill>
            </a:endParaRPr>
          </a:p>
        </p:txBody>
      </p:sp>
      <p:sp>
        <p:nvSpPr>
          <p:cNvPr id="448" name="Google Shape;448;p36"/>
          <p:cNvSpPr txBox="1">
            <a:spLocks noGrp="1"/>
          </p:cNvSpPr>
          <p:nvPr>
            <p:ph type="subTitle" idx="3"/>
          </p:nvPr>
        </p:nvSpPr>
        <p:spPr>
          <a:xfrm>
            <a:off x="1602237" y="1555794"/>
            <a:ext cx="3455984" cy="203191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Accuracy Score: Calculated using </a:t>
            </a:r>
            <a:r>
              <a:rPr lang="en-US" dirty="0" err="1"/>
              <a:t>accuracy_score</a:t>
            </a:r>
            <a:r>
              <a:rPr lang="en-US" dirty="0"/>
              <a:t> from scikit-learn to evaluate the performance of the KNN models.</a:t>
            </a:r>
          </a:p>
          <a:p>
            <a:pPr marL="0" lvl="0" indent="0" algn="l" rtl="0">
              <a:spcBef>
                <a:spcPts val="0"/>
              </a:spcBef>
              <a:spcAft>
                <a:spcPts val="1200"/>
              </a:spcAft>
              <a:buNone/>
            </a:pPr>
            <a:r>
              <a:rPr lang="en-US" dirty="0"/>
              <a:t>Confusion Matrix: Generated using </a:t>
            </a:r>
            <a:r>
              <a:rPr lang="en-US" dirty="0" err="1"/>
              <a:t>confusion_matrix</a:t>
            </a:r>
            <a:r>
              <a:rPr lang="en-US" dirty="0"/>
              <a:t> from scikit-learn to visualize the performance of the models.</a:t>
            </a:r>
          </a:p>
        </p:txBody>
      </p:sp>
      <p:sp>
        <p:nvSpPr>
          <p:cNvPr id="449" name="Google Shape;449;p36"/>
          <p:cNvSpPr txBox="1">
            <a:spLocks noGrp="1"/>
          </p:cNvSpPr>
          <p:nvPr>
            <p:ph type="subTitle" idx="1"/>
          </p:nvPr>
        </p:nvSpPr>
        <p:spPr>
          <a:xfrm>
            <a:off x="1067545" y="1204883"/>
            <a:ext cx="2796900" cy="572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dirty="0"/>
              <a:t>Model Evaluation:</a:t>
            </a:r>
          </a:p>
        </p:txBody>
      </p:sp>
      <p:sp>
        <p:nvSpPr>
          <p:cNvPr id="452" name="Google Shape;452;p36"/>
          <p:cNvSpPr/>
          <p:nvPr/>
        </p:nvSpPr>
        <p:spPr>
          <a:xfrm>
            <a:off x="451323" y="1258532"/>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 name="Picture 8">
            <a:extLst>
              <a:ext uri="{FF2B5EF4-FFF2-40B4-BE49-F238E27FC236}">
                <a16:creationId xmlns:a16="http://schemas.microsoft.com/office/drawing/2014/main" id="{48DF785A-4566-108B-8373-3DCD8B0BFAD8}"/>
              </a:ext>
            </a:extLst>
          </p:cNvPr>
          <p:cNvPicPr>
            <a:picLocks noChangeAspect="1"/>
          </p:cNvPicPr>
          <p:nvPr/>
        </p:nvPicPr>
        <p:blipFill>
          <a:blip r:embed="rId3"/>
          <a:stretch>
            <a:fillRect/>
          </a:stretch>
        </p:blipFill>
        <p:spPr>
          <a:xfrm>
            <a:off x="5968563" y="1668174"/>
            <a:ext cx="3328704" cy="2938527"/>
          </a:xfrm>
          <a:prstGeom prst="rect">
            <a:avLst/>
          </a:prstGeom>
        </p:spPr>
      </p:pic>
    </p:spTree>
    <p:extLst>
      <p:ext uri="{BB962C8B-B14F-4D97-AF65-F5344CB8AC3E}">
        <p14:creationId xmlns:p14="http://schemas.microsoft.com/office/powerpoint/2010/main" val="416440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7"/>
          <p:cNvSpPr txBox="1">
            <a:spLocks noGrp="1"/>
          </p:cNvSpPr>
          <p:nvPr>
            <p:ph type="title"/>
          </p:nvPr>
        </p:nvSpPr>
        <p:spPr>
          <a:xfrm>
            <a:off x="4990454" y="425870"/>
            <a:ext cx="4858718" cy="137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GUI for</a:t>
            </a:r>
            <a:br>
              <a:rPr lang="en-US" dirty="0"/>
            </a:br>
            <a:r>
              <a:rPr lang="en-US" dirty="0"/>
              <a:t> Stroke Prediction:</a:t>
            </a:r>
          </a:p>
        </p:txBody>
      </p:sp>
      <p:sp>
        <p:nvSpPr>
          <p:cNvPr id="687" name="Google Shape;687;p47"/>
          <p:cNvSpPr txBox="1">
            <a:spLocks noGrp="1"/>
          </p:cNvSpPr>
          <p:nvPr>
            <p:ph type="subTitle" idx="1"/>
          </p:nvPr>
        </p:nvSpPr>
        <p:spPr>
          <a:xfrm>
            <a:off x="5502256" y="1477305"/>
            <a:ext cx="3641744" cy="278062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err="1"/>
              <a:t>Tkinter</a:t>
            </a:r>
            <a:r>
              <a:rPr lang="en-US" sz="1600" dirty="0"/>
              <a:t> GUI: A graphical user interface (GUI) is created using </a:t>
            </a:r>
            <a:r>
              <a:rPr lang="en-US" sz="1600" dirty="0" err="1"/>
              <a:t>Tkinter</a:t>
            </a:r>
            <a:r>
              <a:rPr lang="en-US" sz="1600" dirty="0"/>
              <a:t>, allowing users to input age, BMI, and smoking status to predict stroke risk. However, the actual prediction logic is a simple mock based on predefined conditions</a:t>
            </a:r>
            <a:endParaRPr sz="1600" dirty="0"/>
          </a:p>
        </p:txBody>
      </p:sp>
      <p:grpSp>
        <p:nvGrpSpPr>
          <p:cNvPr id="688" name="Google Shape;688;p47"/>
          <p:cNvGrpSpPr/>
          <p:nvPr/>
        </p:nvGrpSpPr>
        <p:grpSpPr>
          <a:xfrm>
            <a:off x="9144000" y="2417376"/>
            <a:ext cx="1207353" cy="324548"/>
            <a:chOff x="4572000" y="214951"/>
            <a:chExt cx="1207353" cy="324548"/>
          </a:xfrm>
        </p:grpSpPr>
        <p:sp>
          <p:nvSpPr>
            <p:cNvPr id="689" name="Google Shape;689;p4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txBody>
            <a:bodyPr/>
            <a:lstStyle/>
            <a:p>
              <a:endParaRPr lang="en-US"/>
            </a:p>
          </p:txBody>
        </p:sp>
        <p:sp>
          <p:nvSpPr>
            <p:cNvPr id="690" name="Google Shape;690;p4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txBody>
            <a:bodyPr/>
            <a:lstStyle/>
            <a:p>
              <a:endParaRPr lang="en-US"/>
            </a:p>
          </p:txBody>
        </p:sp>
      </p:grpSp>
      <p:pic>
        <p:nvPicPr>
          <p:cNvPr id="2" name="Picture 1">
            <a:extLst>
              <a:ext uri="{FF2B5EF4-FFF2-40B4-BE49-F238E27FC236}">
                <a16:creationId xmlns:a16="http://schemas.microsoft.com/office/drawing/2014/main" id="{17DF47BE-DB61-B673-2B8D-47C0D4F1AEB2}"/>
              </a:ext>
            </a:extLst>
          </p:cNvPr>
          <p:cNvPicPr>
            <a:picLocks noChangeAspect="1"/>
          </p:cNvPicPr>
          <p:nvPr/>
        </p:nvPicPr>
        <p:blipFill>
          <a:blip r:embed="rId3"/>
          <a:srcRect/>
          <a:stretch/>
        </p:blipFill>
        <p:spPr>
          <a:xfrm>
            <a:off x="523999" y="882235"/>
            <a:ext cx="3770904" cy="32630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subTitle" idx="1"/>
          </p:nvPr>
        </p:nvSpPr>
        <p:spPr>
          <a:xfrm>
            <a:off x="170785" y="906651"/>
            <a:ext cx="6044035" cy="3084503"/>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400" b="1" dirty="0">
                <a:latin typeface="Aptos ExtraBold" panose="020B0004020202020204" pitchFamily="34" charset="0"/>
              </a:rPr>
              <a:t>In conclusion </a:t>
            </a:r>
          </a:p>
          <a:p>
            <a:pPr marL="0" lvl="0" indent="0" algn="l" rtl="0">
              <a:spcBef>
                <a:spcPts val="0"/>
              </a:spcBef>
              <a:spcAft>
                <a:spcPts val="0"/>
              </a:spcAft>
              <a:buNone/>
            </a:pPr>
            <a:r>
              <a:rPr lang="en-US" dirty="0">
                <a:latin typeface="Aptos ExtraBold" panose="020B0004020202020204" pitchFamily="34" charset="0"/>
              </a:rPr>
              <a:t>addressing imbalanced datasets in stroke risk prediction is crucial for accurate modeling. Through techniques like under-sampling and over-sampling, we achieved improved model performance. However, these methods come with trade-offs such as information loss or overfitting. By combining resampling techniques with algorithmic advancements, we can enhance predictive accuracy and enable more precise healthcare interventions. This underscores the importance of ongoing research and innovation in data science for better healthcare outcomes</a:t>
            </a:r>
          </a:p>
        </p:txBody>
      </p:sp>
      <p:pic>
        <p:nvPicPr>
          <p:cNvPr id="4" name="Picture 3">
            <a:extLst>
              <a:ext uri="{FF2B5EF4-FFF2-40B4-BE49-F238E27FC236}">
                <a16:creationId xmlns:a16="http://schemas.microsoft.com/office/drawing/2014/main" id="{5D17F450-762D-DB3A-9A77-073B23CBAE55}"/>
              </a:ext>
            </a:extLst>
          </p:cNvPr>
          <p:cNvPicPr>
            <a:picLocks noChangeAspect="1"/>
          </p:cNvPicPr>
          <p:nvPr/>
        </p:nvPicPr>
        <p:blipFill>
          <a:blip r:embed="rId3"/>
          <a:stretch>
            <a:fillRect/>
          </a:stretch>
        </p:blipFill>
        <p:spPr>
          <a:xfrm>
            <a:off x="6642739" y="-16467"/>
            <a:ext cx="3328704" cy="2938527"/>
          </a:xfrm>
          <a:prstGeom prst="rect">
            <a:avLst/>
          </a:prstGeom>
        </p:spPr>
      </p:pic>
    </p:spTree>
  </p:cSld>
  <p:clrMapOvr>
    <a:masterClrMapping/>
  </p:clrMapOvr>
</p:sld>
</file>

<file path=ppt/theme/theme1.xml><?xml version="1.0" encoding="utf-8"?>
<a:theme xmlns:a="http://schemas.openxmlformats.org/drawingml/2006/main" name="Strokes Breakthrough by Slidesgo">
  <a:themeElements>
    <a:clrScheme name="Simple Light">
      <a:dk1>
        <a:srgbClr val="000000"/>
      </a:dk1>
      <a:lt1>
        <a:srgbClr val="FFFFFF"/>
      </a:lt1>
      <a:dk2>
        <a:srgbClr val="7F94A1"/>
      </a:dk2>
      <a:lt2>
        <a:srgbClr val="FFF6F0"/>
      </a:lt2>
      <a:accent1>
        <a:srgbClr val="E9E4DD"/>
      </a:accent1>
      <a:accent2>
        <a:srgbClr val="D7D7D3"/>
      </a:accent2>
      <a:accent3>
        <a:srgbClr val="C6C9C9"/>
      </a:accent3>
      <a:accent4>
        <a:srgbClr val="B4BCBF"/>
      </a:accent4>
      <a:accent5>
        <a:srgbClr val="A2AFB5"/>
      </a:accent5>
      <a:accent6>
        <a:srgbClr val="91A1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544</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Bahnschrift SemiBold</vt:lpstr>
      <vt:lpstr>Montserrat SemiBold</vt:lpstr>
      <vt:lpstr>Roboto</vt:lpstr>
      <vt:lpstr>Aptos ExtraBold</vt:lpstr>
      <vt:lpstr>Arial</vt:lpstr>
      <vt:lpstr>Aharoni</vt:lpstr>
      <vt:lpstr>Open Sans</vt:lpstr>
      <vt:lpstr>Nunito Sans</vt:lpstr>
      <vt:lpstr>Montserrat ExtraBold</vt:lpstr>
      <vt:lpstr>Strokes Breakthrough by Slidesgo</vt:lpstr>
      <vt:lpstr>Cerebral Stroke Prediction</vt:lpstr>
      <vt:lpstr>PowerPoint Presentation</vt:lpstr>
      <vt:lpstr>About dataset</vt:lpstr>
      <vt:lpstr>Project Overview:</vt:lpstr>
      <vt:lpstr>Data Preprocessing</vt:lpstr>
      <vt:lpstr>Model Training and Evaluation:</vt:lpstr>
      <vt:lpstr>Model Training and Evaluation:</vt:lpstr>
      <vt:lpstr>GUI for  Stroke Prediction:</vt:lpstr>
      <vt:lpstr>PowerPoint Presentation</vt:lpstr>
      <vt:lpstr>Tank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Cerebral Stroke Prediction</dc:title>
  <cp:lastModifiedBy>hajar deraz</cp:lastModifiedBy>
  <cp:revision>2</cp:revision>
  <dcterms:modified xsi:type="dcterms:W3CDTF">2024-04-28T17:59:10Z</dcterms:modified>
</cp:coreProperties>
</file>