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3782b9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e3782b9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ae3782b9d9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e3782b9d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e3782b9d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ae3782b9d9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3782b9d9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e3782b9d9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ae3782b9d9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e3782b9d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e3782b9d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ae3782b9d9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e3782b9d9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e3782b9d9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e3782b9d9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ae3782b9d9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e3782b9d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ae3782b9d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e3782b9d9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ae3782b9d9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70e29239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70e29239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b70e29239a_2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e3782b9d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e3782b9d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ae3782b9d9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e3782b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e3782b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ae3782b9d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e3782b9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e3782b9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ae3782b9d9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e3782b9d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e3782b9d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ae3782b9d9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4500"/>
              <a:buFont typeface="Verdana"/>
              <a:buNone/>
              <a:defRPr sz="4500" b="1">
                <a:solidFill>
                  <a:srgbClr val="FF8C3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8766F"/>
                </a:solidFill>
              </a:defRPr>
            </a:lvl1pPr>
            <a:lvl2pPr lvl="1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30"/>
              </a:spcBef>
              <a:spcAft>
                <a:spcPts val="0"/>
              </a:spcAft>
              <a:buSzPts val="2016"/>
              <a:buNone/>
              <a:defRPr/>
            </a:lvl4pPr>
            <a:lvl5pPr lvl="4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57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2500884" y="-1467612"/>
            <a:ext cx="4187952" cy="81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991100" y="2171704"/>
            <a:ext cx="525779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876300" y="190503"/>
            <a:ext cx="5257801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39552" y="1916832"/>
            <a:ext cx="8111872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8766F"/>
              </a:buClr>
              <a:buSzPts val="3600"/>
              <a:buFont typeface="Verdana"/>
              <a:buNone/>
              <a:defRPr sz="3600" b="0" cap="none">
                <a:solidFill>
                  <a:srgbClr val="7876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91425" bIns="45700" anchor="t" anchorCtr="0">
            <a:noAutofit/>
          </a:bodyPr>
          <a:lstStyle>
            <a:lvl1pPr marL="457200" marR="36576" lvl="0" indent="-228600" algn="l">
              <a:spcBef>
                <a:spcPts val="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B75C00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30"/>
              </a:spcBef>
              <a:spcAft>
                <a:spcPts val="0"/>
              </a:spcAft>
              <a:buSzPts val="156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18596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514352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6068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marL="914400" lvl="1" indent="-3683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marL="1371600" lvl="2" indent="-355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56616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 sz="1800"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755360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6068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marL="914400" lvl="1" indent="-3683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marL="1371600" lvl="2" indent="-355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56616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 sz="1800"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92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230"/>
              </a:spcBef>
              <a:spcAft>
                <a:spcPts val="0"/>
              </a:spcAft>
              <a:buSzPts val="1792"/>
              <a:buNone/>
              <a:defRPr sz="1600" b="1"/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652169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45700" anchor="ctr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92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230"/>
              </a:spcBef>
              <a:spcAft>
                <a:spcPts val="0"/>
              </a:spcAft>
              <a:buSzPts val="1792"/>
              <a:buNone/>
              <a:defRPr sz="1600" b="1"/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07224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5052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392" algn="l">
              <a:spcBef>
                <a:spcPts val="230"/>
              </a:spcBef>
              <a:spcAft>
                <a:spcPts val="0"/>
              </a:spcAft>
              <a:buSzPts val="1792"/>
              <a:buChar char="◦"/>
              <a:defRPr sz="1600"/>
            </a:lvl4pPr>
            <a:lvl5pPr marL="2286000" lvl="4" indent="-3302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52169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5052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392" algn="l">
              <a:spcBef>
                <a:spcPts val="230"/>
              </a:spcBef>
              <a:spcAft>
                <a:spcPts val="0"/>
              </a:spcAft>
              <a:buSzPts val="1792"/>
              <a:buChar char="◦"/>
              <a:defRPr sz="1600"/>
            </a:lvl4pPr>
            <a:lvl5pPr marL="2286000" lvl="4" indent="-3302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18596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sz="2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538847" y="1447802"/>
            <a:ext cx="2971800" cy="420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marR="18288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1"/>
                </a:solidFill>
              </a:defRPr>
            </a:lvl3pPr>
            <a:lvl4pPr marL="1828800" lvl="3" indent="-228600" algn="l">
              <a:spcBef>
                <a:spcPts val="230"/>
              </a:spcBef>
              <a:spcAft>
                <a:spcPts val="0"/>
              </a:spcAft>
              <a:buSzPts val="1008"/>
              <a:buNone/>
              <a:defRPr sz="900">
                <a:solidFill>
                  <a:schemeClr val="dk1"/>
                </a:solidFill>
              </a:defRPr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761372" y="930144"/>
            <a:ext cx="4626159" cy="472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70840" algn="l">
              <a:spcBef>
                <a:spcPts val="250"/>
              </a:spcBef>
              <a:spcAft>
                <a:spcPts val="0"/>
              </a:spcAft>
              <a:buSzPts val="2240"/>
              <a:buChar char="⚫"/>
              <a:defRPr sz="2800">
                <a:solidFill>
                  <a:schemeClr val="dk1"/>
                </a:solidFill>
              </a:defRPr>
            </a:lvl1pPr>
            <a:lvl2pPr marL="914400" lvl="1" indent="-393700" algn="l">
              <a:spcBef>
                <a:spcPts val="250"/>
              </a:spcBef>
              <a:spcAft>
                <a:spcPts val="0"/>
              </a:spcAft>
              <a:buSzPts val="2600"/>
              <a:buChar char="◦"/>
              <a:defRPr sz="2600"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250"/>
              </a:spcBef>
              <a:spcAft>
                <a:spcPts val="0"/>
              </a:spcAft>
              <a:buSzPts val="2400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70839" algn="l">
              <a:spcBef>
                <a:spcPts val="230"/>
              </a:spcBef>
              <a:spcAft>
                <a:spcPts val="0"/>
              </a:spcAft>
              <a:buSzPts val="2240"/>
              <a:buChar char="◦"/>
              <a:defRPr sz="2000"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228600" algn="l">
              <a:spcBef>
                <a:spcPts val="250"/>
              </a:spcBef>
              <a:spcAft>
                <a:spcPts val="0"/>
              </a:spcAft>
              <a:buSzPts val="1700"/>
              <a:buNone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8766F"/>
              </a:buClr>
              <a:buSzPts val="3600"/>
              <a:buFont typeface="Verdana"/>
              <a:buNone/>
              <a:defRPr sz="3600" b="0">
                <a:solidFill>
                  <a:srgbClr val="7876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462712" y="533400"/>
            <a:ext cx="2240280" cy="42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spcBef>
                <a:spcPts val="250"/>
              </a:spcBef>
              <a:spcAft>
                <a:spcPts val="0"/>
              </a:spcAft>
              <a:buSzPts val="1200"/>
              <a:buChar char="◦"/>
              <a:defRPr sz="1200">
                <a:solidFill>
                  <a:srgbClr val="FFFFFF"/>
                </a:solidFill>
              </a:defRPr>
            </a:lvl2pPr>
            <a:lvl3pPr marL="1371600" lvl="2" indent="-292100" algn="l">
              <a:spcBef>
                <a:spcPts val="250"/>
              </a:spcBef>
              <a:spcAft>
                <a:spcPts val="0"/>
              </a:spcAft>
              <a:buSzPts val="1000"/>
              <a:buChar char="●"/>
              <a:defRPr sz="1000">
                <a:solidFill>
                  <a:srgbClr val="FFFFFF"/>
                </a:solidFill>
              </a:defRPr>
            </a:lvl3pPr>
            <a:lvl4pPr marL="1828800" lvl="3" indent="-292608" algn="l">
              <a:spcBef>
                <a:spcPts val="230"/>
              </a:spcBef>
              <a:spcAft>
                <a:spcPts val="0"/>
              </a:spcAft>
              <a:buSzPts val="1008"/>
              <a:buChar char="◦"/>
              <a:defRPr sz="900">
                <a:solidFill>
                  <a:srgbClr val="FFFFFF"/>
                </a:solidFill>
              </a:defRPr>
            </a:lvl4pPr>
            <a:lvl5pPr marL="2286000" lvl="4" indent="-285750" algn="l">
              <a:spcBef>
                <a:spcPts val="250"/>
              </a:spcBef>
              <a:spcAft>
                <a:spcPts val="0"/>
              </a:spcAft>
              <a:buSzPts val="900"/>
              <a:buChar char="●"/>
              <a:defRPr sz="9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2800"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rgbClr val="4F4D49"/>
          </a:solidFill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R="0" lvl="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250"/>
              </a:spcBef>
              <a:spcAft>
                <a:spcPts val="0"/>
              </a:spcAft>
              <a:buClr>
                <a:srgbClr val="EF323E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230"/>
              </a:spcBef>
              <a:spcAft>
                <a:spcPts val="0"/>
              </a:spcAft>
              <a:buClr>
                <a:srgbClr val="EF323E"/>
              </a:buClr>
              <a:buSzPts val="2128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17422" y="1484784"/>
            <a:ext cx="8306809" cy="5044850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18596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  <a:defRPr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44581" y="1628800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marR="0" lvl="0" indent="-37084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68300" algn="l" rtl="0">
              <a:spcBef>
                <a:spcPts val="250"/>
              </a:spcBef>
              <a:spcAft>
                <a:spcPts val="0"/>
              </a:spcAft>
              <a:buClr>
                <a:srgbClr val="EF323E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63728" algn="l" rtl="0">
              <a:spcBef>
                <a:spcPts val="230"/>
              </a:spcBef>
              <a:spcAft>
                <a:spcPts val="0"/>
              </a:spcAft>
              <a:buClr>
                <a:srgbClr val="EF323E"/>
              </a:buClr>
              <a:buSzPts val="2128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6550" algn="l" rtl="0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400" b="1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755576" y="1700808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4500"/>
              <a:buFont typeface="Verdana"/>
              <a:buNone/>
            </a:pPr>
            <a:r>
              <a:rPr lang="bg-BG"/>
              <a:t>Emergency Accomodation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722375" y="3685023"/>
            <a:ext cx="7772400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45700" anchor="t" anchorCtr="0">
            <a:noAutofit/>
          </a:bodyPr>
          <a:lstStyle/>
          <a:p>
            <a:pPr marL="36576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bg-BG" sz="1700"/>
              <a:t>Надежда Францева - 62391</a:t>
            </a:r>
            <a:endParaRPr/>
          </a:p>
          <a:p>
            <a:pPr marL="36576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bg-BG" sz="1700"/>
              <a:t>Искра Божкова - 62410 </a:t>
            </a:r>
            <a:endParaRPr sz="1700"/>
          </a:p>
          <a:p>
            <a:pPr marL="36576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bg-BG" sz="1700"/>
              <a:t>Силвия Деянова - 62448</a:t>
            </a:r>
            <a:endParaRPr sz="1700"/>
          </a:p>
          <a:p>
            <a:pPr marL="36576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bg-BG" sz="1700"/>
              <a:t>Ивана Драгнева - 62480</a:t>
            </a:r>
            <a:endParaRPr sz="1700"/>
          </a:p>
          <a:p>
            <a:pPr marL="36576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bg-BG" sz="1700"/>
              <a:t>Весела Петрова - 62494</a:t>
            </a:r>
            <a:endParaRPr sz="1700"/>
          </a:p>
          <a:p>
            <a:pPr marL="36576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480006" y="513923"/>
            <a:ext cx="81840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400"/>
              <a:buFont typeface="Verdana"/>
              <a:buNone/>
            </a:pPr>
            <a:r>
              <a:rPr lang="bg-BG" sz="2700"/>
              <a:t>Основни потребителски случаи за регистрация и вход на медицинско лице в ЕА</a:t>
            </a:r>
            <a:endParaRPr sz="2700"/>
          </a:p>
        </p:txBody>
      </p:sp>
      <p:sp>
        <p:nvSpPr>
          <p:cNvPr id="165" name="Google Shape;165;p22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10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63" y="1641625"/>
            <a:ext cx="7901276" cy="471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467556" y="316548"/>
            <a:ext cx="8184000" cy="1051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400"/>
              <a:buFont typeface="Verdana"/>
              <a:buNone/>
            </a:pPr>
            <a:r>
              <a:rPr lang="bg-BG" sz="2900"/>
              <a:t>Основни потребителски случаи за регистрация и вход на пациент в ЕА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11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13" y="1609525"/>
            <a:ext cx="8003275" cy="4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467544" y="336848"/>
            <a:ext cx="8184000" cy="1051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900"/>
              <a:t>Управление на акаунта на регистрираните потребители</a:t>
            </a:r>
            <a:endParaRPr sz="290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50" y="1387848"/>
            <a:ext cx="7314593" cy="5241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8184000" cy="1051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900"/>
              <a:t>Възможности на пациентите след вход</a:t>
            </a:r>
            <a:endParaRPr sz="2900"/>
          </a:p>
        </p:txBody>
      </p:sp>
      <p:sp>
        <p:nvSpPr>
          <p:cNvPr id="190" name="Google Shape;190;p25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550" y="1449198"/>
            <a:ext cx="6138892" cy="524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639600" y="152450"/>
            <a:ext cx="8166000" cy="1315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900"/>
              <a:t>Възможности за медицинските лица след вход</a:t>
            </a:r>
            <a:endParaRPr sz="2900"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613" y="1467650"/>
            <a:ext cx="6449966" cy="50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253775" y="278750"/>
            <a:ext cx="8588100" cy="1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240"/>
              <a:buFont typeface="Verdana"/>
              <a:buNone/>
            </a:pPr>
            <a:r>
              <a:rPr lang="bg-BG" sz="3240"/>
              <a:t>Диаграма на последователността за вход в системата</a:t>
            </a:r>
            <a:endParaRPr sz="3240"/>
          </a:p>
        </p:txBody>
      </p:sp>
      <p:sp>
        <p:nvSpPr>
          <p:cNvPr id="205" name="Google Shape;205;p27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15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900" y="1386350"/>
            <a:ext cx="6694875" cy="53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253775" y="90525"/>
            <a:ext cx="8711400" cy="17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240"/>
              <a:buFont typeface="Verdana"/>
              <a:buNone/>
            </a:pPr>
            <a:r>
              <a:rPr lang="bg-BG" sz="3240"/>
              <a:t>Диаграма на последователността за проверка за състоянието на болниците</a:t>
            </a:r>
            <a:endParaRPr sz="3240"/>
          </a:p>
        </p:txBody>
      </p:sp>
      <p:sp>
        <p:nvSpPr>
          <p:cNvPr id="213" name="Google Shape;213;p28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1875425"/>
            <a:ext cx="8279975" cy="42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327750" y="405600"/>
            <a:ext cx="8488500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240"/>
              <a:buFont typeface="Verdana"/>
              <a:buNone/>
            </a:pPr>
            <a:r>
              <a:rPr lang="bg-BG" sz="3240"/>
              <a:t>Диаграма на последователността</a:t>
            </a:r>
            <a:endParaRPr sz="324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240"/>
              <a:buFont typeface="Verdana"/>
              <a:buNone/>
            </a:pPr>
            <a:r>
              <a:rPr lang="bg-BG" sz="3240"/>
              <a:t>за попълване на първа анкета</a:t>
            </a:r>
            <a:endParaRPr sz="3240"/>
          </a:p>
        </p:txBody>
      </p:sp>
      <p:sp>
        <p:nvSpPr>
          <p:cNvPr id="221" name="Google Shape;221;p29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17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75" y="1875525"/>
            <a:ext cx="8326651" cy="41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225588" y="344275"/>
            <a:ext cx="86790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240"/>
              <a:buFont typeface="Verdana"/>
              <a:buNone/>
            </a:pPr>
            <a:r>
              <a:rPr lang="bg-BG" sz="3240"/>
              <a:t>Диаграма на последователността за попълване на втора анкета</a:t>
            </a:r>
            <a:endParaRPr sz="3240"/>
          </a:p>
        </p:txBody>
      </p:sp>
      <p:sp>
        <p:nvSpPr>
          <p:cNvPr id="229" name="Google Shape;229;p30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00" y="1953800"/>
            <a:ext cx="8405175" cy="4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157200" y="132050"/>
            <a:ext cx="89868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</a:pPr>
            <a:r>
              <a:rPr lang="bg-BG" sz="2700"/>
              <a:t>Диаграма на активностите за обновяване на информацията за болниците</a:t>
            </a:r>
            <a:endParaRPr sz="2700"/>
          </a:p>
        </p:txBody>
      </p:sp>
      <p:sp>
        <p:nvSpPr>
          <p:cNvPr id="237" name="Google Shape;237;p31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19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13" y="1915750"/>
            <a:ext cx="8024950" cy="4267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</a:pPr>
            <a:r>
              <a:rPr lang="bg-BG"/>
              <a:t>Съдържание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39552" y="1916832"/>
            <a:ext cx="8111872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76" lvl="0" indent="-2651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2"/>
              <a:buChar char="⚫"/>
            </a:pPr>
            <a:r>
              <a:rPr lang="bg-BG" sz="2590"/>
              <a:t>Обхват, перспективи и потребители на проекта</a:t>
            </a:r>
            <a:endParaRPr/>
          </a:p>
          <a:p>
            <a:pPr marL="265176" lvl="0" indent="-26517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72"/>
              <a:buChar char="⚫"/>
            </a:pPr>
            <a:r>
              <a:rPr lang="bg-BG" sz="2590"/>
              <a:t>Функционални изисквания</a:t>
            </a:r>
            <a:endParaRPr/>
          </a:p>
          <a:p>
            <a:pPr marL="265176" lvl="0" indent="-26517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72"/>
              <a:buChar char="⚫"/>
            </a:pPr>
            <a:r>
              <a:rPr lang="bg-BG" sz="2590"/>
              <a:t>Нефункционални изисквания</a:t>
            </a:r>
            <a:endParaRPr/>
          </a:p>
          <a:p>
            <a:pPr marL="265176" lvl="0" indent="-26517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72"/>
              <a:buChar char="⚫"/>
            </a:pPr>
            <a:r>
              <a:rPr lang="bg-BG" sz="2590"/>
              <a:t>Потребителски интерфейс</a:t>
            </a:r>
            <a:endParaRPr/>
          </a:p>
          <a:p>
            <a:pPr marL="265176" lvl="0" indent="-26517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72"/>
              <a:buChar char="⚫"/>
            </a:pPr>
            <a:r>
              <a:rPr lang="bg-BG" sz="2590"/>
              <a:t>Основни потребителски случаи</a:t>
            </a:r>
            <a:endParaRPr/>
          </a:p>
          <a:p>
            <a:pPr marL="265176" lvl="0" indent="-26517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72"/>
              <a:buChar char="⚫"/>
            </a:pPr>
            <a:r>
              <a:rPr lang="bg-BG" sz="2590"/>
              <a:t>Диаграми на последователност</a:t>
            </a:r>
            <a:endParaRPr/>
          </a:p>
          <a:p>
            <a:pPr marL="265176" lvl="0" indent="-26517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72"/>
              <a:buChar char="⚫"/>
            </a:pPr>
            <a:r>
              <a:rPr lang="bg-BG" sz="2590"/>
              <a:t>Диаграми на активностите</a:t>
            </a:r>
            <a:endParaRPr/>
          </a:p>
          <a:p>
            <a:pPr marL="265176" lvl="0" indent="-26517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72"/>
              <a:buChar char="⚫"/>
            </a:pPr>
            <a:r>
              <a:rPr lang="bg-BG" sz="2590"/>
              <a:t>Пакетни и клас диаграми</a:t>
            </a:r>
            <a:endParaRPr/>
          </a:p>
          <a:p>
            <a:pPr marL="265176" lvl="0" indent="-26517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72"/>
              <a:buChar char="⚫"/>
            </a:pPr>
            <a:r>
              <a:rPr lang="bg-BG" sz="2590"/>
              <a:t>Бъдещи насоки за развитие</a:t>
            </a:r>
            <a:endParaRPr/>
          </a:p>
          <a:p>
            <a:pPr marL="265176" lvl="0" indent="-13360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72"/>
              <a:buNone/>
            </a:pPr>
            <a:endParaRPr sz="2590"/>
          </a:p>
          <a:p>
            <a:pPr marL="265176" lvl="0" indent="-13360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72"/>
              <a:buNone/>
            </a:pPr>
            <a:endParaRPr sz="2590"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479994" y="432098"/>
            <a:ext cx="81840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</a:pPr>
            <a:r>
              <a:rPr lang="bg-BG"/>
              <a:t>Диаграма на активностите за запазване на болнично легло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20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75" y="1582300"/>
            <a:ext cx="6115050" cy="47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81840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</a:pPr>
            <a:r>
              <a:rPr lang="bg-BG"/>
              <a:t>Клас диаграма</a:t>
            </a:r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21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985" y="1591975"/>
            <a:ext cx="5599014" cy="48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8184000" cy="1051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</a:pPr>
            <a:r>
              <a:rPr lang="bg-BG"/>
              <a:t>Пакетна диаграма</a:t>
            </a:r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22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29" y="2239625"/>
            <a:ext cx="7685549" cy="35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8766F"/>
              </a:buClr>
              <a:buSzPts val="3600"/>
              <a:buFont typeface="Verdana"/>
              <a:buNone/>
            </a:pPr>
            <a:r>
              <a:rPr lang="bg-BG"/>
              <a:t>Бъдещи насоки за развитие</a:t>
            </a: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body" idx="1"/>
          </p:nvPr>
        </p:nvSpPr>
        <p:spPr>
          <a:xfrm>
            <a:off x="539552" y="692696"/>
            <a:ext cx="8183880" cy="39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91425" bIns="45700" anchor="t" anchorCtr="0">
            <a:noAutofit/>
          </a:bodyPr>
          <a:lstStyle/>
          <a:p>
            <a:pPr marL="0" marR="36576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bg-BG">
                <a:solidFill>
                  <a:srgbClr val="000000"/>
                </a:solidFill>
              </a:rPr>
              <a:t>Още повече предлагани услуги:</a:t>
            </a:r>
            <a:endParaRPr>
              <a:solidFill>
                <a:srgbClr val="000000"/>
              </a:solidFill>
            </a:endParaRPr>
          </a:p>
          <a:p>
            <a:pPr marL="457200" marR="36576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</a:pPr>
            <a:r>
              <a:rPr lang="bg-BG">
                <a:solidFill>
                  <a:srgbClr val="000000"/>
                </a:solidFill>
              </a:rPr>
              <a:t>възможност за приспособяване на системата към нови заболявания</a:t>
            </a:r>
            <a:endParaRPr>
              <a:solidFill>
                <a:srgbClr val="000000"/>
              </a:solidFill>
            </a:endParaRPr>
          </a:p>
          <a:p>
            <a:pPr marL="457200" marR="36576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</a:pPr>
            <a:r>
              <a:rPr lang="bg-BG">
                <a:solidFill>
                  <a:srgbClr val="000000"/>
                </a:solidFill>
              </a:rPr>
              <a:t>добавяне на функционалност за издаване на онлайн рецепти от медицинско лице за пациент</a:t>
            </a:r>
            <a:endParaRPr>
              <a:solidFill>
                <a:srgbClr val="000000"/>
              </a:solidFill>
            </a:endParaRPr>
          </a:p>
          <a:p>
            <a:pPr marL="457200" marR="36576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</a:pPr>
            <a:r>
              <a:rPr lang="bg-BG">
                <a:solidFill>
                  <a:srgbClr val="000000"/>
                </a:solidFill>
              </a:rPr>
              <a:t>възможност на потребителя пациент да вижда своите резултати, получени от лабораторията </a:t>
            </a:r>
            <a:endParaRPr>
              <a:solidFill>
                <a:srgbClr val="000000"/>
              </a:solidFill>
            </a:endParaRPr>
          </a:p>
          <a:p>
            <a:pPr marL="457200" marR="36576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</a:pPr>
            <a:r>
              <a:rPr lang="bg-BG">
                <a:solidFill>
                  <a:srgbClr val="000000"/>
                </a:solidFill>
              </a:rPr>
              <a:t>възможност за онлайн плащане лечението на пациента в дадена болница</a:t>
            </a:r>
            <a:endParaRPr>
              <a:solidFill>
                <a:srgbClr val="000000"/>
              </a:solidFill>
            </a:endParaRPr>
          </a:p>
          <a:p>
            <a:pPr marL="0" marR="36576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5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23</a:t>
            </a:fld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67544" y="413048"/>
            <a:ext cx="8184000" cy="1051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500"/>
              <a:t>Днешният хаос в здравната система:</a:t>
            </a:r>
            <a:endParaRPr sz="3500"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539552" y="1916832"/>
            <a:ext cx="8112000" cy="4188000"/>
          </a:xfrm>
          <a:prstGeom prst="rect">
            <a:avLst/>
          </a:prstGeom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457200" lvl="0" indent="-320040" algn="l" rtl="0">
              <a:spcBef>
                <a:spcPts val="250"/>
              </a:spcBef>
              <a:spcAft>
                <a:spcPts val="0"/>
              </a:spcAft>
              <a:buSzPts val="1440"/>
              <a:buChar char="⚫"/>
            </a:pPr>
            <a:r>
              <a:rPr lang="bg-BG"/>
              <a:t>някои болници са препълнени с болни от Covid-19 пациенти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bg-BG"/>
              <a:t>недостиг на свободни легла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bg-BG"/>
              <a:t>лоша хигиена и обстановка в лечебните заведения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67544" y="413048"/>
            <a:ext cx="8184000" cy="1051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500"/>
              <a:t>Искам да си запазя легло в болница, но:</a:t>
            </a:r>
            <a:endParaRPr sz="3500"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539552" y="1916832"/>
            <a:ext cx="8112000" cy="4188000"/>
          </a:xfrm>
          <a:prstGeom prst="rect">
            <a:avLst/>
          </a:prstGeom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457200" lvl="0" indent="-320040" algn="l" rtl="0">
              <a:spcBef>
                <a:spcPts val="250"/>
              </a:spcBef>
              <a:spcAft>
                <a:spcPts val="0"/>
              </a:spcAft>
              <a:buSzPts val="1440"/>
              <a:buChar char="⚫"/>
            </a:pPr>
            <a:r>
              <a:rPr lang="bg-BG"/>
              <a:t>не знам коя е най-близката такава</a:t>
            </a:r>
            <a:endParaRPr/>
          </a:p>
          <a:p>
            <a:pPr marL="457200" lvl="0" indent="0" algn="l" rtl="0">
              <a:spcBef>
                <a:spcPts val="25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250"/>
              </a:spcBef>
              <a:spcAft>
                <a:spcPts val="0"/>
              </a:spcAft>
              <a:buSzPts val="1440"/>
              <a:buChar char="⚫"/>
            </a:pPr>
            <a:r>
              <a:rPr lang="bg-BG"/>
              <a:t>не знам дали има свободни легла</a:t>
            </a:r>
            <a:endParaRPr/>
          </a:p>
          <a:p>
            <a:pPr marL="457200" lvl="0" indent="0" algn="l" rtl="0">
              <a:spcBef>
                <a:spcPts val="25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250"/>
              </a:spcBef>
              <a:spcAft>
                <a:spcPts val="0"/>
              </a:spcAft>
              <a:buSzPts val="1440"/>
              <a:buChar char="⚫"/>
            </a:pPr>
            <a:r>
              <a:rPr lang="bg-BG"/>
              <a:t>не знам в коя болница е най-безопасно да отида, с минимален риск да се заразя с Covid-19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8184000" cy="1051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Emergency Accommodation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39552" y="1916832"/>
            <a:ext cx="8112000" cy="4188000"/>
          </a:xfrm>
          <a:prstGeom prst="rect">
            <a:avLst/>
          </a:prstGeom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457200" lvl="0" indent="-320040" algn="l" rtl="0">
              <a:spcBef>
                <a:spcPts val="250"/>
              </a:spcBef>
              <a:spcAft>
                <a:spcPts val="0"/>
              </a:spcAft>
              <a:buSzPts val="1440"/>
              <a:buChar char="⚫"/>
            </a:pPr>
            <a:r>
              <a:rPr lang="bg-BG"/>
              <a:t>постоянно обновяваща се информация за свободни легла и хора, болни от Covid-19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bg-BG"/>
              <a:t>карта на всички лечебни заведения по предварително зададен регион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bg-BG"/>
              <a:t>съдържа ревюта за съответното здравно учреждение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bg-BG"/>
              <a:t>използва се от медицински лица и пациенти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</a:pPr>
            <a:r>
              <a:rPr lang="bg-BG"/>
              <a:t>Функционални изисквания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503488" y="1511700"/>
            <a:ext cx="8112000" cy="3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76" lvl="0" indent="-2143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bg-BG" sz="2000" b="1"/>
              <a:t>Основни функционални изисквания към системата</a:t>
            </a:r>
            <a:r>
              <a:rPr lang="bg-BG" sz="2000"/>
              <a:t> - регистрация и вход за медицинско лице/пациент.</a:t>
            </a:r>
            <a:endParaRPr sz="2000"/>
          </a:p>
          <a:p>
            <a:pPr marL="265176" lvl="0" indent="-214375" algn="l" rtl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440"/>
              <a:buChar char="⚫"/>
            </a:pPr>
            <a:r>
              <a:rPr lang="bg-BG" sz="2000" b="1"/>
              <a:t>Функционалности за редактиране на личния профил</a:t>
            </a:r>
            <a:r>
              <a:rPr lang="bg-BG" sz="2000"/>
              <a:t> </a:t>
            </a:r>
            <a:endParaRPr sz="2000"/>
          </a:p>
          <a:p>
            <a:pPr marL="265176" lvl="0" indent="-188975" algn="l" rtl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40"/>
              <a:buChar char="⚫"/>
            </a:pPr>
            <a:r>
              <a:rPr lang="bg-BG" sz="2000" b="1"/>
              <a:t>Възможности на регистрираните потребители</a:t>
            </a:r>
            <a:r>
              <a:rPr lang="bg-BG" sz="2000"/>
              <a:t> - функциите, които могат да извършват пациентите след вход/регистрация в системата (например редактиране на информация за болниците - за медицински лица, попълване на анкета - за пациенти, и др.</a:t>
            </a:r>
            <a:r>
              <a:rPr lang="bg-BG" sz="1700"/>
              <a:t> </a:t>
            </a:r>
            <a:r>
              <a:rPr lang="bg-BG" sz="1600"/>
              <a:t> </a:t>
            </a:r>
            <a:endParaRPr sz="1600" baseline="-25000"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</a:pPr>
            <a:r>
              <a:rPr lang="bg-BG"/>
              <a:t>Нефункционални изисквания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539552" y="1916832"/>
            <a:ext cx="8111872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76" lvl="0" indent="-265176" algn="l" rtl="0"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bg-BG"/>
              <a:t>Изисквания за изпълнение</a:t>
            </a:r>
            <a:endParaRPr/>
          </a:p>
          <a:p>
            <a:pPr marL="265176" lvl="0" indent="-265176" algn="l" rtl="0">
              <a:spcBef>
                <a:spcPts val="250"/>
              </a:spcBef>
              <a:spcAft>
                <a:spcPts val="0"/>
              </a:spcAft>
              <a:buSzPts val="2240"/>
              <a:buChar char="⚫"/>
            </a:pPr>
            <a:r>
              <a:rPr lang="bg-BG"/>
              <a:t>Изисквания за безопасност</a:t>
            </a:r>
            <a:endParaRPr/>
          </a:p>
          <a:p>
            <a:pPr marL="265176" lvl="0" indent="-265176" algn="l" rtl="0">
              <a:spcBef>
                <a:spcPts val="250"/>
              </a:spcBef>
              <a:spcAft>
                <a:spcPts val="0"/>
              </a:spcAft>
              <a:buSzPts val="2240"/>
              <a:buChar char="⚫"/>
            </a:pPr>
            <a:r>
              <a:rPr lang="bg-BG"/>
              <a:t>Изисквания за сигурност</a:t>
            </a:r>
            <a:endParaRPr/>
          </a:p>
          <a:p>
            <a:pPr marL="265176" lvl="0" indent="-265176" algn="l" rtl="0">
              <a:spcBef>
                <a:spcPts val="250"/>
              </a:spcBef>
              <a:spcAft>
                <a:spcPts val="0"/>
              </a:spcAft>
              <a:buSzPts val="2240"/>
              <a:buChar char="⚫"/>
            </a:pPr>
            <a:r>
              <a:rPr lang="bg-BG"/>
              <a:t>Атрибути за качеството на софтуера</a:t>
            </a:r>
            <a:endParaRPr/>
          </a:p>
          <a:p>
            <a:pPr marL="265176" lvl="0" indent="-265176" algn="l" rtl="0">
              <a:spcBef>
                <a:spcPts val="250"/>
              </a:spcBef>
              <a:spcAft>
                <a:spcPts val="0"/>
              </a:spcAft>
              <a:buSzPts val="2240"/>
              <a:buChar char="⚫"/>
            </a:pPr>
            <a:r>
              <a:rPr lang="bg-BG"/>
              <a:t>Бизнес правила</a:t>
            </a:r>
            <a:endParaRPr/>
          </a:p>
          <a:p>
            <a:pPr marL="265176" lvl="0" indent="0" algn="l" rtl="0">
              <a:spcBef>
                <a:spcPts val="250"/>
              </a:spcBef>
              <a:spcAft>
                <a:spcPts val="0"/>
              </a:spcAft>
              <a:buNone/>
            </a:pPr>
            <a:endParaRPr/>
          </a:p>
          <a:p>
            <a:pPr marL="265176" lvl="0" indent="0" algn="l" rtl="0">
              <a:spcBef>
                <a:spcPts val="2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250"/>
              </a:spcBef>
              <a:spcAft>
                <a:spcPts val="0"/>
              </a:spcAft>
              <a:buNone/>
            </a:pPr>
            <a:endParaRPr/>
          </a:p>
          <a:p>
            <a:pPr marL="265176" lvl="0" indent="0" algn="l" rtl="0">
              <a:spcBef>
                <a:spcPts val="2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8184000" cy="1051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Потребителски интерфейс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50" y="2112618"/>
            <a:ext cx="3098150" cy="287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950" y="2112625"/>
            <a:ext cx="2610800" cy="330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113" y="2112625"/>
            <a:ext cx="2508425" cy="372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</a:pPr>
            <a:r>
              <a:rPr lang="bg-BG"/>
              <a:t>Потребителски интерфейс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Увод в Софтуерното Инженерство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9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00" y="4029900"/>
            <a:ext cx="4601901" cy="24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900" y="1464600"/>
            <a:ext cx="4601897" cy="241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3725" y="1464600"/>
            <a:ext cx="2759649" cy="50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Презентация на цял екран (4:3)</PresentationFormat>
  <Paragraphs>109</Paragraphs>
  <Slides>23</Slides>
  <Notes>23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23</vt:i4>
      </vt:variant>
    </vt:vector>
  </HeadingPairs>
  <TitlesOfParts>
    <vt:vector size="28" baseType="lpstr">
      <vt:lpstr>Arial</vt:lpstr>
      <vt:lpstr>Calibri</vt:lpstr>
      <vt:lpstr>Noto Sans Symbols</vt:lpstr>
      <vt:lpstr>Verdana</vt:lpstr>
      <vt:lpstr>Aspect</vt:lpstr>
      <vt:lpstr>Emergency Accomodation</vt:lpstr>
      <vt:lpstr>Съдържание</vt:lpstr>
      <vt:lpstr>Днешният хаос в здравната система:</vt:lpstr>
      <vt:lpstr>Искам да си запазя легло в болница, но:</vt:lpstr>
      <vt:lpstr>Emergency Accommodation</vt:lpstr>
      <vt:lpstr>Функционални изисквания</vt:lpstr>
      <vt:lpstr>Нефункционални изисквания</vt:lpstr>
      <vt:lpstr>Потребителски интерфейс</vt:lpstr>
      <vt:lpstr>Потребителски интерфейс</vt:lpstr>
      <vt:lpstr>Основни потребителски случаи за регистрация и вход на медицинско лице в ЕА</vt:lpstr>
      <vt:lpstr>Основни потребителски случаи за регистрация и вход на пациент в ЕА</vt:lpstr>
      <vt:lpstr>Управление на акаунта на регистрираните потребители</vt:lpstr>
      <vt:lpstr>Възможности на пациентите след вход</vt:lpstr>
      <vt:lpstr>Възможности за медицинските лица след вход</vt:lpstr>
      <vt:lpstr>Диаграма на последователността за вход в системата</vt:lpstr>
      <vt:lpstr>Диаграма на последователността за проверка за състоянието на болниците</vt:lpstr>
      <vt:lpstr>Диаграма на последователността за попълване на първа анкета</vt:lpstr>
      <vt:lpstr>Диаграма на последователността за попълване на втора анкета</vt:lpstr>
      <vt:lpstr>Диаграма на активностите за обновяване на информацията за болниците</vt:lpstr>
      <vt:lpstr>Диаграма на активностите за запазване на болнично легло</vt:lpstr>
      <vt:lpstr>Клас диаграма</vt:lpstr>
      <vt:lpstr>Пакетна диаграма</vt:lpstr>
      <vt:lpstr>Бъдещи насоки за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Accomodation</dc:title>
  <dc:creator>USER</dc:creator>
  <cp:lastModifiedBy>USER</cp:lastModifiedBy>
  <cp:revision>1</cp:revision>
  <dcterms:modified xsi:type="dcterms:W3CDTF">2021-09-12T09:14:22Z</dcterms:modified>
</cp:coreProperties>
</file>