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Vidaloka"/>
      <p:regular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Vidalok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873cce10e3473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873cce10e3473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873cce10e3473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873cce10e3473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873cce10e3473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873cce10e3473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873cce10e3473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873cce10e3473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873cce10e3473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873cce10e3473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873cce10e3473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873cce10e3473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873cce10e3473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873cce10e3473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bg" sz="19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Класификация на новини чрез методите, базирани на трансформатори,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bg" sz="19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BERT, roBERTa и DistilBER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bg" sz="15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Изготвила: Надежда Францева</a:t>
            </a:r>
            <a:endParaRPr sz="15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 sz="1500">
                <a:solidFill>
                  <a:srgbClr val="AF7B51"/>
                </a:solidFill>
                <a:latin typeface="Calibri"/>
                <a:ea typeface="Calibri"/>
                <a:cs typeface="Calibri"/>
                <a:sym typeface="Calibri"/>
              </a:rPr>
              <a:t>фн: </a:t>
            </a:r>
            <a:r>
              <a:rPr lang="bg" sz="1500">
                <a:solidFill>
                  <a:srgbClr val="AF7B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8MI3400357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bg" sz="3000">
                <a:latin typeface="Vidaloka"/>
                <a:ea typeface="Vidaloka"/>
                <a:cs typeface="Vidaloka"/>
                <a:sym typeface="Vidaloka"/>
              </a:rPr>
              <a:t>Мотивация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100">
                <a:solidFill>
                  <a:schemeClr val="dk1"/>
                </a:solidFill>
              </a:rPr>
              <a:t>Подобряване на точността на класификация на новини чрез използване на модерни машинно обучени модели.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224" y="2175175"/>
            <a:ext cx="3267751" cy="21669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390400" y="43994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bg" sz="1200">
                <a:latin typeface="Vidaloka"/>
                <a:ea typeface="Vidaloka"/>
                <a:cs typeface="Vidaloka"/>
                <a:sym typeface="Vidaloka"/>
              </a:rPr>
              <a:t>1.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>
                <a:latin typeface="Vidaloka"/>
                <a:ea typeface="Vidaloka"/>
                <a:cs typeface="Vidaloka"/>
                <a:sym typeface="Vidaloka"/>
              </a:rPr>
              <a:t>Задача на курсовия проект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Дадени са новинарски статии от различни класове. Целта на проекта е да се разработи система, която автоматично да класифицира тези текстове по категории, използвайки различни методи за машинно обучение.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825" y="2174725"/>
            <a:ext cx="4404400" cy="25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title"/>
          </p:nvPr>
        </p:nvSpPr>
        <p:spPr>
          <a:xfrm>
            <a:off x="382725" y="45223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bg" sz="1200">
                <a:latin typeface="Vidaloka"/>
                <a:ea typeface="Vidaloka"/>
                <a:cs typeface="Vidaloka"/>
                <a:sym typeface="Vidaloka"/>
              </a:rPr>
              <a:t>2</a:t>
            </a:r>
            <a:r>
              <a:rPr lang="bg" sz="1200">
                <a:latin typeface="Vidaloka"/>
                <a:ea typeface="Vidaloka"/>
                <a:cs typeface="Vidaloka"/>
                <a:sym typeface="Vidaloka"/>
              </a:rPr>
              <a:t>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>
                <a:latin typeface="Vidaloka"/>
                <a:ea typeface="Vidaloka"/>
                <a:cs typeface="Vidaloka"/>
                <a:sym typeface="Vidaloka"/>
              </a:rPr>
              <a:t>Корпус от данни</a:t>
            </a:r>
            <a:endParaRPr sz="3000"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r>
              <a:rPr lang="bg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bg" sz="12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 Classification - </a:t>
            </a:r>
            <a:r>
              <a:rPr b="1" lang="bg" sz="1200">
                <a:solidFill>
                  <a:srgbClr val="4A86E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Inshort daily news data</a:t>
            </a:r>
            <a:endParaRPr b="1" sz="1200">
              <a:solidFill>
                <a:srgbClr val="4A86E8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200"/>
              <a:buFont typeface="Times New Roman"/>
              <a:buChar char="●"/>
            </a:pPr>
            <a:r>
              <a:rPr lang="bg" sz="12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~ 12 000 статии на английски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Times New Roman"/>
              <a:buChar char="●"/>
            </a:pPr>
            <a:r>
              <a:rPr lang="bg" sz="1200">
                <a:solidFill>
                  <a:srgbClr val="3C404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technology, sports, politics, entertainment, world, automobile and science</a:t>
            </a:r>
            <a:endParaRPr sz="1200">
              <a:solidFill>
                <a:srgbClr val="20212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0" y="2196650"/>
            <a:ext cx="9103048" cy="18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390400" y="43994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bg" sz="1200">
                <a:latin typeface="Vidaloka"/>
                <a:ea typeface="Vidaloka"/>
                <a:cs typeface="Vidaloka"/>
                <a:sym typeface="Vidaloka"/>
              </a:rPr>
              <a:t>3</a:t>
            </a:r>
            <a:r>
              <a:rPr lang="bg" sz="1200">
                <a:latin typeface="Vidaloka"/>
                <a:ea typeface="Vidaloka"/>
                <a:cs typeface="Vidaloka"/>
                <a:sym typeface="Vidaloka"/>
              </a:rPr>
              <a:t>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bg" sz="3000">
                <a:latin typeface="Vidaloka"/>
                <a:ea typeface="Vidaloka"/>
                <a:cs typeface="Vidaloka"/>
                <a:sym typeface="Vidaloka"/>
              </a:rPr>
              <a:t>Подходи за решаване на задачата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0" y="1479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b="1"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Извличане и обработка на данни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bg" sz="1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 Classification - </a:t>
            </a:r>
            <a:r>
              <a:rPr b="1" lang="bg" sz="12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Inshort daily news data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b="1"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Използване на модели на база трансформатори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BERT, RoBERTa, DistilBERT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b="1"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Сравнителен анализ и заключения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b="1"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Дискусия и по-нататъшно развитие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325" y="2704450"/>
            <a:ext cx="4354975" cy="24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type="title"/>
          </p:nvPr>
        </p:nvSpPr>
        <p:spPr>
          <a:xfrm>
            <a:off x="239575" y="45708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bg" sz="1200">
                <a:latin typeface="Vidaloka"/>
                <a:ea typeface="Vidaloka"/>
                <a:cs typeface="Vidaloka"/>
                <a:sym typeface="Vidaloka"/>
              </a:rPr>
              <a:t>4</a:t>
            </a:r>
            <a:r>
              <a:rPr lang="bg" sz="1200">
                <a:latin typeface="Vidaloka"/>
                <a:ea typeface="Vidaloka"/>
                <a:cs typeface="Vidaloka"/>
                <a:sym typeface="Vidaloka"/>
              </a:rPr>
              <a:t>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0000"/>
              <a:buFont typeface="Arial"/>
              <a:buNone/>
            </a:pPr>
            <a:r>
              <a:rPr lang="bg" sz="3000">
                <a:latin typeface="Vidaloka"/>
                <a:ea typeface="Vidaloka"/>
                <a:cs typeface="Vidaloka"/>
                <a:sym typeface="Vidaloka"/>
              </a:rPr>
              <a:t>Оценка на резултатите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1177450" y="1421800"/>
            <a:ext cx="30000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Точност (accuracy)</a:t>
            </a:r>
            <a:r>
              <a:rPr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0.1708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</a:t>
            </a:r>
            <a:r>
              <a:rPr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0.2918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Прецизност (precision)</a:t>
            </a:r>
            <a:r>
              <a:rPr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0.3512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Покриваемост (recall)</a:t>
            </a:r>
            <a:r>
              <a:rPr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0.3655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866025" y="1357075"/>
            <a:ext cx="30000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DistilBERT: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Точност (accuracy)</a:t>
            </a:r>
            <a:r>
              <a:rPr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0.9509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 Score</a:t>
            </a:r>
            <a:r>
              <a:rPr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0.9507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Прецизност (precision)</a:t>
            </a:r>
            <a:r>
              <a:rPr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0.9510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Покриваемост (recall)</a:t>
            </a:r>
            <a:r>
              <a:rPr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0.9509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866025" y="1357075"/>
            <a:ext cx="3119252" cy="1668756"/>
          </a:xfrm>
          <a:custGeom>
            <a:rect b="b" l="l" r="r" t="t"/>
            <a:pathLst>
              <a:path extrusionOk="0" h="89863" w="134494">
                <a:moveTo>
                  <a:pt x="122670" y="13546"/>
                </a:moveTo>
                <a:cubicBezTo>
                  <a:pt x="104680" y="3624"/>
                  <a:pt x="28850" y="-6571"/>
                  <a:pt x="11132" y="5695"/>
                </a:cubicBezTo>
                <a:cubicBezTo>
                  <a:pt x="-6585" y="17961"/>
                  <a:pt x="-1625" y="77219"/>
                  <a:pt x="16365" y="87141"/>
                </a:cubicBezTo>
                <a:cubicBezTo>
                  <a:pt x="34355" y="97063"/>
                  <a:pt x="101355" y="77492"/>
                  <a:pt x="119072" y="65226"/>
                </a:cubicBezTo>
                <a:cubicBezTo>
                  <a:pt x="136790" y="52960"/>
                  <a:pt x="140660" y="23468"/>
                  <a:pt x="122670" y="13546"/>
                </a:cubicBez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57800" y="46369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bg" sz="1200">
                <a:latin typeface="Vidaloka"/>
                <a:ea typeface="Vidaloka"/>
                <a:cs typeface="Vidaloka"/>
                <a:sym typeface="Vidaloka"/>
              </a:rPr>
              <a:t>5</a:t>
            </a:r>
            <a:r>
              <a:rPr lang="bg" sz="1200">
                <a:latin typeface="Vidaloka"/>
                <a:ea typeface="Vidaloka"/>
                <a:cs typeface="Vidaloka"/>
                <a:sym typeface="Vidaloka"/>
              </a:rPr>
              <a:t>.</a:t>
            </a:r>
            <a:endParaRPr sz="1200"/>
          </a:p>
        </p:txBody>
      </p:sp>
      <p:sp>
        <p:nvSpPr>
          <p:cNvPr id="99" name="Google Shape;99;p18"/>
          <p:cNvSpPr txBox="1"/>
          <p:nvPr/>
        </p:nvSpPr>
        <p:spPr>
          <a:xfrm>
            <a:off x="230400" y="3610975"/>
            <a:ext cx="8683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bg" sz="1200">
                <a:latin typeface="Times New Roman"/>
                <a:ea typeface="Times New Roman"/>
                <a:cs typeface="Times New Roman"/>
                <a:sym typeface="Times New Roman"/>
              </a:rPr>
              <a:t>DistilBERT постига значително по-добри резултати в сравнение с BERT в тази конкретна задача. Той демонстрира висока прецизност, покриваемост и F1-Score за всички класове, което го прави предпочитан избор за класификационни задачи в сравнение с по-тежките и ресурсоемки модели като BERT и RoBERTa.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bg" sz="3000">
                <a:latin typeface="Vidaloka"/>
                <a:ea typeface="Vidaloka"/>
                <a:cs typeface="Vidaloka"/>
                <a:sym typeface="Vidaloka"/>
              </a:rPr>
              <a:t>Реализация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2075" y="1934788"/>
            <a:ext cx="2254150" cy="10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350" y="3607163"/>
            <a:ext cx="2814975" cy="1140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1650" y="1780426"/>
            <a:ext cx="1582626" cy="158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6">
            <a:alphaModFix/>
          </a:blip>
          <a:srcRect b="43998" l="23242" r="25752" t="18134"/>
          <a:stretch/>
        </p:blipFill>
        <p:spPr>
          <a:xfrm>
            <a:off x="4818250" y="3657275"/>
            <a:ext cx="4180225" cy="90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type="title"/>
          </p:nvPr>
        </p:nvSpPr>
        <p:spPr>
          <a:xfrm>
            <a:off x="390400" y="43994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bg" sz="1200">
                <a:latin typeface="Vidaloka"/>
                <a:ea typeface="Vidaloka"/>
                <a:cs typeface="Vidaloka"/>
                <a:sym typeface="Vidaloka"/>
              </a:rPr>
              <a:t>6</a:t>
            </a:r>
            <a:r>
              <a:rPr lang="bg" sz="1200">
                <a:latin typeface="Vidaloka"/>
                <a:ea typeface="Vidaloka"/>
                <a:cs typeface="Vidaloka"/>
                <a:sym typeface="Vidaloka"/>
              </a:rPr>
              <a:t>.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 sz="3000">
                <a:latin typeface="Vidaloka"/>
                <a:ea typeface="Vidaloka"/>
                <a:cs typeface="Vidaloka"/>
                <a:sym typeface="Vidaloka"/>
              </a:rPr>
              <a:t>Бъдеща работа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348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lang="bg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Оптимизация на моделите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lang="bg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Разширяване на набора от данни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lang="bg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Фина настройка на трансформаторните модели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b="1" lang="bg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на текстове на различни езици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400" y="1185700"/>
            <a:ext cx="4371274" cy="3071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type="title"/>
          </p:nvPr>
        </p:nvSpPr>
        <p:spPr>
          <a:xfrm>
            <a:off x="390400" y="43994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bg" sz="1200">
                <a:latin typeface="Vidaloka"/>
                <a:ea typeface="Vidaloka"/>
                <a:cs typeface="Vidaloka"/>
                <a:sym typeface="Vidaloka"/>
              </a:rPr>
              <a:t>7</a:t>
            </a:r>
            <a:r>
              <a:rPr lang="bg" sz="1200">
                <a:latin typeface="Vidaloka"/>
                <a:ea typeface="Vidaloka"/>
                <a:cs typeface="Vidaloka"/>
                <a:sym typeface="Vidaloka"/>
              </a:rPr>
              <a:t>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