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oboto Slab"/>
      <p:regular r:id="rId14"/>
      <p:bold r:id="rId15"/>
    </p:embeddedFont>
    <p:embeddedFont>
      <p:font typeface="Roboto"/>
      <p:regular r:id="rId16"/>
      <p:bold r:id="rId17"/>
      <p:italic r:id="rId18"/>
      <p:boldItalic r:id="rId19"/>
    </p:embeddedFont>
    <p:embeddedFont>
      <p:font typeface="Gill Sans"/>
      <p:regular r:id="rId20"/>
      <p:bold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GillSans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GillSans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Slab-bold.fntdata"/><Relationship Id="rId14" Type="http://schemas.openxmlformats.org/officeDocument/2006/relationships/font" Target="fonts/RobotoSlab-regular.fntdata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e5c5da20c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e5c5da20c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e5c5da20c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e5c5da20c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e5c5da20c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e5c5da20c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e5c5da20c4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e5c5da20c4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e5c5da20c4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e5c5da20c4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e5c5da20c4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e5c5da20c4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e5c5da20c4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e5c5da20c4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7.png"/><Relationship Id="rId6" Type="http://schemas.openxmlformats.org/officeDocument/2006/relationships/image" Target="../media/image6.png"/><Relationship Id="rId7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kaggle.com/datasets/zygmunt/goodbooks-10k" TargetMode="External"/><Relationship Id="rId4" Type="http://schemas.openxmlformats.org/officeDocument/2006/relationships/hyperlink" Target="https://colab.research.google.com/drive/1iNdDvF4sxdkC8wWyGNPG990oPSoiFa_5?usp=sharing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bg" sz="5000">
                <a:latin typeface="Times New Roman"/>
                <a:ea typeface="Times New Roman"/>
                <a:cs typeface="Times New Roman"/>
                <a:sym typeface="Times New Roman"/>
              </a:rPr>
              <a:t>Book </a:t>
            </a:r>
            <a:r>
              <a:rPr lang="bg" sz="5000">
                <a:latin typeface="Times New Roman"/>
                <a:ea typeface="Times New Roman"/>
                <a:cs typeface="Times New Roman"/>
                <a:sym typeface="Times New Roman"/>
              </a:rPr>
              <a:t>Recommender</a:t>
            </a:r>
            <a:endParaRPr sz="5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bg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Изготвено от: Надежда Францева</a:t>
            </a:r>
            <a:r>
              <a:rPr b="1" lang="bg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bg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Ф.Н. 8MI3400357</a:t>
            </a:r>
            <a:r>
              <a:rPr b="1" lang="bg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bg" sz="3200">
                <a:latin typeface="Times New Roman"/>
                <a:ea typeface="Times New Roman"/>
                <a:cs typeface="Times New Roman"/>
                <a:sym typeface="Times New Roman"/>
              </a:rPr>
              <a:t>СЪДЪРЖАНИЕ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2824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B71E42"/>
              </a:buClr>
              <a:buSzPts val="2000"/>
              <a:buFont typeface="Times New Roman"/>
              <a:buChar char="•"/>
            </a:pPr>
            <a:r>
              <a:rPr lang="bg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Мотивация и задача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240" lvl="0" marL="228600" rtl="0" algn="l">
              <a:lnSpc>
                <a:spcPct val="120000"/>
              </a:lnSpc>
              <a:spcBef>
                <a:spcPts val="1001"/>
              </a:spcBef>
              <a:spcAft>
                <a:spcPts val="0"/>
              </a:spcAft>
              <a:buClr>
                <a:srgbClr val="B71E42"/>
              </a:buClr>
              <a:buSzPts val="2000"/>
              <a:buFont typeface="Times New Roman"/>
              <a:buChar char="•"/>
            </a:pPr>
            <a:r>
              <a:rPr lang="bg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Структура на работа по задачата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240" lvl="0" marL="228600" rtl="0" algn="l">
              <a:lnSpc>
                <a:spcPct val="120000"/>
              </a:lnSpc>
              <a:spcBef>
                <a:spcPts val="1001"/>
              </a:spcBef>
              <a:spcAft>
                <a:spcPts val="0"/>
              </a:spcAft>
              <a:buClr>
                <a:srgbClr val="B71E42"/>
              </a:buClr>
              <a:buSzPts val="2000"/>
              <a:buFont typeface="Times New Roman"/>
              <a:buChar char="•"/>
            </a:pPr>
            <a:r>
              <a:rPr lang="bg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Инструменти за реализация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240" lvl="0" marL="228600" rtl="0" algn="l">
              <a:lnSpc>
                <a:spcPct val="120000"/>
              </a:lnSpc>
              <a:spcBef>
                <a:spcPts val="1001"/>
              </a:spcBef>
              <a:spcAft>
                <a:spcPts val="0"/>
              </a:spcAft>
              <a:buClr>
                <a:srgbClr val="B71E42"/>
              </a:buClr>
              <a:buSzPts val="2000"/>
              <a:buFont typeface="Times New Roman"/>
              <a:buChar char="•"/>
            </a:pPr>
            <a:r>
              <a:rPr lang="bg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Мерки за оценка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1" name="Google Shape;71;p14"/>
          <p:cNvPicPr preferRelativeResize="0"/>
          <p:nvPr/>
        </p:nvPicPr>
        <p:blipFill rotWithShape="1">
          <a:blip r:embed="rId3">
            <a:alphaModFix/>
          </a:blip>
          <a:srcRect b="0" l="0" r="21482" t="0"/>
          <a:stretch/>
        </p:blipFill>
        <p:spPr>
          <a:xfrm>
            <a:off x="4988850" y="1060684"/>
            <a:ext cx="3268751" cy="27615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bg" sz="3200">
                <a:latin typeface="Times New Roman"/>
                <a:ea typeface="Times New Roman"/>
                <a:cs typeface="Times New Roman"/>
                <a:sym typeface="Times New Roman"/>
              </a:rPr>
              <a:t>МОТИВАЦИЯ И ЗАДАЧА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2824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B71E42"/>
              </a:buClr>
              <a:buSzPts val="2000"/>
              <a:buFont typeface="Times New Roman"/>
              <a:buChar char="•"/>
            </a:pPr>
            <a:r>
              <a:rPr lang="bg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Мотивация: нуждата да се предоставят персонализирани препоръки, които спестяват време и усилия на читателите при търсене на нови заглавия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24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bg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Задача: да се намерят най-подходящите книги за дадени потребители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8" name="Google Shape;7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83075" y="3286750"/>
            <a:ext cx="3091674" cy="154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bg" sz="3200">
                <a:latin typeface="Gill Sans"/>
                <a:ea typeface="Gill Sans"/>
                <a:cs typeface="Gill Sans"/>
                <a:sym typeface="Gill Sans"/>
              </a:rPr>
              <a:t>СТРУКТУРА НА РАБОТА ПО ЗАДАЧАТА</a:t>
            </a:r>
            <a:endParaRPr sz="3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387900" y="1357099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1554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B71E42"/>
              </a:buClr>
              <a:buSzPts val="1800"/>
              <a:buFont typeface="Times New Roman"/>
              <a:buChar char="•"/>
            </a:pPr>
            <a:r>
              <a:rPr lang="b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Изтегляне на набора от данни от </a:t>
            </a:r>
            <a:r>
              <a:rPr i="1" lang="b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Kaggle</a:t>
            </a:r>
            <a:r>
              <a:rPr lang="b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съдържащ </a:t>
            </a:r>
            <a:r>
              <a:rPr lang="bg">
                <a:latin typeface="Times New Roman"/>
                <a:ea typeface="Times New Roman"/>
                <a:cs typeface="Times New Roman"/>
                <a:sym typeface="Times New Roman"/>
              </a:rPr>
              <a:t>оценки за десет хиляди популярни книги</a:t>
            </a:r>
            <a:endParaRPr i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15540" lvl="2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B71E42"/>
              </a:buClr>
              <a:buSzPts val="1800"/>
              <a:buFont typeface="Times New Roman"/>
              <a:buChar char="•"/>
            </a:pPr>
            <a:r>
              <a:rPr lang="bg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Прилагане на няколко </a:t>
            </a:r>
            <a:r>
              <a:rPr i="1" lang="bg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Collaborative Filtering </a:t>
            </a:r>
            <a:r>
              <a:rPr lang="bg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алгоритъма: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i="1" lang="bg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SlopeOne</a:t>
            </a:r>
            <a:endParaRPr i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3" marL="18288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i="1" lang="bg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CoClustering</a:t>
            </a:r>
            <a:endParaRPr i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3" marL="18288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i="1" lang="bg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SVD</a:t>
            </a:r>
            <a:endParaRPr i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3" marL="18288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i="1" lang="bg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SVDpp</a:t>
            </a:r>
            <a:endParaRPr i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15540" lvl="2" marL="2286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B71E42"/>
              </a:buClr>
              <a:buSzPts val="1800"/>
              <a:buFont typeface="Times New Roman"/>
              <a:buChar char="•"/>
            </a:pPr>
            <a:r>
              <a:rPr lang="bg" sz="1800">
                <a:latin typeface="Times New Roman"/>
                <a:ea typeface="Times New Roman"/>
                <a:cs typeface="Times New Roman"/>
                <a:sym typeface="Times New Roman"/>
              </a:rPr>
              <a:t>Прилагане на LightFM модела</a:t>
            </a:r>
            <a:endParaRPr i="1"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15540" lvl="2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B71E42"/>
              </a:buClr>
              <a:buSzPts val="1800"/>
              <a:buFont typeface="Times New Roman"/>
              <a:buChar char="•"/>
            </a:pPr>
            <a:r>
              <a:rPr lang="bg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Изчисляване на </a:t>
            </a:r>
            <a:r>
              <a:rPr i="1" lang="bg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RMSE</a:t>
            </a:r>
            <a:r>
              <a:rPr lang="bg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и </a:t>
            </a:r>
            <a:r>
              <a:rPr i="1" lang="bg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MAE</a:t>
            </a:r>
            <a:endParaRPr i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15540" lvl="2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B71E42"/>
              </a:buClr>
              <a:buSzPts val="1800"/>
              <a:buFont typeface="Times New Roman"/>
              <a:buChar char="•"/>
            </a:pPr>
            <a:r>
              <a:rPr lang="bg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Съпоставка на резултатите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15540" lvl="2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B71E42"/>
              </a:buClr>
              <a:buSzPts val="1800"/>
              <a:buFont typeface="Times New Roman"/>
              <a:buChar char="•"/>
            </a:pPr>
            <a:r>
              <a:rPr lang="bg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Извеждане на топ </a:t>
            </a:r>
            <a:r>
              <a:rPr i="1" lang="bg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bg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най-добри препоръки за всеки потребител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bg" sz="3200">
                <a:latin typeface="Gill Sans"/>
                <a:ea typeface="Gill Sans"/>
                <a:cs typeface="Gill Sans"/>
                <a:sym typeface="Gill Sans"/>
              </a:rPr>
              <a:t>ИНСТРУМЕНТИ ЗА РЕАЛИЗАЦИЯ</a:t>
            </a:r>
            <a:endParaRPr/>
          </a:p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387900" y="1419749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2824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B71E42"/>
              </a:buClr>
              <a:buSzPts val="2000"/>
              <a:buChar char="•"/>
            </a:pPr>
            <a:r>
              <a:rPr i="1" lang="bg"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Език: Python</a:t>
            </a:r>
            <a:endParaRPr sz="2000">
              <a:solidFill>
                <a:schemeClr val="dk1"/>
              </a:solidFill>
            </a:endParaRPr>
          </a:p>
          <a:p>
            <a:pPr indent="-228240" lvl="0" marL="228600" rtl="0" algn="l">
              <a:lnSpc>
                <a:spcPct val="120000"/>
              </a:lnSpc>
              <a:spcBef>
                <a:spcPts val="1001"/>
              </a:spcBef>
              <a:spcAft>
                <a:spcPts val="0"/>
              </a:spcAft>
              <a:buClr>
                <a:srgbClr val="B71E42"/>
              </a:buClr>
              <a:buSzPts val="2000"/>
              <a:buChar char="•"/>
            </a:pPr>
            <a:r>
              <a:rPr i="1" lang="bg"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Библиотеки: NumPy, Pandas, Surprise</a:t>
            </a:r>
            <a:r>
              <a:rPr i="1" lang="bg" sz="2000">
                <a:latin typeface="Gill Sans"/>
                <a:ea typeface="Gill Sans"/>
                <a:cs typeface="Gill Sans"/>
                <a:sym typeface="Gill Sans"/>
              </a:rPr>
              <a:t>, LightFM</a:t>
            </a:r>
            <a:endParaRPr sz="1400">
              <a:solidFill>
                <a:schemeClr val="dk1"/>
              </a:solidFill>
            </a:endParaRPr>
          </a:p>
          <a:p>
            <a:pPr indent="-228240" lvl="0" marL="228600" rtl="0" algn="l">
              <a:lnSpc>
                <a:spcPct val="120000"/>
              </a:lnSpc>
              <a:spcBef>
                <a:spcPts val="1001"/>
              </a:spcBef>
              <a:spcAft>
                <a:spcPts val="0"/>
              </a:spcAft>
              <a:buClr>
                <a:srgbClr val="B71E42"/>
              </a:buClr>
              <a:buSzPts val="2000"/>
              <a:buChar char="•"/>
            </a:pPr>
            <a:r>
              <a:rPr i="1" lang="bg"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Алгоритми:</a:t>
            </a:r>
            <a:r>
              <a:rPr lang="bg" sz="1400">
                <a:solidFill>
                  <a:schemeClr val="dk1"/>
                </a:solidFill>
              </a:rPr>
              <a:t> </a:t>
            </a:r>
            <a:r>
              <a:rPr i="1" lang="bg"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SlopeOne, CoClustering, </a:t>
            </a:r>
            <a:r>
              <a:rPr i="1" lang="bg"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SVD, SVD</a:t>
            </a:r>
            <a:r>
              <a:rPr i="1" lang="bg" sz="2000">
                <a:latin typeface="Gill Sans"/>
                <a:ea typeface="Gill Sans"/>
                <a:cs typeface="Gill Sans"/>
                <a:sym typeface="Gill Sans"/>
              </a:rPr>
              <a:t>++</a:t>
            </a:r>
            <a:r>
              <a:rPr i="1" lang="bg"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, </a:t>
            </a:r>
            <a:endParaRPr i="1" sz="20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457200" rtl="0" algn="l">
              <a:lnSpc>
                <a:spcPct val="12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i="1" lang="bg" sz="2000">
                <a:latin typeface="Gill Sans"/>
                <a:ea typeface="Gill Sans"/>
                <a:cs typeface="Gill Sans"/>
                <a:sym typeface="Gill Sans"/>
              </a:rPr>
              <a:t>              </a:t>
            </a:r>
            <a:r>
              <a:rPr i="1" lang="bg"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хибриден модел </a:t>
            </a:r>
            <a:r>
              <a:rPr i="1" lang="bg" sz="2000">
                <a:latin typeface="Gill Sans"/>
                <a:ea typeface="Gill Sans"/>
                <a:cs typeface="Gill Sans"/>
                <a:sym typeface="Gill Sans"/>
              </a:rPr>
              <a:t>LightFM</a:t>
            </a:r>
            <a:endParaRPr/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07450" y="1341975"/>
            <a:ext cx="1556026" cy="1556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7324" y="3448825"/>
            <a:ext cx="3040076" cy="1216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19925" y="3448823"/>
            <a:ext cx="1801400" cy="1125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31550" y="3448825"/>
            <a:ext cx="1801400" cy="1183581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532950" y="3179334"/>
            <a:ext cx="2482275" cy="16648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bg" sz="3200">
                <a:latin typeface="Gill Sans"/>
                <a:ea typeface="Gill Sans"/>
                <a:cs typeface="Gill Sans"/>
                <a:sym typeface="Gill Sans"/>
              </a:rPr>
              <a:t>МЕРКИ ЗА ОЦЕНКА</a:t>
            </a:r>
            <a:endParaRPr sz="3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8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85480" lvl="0" marL="28584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B71E42"/>
              </a:buClr>
              <a:buSzPts val="2000"/>
              <a:buChar char="•"/>
            </a:pPr>
            <a:r>
              <a:rPr i="1" lang="bg" sz="2000">
                <a:solidFill>
                  <a:schemeClr val="dk1"/>
                </a:solidFill>
              </a:rPr>
              <a:t>RMSE – Root Mean Square Error</a:t>
            </a:r>
            <a:endParaRPr i="1" sz="20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0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0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0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000">
              <a:solidFill>
                <a:schemeClr val="dk1"/>
              </a:solidFill>
            </a:endParaRPr>
          </a:p>
          <a:p>
            <a:pPr indent="-285480" lvl="0" marL="28584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B71E42"/>
              </a:buClr>
              <a:buSzPts val="2000"/>
              <a:buChar char="•"/>
            </a:pPr>
            <a:r>
              <a:rPr i="1" lang="bg" sz="2000">
                <a:solidFill>
                  <a:schemeClr val="dk1"/>
                </a:solidFill>
              </a:rPr>
              <a:t>MAE – Mean Absolute Error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2" name="Google Shape;102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16813" y="3412821"/>
            <a:ext cx="3323167" cy="9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63950" y="1270425"/>
            <a:ext cx="2628900" cy="110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bg" sz="3200">
                <a:latin typeface="Gill Sans"/>
                <a:ea typeface="Gill Sans"/>
                <a:cs typeface="Gill Sans"/>
                <a:sym typeface="Gill Sans"/>
              </a:rPr>
              <a:t>ЗАКЛЮЧЕНИЕ</a:t>
            </a:r>
            <a:endParaRPr/>
          </a:p>
        </p:txBody>
      </p:sp>
      <p:sp>
        <p:nvSpPr>
          <p:cNvPr id="109" name="Google Shape;109;p19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2824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B71E42"/>
              </a:buClr>
              <a:buSzPts val="2000"/>
              <a:buChar char="•"/>
            </a:pPr>
            <a:r>
              <a:rPr i="1" lang="bg"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Тема: Препоръка на книги</a:t>
            </a:r>
            <a:endParaRPr i="1" sz="20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2824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B71E42"/>
              </a:buClr>
              <a:buSzPts val="2000"/>
              <a:buChar char="•"/>
            </a:pPr>
            <a:r>
              <a:rPr i="1" lang="bg"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Език: Python</a:t>
            </a:r>
            <a:endParaRPr i="1" sz="20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2824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B71E42"/>
              </a:buClr>
              <a:buSzPts val="2000"/>
              <a:buChar char="•"/>
            </a:pPr>
            <a:r>
              <a:rPr i="1" lang="bg"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Dataset: </a:t>
            </a:r>
            <a:r>
              <a:rPr i="1" lang="bg" sz="2000" u="sng">
                <a:solidFill>
                  <a:schemeClr val="hlink"/>
                </a:solidFill>
                <a:latin typeface="Gill Sans"/>
                <a:ea typeface="Gill Sans"/>
                <a:cs typeface="Gill Sans"/>
                <a:sym typeface="Gill Sans"/>
                <a:hlinkClick r:id="rId3"/>
              </a:rPr>
              <a:t>https://www.kaggle.com/datasets/zygmunt/goodbooks-10k</a:t>
            </a:r>
            <a:endParaRPr i="1" sz="20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2824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B71E42"/>
              </a:buClr>
              <a:buSzPts val="2000"/>
              <a:buChar char="•"/>
            </a:pPr>
            <a:r>
              <a:rPr i="1" lang="bg"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Код: </a:t>
            </a:r>
            <a:r>
              <a:rPr i="1" lang="bg" sz="2000" u="sng">
                <a:solidFill>
                  <a:schemeClr val="hlink"/>
                </a:solidFill>
                <a:latin typeface="Gill Sans"/>
                <a:ea typeface="Gill Sans"/>
                <a:cs typeface="Gill Sans"/>
                <a:sym typeface="Gill Sans"/>
                <a:hlinkClick r:id="rId4"/>
              </a:rPr>
              <a:t>https://colab.research.google.com/drive/1iNdDvF4sxdkC8wWyGNPG990oPSoiFa_5?usp=sharing</a:t>
            </a:r>
            <a:endParaRPr i="1" sz="20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>
            <p:ph type="title"/>
          </p:nvPr>
        </p:nvSpPr>
        <p:spPr>
          <a:xfrm>
            <a:off x="311700" y="1624900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Благодаря за вниманието !</a:t>
            </a:r>
            <a:endParaRPr/>
          </a:p>
        </p:txBody>
      </p:sp>
      <p:pic>
        <p:nvPicPr>
          <p:cNvPr id="115" name="Google Shape;11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44275" y="2571750"/>
            <a:ext cx="3397500" cy="208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