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/>
    <p:restoredTop sz="94671"/>
  </p:normalViewPr>
  <p:slideViewPr>
    <p:cSldViewPr snapToGrid="0">
      <p:cViewPr varScale="1">
        <p:scale>
          <a:sx n="86" d="100"/>
          <a:sy n="86" d="100"/>
        </p:scale>
        <p:origin x="23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zhda Frantseva" userId="7bf9a972-78a4-4e43-8716-63196523c3ad" providerId="ADAL" clId="{9F92E983-50CB-FB49-BE30-DF1D189A630B}"/>
    <pc:docChg chg="custSel modSld">
      <pc:chgData name="Nadezhda Frantseva" userId="7bf9a972-78a4-4e43-8716-63196523c3ad" providerId="ADAL" clId="{9F92E983-50CB-FB49-BE30-DF1D189A630B}" dt="2023-02-03T20:23:13.297" v="239" actId="20577"/>
      <pc:docMkLst>
        <pc:docMk/>
      </pc:docMkLst>
      <pc:sldChg chg="modSp mod">
        <pc:chgData name="Nadezhda Frantseva" userId="7bf9a972-78a4-4e43-8716-63196523c3ad" providerId="ADAL" clId="{9F92E983-50CB-FB49-BE30-DF1D189A630B}" dt="2023-02-03T20:23:13.297" v="239" actId="20577"/>
        <pc:sldMkLst>
          <pc:docMk/>
          <pc:sldMk cId="2860081038" sldId="262"/>
        </pc:sldMkLst>
        <pc:spChg chg="mod">
          <ac:chgData name="Nadezhda Frantseva" userId="7bf9a972-78a4-4e43-8716-63196523c3ad" providerId="ADAL" clId="{9F92E983-50CB-FB49-BE30-DF1D189A630B}" dt="2023-02-03T20:23:13.297" v="239" actId="20577"/>
          <ac:spMkLst>
            <pc:docMk/>
            <pc:sldMk cId="2860081038" sldId="262"/>
            <ac:spMk id="3" creationId="{403A3F91-EB35-2285-6329-ACC8633087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FF8D-D061-FD40-BC33-80F3683C99B9}" type="datetimeFigureOut">
              <a:rPr lang="en-BG" smtClean="0"/>
              <a:t>3.02.23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5C38-C135-F44E-BA3E-5C1BE4DCEC4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1553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25C38-C135-F44E-BA3E-5C1BE4DCEC45}" type="slidenum">
              <a:rPr lang="en-BG" smtClean="0"/>
              <a:t>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8799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3A76A3-ADC8-4477-8FC1-B9DD55D84908}" type="datetime1">
              <a:rPr lang="en-US" smtClean="0"/>
              <a:t>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3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D0C193-4974-4A1F-9C63-07D595E30D66}" type="datetime1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814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85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29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1547011-1FFC-4EF8-9A2E-53B4AD2ADBD4}" type="datetime1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6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8D24A4-5FEC-4062-8995-EB21925B3B40}" type="datetime1">
              <a:rPr lang="en-US" smtClean="0"/>
              <a:t>2/3/23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36713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2/3/23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2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ime.org/papers/phd05.pdf" TargetMode="External"/><Relationship Id="rId2" Type="http://schemas.openxmlformats.org/officeDocument/2006/relationships/hyperlink" Target="https://www.researchgate.net/publication/296805727_University_Course_Timetable_using_Constraint_Satisfaction_and_Optim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.uow.edu.au/cgi/viewcontent.cgi?article=1470&amp;context=infopape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D1B27-58F4-75AF-471D-BBDD30CBCD7D}"/>
              </a:ext>
            </a:extLst>
          </p:cNvPr>
          <p:cNvSpPr txBox="1"/>
          <p:nvPr/>
        </p:nvSpPr>
        <p:spPr>
          <a:xfrm>
            <a:off x="926927" y="1231894"/>
            <a:ext cx="5490143" cy="4339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i="0" u="none" strike="noStrike" cap="all" spc="800">
                <a:solidFill>
                  <a:srgbClr val="2A1A00"/>
                </a:solidFill>
                <a:effectLst/>
                <a:latin typeface="+mj-lt"/>
                <a:ea typeface="+mj-ea"/>
                <a:cs typeface="+mj-cs"/>
              </a:rPr>
              <a:t>The hall schedule system</a:t>
            </a:r>
            <a:endParaRPr lang="en-US" sz="8800" b="1" cap="all" spc="800">
              <a:solidFill>
                <a:srgbClr val="2A1A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A666-C9F5-D57F-BC47-BF4B85C9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dirty="0" err="1">
                <a:solidFill>
                  <a:srgbClr val="F3F3F2"/>
                </a:solidFill>
              </a:rPr>
              <a:t>Надежда</a:t>
            </a:r>
            <a:r>
              <a:rPr lang="en-US" sz="700" dirty="0">
                <a:solidFill>
                  <a:srgbClr val="F3F3F2"/>
                </a:solidFill>
              </a:rPr>
              <a:t> </a:t>
            </a:r>
            <a:r>
              <a:rPr lang="en-US" sz="700" dirty="0" err="1">
                <a:solidFill>
                  <a:srgbClr val="F3F3F2"/>
                </a:solidFill>
              </a:rPr>
              <a:t>Францева</a:t>
            </a:r>
            <a:endParaRPr lang="en-US" sz="700" dirty="0">
              <a:solidFill>
                <a:srgbClr val="F3F3F2"/>
              </a:solidFill>
            </a:endParaRPr>
          </a:p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dirty="0" err="1">
                <a:solidFill>
                  <a:srgbClr val="F3F3F2"/>
                </a:solidFill>
              </a:rPr>
              <a:t>Специалност</a:t>
            </a:r>
            <a:r>
              <a:rPr lang="en-US" sz="700" dirty="0">
                <a:solidFill>
                  <a:srgbClr val="F3F3F2"/>
                </a:solidFill>
              </a:rPr>
              <a:t> „</a:t>
            </a:r>
            <a:r>
              <a:rPr lang="en-US" sz="700" dirty="0" err="1">
                <a:solidFill>
                  <a:srgbClr val="F3F3F2"/>
                </a:solidFill>
              </a:rPr>
              <a:t>Софтуерно</a:t>
            </a:r>
            <a:r>
              <a:rPr lang="bg-BG" sz="700" dirty="0">
                <a:solidFill>
                  <a:srgbClr val="F3F3F2"/>
                </a:solidFill>
              </a:rPr>
              <a:t> </a:t>
            </a:r>
            <a:r>
              <a:rPr lang="en-US" sz="700" dirty="0" err="1">
                <a:solidFill>
                  <a:srgbClr val="F3F3F2"/>
                </a:solidFill>
              </a:rPr>
              <a:t>инженерство</a:t>
            </a:r>
            <a:r>
              <a:rPr lang="en-US" sz="700" dirty="0">
                <a:solidFill>
                  <a:srgbClr val="F3F3F2"/>
                </a:solidFill>
              </a:rPr>
              <a:t>“</a:t>
            </a:r>
          </a:p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F3F3F2"/>
                </a:solidFill>
              </a:rPr>
              <a:t>4-ти </a:t>
            </a:r>
            <a:r>
              <a:rPr lang="en-US" sz="700" dirty="0" err="1">
                <a:solidFill>
                  <a:srgbClr val="F3F3F2"/>
                </a:solidFill>
              </a:rPr>
              <a:t>курс</a:t>
            </a:r>
            <a:endParaRPr lang="en-US" sz="700" dirty="0">
              <a:solidFill>
                <a:srgbClr val="F3F3F2"/>
              </a:solidFill>
            </a:endParaRPr>
          </a:p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dirty="0" err="1">
                <a:solidFill>
                  <a:srgbClr val="F3F3F2"/>
                </a:solidFill>
              </a:rPr>
              <a:t>Ф.н</a:t>
            </a:r>
            <a:r>
              <a:rPr lang="en-US" sz="700" dirty="0">
                <a:solidFill>
                  <a:srgbClr val="F3F3F2"/>
                </a:solidFill>
              </a:rPr>
              <a:t>.: 62391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6A81866-9C9F-E23E-2F1F-C5365C871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" r="-2" b="-2"/>
          <a:stretch/>
        </p:blipFill>
        <p:spPr>
          <a:xfrm>
            <a:off x="7552944" y="1459307"/>
            <a:ext cx="3995592" cy="39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350-C290-A6A1-86D4-8C2E0B6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4400" dirty="0">
                <a:solidFill>
                  <a:srgbClr val="1D2125"/>
                </a:solidFill>
                <a:latin typeface="-apple-system"/>
              </a:rPr>
              <a:t>Ф</a:t>
            </a:r>
            <a:r>
              <a:rPr lang="bg-BG" sz="4400" b="0" i="0" dirty="0">
                <a:solidFill>
                  <a:srgbClr val="1D2125"/>
                </a:solidFill>
                <a:effectLst/>
                <a:latin typeface="-apple-system"/>
              </a:rPr>
              <a:t>ормулировка на задачата</a:t>
            </a:r>
            <a:endParaRPr lang="en-BG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EDBE-26A5-72F9-A164-A4224466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Проблем:</a:t>
            </a:r>
          </a:p>
          <a:p>
            <a:pPr marL="457200" lvl="1" indent="0">
              <a:buNone/>
            </a:pPr>
            <a:r>
              <a:rPr lang="bg-BG" dirty="0"/>
              <a:t>планирането на графика на дисциплините за ФМИ </a:t>
            </a:r>
          </a:p>
          <a:p>
            <a:pPr marL="457200" lvl="1" indent="0">
              <a:buNone/>
            </a:pPr>
            <a:endParaRPr lang="bg-BG" dirty="0"/>
          </a:p>
          <a:p>
            <a:pPr lvl="1"/>
            <a:r>
              <a:rPr lang="bg-BG" dirty="0"/>
              <a:t>Задача:</a:t>
            </a:r>
          </a:p>
          <a:p>
            <a:pPr marL="457200" lvl="1" indent="0">
              <a:buNone/>
            </a:pPr>
            <a:r>
              <a:rPr lang="bg-BG" dirty="0"/>
              <a:t>да се разпределят дейности във времето и пространството, зачитайки различни</a:t>
            </a:r>
          </a:p>
          <a:p>
            <a:pPr marL="457200" lvl="1" indent="0">
              <a:buNone/>
            </a:pPr>
            <a:r>
              <a:rPr lang="bg-BG" dirty="0"/>
              <a:t>ограничения и да се задоволи възможно най-близо набора от желани цели</a:t>
            </a:r>
          </a:p>
          <a:p>
            <a:pPr marL="457200" lvl="1" indent="0">
              <a:buNone/>
            </a:pPr>
            <a:endParaRPr lang="bg-BG" dirty="0"/>
          </a:p>
          <a:p>
            <a:pPr lvl="1"/>
            <a:r>
              <a:rPr lang="bg-BG" dirty="0"/>
              <a:t>Мотивация:</a:t>
            </a:r>
            <a:endParaRPr lang="en-US" dirty="0"/>
          </a:p>
          <a:p>
            <a:pPr marL="457200" lvl="1" indent="0">
              <a:buNone/>
            </a:pPr>
            <a:r>
              <a:rPr lang="bg-BG" dirty="0"/>
              <a:t>реален проблем, с който се сблъскват редица университети</a:t>
            </a:r>
          </a:p>
          <a:p>
            <a:pPr marL="457200" lvl="1" indent="0">
              <a:buNone/>
            </a:pPr>
            <a:endParaRPr lang="bg-BG" dirty="0"/>
          </a:p>
          <a:p>
            <a:pPr marL="457200" lvl="1" indent="0">
              <a:buNone/>
            </a:pPr>
            <a:endParaRPr lang="bg-BG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48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40FB-C96E-A26B-E761-0CB1D4B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b="0" i="0" dirty="0">
                <a:solidFill>
                  <a:srgbClr val="1D2125"/>
                </a:solidFill>
                <a:effectLst/>
                <a:latin typeface="-apple-system"/>
              </a:rPr>
              <a:t>Преглед на областта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A571-95DF-6528-E3AD-2A9255DA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41157"/>
            <a:ext cx="10659110" cy="4351338"/>
          </a:xfrm>
        </p:spPr>
        <p:txBody>
          <a:bodyPr>
            <a:normAutofit/>
          </a:bodyPr>
          <a:lstStyle/>
          <a:p>
            <a:r>
              <a:rPr lang="bg-BG" dirty="0"/>
              <a:t>Чрез изследване на операции</a:t>
            </a:r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Чрез алгоритъм за удовлетворяване на ограниченията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Алчно търсене</a:t>
            </a:r>
          </a:p>
          <a:p>
            <a:pPr lvl="1"/>
            <a:r>
              <a:rPr lang="bg-BG" dirty="0"/>
              <a:t>Връщане назад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973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E889-3DF2-F086-DB10-C7DBEE5E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rgbClr val="1D2125"/>
                </a:solidFill>
                <a:latin typeface="-apple-system"/>
              </a:rPr>
              <a:t>П</a:t>
            </a:r>
            <a:r>
              <a:rPr lang="bg-BG" b="0" i="0" dirty="0">
                <a:solidFill>
                  <a:srgbClr val="1D2125"/>
                </a:solidFill>
                <a:effectLst/>
                <a:latin typeface="-apple-system"/>
              </a:rPr>
              <a:t>роектиране</a:t>
            </a:r>
            <a:endParaRPr lang="en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FE5C41-524B-3055-3E00-B89F84F7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9782"/>
            <a:ext cx="1065911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bg-BG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Ограничения:</a:t>
            </a:r>
            <a:endParaRPr lang="bg-BG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Големината на курса трябва да бъде по-малка или равна на капацитета на залата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един и същи преподавател не трябва да се разпределят два курса в един и същи часови интервал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Два курса не трябва да имат час в една и съща зала в един и същи часови интервал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21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3D327C-C9B2-8183-7051-9D3A79756551}"/>
              </a:ext>
            </a:extLst>
          </p:cNvPr>
          <p:cNvSpPr/>
          <p:nvPr/>
        </p:nvSpPr>
        <p:spPr>
          <a:xfrm>
            <a:off x="97972" y="4602145"/>
            <a:ext cx="2897776" cy="225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ight Arrow Callout 5">
            <a:extLst>
              <a:ext uri="{FF2B5EF4-FFF2-40B4-BE49-F238E27FC236}">
                <a16:creationId xmlns:a16="http://schemas.microsoft.com/office/drawing/2014/main" id="{9E000F15-FD5A-F544-2190-632AE74C9550}"/>
              </a:ext>
            </a:extLst>
          </p:cNvPr>
          <p:cNvSpPr/>
          <p:nvPr/>
        </p:nvSpPr>
        <p:spPr>
          <a:xfrm>
            <a:off x="296092" y="1702482"/>
            <a:ext cx="7448188" cy="259392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629C-2CDA-7426-A2CE-07AD9B0C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06" y="1790790"/>
            <a:ext cx="10659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Вход</a:t>
            </a:r>
            <a:r>
              <a:rPr lang="en-BG" dirty="0"/>
              <a:t>:</a:t>
            </a:r>
          </a:p>
          <a:p>
            <a:r>
              <a:rPr lang="bg-BG" dirty="0"/>
              <a:t>Зали</a:t>
            </a:r>
            <a:endParaRPr lang="en-BG" dirty="0"/>
          </a:p>
          <a:p>
            <a:r>
              <a:rPr lang="bg-BG" dirty="0"/>
              <a:t>Преподаватели</a:t>
            </a:r>
            <a:endParaRPr lang="en-BG" dirty="0"/>
          </a:p>
          <a:p>
            <a:r>
              <a:rPr lang="bg-BG" dirty="0"/>
              <a:t>Предмети</a:t>
            </a:r>
            <a:endParaRPr lang="en-BG" dirty="0"/>
          </a:p>
          <a:p>
            <a:r>
              <a:rPr lang="bg-BG" dirty="0"/>
              <a:t>Времеви интервали</a:t>
            </a:r>
            <a:endParaRPr lang="en-BG" dirty="0"/>
          </a:p>
          <a:p>
            <a:r>
              <a:rPr lang="bg-BG" dirty="0"/>
              <a:t>Курсове</a:t>
            </a:r>
            <a:endParaRPr lang="en-BG" dirty="0"/>
          </a:p>
          <a:p>
            <a:endParaRPr lang="en-BG" dirty="0"/>
          </a:p>
          <a:p>
            <a:pPr marL="0" indent="0">
              <a:buNone/>
            </a:pP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AA05A-7B85-55BD-2158-1B05DC322B1A}"/>
              </a:ext>
            </a:extLst>
          </p:cNvPr>
          <p:cNvSpPr txBox="1"/>
          <p:nvPr/>
        </p:nvSpPr>
        <p:spPr>
          <a:xfrm>
            <a:off x="7979047" y="2864783"/>
            <a:ext cx="345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Изход</a:t>
            </a:r>
            <a:r>
              <a:rPr lang="en-BG" dirty="0"/>
              <a:t>:</a:t>
            </a:r>
            <a:r>
              <a:rPr lang="bg-BG" dirty="0"/>
              <a:t> Дефинирано разписание</a:t>
            </a:r>
            <a:endParaRPr lang="en-BG" dirty="0"/>
          </a:p>
          <a:p>
            <a:endParaRPr lang="en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EDF91-2D27-CB56-47B9-B1C902603AF9}"/>
              </a:ext>
            </a:extLst>
          </p:cNvPr>
          <p:cNvSpPr txBox="1"/>
          <p:nvPr/>
        </p:nvSpPr>
        <p:spPr>
          <a:xfrm>
            <a:off x="3257004" y="2814780"/>
            <a:ext cx="448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b="1" dirty="0"/>
              <a:t>Constraint Satisfaction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9629D-1004-C60C-2124-0F642BF323BF}"/>
              </a:ext>
            </a:extLst>
          </p:cNvPr>
          <p:cNvSpPr txBox="1">
            <a:spLocks/>
          </p:cNvSpPr>
          <p:nvPr/>
        </p:nvSpPr>
        <p:spPr>
          <a:xfrm>
            <a:off x="3430994" y="3788229"/>
            <a:ext cx="8100968" cy="3254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bg-BG" sz="1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constraintSatisfaction</a:t>
            </a:r>
            <a:r>
              <a:rPr lang="bg-BG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BG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 всеки времеви интервал: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 всеки курс: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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Намерете зала, предмет и преподавател въз основа на ограниченията за курса в даден времеви интервал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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ако не бъде намерен: поставете </a:t>
            </a:r>
            <a:r>
              <a:rPr lang="bg-BG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NoClass</a:t>
            </a: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 курса в даден времеви интервал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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Добавете подробности за класа към графиката на курса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Край на цикъла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bg-BG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Край на цикъла</a:t>
            </a:r>
            <a:endParaRPr lang="en-B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BG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AD3D2E-9C44-5806-0D60-AD2E28AF9B8F}"/>
              </a:ext>
            </a:extLst>
          </p:cNvPr>
          <p:cNvSpPr txBox="1">
            <a:spLocks/>
          </p:cNvSpPr>
          <p:nvPr/>
        </p:nvSpPr>
        <p:spPr>
          <a:xfrm>
            <a:off x="581297" y="296631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Реализация</a:t>
            </a:r>
            <a:endParaRPr lang="en-BG" dirty="0"/>
          </a:p>
        </p:txBody>
      </p:sp>
      <p:pic>
        <p:nvPicPr>
          <p:cNvPr id="13" name="Picture 2" descr="Getting User Input in Java | Developer.com">
            <a:extLst>
              <a:ext uri="{FF2B5EF4-FFF2-40B4-BE49-F238E27FC236}">
                <a16:creationId xmlns:a16="http://schemas.microsoft.com/office/drawing/2014/main" id="{C4EBE7E0-D975-4D64-0158-99110AD9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2" y="4897348"/>
            <a:ext cx="2496032" cy="166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B376-1C39-E28A-8B3E-A0897A19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Заключение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3F91-EB35-2285-6329-ACC8633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З</a:t>
            </a:r>
            <a:r>
              <a:rPr lang="bg-BG" dirty="0"/>
              <a:t>а бъдещо подобрение:</a:t>
            </a:r>
          </a:p>
          <a:p>
            <a:pPr lvl="1"/>
            <a:r>
              <a:rPr lang="bg-BG" dirty="0"/>
              <a:t>Часовете на даден предмет да са последователни </a:t>
            </a:r>
          </a:p>
          <a:p>
            <a:pPr lvl="1"/>
            <a:r>
              <a:rPr lang="bg-BG" dirty="0"/>
              <a:t>Да се добавят предпочитания</a:t>
            </a:r>
          </a:p>
          <a:p>
            <a:pPr lvl="1"/>
            <a:r>
              <a:rPr lang="bg-BG" dirty="0"/>
              <a:t>Да се добавят по-специфични ограничения</a:t>
            </a:r>
            <a:endParaRPr lang="en-US" dirty="0"/>
          </a:p>
          <a:p>
            <a:pPr lvl="1"/>
            <a:r>
              <a:rPr lang="en-US" dirty="0" err="1"/>
              <a:t>Д</a:t>
            </a:r>
            <a:r>
              <a:rPr lang="bg-BG" dirty="0"/>
              <a:t>а се добавят още данни (да се направи </a:t>
            </a:r>
            <a:r>
              <a:rPr lang="bg-BG"/>
              <a:t>зареждане от файл)</a:t>
            </a:r>
            <a:endParaRPr lang="bg-BG" dirty="0"/>
          </a:p>
          <a:p>
            <a:pPr lvl="1"/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86008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2BCA-1613-7EDB-72DA-5DCCE5C3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Използвана литература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AA0F-ABFF-E53B-9376-EE50CD37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685" indent="-273685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University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Course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Timetable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Constraint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Satisfaction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bg-BG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bg-BG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Optimization</a:t>
            </a:r>
            <a:r>
              <a:rPr lang="en-US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by </a:t>
            </a:r>
            <a:r>
              <a:rPr lang="en-US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Talek</a:t>
            </a:r>
            <a:r>
              <a:rPr lang="en-US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EI-</a:t>
            </a:r>
            <a:r>
              <a:rPr lang="en-US" sz="1800" b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Sakka</a:t>
            </a:r>
            <a:r>
              <a:rPr lang="en-US" sz="18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BG" sz="1800" b="1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bg-BG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https://www.researchgate.net/publication/296805727_University_Course_Timetable_using_Constraint_Satisfaction_and_Optimization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Constraint-based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Timetabling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book from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Charles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Prague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Faculty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Mathematics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bg-BG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https://www.unitime.org/papers/phd05.pdf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Constructing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timetable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constraint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satisfaction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Wollongong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Faculty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Engineering and information sciences: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bg-BG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https://ro.uow.edu.au/cgi/viewcontent.cgi?article=1470&amp;context=infopapers</a:t>
            </a:r>
            <a:endParaRPr lang="en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263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2F1-41E8-B942-790E-3C5844BB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425152"/>
            <a:ext cx="10659110" cy="1325563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24829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{D6B1AA11-0A81-D641-8768-FC4C493DC5AD}tf10001071_mac</Template>
  <TotalTime>2111</TotalTime>
  <Words>366</Words>
  <Application>Microsoft Macintosh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-apple-system</vt:lpstr>
      <vt:lpstr>Arial</vt:lpstr>
      <vt:lpstr>Calibri</vt:lpstr>
      <vt:lpstr>Corbel</vt:lpstr>
      <vt:lpstr>Courier New</vt:lpstr>
      <vt:lpstr>Gill Sans MT</vt:lpstr>
      <vt:lpstr>Impact</vt:lpstr>
      <vt:lpstr>Symbol</vt:lpstr>
      <vt:lpstr>Times New Roman</vt:lpstr>
      <vt:lpstr>Wingdings</vt:lpstr>
      <vt:lpstr>Badge</vt:lpstr>
      <vt:lpstr>PowerPoint Presentation</vt:lpstr>
      <vt:lpstr>Формулировка на задачата</vt:lpstr>
      <vt:lpstr>Преглед на областта</vt:lpstr>
      <vt:lpstr>Проектиране</vt:lpstr>
      <vt:lpstr>PowerPoint Presentation</vt:lpstr>
      <vt:lpstr>Заключение</vt:lpstr>
      <vt:lpstr>Използвана литература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 за курсов проект:</dc:title>
  <dc:creator>Nadezhda Frantseva</dc:creator>
  <cp:lastModifiedBy>Nadezhda Frantseva</cp:lastModifiedBy>
  <cp:revision>2</cp:revision>
  <dcterms:created xsi:type="dcterms:W3CDTF">2022-12-22T12:03:31Z</dcterms:created>
  <dcterms:modified xsi:type="dcterms:W3CDTF">2023-02-03T20:23:13Z</dcterms:modified>
</cp:coreProperties>
</file>