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omfortaa SemiBold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Comfortaa Medium"/>
      <p:regular r:id="rId24"/>
      <p:bold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Z+KvotxZPZ/PnYZz5amV1inwO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Comfortaa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ComfortaaMedium-bold.fntdata"/><Relationship Id="rId28" Type="http://customschemas.google.com/relationships/presentationmetadata" Target="meta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omfortaaSemiBold-bold.fntdata"/><Relationship Id="rId18" Type="http://schemas.openxmlformats.org/officeDocument/2006/relationships/font" Target="fonts/Comfortaa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36" name="Google Shape;23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2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57" name="Google Shape;257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2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2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76" name="Google Shape;276;p3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30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15"/>
          <p:cNvCxnSpPr/>
          <p:nvPr/>
        </p:nvCxnSpPr>
        <p:spPr>
          <a:xfrm>
            <a:off x="2362200" y="1066800"/>
            <a:ext cx="0" cy="306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15"/>
          <p:cNvCxnSpPr/>
          <p:nvPr/>
        </p:nvCxnSpPr>
        <p:spPr>
          <a:xfrm>
            <a:off x="0" y="1685925"/>
            <a:ext cx="2362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5"/>
          <p:cNvSpPr txBox="1"/>
          <p:nvPr>
            <p:ph type="ctrTitle"/>
          </p:nvPr>
        </p:nvSpPr>
        <p:spPr>
          <a:xfrm>
            <a:off x="2689350" y="1058086"/>
            <a:ext cx="41463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" type="subTitle"/>
          </p:nvPr>
        </p:nvSpPr>
        <p:spPr>
          <a:xfrm>
            <a:off x="2689350" y="3562515"/>
            <a:ext cx="41463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6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5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17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36" name="Google Shape;36;p17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1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42" name="Google Shape;42;p1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9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9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8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1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21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8" name="Google Shape;68;p21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22"/>
          <p:cNvGrpSpPr/>
          <p:nvPr/>
        </p:nvGrpSpPr>
        <p:grpSpPr>
          <a:xfrm>
            <a:off x="0" y="0"/>
            <a:ext cx="9144154" cy="5143624"/>
            <a:chOff x="-77" y="25"/>
            <a:chExt cx="9144154" cy="5143624"/>
          </a:xfrm>
        </p:grpSpPr>
        <p:sp>
          <p:nvSpPr>
            <p:cNvPr id="74" name="Google Shape;74;p22"/>
            <p:cNvSpPr/>
            <p:nvPr/>
          </p:nvSpPr>
          <p:spPr>
            <a:xfrm rot="-5400000">
              <a:off x="-4765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-5400000">
              <a:off x="-4765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rot="-5400000">
              <a:off x="-4765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2"/>
            <p:cNvSpPr/>
            <p:nvPr/>
          </p:nvSpPr>
          <p:spPr>
            <a:xfrm rot="-5400000">
              <a:off x="-4765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-5400000">
              <a:off x="-4765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 rot="5400000">
              <a:off x="714198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2"/>
            <p:cNvSpPr/>
            <p:nvPr/>
          </p:nvSpPr>
          <p:spPr>
            <a:xfrm rot="-5400000">
              <a:off x="714322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2"/>
            <p:cNvSpPr/>
            <p:nvPr/>
          </p:nvSpPr>
          <p:spPr>
            <a:xfrm rot="5400000">
              <a:off x="714198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 rot="-5400000">
              <a:off x="714322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 rot="5400000">
              <a:off x="714198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 rot="-5400000">
              <a:off x="714322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 rot="5400000">
              <a:off x="714198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2"/>
            <p:cNvSpPr/>
            <p:nvPr/>
          </p:nvSpPr>
          <p:spPr>
            <a:xfrm rot="5400000">
              <a:off x="714198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2"/>
            <p:cNvSpPr/>
            <p:nvPr/>
          </p:nvSpPr>
          <p:spPr>
            <a:xfrm rot="-5400000">
              <a:off x="714322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2"/>
            <p:cNvSpPr/>
            <p:nvPr/>
          </p:nvSpPr>
          <p:spPr>
            <a:xfrm rot="5400000">
              <a:off x="714198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2"/>
            <p:cNvSpPr/>
            <p:nvPr/>
          </p:nvSpPr>
          <p:spPr>
            <a:xfrm rot="-5400000">
              <a:off x="714322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2"/>
            <p:cNvSpPr/>
            <p:nvPr/>
          </p:nvSpPr>
          <p:spPr>
            <a:xfrm rot="5400000">
              <a:off x="1476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2"/>
            <p:cNvSpPr/>
            <p:nvPr/>
          </p:nvSpPr>
          <p:spPr>
            <a:xfrm rot="-5400000">
              <a:off x="1476296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2"/>
            <p:cNvSpPr/>
            <p:nvPr/>
          </p:nvSpPr>
          <p:spPr>
            <a:xfrm rot="5400000">
              <a:off x="1476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2"/>
            <p:cNvSpPr/>
            <p:nvPr/>
          </p:nvSpPr>
          <p:spPr>
            <a:xfrm rot="-5400000">
              <a:off x="1476296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2"/>
            <p:cNvSpPr/>
            <p:nvPr/>
          </p:nvSpPr>
          <p:spPr>
            <a:xfrm rot="5400000">
              <a:off x="1476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2"/>
            <p:cNvSpPr/>
            <p:nvPr/>
          </p:nvSpPr>
          <p:spPr>
            <a:xfrm rot="-5400000">
              <a:off x="1476296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2"/>
            <p:cNvSpPr/>
            <p:nvPr/>
          </p:nvSpPr>
          <p:spPr>
            <a:xfrm rot="5400000">
              <a:off x="1476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2"/>
            <p:cNvSpPr/>
            <p:nvPr/>
          </p:nvSpPr>
          <p:spPr>
            <a:xfrm rot="5400000">
              <a:off x="1476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1476296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2"/>
            <p:cNvSpPr/>
            <p:nvPr/>
          </p:nvSpPr>
          <p:spPr>
            <a:xfrm rot="5400000">
              <a:off x="1476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1476296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2"/>
            <p:cNvSpPr/>
            <p:nvPr/>
          </p:nvSpPr>
          <p:spPr>
            <a:xfrm rot="5400000">
              <a:off x="223814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2238271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5400000">
              <a:off x="223814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2238271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5400000">
              <a:off x="223814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 rot="-5400000">
              <a:off x="2238271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 rot="5400000">
              <a:off x="223814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rot="5400000">
              <a:off x="223814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2238271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rot="5400000">
              <a:off x="223814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2238271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5400000">
              <a:off x="3000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rot="-5400000">
              <a:off x="300029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rot="5400000">
              <a:off x="3000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rot="-5400000">
              <a:off x="300029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 rot="5400000">
              <a:off x="3000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 rot="-5400000">
              <a:off x="300029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rot="5400000">
              <a:off x="3000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 rot="5400000">
              <a:off x="3000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 rot="-5400000">
              <a:off x="300029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 rot="5400000">
              <a:off x="3000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 rot="-5400000">
              <a:off x="300029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 rot="5400000">
              <a:off x="3762251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 rot="-5400000">
              <a:off x="376237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 rot="5400000">
              <a:off x="3762251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2"/>
            <p:cNvSpPr/>
            <p:nvPr/>
          </p:nvSpPr>
          <p:spPr>
            <a:xfrm rot="-5400000">
              <a:off x="376237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 rot="5400000">
              <a:off x="3762251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 rot="-5400000">
              <a:off x="376237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 rot="5400000">
              <a:off x="3762251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 rot="5400000">
              <a:off x="3762251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 rot="-5400000">
              <a:off x="376237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 rot="5400000">
              <a:off x="3762251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 rot="-5400000">
              <a:off x="376237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 rot="5400000">
              <a:off x="-4777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 rot="5400000">
              <a:off x="-4777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 rot="5400000">
              <a:off x="-4777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 rot="5400000">
              <a:off x="-4777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 rot="-5400000">
              <a:off x="16669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 rot="5400000">
              <a:off x="-4777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 rot="5400000">
              <a:off x="-4777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 flipH="1" rot="-5400000">
              <a:off x="16669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 rot="-5400000">
              <a:off x="928672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 flipH="1" rot="-5400000">
              <a:off x="928672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 rot="-5400000">
              <a:off x="1690646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 flipH="1" rot="-5400000">
              <a:off x="1690646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 rot="-5400000">
              <a:off x="2452621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 flipH="1" rot="-5400000">
              <a:off x="2452621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 rot="-5400000">
              <a:off x="321464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 flipH="1" rot="-5400000">
              <a:off x="321464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 rot="-5400000">
              <a:off x="3976724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 flipH="1" rot="-5400000">
              <a:off x="3976724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52434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 rot="-5400000">
              <a:off x="452434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 rot="-5400000">
              <a:off x="452434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 rot="-5400000">
              <a:off x="452434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 rot="-5400000">
              <a:off x="452434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 rot="5400000">
              <a:off x="5286200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 rot="-5400000">
              <a:off x="528632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 rot="5400000">
              <a:off x="5286200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 rot="-5400000">
              <a:off x="528632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 rot="5400000">
              <a:off x="5286200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 rot="-5400000">
              <a:off x="528632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 rot="5400000">
              <a:off x="5286200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 rot="5400000">
              <a:off x="5286200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 rot="-5400000">
              <a:off x="528632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 rot="5400000">
              <a:off x="5286200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 rot="-5400000">
              <a:off x="528632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 rot="5400000">
              <a:off x="6048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 rot="-5400000">
              <a:off x="6048298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 rot="5400000">
              <a:off x="6048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 rot="-5400000">
              <a:off x="6048298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6048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 rot="-5400000">
              <a:off x="6048298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 rot="5400000">
              <a:off x="6048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 rot="5400000">
              <a:off x="6048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 rot="-5400000">
              <a:off x="6048298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 rot="5400000">
              <a:off x="6048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rot="-5400000">
              <a:off x="6048298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 rot="5400000">
              <a:off x="6810149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-5400000">
              <a:off x="681027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 rot="5400000">
              <a:off x="6810149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 rot="-5400000">
              <a:off x="681027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5400000">
              <a:off x="6810149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 rot="-5400000">
              <a:off x="681027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 rot="5400000">
              <a:off x="6810149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 rot="5400000">
              <a:off x="6810149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 rot="-5400000">
              <a:off x="681027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 rot="5400000">
              <a:off x="6810149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 rot="-5400000">
              <a:off x="681027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 rot="5400000">
              <a:off x="7572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 rot="-5400000">
              <a:off x="757229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 rot="5400000">
              <a:off x="7572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 rot="-5400000">
              <a:off x="757229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 rot="5400000">
              <a:off x="7572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 rot="-5400000">
              <a:off x="757229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 rot="5400000">
              <a:off x="7572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 rot="5400000">
              <a:off x="7572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 rot="-5400000">
              <a:off x="757229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 rot="5400000">
              <a:off x="7572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 rot="-5400000">
              <a:off x="757229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 rot="5400000">
              <a:off x="833425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 rot="-5400000">
              <a:off x="833437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 rot="5400000">
              <a:off x="833425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 rot="-5400000">
              <a:off x="833437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 rot="5400000">
              <a:off x="833425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 rot="-5400000">
              <a:off x="833437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 rot="5400000">
              <a:off x="833425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 rot="5400000">
              <a:off x="833425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 rot="-5400000">
              <a:off x="833437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 rot="5400000">
              <a:off x="833425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 rot="-5400000">
              <a:off x="833437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 rot="5400000">
              <a:off x="452422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 rot="5400000">
              <a:off x="452422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 rot="5400000">
              <a:off x="452422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 rot="5400000">
              <a:off x="452422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 rot="-5400000">
              <a:off x="4738699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 rot="5400000">
              <a:off x="452422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 rot="5400000">
              <a:off x="452422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 flipH="1" rot="-5400000">
              <a:off x="4738699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 rot="-5400000">
              <a:off x="5500674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 flipH="1" rot="-5400000">
              <a:off x="5500674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 rot="-5400000">
              <a:off x="6262648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 flipH="1" rot="-5400000">
              <a:off x="6262648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 rot="-5400000">
              <a:off x="7024623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 flipH="1" rot="-5400000">
              <a:off x="7024623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 rot="-5400000">
              <a:off x="7786649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flipH="1" rot="-5400000">
              <a:off x="7786649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 rot="-5400000">
              <a:off x="854872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 flipH="1" rot="-5400000">
              <a:off x="854872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22"/>
          <p:cNvSpPr/>
          <p:nvPr/>
        </p:nvSpPr>
        <p:spPr>
          <a:xfrm>
            <a:off x="1525050" y="1293850"/>
            <a:ext cx="6093900" cy="25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 txBox="1"/>
          <p:nvPr>
            <p:ph type="title"/>
          </p:nvPr>
        </p:nvSpPr>
        <p:spPr>
          <a:xfrm>
            <a:off x="1876575" y="1668150"/>
            <a:ext cx="53910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2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2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2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2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2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2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2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2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1876575" y="2930428"/>
            <a:ext cx="53910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233" name="Google Shape;2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"/>
          <p:cNvSpPr txBox="1"/>
          <p:nvPr>
            <p:ph type="ctrTitle"/>
          </p:nvPr>
        </p:nvSpPr>
        <p:spPr>
          <a:xfrm>
            <a:off x="305200" y="17329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80"/>
              <a:t>Ус</a:t>
            </a:r>
            <a:r>
              <a:rPr lang="en-GB" sz="2580">
                <a:latin typeface="Comfortaa Medium"/>
                <a:ea typeface="Comfortaa Medium"/>
                <a:cs typeface="Comfortaa Medium"/>
                <a:sym typeface="Comfortaa Medium"/>
              </a:rPr>
              <a:t>певаемостта на учениците да достигнат национален кръг на олимпиади и успеваемост за спечелване на медали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91" name="Google Shape;291;p1"/>
          <p:cNvSpPr txBox="1"/>
          <p:nvPr>
            <p:ph idx="1" type="subTitle"/>
          </p:nvPr>
        </p:nvSpPr>
        <p:spPr>
          <a:xfrm>
            <a:off x="387200" y="2680819"/>
            <a:ext cx="8222100" cy="20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42">
                <a:latin typeface="Comfortaa Medium"/>
                <a:ea typeface="Comfortaa Medium"/>
                <a:cs typeface="Comfortaa Medium"/>
                <a:sym typeface="Comfortaa Medium"/>
              </a:rPr>
              <a:t>Изработена от:</a:t>
            </a:r>
            <a:endParaRPr sz="1442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074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43"/>
              <a:buFont typeface="Comfortaa Medium"/>
              <a:buChar char="➢"/>
            </a:pPr>
            <a:r>
              <a:rPr lang="en-GB" sz="1242">
                <a:latin typeface="Comfortaa Medium"/>
                <a:ea typeface="Comfortaa Medium"/>
                <a:cs typeface="Comfortaa Medium"/>
                <a:sym typeface="Comfortaa Medium"/>
              </a:rPr>
              <a:t>Надежда Францева - 62391</a:t>
            </a:r>
            <a:endParaRPr sz="1242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074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43"/>
              <a:buFont typeface="Comfortaa Medium"/>
              <a:buChar char="➢"/>
            </a:pPr>
            <a:r>
              <a:rPr lang="en-GB" sz="1242">
                <a:latin typeface="Comfortaa Medium"/>
                <a:ea typeface="Comfortaa Medium"/>
                <a:cs typeface="Comfortaa Medium"/>
                <a:sym typeface="Comfortaa Medium"/>
              </a:rPr>
              <a:t>Искра Божкова - 62410</a:t>
            </a:r>
            <a:endParaRPr sz="1242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074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43"/>
              <a:buFont typeface="Comfortaa Medium"/>
              <a:buChar char="➢"/>
            </a:pPr>
            <a:r>
              <a:rPr lang="en-GB" sz="1242">
                <a:latin typeface="Comfortaa Medium"/>
                <a:ea typeface="Comfortaa Medium"/>
                <a:cs typeface="Comfortaa Medium"/>
                <a:sym typeface="Comfortaa Medium"/>
              </a:rPr>
              <a:t>Силвия Деянова - 62448</a:t>
            </a:r>
            <a:endParaRPr sz="1242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074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43"/>
              <a:buFont typeface="Comfortaa Medium"/>
              <a:buChar char="➢"/>
            </a:pPr>
            <a:r>
              <a:rPr lang="en-GB" sz="1242">
                <a:latin typeface="Comfortaa Medium"/>
                <a:ea typeface="Comfortaa Medium"/>
                <a:cs typeface="Comfortaa Medium"/>
                <a:sym typeface="Comfortaa Medium"/>
              </a:rPr>
              <a:t>Ивана Драгнева - 62480</a:t>
            </a:r>
            <a:endParaRPr sz="1242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074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43"/>
              <a:buFont typeface="Comfortaa Medium"/>
              <a:buChar char="➢"/>
            </a:pPr>
            <a:r>
              <a:rPr lang="en-GB" sz="1242">
                <a:latin typeface="Comfortaa Medium"/>
                <a:ea typeface="Comfortaa Medium"/>
                <a:cs typeface="Comfortaa Medium"/>
                <a:sym typeface="Comfortaa Medium"/>
              </a:rPr>
              <a:t>Весела Петрова - 62494</a:t>
            </a:r>
            <a:endParaRPr sz="1242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"/>
          <p:cNvSpPr txBox="1"/>
          <p:nvPr>
            <p:ph type="title"/>
          </p:nvPr>
        </p:nvSpPr>
        <p:spPr>
          <a:xfrm>
            <a:off x="2490825" y="316325"/>
            <a:ext cx="58560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908"/>
              <a:buNone/>
            </a:pPr>
            <a:r>
              <a:rPr b="0" lang="en-GB" sz="2175">
                <a:latin typeface="Comfortaa Medium"/>
                <a:ea typeface="Comfortaa Medium"/>
                <a:cs typeface="Comfortaa Medium"/>
                <a:sym typeface="Comfortaa Medium"/>
              </a:rPr>
              <a:t>Решение</a:t>
            </a:r>
            <a:endParaRPr/>
          </a:p>
        </p:txBody>
      </p:sp>
      <p:sp>
        <p:nvSpPr>
          <p:cNvPr id="362" name="Google Shape;362;p10"/>
          <p:cNvSpPr txBox="1"/>
          <p:nvPr>
            <p:ph idx="1" type="body"/>
          </p:nvPr>
        </p:nvSpPr>
        <p:spPr>
          <a:xfrm>
            <a:off x="2490825" y="1079225"/>
            <a:ext cx="5856000" cy="3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SemiBold"/>
              <a:buChar char="➢"/>
            </a:pPr>
            <a:r>
              <a:rPr lang="en-GB" sz="14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По-усърдна подготовка и преподаване в училищата</a:t>
            </a:r>
            <a:endParaRPr sz="14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5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SemiBold"/>
              <a:buChar char="➢"/>
            </a:pPr>
            <a:r>
              <a:rPr lang="en-GB" sz="14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Намаляване трудността на състезателните формати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"/>
          <p:cNvSpPr txBox="1"/>
          <p:nvPr>
            <p:ph type="title"/>
          </p:nvPr>
        </p:nvSpPr>
        <p:spPr>
          <a:xfrm>
            <a:off x="1128750" y="1265400"/>
            <a:ext cx="68865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GB" sz="2175">
                <a:latin typeface="Comfortaa Medium"/>
                <a:ea typeface="Comfortaa Medium"/>
                <a:cs typeface="Comfortaa Medium"/>
                <a:sym typeface="Comfortaa Medium"/>
              </a:rPr>
              <a:t>Заключение</a:t>
            </a:r>
            <a:endParaRPr b="0" sz="2175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368" name="Google Shape;368;p11"/>
          <p:cNvSpPr txBox="1"/>
          <p:nvPr>
            <p:ph idx="1" type="body"/>
          </p:nvPr>
        </p:nvSpPr>
        <p:spPr>
          <a:xfrm>
            <a:off x="1128750" y="2194753"/>
            <a:ext cx="68865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Получените резултати могат да се използват като основа за бъдещ по-задълбочен анализ за причините за успеваемостта.</a:t>
            </a:r>
            <a:endParaRPr sz="14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2"/>
          <p:cNvSpPr txBox="1"/>
          <p:nvPr>
            <p:ph type="title"/>
          </p:nvPr>
        </p:nvSpPr>
        <p:spPr>
          <a:xfrm>
            <a:off x="1876500" y="1979400"/>
            <a:ext cx="53910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-GB" sz="2975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Благодарим за вниманието!</a:t>
            </a:r>
            <a:endParaRPr b="0" sz="408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"/>
          <p:cNvSpPr txBox="1"/>
          <p:nvPr>
            <p:ph type="ctrTitle"/>
          </p:nvPr>
        </p:nvSpPr>
        <p:spPr>
          <a:xfrm>
            <a:off x="2689350" y="1058072"/>
            <a:ext cx="47388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0" lang="en-GB" sz="1842">
                <a:latin typeface="Comfortaa Medium"/>
                <a:ea typeface="Comfortaa Medium"/>
                <a:cs typeface="Comfortaa Medium"/>
                <a:sym typeface="Comfortaa Medium"/>
              </a:rPr>
              <a:t>Съдържание</a:t>
            </a:r>
            <a:r>
              <a:rPr b="0" lang="en-GB" sz="1442"/>
              <a:t>:</a:t>
            </a:r>
            <a:endParaRPr b="0" sz="1442"/>
          </a:p>
          <a:p>
            <a:pPr indent="-320198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3"/>
              <a:buChar char="➢"/>
            </a:pPr>
            <a:r>
              <a:rPr b="0" lang="en-GB" sz="1442">
                <a:latin typeface="Comfortaa Medium"/>
                <a:ea typeface="Comfortaa Medium"/>
                <a:cs typeface="Comfortaa Medium"/>
                <a:sym typeface="Comfortaa Medium"/>
              </a:rPr>
              <a:t>Увод</a:t>
            </a:r>
            <a:endParaRPr b="0" sz="1442"/>
          </a:p>
          <a:p>
            <a:pPr indent="-320198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3"/>
              <a:buChar char="➢"/>
            </a:pPr>
            <a:r>
              <a:rPr b="0" lang="en-GB" sz="1442">
                <a:latin typeface="Comfortaa Medium"/>
                <a:ea typeface="Comfortaa Medium"/>
                <a:cs typeface="Comfortaa Medium"/>
                <a:sym typeface="Comfortaa Medium"/>
              </a:rPr>
              <a:t>Нормативни източници</a:t>
            </a:r>
            <a:endParaRPr b="0" sz="1442"/>
          </a:p>
          <a:p>
            <a:pPr indent="-320198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3"/>
              <a:buChar char="➢"/>
            </a:pPr>
            <a:r>
              <a:rPr b="0" lang="en-GB" sz="1442">
                <a:latin typeface="Comfortaa Medium"/>
                <a:ea typeface="Comfortaa Medium"/>
                <a:cs typeface="Comfortaa Medium"/>
                <a:sym typeface="Comfortaa Medium"/>
              </a:rPr>
              <a:t>Ненормативни източници</a:t>
            </a:r>
            <a:endParaRPr b="0" sz="1442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0198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3"/>
              <a:buChar char="➢"/>
            </a:pPr>
            <a:r>
              <a:rPr b="0" lang="en-GB" sz="1442">
                <a:latin typeface="Comfortaa Medium"/>
                <a:ea typeface="Comfortaa Medium"/>
                <a:cs typeface="Comfortaa Medium"/>
                <a:sym typeface="Comfortaa Medium"/>
              </a:rPr>
              <a:t>Статистики</a:t>
            </a:r>
            <a:endParaRPr b="0" sz="1442"/>
          </a:p>
          <a:p>
            <a:pPr indent="-320198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3"/>
              <a:buChar char="➢"/>
            </a:pPr>
            <a:r>
              <a:rPr b="0" lang="en-GB" sz="1442">
                <a:latin typeface="Comfortaa Medium"/>
                <a:ea typeface="Comfortaa Medium"/>
                <a:cs typeface="Comfortaa Medium"/>
                <a:sym typeface="Comfortaa Medium"/>
              </a:rPr>
              <a:t>Решение</a:t>
            </a:r>
            <a:endParaRPr b="0" sz="1442"/>
          </a:p>
          <a:p>
            <a:pPr indent="-320198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3"/>
              <a:buChar char="➢"/>
            </a:pPr>
            <a:r>
              <a:rPr b="0" lang="en-GB" sz="1442">
                <a:latin typeface="Comfortaa Medium"/>
                <a:ea typeface="Comfortaa Medium"/>
                <a:cs typeface="Comfortaa Medium"/>
                <a:sym typeface="Comfortaa Medium"/>
              </a:rPr>
              <a:t>Заключение</a:t>
            </a:r>
            <a:endParaRPr b="0" sz="144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-GB" sz="195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Увод</a:t>
            </a:r>
            <a:endParaRPr b="0" sz="1950">
              <a:solidFill>
                <a:schemeClr val="lt1"/>
              </a:solidFill>
            </a:endParaRPr>
          </a:p>
        </p:txBody>
      </p:sp>
      <p:sp>
        <p:nvSpPr>
          <p:cNvPr id="302" name="Google Shape;302;p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➢"/>
            </a:pPr>
            <a:r>
              <a:rPr b="1" lang="en-GB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Мотивация за избор на тема</a:t>
            </a:r>
            <a:r>
              <a:rPr lang="en-GB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- </a:t>
            </a:r>
            <a:r>
              <a:rPr lang="en-GB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установяване на основните фактори, влияещи върху успеваемостта на учениците на олимпиади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➢"/>
            </a:pPr>
            <a:r>
              <a:rPr lang="en-GB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Анализ на резултатите от олимпиадите, проведени през три последователни години – 2017/2018, 2019/2020 и 2020/2021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-GB" sz="1950">
                <a:latin typeface="Comfortaa Medium"/>
                <a:ea typeface="Comfortaa Medium"/>
                <a:cs typeface="Comfortaa Medium"/>
                <a:sym typeface="Comfortaa Medium"/>
              </a:rPr>
              <a:t>Нормативни източници</a:t>
            </a:r>
            <a:endParaRPr sz="1950"/>
          </a:p>
        </p:txBody>
      </p:sp>
      <p:sp>
        <p:nvSpPr>
          <p:cNvPr id="308" name="Google Shape;308;p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-GB" sz="1542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Закони</a:t>
            </a:r>
            <a:r>
              <a:rPr lang="en-GB"/>
              <a:t>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42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Закон за администрацията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42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Административнопроцесуален кодекс</a:t>
            </a:r>
            <a:endParaRPr sz="1442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019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3"/>
              <a:buFont typeface="Comfortaa Medium"/>
              <a:buChar char="○"/>
            </a:pPr>
            <a:r>
              <a:rPr lang="en-GB" sz="1442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Закон за професионалното образование и обучение</a:t>
            </a:r>
            <a:endParaRPr sz="1442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b="1" lang="en-GB" sz="1542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Заповед за утвърждаване правилата за организиране и провеждане на ученически олимпиади</a:t>
            </a:r>
            <a:endParaRPr b="1" sz="1542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65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3"/>
              <a:buFont typeface="Comfortaa"/>
              <a:buChar char="➢"/>
            </a:pPr>
            <a:r>
              <a:rPr b="1" lang="en-GB" sz="1542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Отговорни институции</a:t>
            </a:r>
            <a:endParaRPr b="1" sz="1542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019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3"/>
              <a:buFont typeface="Comfortaa"/>
              <a:buChar char="○"/>
            </a:pPr>
            <a:r>
              <a:rPr lang="en-GB" sz="1442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Министерство на образованието</a:t>
            </a:r>
            <a:endParaRPr sz="1442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019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3"/>
              <a:buFont typeface="Comfortaa"/>
              <a:buChar char="○"/>
            </a:pPr>
            <a:r>
              <a:rPr lang="en-GB" sz="1442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Национални комисии</a:t>
            </a:r>
            <a:endParaRPr sz="1442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019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3"/>
              <a:buFont typeface="Comfortaa"/>
              <a:buChar char="○"/>
            </a:pPr>
            <a:r>
              <a:rPr lang="en-GB" sz="1442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Началникът на регионалното управление</a:t>
            </a:r>
            <a:endParaRPr sz="1442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019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3"/>
              <a:buFont typeface="Comfortaa"/>
              <a:buChar char="○"/>
            </a:pPr>
            <a:r>
              <a:rPr lang="en-GB" sz="1442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Училищни институции</a:t>
            </a:r>
            <a:endParaRPr sz="1442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01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3"/>
              <a:buFont typeface="Comfortaa"/>
              <a:buChar char="○"/>
            </a:pPr>
            <a:r>
              <a:rPr lang="en-GB" sz="1442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Регионално управление на образованието (РУО)</a:t>
            </a:r>
            <a:endParaRPr sz="1442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"/>
          <p:cNvSpPr txBox="1"/>
          <p:nvPr>
            <p:ph type="title"/>
          </p:nvPr>
        </p:nvSpPr>
        <p:spPr>
          <a:xfrm>
            <a:off x="311700" y="2257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3256"/>
              <a:buNone/>
            </a:pPr>
            <a:r>
              <a:rPr lang="en-GB" sz="2175">
                <a:latin typeface="Comfortaa Medium"/>
                <a:ea typeface="Comfortaa Medium"/>
                <a:cs typeface="Comfortaa Medium"/>
                <a:sym typeface="Comfortaa Medium"/>
              </a:rPr>
              <a:t>Ненормативни източници</a:t>
            </a:r>
            <a:endParaRPr sz="3333"/>
          </a:p>
        </p:txBody>
      </p:sp>
      <p:sp>
        <p:nvSpPr>
          <p:cNvPr id="314" name="Google Shape;314;p5"/>
          <p:cNvSpPr txBox="1"/>
          <p:nvPr>
            <p:ph idx="1" type="body"/>
          </p:nvPr>
        </p:nvSpPr>
        <p:spPr>
          <a:xfrm>
            <a:off x="311700" y="833550"/>
            <a:ext cx="9144000" cy="4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6445"/>
              <a:buNone/>
            </a:pPr>
            <a:r>
              <a:rPr b="1" lang="en-GB" sz="3559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Добри практики: </a:t>
            </a:r>
            <a:endParaRPr b="1" sz="3559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36842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152"/>
              <a:buNone/>
            </a:pPr>
            <a:r>
              <a:rPr b="1" lang="en-GB" sz="2957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Обработка на данните</a:t>
            </a:r>
            <a:endParaRPr b="1" sz="2957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84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 SemiBold"/>
              <a:buChar char="➢"/>
            </a:pPr>
            <a:r>
              <a:rPr lang="en-GB" sz="2957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Почистване на данните </a:t>
            </a:r>
            <a:endParaRPr sz="2957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8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 SemiBold"/>
              <a:buChar char="➢"/>
            </a:pPr>
            <a:r>
              <a:rPr lang="en-GB" sz="2957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Преобразуване на данните</a:t>
            </a:r>
            <a:endParaRPr sz="2957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152"/>
              <a:buNone/>
            </a:pPr>
            <a:r>
              <a:t/>
            </a:r>
            <a:endParaRPr sz="2957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28152"/>
              <a:buNone/>
            </a:pPr>
            <a:r>
              <a:rPr b="1" lang="en-GB" sz="2957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Storytelling</a:t>
            </a:r>
            <a:endParaRPr b="1" sz="2957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847" lvl="0" marL="457200" rtl="0" algn="l">
              <a:lnSpc>
                <a:spcPct val="10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 SemiBold"/>
              <a:buChar char="➢"/>
            </a:pPr>
            <a:r>
              <a:rPr lang="en-GB" sz="2957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Обвързване на данните с история </a:t>
            </a:r>
            <a:endParaRPr sz="2957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8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 SemiBold"/>
              <a:buChar char="➢"/>
            </a:pPr>
            <a:r>
              <a:rPr lang="en-GB" sz="2957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Използване на визуализации за представяне на резултатите от анализа</a:t>
            </a:r>
            <a:endParaRPr sz="2957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8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 SemiBold"/>
              <a:buChar char="➢"/>
            </a:pPr>
            <a:r>
              <a:rPr lang="en-GB" sz="2957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Опознаване на публиката </a:t>
            </a:r>
            <a:endParaRPr sz="2957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8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 SemiBold"/>
              <a:buChar char="➢"/>
            </a:pPr>
            <a:r>
              <a:rPr lang="en-GB" sz="2957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Предоставяне на контекс </a:t>
            </a:r>
            <a:endParaRPr sz="2957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8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 SemiBold"/>
              <a:buChar char="➢"/>
            </a:pPr>
            <a:r>
              <a:rPr lang="en-GB" sz="2957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Сравняване на резултатите (през 3 от годините)</a:t>
            </a:r>
            <a:endParaRPr sz="2957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918"/>
              </a:spcBef>
              <a:spcAft>
                <a:spcPts val="0"/>
              </a:spcAft>
              <a:buSzPct val="128152"/>
              <a:buNone/>
            </a:pPr>
            <a:r>
              <a:t/>
            </a:r>
            <a:endParaRPr sz="2957"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1052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3256"/>
              <a:buNone/>
            </a:pPr>
            <a:r>
              <a:rPr lang="en-GB" sz="2175">
                <a:latin typeface="Comfortaa Medium"/>
                <a:ea typeface="Comfortaa Medium"/>
                <a:cs typeface="Comfortaa Medium"/>
                <a:sym typeface="Comfortaa Medium"/>
              </a:rPr>
              <a:t>Ненормативни източници</a:t>
            </a:r>
            <a:endParaRPr sz="33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20" name="Google Shape;320;p6"/>
          <p:cNvSpPr txBox="1"/>
          <p:nvPr>
            <p:ph idx="1" type="body"/>
          </p:nvPr>
        </p:nvSpPr>
        <p:spPr>
          <a:xfrm>
            <a:off x="311700" y="1460175"/>
            <a:ext cx="65055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Технологии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SemiBold"/>
              <a:buChar char="➢"/>
            </a:pPr>
            <a:r>
              <a:rPr lang="en-GB" sz="14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Microsoft Excel </a:t>
            </a:r>
            <a:endParaRPr sz="14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 SemiBold"/>
              <a:buChar char="➢"/>
            </a:pPr>
            <a:r>
              <a:rPr lang="en-GB" sz="14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Конвертор от csv към excel чрез Mozilla</a:t>
            </a:r>
            <a:r>
              <a:rPr lang="en-GB" sz="12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2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Общоприети лицензи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SemiBold"/>
              <a:buChar char="➢"/>
            </a:pPr>
            <a:r>
              <a:rPr lang="en-GB" sz="14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Mozilla Public License v2.0</a:t>
            </a:r>
            <a:endParaRPr sz="14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"/>
          <p:cNvSpPr txBox="1"/>
          <p:nvPr>
            <p:ph type="title"/>
          </p:nvPr>
        </p:nvSpPr>
        <p:spPr>
          <a:xfrm>
            <a:off x="811650" y="339768"/>
            <a:ext cx="64584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908"/>
              <a:buNone/>
            </a:pPr>
            <a:r>
              <a:rPr b="0" lang="en-GB" sz="2175">
                <a:latin typeface="Comfortaa Medium"/>
                <a:ea typeface="Comfortaa Medium"/>
                <a:cs typeface="Comfortaa Medium"/>
                <a:sym typeface="Comfortaa Medium"/>
              </a:rPr>
              <a:t>Статистики</a:t>
            </a:r>
            <a:endParaRPr/>
          </a:p>
        </p:txBody>
      </p:sp>
      <p:sp>
        <p:nvSpPr>
          <p:cNvPr id="326" name="Google Shape;326;p7"/>
          <p:cNvSpPr txBox="1"/>
          <p:nvPr>
            <p:ph idx="1" type="body"/>
          </p:nvPr>
        </p:nvSpPr>
        <p:spPr>
          <a:xfrm>
            <a:off x="738150" y="1136675"/>
            <a:ext cx="3406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>
                <a:solidFill>
                  <a:schemeClr val="dk1"/>
                </a:solidFill>
              </a:rPr>
              <a:t>2018/2019 учебна година:</a:t>
            </a:r>
            <a:endParaRPr/>
          </a:p>
        </p:txBody>
      </p:sp>
      <p:pic>
        <p:nvPicPr>
          <p:cNvPr id="327" name="Google Shape;3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6375" y="301374"/>
            <a:ext cx="3471824" cy="22132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7"/>
          <p:cNvSpPr txBox="1"/>
          <p:nvPr/>
        </p:nvSpPr>
        <p:spPr>
          <a:xfrm rot="5400000">
            <a:off x="7532500" y="1019275"/>
            <a:ext cx="21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2019/2020 учебна година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2625" y="2681274"/>
            <a:ext cx="3459329" cy="217165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0" name="Google Shape;330;p7"/>
          <p:cNvSpPr txBox="1"/>
          <p:nvPr/>
        </p:nvSpPr>
        <p:spPr>
          <a:xfrm rot="5400000">
            <a:off x="7594750" y="3459300"/>
            <a:ext cx="200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2020/2021 учебна година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1" name="Google Shape;33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1571075"/>
            <a:ext cx="4477000" cy="2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"/>
          <p:cNvSpPr txBox="1"/>
          <p:nvPr>
            <p:ph type="title"/>
          </p:nvPr>
        </p:nvSpPr>
        <p:spPr>
          <a:xfrm>
            <a:off x="811650" y="339768"/>
            <a:ext cx="64584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908"/>
              <a:buNone/>
            </a:pPr>
            <a:r>
              <a:rPr b="0" lang="en-GB" sz="2175">
                <a:latin typeface="Comfortaa Medium"/>
                <a:ea typeface="Comfortaa Medium"/>
                <a:cs typeface="Comfortaa Medium"/>
                <a:sym typeface="Comfortaa Medium"/>
              </a:rPr>
              <a:t>Статистики</a:t>
            </a:r>
            <a:endParaRPr b="0" sz="2175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337" name="Google Shape;337;p8"/>
          <p:cNvSpPr txBox="1"/>
          <p:nvPr>
            <p:ph idx="1" type="body"/>
          </p:nvPr>
        </p:nvSpPr>
        <p:spPr>
          <a:xfrm>
            <a:off x="405200" y="1055225"/>
            <a:ext cx="3406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>
                <a:solidFill>
                  <a:schemeClr val="dk1"/>
                </a:solidFill>
              </a:rPr>
              <a:t>2018/2019 учебна година:</a:t>
            </a:r>
            <a:endParaRPr/>
          </a:p>
        </p:txBody>
      </p:sp>
      <p:sp>
        <p:nvSpPr>
          <p:cNvPr id="338" name="Google Shape;338;p8"/>
          <p:cNvSpPr txBox="1"/>
          <p:nvPr/>
        </p:nvSpPr>
        <p:spPr>
          <a:xfrm rot="5400000">
            <a:off x="7532500" y="1095475"/>
            <a:ext cx="21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2019/2020 учебна година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8"/>
          <p:cNvSpPr txBox="1"/>
          <p:nvPr/>
        </p:nvSpPr>
        <p:spPr>
          <a:xfrm rot="5400000">
            <a:off x="7594750" y="3594700"/>
            <a:ext cx="200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2020/2021 учебна година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525" y="1500575"/>
            <a:ext cx="4066125" cy="24379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1" name="Google Shape;3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6899" y="248475"/>
            <a:ext cx="3596126" cy="24379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2" name="Google Shape;34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7941" y="2776750"/>
            <a:ext cx="3801059" cy="2127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"/>
          <p:cNvSpPr txBox="1"/>
          <p:nvPr>
            <p:ph type="title"/>
          </p:nvPr>
        </p:nvSpPr>
        <p:spPr>
          <a:xfrm>
            <a:off x="811650" y="339768"/>
            <a:ext cx="64584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908"/>
              <a:buNone/>
            </a:pPr>
            <a:r>
              <a:rPr b="0" lang="en-GB" sz="2175">
                <a:latin typeface="Comfortaa Medium"/>
                <a:ea typeface="Comfortaa Medium"/>
                <a:cs typeface="Comfortaa Medium"/>
                <a:sym typeface="Comfortaa Medium"/>
              </a:rPr>
              <a:t>Статистики</a:t>
            </a:r>
            <a:endParaRPr/>
          </a:p>
        </p:txBody>
      </p:sp>
      <p:grpSp>
        <p:nvGrpSpPr>
          <p:cNvPr id="348" name="Google Shape;348;p9"/>
          <p:cNvGrpSpPr/>
          <p:nvPr/>
        </p:nvGrpSpPr>
        <p:grpSpPr>
          <a:xfrm>
            <a:off x="410075" y="1211463"/>
            <a:ext cx="3948300" cy="2720568"/>
            <a:chOff x="433500" y="773275"/>
            <a:chExt cx="3948300" cy="2720568"/>
          </a:xfrm>
        </p:grpSpPr>
        <p:pic>
          <p:nvPicPr>
            <p:cNvPr id="349" name="Google Shape;34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3600" y="1131643"/>
              <a:ext cx="3914775" cy="23622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350" name="Google Shape;350;p9"/>
            <p:cNvSpPr txBox="1"/>
            <p:nvPr/>
          </p:nvSpPr>
          <p:spPr>
            <a:xfrm>
              <a:off x="433500" y="773275"/>
              <a:ext cx="394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2018/2019 учебна година: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1" name="Google Shape;351;p9"/>
          <p:cNvGrpSpPr/>
          <p:nvPr/>
        </p:nvGrpSpPr>
        <p:grpSpPr>
          <a:xfrm>
            <a:off x="4627938" y="263575"/>
            <a:ext cx="4242912" cy="2266200"/>
            <a:chOff x="4696613" y="405250"/>
            <a:chExt cx="4242912" cy="2266200"/>
          </a:xfrm>
        </p:grpSpPr>
        <p:pic>
          <p:nvPicPr>
            <p:cNvPr id="352" name="Google Shape;35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96613" y="405250"/>
              <a:ext cx="3598212" cy="20962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353" name="Google Shape;353;p9"/>
            <p:cNvSpPr txBox="1"/>
            <p:nvPr/>
          </p:nvSpPr>
          <p:spPr>
            <a:xfrm rot="5400000">
              <a:off x="7498625" y="1230550"/>
              <a:ext cx="2266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2019/2020 учебна година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9"/>
          <p:cNvGrpSpPr/>
          <p:nvPr/>
        </p:nvGrpSpPr>
        <p:grpSpPr>
          <a:xfrm>
            <a:off x="4627950" y="2572188"/>
            <a:ext cx="4264725" cy="2266200"/>
            <a:chOff x="4704150" y="2648388"/>
            <a:chExt cx="4264725" cy="2266200"/>
          </a:xfrm>
        </p:grpSpPr>
        <p:pic>
          <p:nvPicPr>
            <p:cNvPr id="355" name="Google Shape;355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4150" y="2671450"/>
              <a:ext cx="3583137" cy="222007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356" name="Google Shape;356;p9"/>
            <p:cNvSpPr txBox="1"/>
            <p:nvPr/>
          </p:nvSpPr>
          <p:spPr>
            <a:xfrm rot="5400000">
              <a:off x="7527975" y="3473688"/>
              <a:ext cx="2266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2020/2021 учебна година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