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1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>
        <p:scale>
          <a:sx n="150" d="100"/>
          <a:sy n="150" d="100"/>
        </p:scale>
        <p:origin x="474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3A5F4E-C8CA-41C5-8A48-DF6E0848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0F90858-7A11-4546-9DFD-CA65887B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3C9FF01-3318-427A-A356-517C57E3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BA67C1D-8BCD-42F9-86D0-4D44CF00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0159918-CEAA-42A6-9FEA-5223A6A2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F9B19F0-7986-4C17-A897-1C3338258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1E6B8972-50CF-403D-86DE-B585504497C8}"/>
              </a:ext>
            </a:extLst>
          </p:cNvPr>
          <p:cNvSpPr/>
          <p:nvPr userDrawn="1"/>
        </p:nvSpPr>
        <p:spPr>
          <a:xfrm rot="20721465">
            <a:off x="2909455" y="0"/>
            <a:ext cx="6862618" cy="686261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овина рамки 9">
            <a:extLst>
              <a:ext uri="{FF2B5EF4-FFF2-40B4-BE49-F238E27FC236}">
                <a16:creationId xmlns:a16="http://schemas.microsoft.com/office/drawing/2014/main" xmlns="" id="{21BE18AF-33A7-423B-8553-A4A98573A258}"/>
              </a:ext>
            </a:extLst>
          </p:cNvPr>
          <p:cNvSpPr/>
          <p:nvPr userDrawn="1"/>
        </p:nvSpPr>
        <p:spPr>
          <a:xfrm>
            <a:off x="3193472" y="1358178"/>
            <a:ext cx="2078182" cy="2951885"/>
          </a:xfrm>
          <a:prstGeom prst="halfFrame">
            <a:avLst>
              <a:gd name="adj1" fmla="val 5333"/>
              <a:gd name="adj2" fmla="val 3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оловина рамки 10">
            <a:extLst>
              <a:ext uri="{FF2B5EF4-FFF2-40B4-BE49-F238E27FC236}">
                <a16:creationId xmlns:a16="http://schemas.microsoft.com/office/drawing/2014/main" xmlns="" id="{EA20C4BB-A933-45D2-A8D4-004A9BD5C1DA}"/>
              </a:ext>
            </a:extLst>
          </p:cNvPr>
          <p:cNvSpPr/>
          <p:nvPr userDrawn="1"/>
        </p:nvSpPr>
        <p:spPr>
          <a:xfrm rot="10821465">
            <a:off x="6804849" y="2637449"/>
            <a:ext cx="2078182" cy="2951885"/>
          </a:xfrm>
          <a:prstGeom prst="halfFrame">
            <a:avLst>
              <a:gd name="adj1" fmla="val 5333"/>
              <a:gd name="adj2" fmla="val 3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C02896-535E-460D-A3B8-42EB4D4E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9D9A242-B685-4039-BE26-4BEDD0BBF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FAD260A-AA11-4865-A341-9CF18175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B2626C-8BDD-456A-8351-D3DE39A2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08CC26F-72BB-44A1-9CD9-D515E1D0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5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C1ECDDF-5039-4117-B4D3-51D2C9B2D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FACAA61-DEF6-4B9F-B666-A5E03ECA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4166080-B39F-432F-B30A-28084299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B4B3B5-1837-418A-B3F9-1966CCD9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1CEAE1-E2FA-492B-9A87-92E75D37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D6C270-C0D6-4E63-8BA9-EA8A59C2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60BFDF-FF1F-45A7-AF16-E168F506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68AD6A9-5794-4612-AF8F-D823CFAD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E805BDC-2338-4A04-B534-47A8C3B5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285294-6461-4B7A-B019-362698DD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FC76AE-F629-48A4-8F43-648EE918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69FE37F-2E97-4D6F-A30B-E521B9CA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4B221FF-9A48-49D8-ADE2-60663342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56827EE-AFF1-4C07-BC30-720492F1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47589EF-B36D-4043-BE9A-B4B488B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3F9932-09EF-449E-9C9C-E7F9DC2A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214222-6C89-442D-A38B-3824DA20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7830350-CD43-47DC-B1CA-5B030ECF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A78055D-A40F-4C9A-B35E-C6057423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428ACA5-E052-47F7-9167-4F25BEC9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71FAF9B-F318-48BC-A421-13DEA24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5AA4C5-7470-4091-AB2F-CB7B411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D233EE-CDCF-45BA-99E9-476A5381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C854DBC-7DE6-4E33-A1AA-051C70C6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D99706F-A27F-4712-846C-07545349E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FBA8B75-A0C2-4CD0-B0EC-78817E120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1962841-6163-4D7B-B313-3C9792F8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56019BC-F9FD-49DC-88BE-B9207788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A0EFD00-B0D0-43BB-BC53-07C7C5D8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75BE4F-DFA0-4585-BBD5-EA2394EE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0C2A5F2-4411-4462-B64F-B0A3BDCA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DA73240-8A17-4EA9-89FB-E8DF4F81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09962D2-A97E-46D0-A7C1-11A7050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994D743-25A5-4FC1-8346-4CBDB980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9C945C5-C290-4138-930C-8DE80F8A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55F625B-32FD-4F27-9E18-4D29D91A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4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C0D317-6A1B-4687-B90B-ED5CE3E8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65549BB-B200-454D-854F-60F81DD5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1303CE8-7AFF-4481-B459-46C8D747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28B46D2-2BBB-46B9-968F-A8087DB7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42DC058-0998-4A73-8852-7D3B70D9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E87A8B-FA52-4051-8600-EF1DCEF2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2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7219CC-91AF-4234-8AD9-A9C04E74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C4EB067-068F-41EC-A2EF-B4729B8F3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F201C77-1D00-43E1-B6B8-9DB05B8C8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4C04739-A9F8-40B8-9AE0-FF64331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6ACB65-1679-4CE5-B934-32715FB5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EE822A7-86BC-4362-B3FD-E9701D39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3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29493F-E916-41A3-82F6-9CFC0DD3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9A1CF19-AAB1-45E0-BED4-444D7C63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BD6994-9236-4AB3-9D7B-DAB1007E7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6694-0E7E-49B0-8A0E-37EAA986DD38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D05C23A-5150-4B4B-8A4A-B09E8951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7708B90-DCFD-42FB-9EB1-9B376B3A1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D0FA-743D-430A-A970-054D7F0C8F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C50F4C6-15E0-4A04-ABDF-818FE0D1CF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25"/>
          <a:stretch/>
        </p:blipFill>
        <p:spPr>
          <a:xfrm>
            <a:off x="0" y="0"/>
            <a:ext cx="8382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A892CE2-9627-4270-AF7C-D231C4CA5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25"/>
          <a:stretch/>
        </p:blipFill>
        <p:spPr>
          <a:xfrm flipH="1">
            <a:off x="11353800" y="0"/>
            <a:ext cx="8382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EFF6ACA-F731-4944-92C6-489972B2BAE8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1A07C3D9-CAB8-4EAE-BE1E-91F04FDFF3FF}"/>
              </a:ext>
            </a:extLst>
          </p:cNvPr>
          <p:cNvSpPr/>
          <p:nvPr userDrawn="1"/>
        </p:nvSpPr>
        <p:spPr>
          <a:xfrm rot="10800000">
            <a:off x="11353800" y="0"/>
            <a:ext cx="838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7%D0%B8%D1%81%D0%BB%D0%B0_%D0%A4%D0%B8%D0%B1%D0%BE%D0%BD%D0%B0%D1%87%D1%87%D0%B8" TargetMode="External"/><Relationship Id="rId2" Type="http://schemas.openxmlformats.org/officeDocument/2006/relationships/hyperlink" Target="https://ru.wikipedia.org/wiki/%D0%9D%D0%B5%D0%B3%D0%B0%D1%84%D0%B8%D0%B1%D0%BE%D0%BD%D0%B0%D1%87%D1%87%D0%B8#:~:text=%D0%92%20%D0%BC%D0%B0%D1%82%D0%B5%D0%BC%D0%B0%D1%82%D0%B8%D0%BA%D0%B5%2C%20%D1%87%D0%B8%D1%81%D0%BB%D0%B0%20%D0%BD%D0%B5%D0%B3%D0%B0%D1%84%D0%B8%D0%B1%D0%BE%D0%BD%D0%B0%D1%87%D1%87%D0%B8%20%E2%80%94%20%D0%BE%D1%82%D1%80%D0%B8%D1%86%D0%B0%D1%82%D0%B5%D0%BB%D1%8C%D0%BD%D0%BE%20%D0%B8%D0%BD%D0%B4%D0%B5%D0%BA%D1%81%D0%B8%D1%80%D0%BE%D0%B2%D0%B0%D0%BD%D0%BD%D1%8B%D0%B5%20%D1%8D%D0%BB%D0%B5%D0%BC%D0%B5%D0%BD%D1%82%D1%8B%20%D0%BF%D0%BE%D1%81%D0%BB%D0%B5%D0%B4%D0%BE%D0%B2%D0%B0%D1%82%D0%B5%D0%BB%D1%8C%D0%BD%D0%BE%D1%81%D1%82%D0%B8%20%D1%87%D0%B8%D1%81%D0%B5%D0%BB%20%D0%A4%D0%B8%D0%B1%D0%BE%D0%BD%D0%B0%D1%87%D1%87%D0%B8.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E84460-7181-4EC6-B6BE-ABA2C1503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997" y="594013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Семинар </a:t>
            </a:r>
            <a:r>
              <a:rPr lang="ru-RU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4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8583DA5E-3AA2-4649-8145-E8BFC3391FA9}"/>
              </a:ext>
            </a:extLst>
          </p:cNvPr>
          <p:cNvSpPr txBox="1">
            <a:spLocks/>
          </p:cNvSpPr>
          <p:nvPr/>
        </p:nvSpPr>
        <p:spPr>
          <a:xfrm>
            <a:off x="1508501" y="320542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Данные, </a:t>
            </a:r>
            <a:endParaRPr lang="ru-RU" sz="4000" b="1" dirty="0" smtClean="0"/>
          </a:p>
          <a:p>
            <a:r>
              <a:rPr lang="ru-RU" sz="4000" b="1" dirty="0" smtClean="0"/>
              <a:t>функции </a:t>
            </a:r>
            <a:r>
              <a:rPr lang="ru-RU" sz="4000" b="1" dirty="0"/>
              <a:t>и модули </a:t>
            </a:r>
            <a:endParaRPr lang="ru-RU" sz="4000" b="1" dirty="0" smtClean="0"/>
          </a:p>
          <a:p>
            <a:r>
              <a:rPr lang="ru-RU" sz="4000" b="1" dirty="0" smtClean="0"/>
              <a:t>в </a:t>
            </a:r>
            <a:r>
              <a:rPr lang="ru-RU" sz="4000" b="1" dirty="0" err="1"/>
              <a:t>Python</a:t>
            </a:r>
            <a:r>
              <a:rPr lang="ru-RU" sz="4000" b="1" dirty="0"/>
              <a:t>, </a:t>
            </a:r>
            <a:r>
              <a:rPr lang="ru-RU" sz="4000" b="1" dirty="0" smtClean="0"/>
              <a:t>2 часть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344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6" y="115747"/>
            <a:ext cx="10291618" cy="770944"/>
          </a:xfrm>
        </p:spPr>
        <p:txBody>
          <a:bodyPr/>
          <a:lstStyle/>
          <a:p>
            <a:r>
              <a:rPr lang="ru-RU" b="1" dirty="0" smtClean="0"/>
              <a:t>План семинара</a:t>
            </a:r>
            <a:endParaRPr lang="ru-RU" b="1" dirty="0"/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xmlns="" id="{4125616E-0720-438E-BAA8-86764F3D8CB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542"/>
            <a:ext cx="5105400" cy="555625"/>
            <a:chOff x="1248" y="1440"/>
            <a:chExt cx="3216" cy="350"/>
          </a:xfrm>
        </p:grpSpPr>
        <p:sp>
          <p:nvSpPr>
            <p:cNvPr id="30" name="Line 3">
              <a:extLst>
                <a:ext uri="{FF2B5EF4-FFF2-40B4-BE49-F238E27FC236}">
                  <a16:creationId xmlns:a16="http://schemas.microsoft.com/office/drawing/2014/main" xmlns="" id="{D4CF99EA-E6D5-4440-9AA1-B384C1E150B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xmlns="" id="{FCB1298F-5782-47D5-A033-54666FB5479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xmlns="" id="{9F40133A-C7AF-4E6B-9896-8831658B59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Обсуждение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xmlns="" id="{5D52D268-B498-4A54-9907-A5004B518E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34" name="Group 7">
            <a:extLst>
              <a:ext uri="{FF2B5EF4-FFF2-40B4-BE49-F238E27FC236}">
                <a16:creationId xmlns:a16="http://schemas.microsoft.com/office/drawing/2014/main" xmlns="" id="{92810E15-46B5-4775-9B55-0E1A9B84499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942"/>
            <a:ext cx="5105400" cy="555625"/>
            <a:chOff x="1248" y="2030"/>
            <a:chExt cx="3216" cy="350"/>
          </a:xfrm>
        </p:grpSpPr>
        <p:sp>
          <p:nvSpPr>
            <p:cNvPr id="35" name="Line 8">
              <a:extLst>
                <a:ext uri="{FF2B5EF4-FFF2-40B4-BE49-F238E27FC236}">
                  <a16:creationId xmlns:a16="http://schemas.microsoft.com/office/drawing/2014/main" xmlns="" id="{71A3F3DC-E6C3-4B19-8E6A-1A74CDD117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xmlns="" id="{2FD53698-81C5-494E-9667-E5645E8F1A6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xmlns="" id="{0E542446-7559-4862-B598-92A79A4080E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9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Разбор ДЗ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xmlns="" id="{D872A2A1-E27C-459A-BA8A-25337C0283E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9" name="Group 12">
            <a:extLst>
              <a:ext uri="{FF2B5EF4-FFF2-40B4-BE49-F238E27FC236}">
                <a16:creationId xmlns:a16="http://schemas.microsoft.com/office/drawing/2014/main" xmlns="" id="{64DC70A8-B5C9-4E66-B9C9-2F72609BA45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5142"/>
            <a:ext cx="5105401" cy="555625"/>
            <a:chOff x="1248" y="2640"/>
            <a:chExt cx="3216" cy="350"/>
          </a:xfrm>
        </p:grpSpPr>
        <p:sp>
          <p:nvSpPr>
            <p:cNvPr id="40" name="Line 13">
              <a:extLst>
                <a:ext uri="{FF2B5EF4-FFF2-40B4-BE49-F238E27FC236}">
                  <a16:creationId xmlns:a16="http://schemas.microsoft.com/office/drawing/2014/main" xmlns="" id="{9A0A3544-DA2C-4C76-BB4F-9BDDCEE03F4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xmlns="" id="{0DF5F4E4-2D89-40C9-BEBF-7A3D52F2EA8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2" name="Text Box 15">
              <a:extLst>
                <a:ext uri="{FF2B5EF4-FFF2-40B4-BE49-F238E27FC236}">
                  <a16:creationId xmlns:a16="http://schemas.microsoft.com/office/drawing/2014/main" xmlns="" id="{5D8B0747-EC02-4CAD-A8B6-0C5BC86659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7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Ответы на вопросы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16">
              <a:extLst>
                <a:ext uri="{FF2B5EF4-FFF2-40B4-BE49-F238E27FC236}">
                  <a16:creationId xmlns:a16="http://schemas.microsoft.com/office/drawing/2014/main" xmlns="" id="{FCA43DD3-7BFF-4FEF-B5F7-E9A1E223C7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4" name="Group 17">
            <a:extLst>
              <a:ext uri="{FF2B5EF4-FFF2-40B4-BE49-F238E27FC236}">
                <a16:creationId xmlns:a16="http://schemas.microsoft.com/office/drawing/2014/main" xmlns="" id="{C10618D2-F08E-40EE-83E2-9A6350AD25D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342"/>
            <a:ext cx="5105401" cy="555625"/>
            <a:chOff x="1248" y="3230"/>
            <a:chExt cx="3216" cy="350"/>
          </a:xfrm>
        </p:grpSpPr>
        <p:sp>
          <p:nvSpPr>
            <p:cNvPr id="45" name="Line 18">
              <a:extLst>
                <a:ext uri="{FF2B5EF4-FFF2-40B4-BE49-F238E27FC236}">
                  <a16:creationId xmlns:a16="http://schemas.microsoft.com/office/drawing/2014/main" xmlns="" id="{316B2596-2062-46B8-BF2E-6F05F1ACD97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xmlns="" id="{66763471-0ECD-4D97-AFAC-B1E7693747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7" name="Text Box 20">
              <a:extLst>
                <a:ext uri="{FF2B5EF4-FFF2-40B4-BE49-F238E27FC236}">
                  <a16:creationId xmlns:a16="http://schemas.microsoft.com/office/drawing/2014/main" xmlns="" id="{F5B4DED4-50FC-474B-AFD9-ADF73508FF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</a:rPr>
                <a:t>Групповая </a:t>
              </a:r>
              <a:r>
                <a:rPr lang="ru-RU" sz="2400" dirty="0" smtClean="0">
                  <a:solidFill>
                    <a:srgbClr val="000000"/>
                  </a:solidFill>
                </a:rPr>
                <a:t>работа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8" name="Text Box 21">
              <a:extLst>
                <a:ext uri="{FF2B5EF4-FFF2-40B4-BE49-F238E27FC236}">
                  <a16:creationId xmlns:a16="http://schemas.microsoft.com/office/drawing/2014/main" xmlns="" id="{8C8D3C44-9014-4754-B63A-8750F40DABC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49" name="Group 22">
            <a:extLst>
              <a:ext uri="{FF2B5EF4-FFF2-40B4-BE49-F238E27FC236}">
                <a16:creationId xmlns:a16="http://schemas.microsoft.com/office/drawing/2014/main" xmlns="" id="{12764046-53ED-4B55-B2DC-7FB1B794B55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967"/>
            <a:ext cx="5105400" cy="555625"/>
            <a:chOff x="1248" y="3230"/>
            <a:chExt cx="3216" cy="350"/>
          </a:xfrm>
        </p:grpSpPr>
        <p:sp>
          <p:nvSpPr>
            <p:cNvPr id="50" name="Line 23">
              <a:extLst>
                <a:ext uri="{FF2B5EF4-FFF2-40B4-BE49-F238E27FC236}">
                  <a16:creationId xmlns:a16="http://schemas.microsoft.com/office/drawing/2014/main" xmlns="" id="{04173284-8A12-403D-BDA9-917AB94F2FA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24">
              <a:extLst>
                <a:ext uri="{FF2B5EF4-FFF2-40B4-BE49-F238E27FC236}">
                  <a16:creationId xmlns:a16="http://schemas.microsoft.com/office/drawing/2014/main" xmlns="" id="{2135A5AD-32E4-47CB-87BE-1788FEC756C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2" name="Text Box 25">
              <a:extLst>
                <a:ext uri="{FF2B5EF4-FFF2-40B4-BE49-F238E27FC236}">
                  <a16:creationId xmlns:a16="http://schemas.microsoft.com/office/drawing/2014/main" xmlns="" id="{C3E8EEA6-10A4-42A5-A983-95A2BD29475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7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Домашнее задание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6">
              <a:extLst>
                <a:ext uri="{FF2B5EF4-FFF2-40B4-BE49-F238E27FC236}">
                  <a16:creationId xmlns:a16="http://schemas.microsoft.com/office/drawing/2014/main" xmlns="" id="{695682F3-8A4D-4557-B55B-0FEFFF119A0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1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1D36E9-F110-49C6-A59F-F53399BD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6" y="115747"/>
            <a:ext cx="10291618" cy="770944"/>
          </a:xfrm>
        </p:spPr>
        <p:txBody>
          <a:bodyPr/>
          <a:lstStyle/>
          <a:p>
            <a:r>
              <a:rPr lang="ru-RU" b="1" dirty="0" smtClean="0"/>
              <a:t>Темы</a:t>
            </a:r>
            <a:endParaRPr lang="ru-RU" b="1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4125616E-0720-438E-BAA8-86764F3D8CB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542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xmlns="" id="{D4CF99EA-E6D5-4440-9AA1-B384C1E150B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FCB1298F-5782-47D5-A033-54666FB5479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9F40133A-C7AF-4E6B-9896-8831658B59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8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Словари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5D52D268-B498-4A54-9907-A5004B518E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92810E15-46B5-4775-9B55-0E1A9B84499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942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71A3F3DC-E6C3-4B19-8E6A-1A74CDD117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2FD53698-81C5-494E-9667-E5645E8F1A6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0E542446-7559-4862-B598-92A79A4080E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Файлы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D872A2A1-E27C-459A-BA8A-25337C0283E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64DC70A8-B5C9-4E66-B9C9-2F72609BA45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5142"/>
            <a:ext cx="5105401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9A0A3544-DA2C-4C76-BB4F-9BDDCEE03F4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xmlns="" id="{0DF5F4E4-2D89-40C9-BEBF-7A3D52F2EA8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5D8B0747-EC02-4CAD-A8B6-0C5BC86659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6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</a:rPr>
                <a:t>Функции и </a:t>
              </a:r>
              <a:r>
                <a:rPr lang="ru-RU" sz="2400" dirty="0" smtClean="0">
                  <a:solidFill>
                    <a:srgbClr val="000000"/>
                  </a:solidFill>
                </a:rPr>
                <a:t>модули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FCA43DD3-7BFF-4FEF-B5F7-E9A1E223C7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C10618D2-F08E-40EE-83E2-9A6350AD25D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342"/>
            <a:ext cx="5105401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316B2596-2062-46B8-BF2E-6F05F1ACD97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xmlns="" id="{66763471-0ECD-4D97-AFAC-B1E7693747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xmlns="" id="{F5B4DED4-50FC-474B-AFD9-ADF73508FF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8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Кортежи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xmlns="" id="{8C8D3C44-9014-4754-B63A-8750F40DABC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12764046-53ED-4B55-B2DC-7FB1B794B55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967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04173284-8A12-403D-BDA9-917AB94F2FA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xmlns="" id="{2135A5AD-32E4-47CB-87BE-1788FEC756C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xmlns="" id="{C3E8EEA6-10A4-42A5-A983-95A2BD29475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89"/>
              <a:ext cx="10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Множества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xmlns="" id="{695682F3-8A4D-4557-B55B-0FEFFF119A0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5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977"/>
          </a:xfrm>
        </p:spPr>
        <p:txBody>
          <a:bodyPr/>
          <a:lstStyle/>
          <a:p>
            <a:r>
              <a:rPr lang="ru-RU" b="1" dirty="0" smtClean="0"/>
              <a:t>Разбор ДЗ3</a:t>
            </a:r>
            <a:endParaRPr lang="ru-RU" b="1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247614"/>
            <a:ext cx="10515600" cy="533916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22. Задайте список из нескольких чисел. Напишите программу, которая найдёт сумму элементов списка, стоящих на нечётной позиции.</a:t>
            </a:r>
          </a:p>
          <a:p>
            <a:r>
              <a:rPr lang="ru-RU" i="1" dirty="0"/>
              <a:t>Пример:</a:t>
            </a:r>
            <a:endParaRPr lang="ru-RU" dirty="0"/>
          </a:p>
          <a:p>
            <a:pPr lvl="1"/>
            <a:r>
              <a:rPr lang="ru-RU" dirty="0"/>
              <a:t>[2, 3, 5, 9, 3] -&gt; на нечётных позициях элементы 3 и 9, ответ: 12</a:t>
            </a:r>
          </a:p>
          <a:p>
            <a:pPr marL="0" indent="0">
              <a:buNone/>
            </a:pPr>
            <a:r>
              <a:rPr lang="ru-RU" dirty="0"/>
              <a:t>23. Напишите программу, которая найдёт произведение пар чисел списка. Парой считаем первый и последний элемент, второй и предпоследний и т.д.</a:t>
            </a:r>
          </a:p>
          <a:p>
            <a:r>
              <a:rPr lang="ru-RU" i="1" dirty="0"/>
              <a:t>Пример:</a:t>
            </a:r>
            <a:endParaRPr lang="ru-RU" dirty="0"/>
          </a:p>
          <a:p>
            <a:pPr lvl="1"/>
            <a:r>
              <a:rPr lang="ru-RU" dirty="0"/>
              <a:t>[2, 3, 4, 5, 6] =&gt; [12, 15, 16];</a:t>
            </a:r>
          </a:p>
          <a:p>
            <a:pPr lvl="1"/>
            <a:r>
              <a:rPr lang="ru-RU" dirty="0"/>
              <a:t>[2, 3, 5, 6] =&gt; [12, 15]</a:t>
            </a:r>
          </a:p>
          <a:p>
            <a:pPr marL="0" indent="0">
              <a:buNone/>
            </a:pPr>
            <a:r>
              <a:rPr lang="ru-RU" dirty="0"/>
              <a:t>24. Задайте список из вещественных чисел. Напишите программу, которая найдёт разницу между максимальным и минимальным значением дробной части элементов.</a:t>
            </a:r>
          </a:p>
          <a:p>
            <a:r>
              <a:rPr lang="ru-RU" i="1" dirty="0"/>
              <a:t>Пример:</a:t>
            </a:r>
            <a:endParaRPr lang="ru-RU" dirty="0"/>
          </a:p>
          <a:p>
            <a:pPr lvl="1"/>
            <a:r>
              <a:rPr lang="ru-RU" dirty="0"/>
              <a:t>[1.1, 1.2, 3.1, 5, 10.01] =&gt; 0.19</a:t>
            </a:r>
          </a:p>
          <a:p>
            <a:pPr marL="0" indent="0">
              <a:buNone/>
            </a:pPr>
            <a:r>
              <a:rPr lang="ru-RU" dirty="0"/>
              <a:t>25. Напишите программу, которая будет преобразовывать десятичное число в двоичное.</a:t>
            </a:r>
          </a:p>
          <a:p>
            <a:r>
              <a:rPr lang="ru-RU" i="1" dirty="0"/>
              <a:t>Пример:</a:t>
            </a:r>
            <a:endParaRPr lang="ru-RU" dirty="0"/>
          </a:p>
          <a:p>
            <a:pPr lvl="1"/>
            <a:r>
              <a:rPr lang="ru-RU" dirty="0"/>
              <a:t>45 -&gt; 101101</a:t>
            </a:r>
          </a:p>
          <a:p>
            <a:pPr lvl="1"/>
            <a:r>
              <a:rPr lang="ru-RU" dirty="0"/>
              <a:t>3 -&gt; 11</a:t>
            </a:r>
          </a:p>
          <a:p>
            <a:pPr lvl="1"/>
            <a:r>
              <a:rPr lang="ru-RU" dirty="0"/>
              <a:t>2 -&gt; 10</a:t>
            </a:r>
          </a:p>
          <a:p>
            <a:pPr marL="0" indent="0">
              <a:buNone/>
            </a:pPr>
            <a:r>
              <a:rPr lang="ru-RU" dirty="0"/>
              <a:t>26. Задайте число. Составьте список чисел Фибоначчи, в том числе для отрицательных индексов.</a:t>
            </a:r>
          </a:p>
          <a:p>
            <a:r>
              <a:rPr lang="ru-RU" i="1" dirty="0"/>
              <a:t>Пример:</a:t>
            </a:r>
            <a:endParaRPr lang="ru-RU" dirty="0"/>
          </a:p>
          <a:p>
            <a:pPr lvl="1"/>
            <a:r>
              <a:rPr lang="ru-RU" dirty="0"/>
              <a:t>для k = 8 список будет выглядеть так: [-21 ,13, -8, 5, −3, 2, −1, 1, 0, 1, 1, 2, 3, 5, 8, 13, 21] </a:t>
            </a:r>
          </a:p>
          <a:p>
            <a:pPr lvl="1"/>
            <a:r>
              <a:rPr lang="ru-RU" dirty="0" err="1"/>
              <a:t>Негафибоначчи</a:t>
            </a:r>
            <a:r>
              <a:rPr lang="ru-RU" dirty="0"/>
              <a:t> (</a:t>
            </a:r>
            <a:r>
              <a:rPr lang="ru-RU" dirty="0">
                <a:hlinkClick r:id="rId2"/>
              </a:rPr>
              <a:t>https://ru.wikipedia.org/wiki/Негафибоначчи#:~:text=В математике%2C числа </a:t>
            </a:r>
            <a:r>
              <a:rPr lang="ru-RU" dirty="0" err="1">
                <a:hlinkClick r:id="rId2"/>
              </a:rPr>
              <a:t>негафибоначчи</a:t>
            </a:r>
            <a:r>
              <a:rPr lang="ru-RU" dirty="0">
                <a:hlinkClick r:id="rId2"/>
              </a:rPr>
              <a:t> — отрицательно индексированные элементы последовательности чисел Фибоначчи.)</a:t>
            </a:r>
            <a:endParaRPr lang="ru-RU" dirty="0"/>
          </a:p>
          <a:p>
            <a:pPr lvl="1"/>
            <a:r>
              <a:rPr lang="ru-RU" dirty="0"/>
              <a:t>Фибоначчи </a:t>
            </a:r>
            <a:r>
              <a:rPr lang="en-US" dirty="0">
                <a:hlinkClick r:id="rId3"/>
              </a:rPr>
              <a:t>https://ru.wikipedia.org/wiki/%D0%A7%D0%B8%D1%81%D0%BB%D0%B0_%</a:t>
            </a:r>
            <a:r>
              <a:rPr lang="en-US" dirty="0" smtClean="0">
                <a:hlinkClick r:id="rId3"/>
              </a:rPr>
              <a:t>D0%A4%D0%B8%D0%B1%D0%BE%D0%BD%D0%B0%D1%87%D1%87%D0%B8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97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Групповая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8576"/>
            <a:ext cx="10515600" cy="45883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27. Задайте </a:t>
            </a:r>
            <a:r>
              <a:rPr lang="ru-RU" dirty="0"/>
              <a:t>строку из набора чисел. </a:t>
            </a:r>
            <a:r>
              <a:rPr lang="ru-RU" dirty="0" smtClean="0"/>
              <a:t>Запишите ее в файл. Напишите </a:t>
            </a:r>
            <a:r>
              <a:rPr lang="ru-RU" dirty="0"/>
              <a:t>программу, которая </a:t>
            </a:r>
            <a:r>
              <a:rPr lang="ru-RU" dirty="0" smtClean="0"/>
              <a:t>считает строку из файла и покажет </a:t>
            </a:r>
            <a:r>
              <a:rPr lang="ru-RU" dirty="0"/>
              <a:t>большее и меньшее число. В качестве символа-разделителя используйте пробел.</a:t>
            </a:r>
          </a:p>
          <a:p>
            <a:pPr marL="0" indent="0">
              <a:buNone/>
            </a:pPr>
            <a:r>
              <a:rPr lang="ru-RU" dirty="0" smtClean="0"/>
              <a:t>28. Найдите </a:t>
            </a:r>
            <a:r>
              <a:rPr lang="ru-RU" dirty="0"/>
              <a:t>корни квадратного уравнения Ax² + </a:t>
            </a:r>
            <a:r>
              <a:rPr lang="ru-RU" dirty="0" err="1"/>
              <a:t>Bx</a:t>
            </a:r>
            <a:r>
              <a:rPr lang="ru-RU" dirty="0"/>
              <a:t> + C = 0 двумя способами:</a:t>
            </a:r>
          </a:p>
          <a:p>
            <a:pPr lvl="1"/>
            <a:r>
              <a:rPr lang="ru-RU" dirty="0"/>
              <a:t>с помощью математических формул нахождения корней квадратного уравнения</a:t>
            </a:r>
          </a:p>
          <a:p>
            <a:pPr lvl="1"/>
            <a:r>
              <a:rPr lang="ru-RU" dirty="0"/>
              <a:t>с помощью дополнительных библиотек </a:t>
            </a:r>
            <a:r>
              <a:rPr lang="ru-RU" dirty="0" err="1" smtClean="0"/>
              <a:t>Python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При этом функцию для нахождения дискриминанта импортируйте из файла</a:t>
            </a:r>
            <a:r>
              <a:rPr lang="en-US" dirty="0" smtClean="0"/>
              <a:t> utils.py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29 .Задайте </a:t>
            </a:r>
            <a:r>
              <a:rPr lang="ru-RU" dirty="0"/>
              <a:t>два числа. Напишите программу, которая найдёт НОК (наименьшее общее кратное) этих двух чисел.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8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83" y="1144583"/>
            <a:ext cx="4410205" cy="5412089"/>
          </a:xfrm>
        </p:spPr>
      </p:pic>
      <p:sp>
        <p:nvSpPr>
          <p:cNvPr id="5" name="Прямоугольник 4"/>
          <p:cNvSpPr/>
          <p:nvPr/>
        </p:nvSpPr>
        <p:spPr>
          <a:xfrm>
            <a:off x="1549832" y="1495586"/>
            <a:ext cx="4293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b="1" dirty="0"/>
              <a:t>Перерыв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8028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9607"/>
            <a:ext cx="10515600" cy="50989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30</a:t>
            </a:r>
            <a:r>
              <a:rPr lang="ru-RU" dirty="0" smtClean="0"/>
              <a:t>. </a:t>
            </a:r>
            <a:r>
              <a:rPr lang="ru-RU" dirty="0"/>
              <a:t>Есть два файла: в одном хранятся ФИО пользователей сайта, а в другом — данные об их хобби. Известно, что при хранении данных используется принцип: одна строка — один </a:t>
            </a:r>
            <a:r>
              <a:rPr lang="ru-RU" dirty="0" smtClean="0"/>
              <a:t>пользователь. </a:t>
            </a:r>
            <a:r>
              <a:rPr lang="ru-RU" dirty="0"/>
              <a:t>Написать код, загружающий данные из обоих файлов и формирующий из них словарь: ключи — ФИО, значения — данные о хобби.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Сохранить </a:t>
            </a:r>
            <a:r>
              <a:rPr lang="ru-RU" dirty="0"/>
              <a:t>словарь в </a:t>
            </a:r>
            <a:r>
              <a:rPr lang="ru-RU" dirty="0" smtClean="0"/>
              <a:t>файл</a:t>
            </a:r>
            <a:r>
              <a:rPr lang="en-US" dirty="0" smtClean="0"/>
              <a:t> </a:t>
            </a:r>
            <a:r>
              <a:rPr lang="en-US" dirty="0"/>
              <a:t>users_hobby.txt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Фрагмент </a:t>
            </a:r>
            <a:r>
              <a:rPr lang="ru-RU" dirty="0"/>
              <a:t>файла с данными о пользователях (</a:t>
            </a:r>
            <a:r>
              <a:rPr lang="ru-RU" dirty="0" err="1" smtClean="0"/>
              <a:t>users</a:t>
            </a:r>
            <a:r>
              <a:rPr lang="ru-RU" dirty="0" smtClean="0"/>
              <a:t>.</a:t>
            </a:r>
            <a:r>
              <a:rPr lang="en-US" dirty="0" smtClean="0"/>
              <a:t>txt</a:t>
            </a:r>
            <a:r>
              <a:rPr lang="ru-RU" dirty="0" smtClean="0"/>
              <a:t>):</a:t>
            </a:r>
            <a:endParaRPr lang="ru-RU" dirty="0"/>
          </a:p>
          <a:p>
            <a:pPr lvl="1"/>
            <a:r>
              <a:rPr lang="ru-RU" dirty="0" smtClean="0"/>
              <a:t>Иванов</a:t>
            </a:r>
            <a:r>
              <a:rPr lang="en-US" dirty="0" smtClean="0"/>
              <a:t> </a:t>
            </a:r>
            <a:r>
              <a:rPr lang="ru-RU" dirty="0" smtClean="0"/>
              <a:t>Иван</a:t>
            </a:r>
            <a:r>
              <a:rPr lang="en-US" dirty="0" smtClean="0"/>
              <a:t> </a:t>
            </a:r>
            <a:r>
              <a:rPr lang="ru-RU" dirty="0" smtClean="0"/>
              <a:t>Иванович</a:t>
            </a:r>
            <a:endParaRPr lang="ru-RU" dirty="0"/>
          </a:p>
          <a:p>
            <a:pPr lvl="1"/>
            <a:r>
              <a:rPr lang="ru-RU" dirty="0" smtClean="0"/>
              <a:t>Петров</a:t>
            </a:r>
            <a:r>
              <a:rPr lang="en-US" dirty="0" smtClean="0"/>
              <a:t> </a:t>
            </a:r>
            <a:r>
              <a:rPr lang="ru-RU" dirty="0" smtClean="0"/>
              <a:t>Петр</a:t>
            </a:r>
            <a:r>
              <a:rPr lang="en-US" dirty="0" smtClean="0"/>
              <a:t> </a:t>
            </a:r>
            <a:r>
              <a:rPr lang="ru-RU" dirty="0" smtClean="0"/>
              <a:t>Петрович</a:t>
            </a:r>
            <a:endParaRPr lang="ru-RU" dirty="0"/>
          </a:p>
          <a:p>
            <a:r>
              <a:rPr lang="ru-RU" dirty="0"/>
              <a:t>Фрагмент файла с данными о хобби (</a:t>
            </a:r>
            <a:r>
              <a:rPr lang="ru-RU" dirty="0" err="1" smtClean="0"/>
              <a:t>hobby</a:t>
            </a:r>
            <a:r>
              <a:rPr lang="ru-RU" dirty="0" smtClean="0"/>
              <a:t>.</a:t>
            </a:r>
            <a:r>
              <a:rPr lang="en-US" dirty="0" smtClean="0"/>
              <a:t>txt</a:t>
            </a:r>
            <a:r>
              <a:rPr lang="ru-RU" dirty="0" smtClean="0"/>
              <a:t>):</a:t>
            </a:r>
            <a:endParaRPr lang="ru-RU" dirty="0"/>
          </a:p>
          <a:p>
            <a:pPr lvl="1"/>
            <a:r>
              <a:rPr lang="ru-RU" dirty="0"/>
              <a:t>скалолазание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охота</a:t>
            </a:r>
            <a:endParaRPr lang="ru-RU" dirty="0"/>
          </a:p>
          <a:p>
            <a:pPr lvl="1"/>
            <a:r>
              <a:rPr lang="ru-RU" dirty="0"/>
              <a:t>горные </a:t>
            </a:r>
            <a:r>
              <a:rPr lang="ru-RU" dirty="0" smtClean="0"/>
              <a:t>лыжи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31. </a:t>
            </a:r>
            <a:r>
              <a:rPr lang="ru-RU" dirty="0" smtClean="0"/>
              <a:t>Задайте натуральное число N. Напишите программу, которая составит список простых множителей числа N.</a:t>
            </a:r>
          </a:p>
          <a:p>
            <a:pPr marL="0" indent="0">
              <a:buNone/>
            </a:pPr>
            <a:r>
              <a:rPr lang="ru-RU" dirty="0" smtClean="0"/>
              <a:t>32. Задайте </a:t>
            </a:r>
            <a:r>
              <a:rPr lang="ru-RU" dirty="0"/>
              <a:t>последовательность чисел. Напишите программу, которая выведет список неповторяющихся элементов исходной последовательности</a:t>
            </a:r>
            <a:r>
              <a:rPr lang="ru-RU" dirty="0" smtClean="0"/>
              <a:t>.</a:t>
            </a:r>
            <a:r>
              <a:rPr lang="en-US" dirty="0" smtClean="0"/>
              <a:t>    [ 1, 1, 2 ,5 ,5 ,7 ] - &gt; 2, 7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33. </a:t>
            </a:r>
            <a:r>
              <a:rPr lang="ru-RU" dirty="0" smtClean="0"/>
              <a:t>Задана </a:t>
            </a:r>
            <a:r>
              <a:rPr lang="ru-RU" dirty="0"/>
              <a:t>натуральная степень k. Сформировать случайным образом список коэффициентов (значения от 0 до 100) многочлена и записать в файл многочлен степени k.</a:t>
            </a:r>
          </a:p>
          <a:p>
            <a:r>
              <a:rPr lang="ru-RU" i="1" dirty="0"/>
              <a:t>Пример</a:t>
            </a:r>
            <a:r>
              <a:rPr lang="ru-RU" i="1" dirty="0" smtClean="0"/>
              <a:t>:</a:t>
            </a:r>
            <a:r>
              <a:rPr lang="en-US" i="1" dirty="0" smtClean="0"/>
              <a:t>  </a:t>
            </a:r>
            <a:endParaRPr lang="ru-RU" dirty="0" smtClean="0"/>
          </a:p>
          <a:p>
            <a:pPr lvl="1"/>
            <a:r>
              <a:rPr lang="ru-RU" dirty="0" smtClean="0"/>
              <a:t>k=2 =&gt; 2</a:t>
            </a:r>
            <a:r>
              <a:rPr lang="ru-RU" i="1" dirty="0" smtClean="0"/>
              <a:t>x² </a:t>
            </a:r>
            <a:r>
              <a:rPr lang="en-US" i="1" dirty="0" smtClean="0"/>
              <a:t>-</a:t>
            </a:r>
            <a:r>
              <a:rPr lang="ru-RU" i="1" dirty="0" smtClean="0"/>
              <a:t> 4</a:t>
            </a:r>
            <a:r>
              <a:rPr lang="ru-RU" dirty="0" smtClean="0"/>
              <a:t>x + 5 = 0 или x² + 5 = 0 или 10x² = 0</a:t>
            </a:r>
          </a:p>
          <a:p>
            <a:pPr marL="0" indent="0">
              <a:buNone/>
            </a:pPr>
            <a:r>
              <a:rPr lang="ru-RU" dirty="0" smtClean="0"/>
              <a:t>34</a:t>
            </a:r>
            <a:r>
              <a:rPr lang="ru-RU" dirty="0" smtClean="0"/>
              <a:t>. </a:t>
            </a:r>
            <a:r>
              <a:rPr lang="en-US" dirty="0" smtClean="0"/>
              <a:t>*</a:t>
            </a:r>
            <a:r>
              <a:rPr lang="ru-RU" dirty="0" smtClean="0"/>
              <a:t>Даны </a:t>
            </a:r>
            <a:r>
              <a:rPr lang="ru-RU" dirty="0"/>
              <a:t>два файла, в каждом из которых находится запись многочлена. Задача - сформировать файл, содержащий сумму многочленов</a:t>
            </a:r>
            <a:r>
              <a:rPr lang="ru-RU" dirty="0" smtClean="0"/>
              <a:t>.</a:t>
            </a: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ru-RU" dirty="0"/>
              <a:t>2x² + 4x + 5 = 0  и x² + 5x + 3 = 0 =&gt; 3x² + 9x + 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>= 0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41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41709" y="61848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800" b="1" dirty="0"/>
              <a:t>Вопросы</a:t>
            </a:r>
            <a:endParaRPr lang="ru-RU" sz="4800" b="1" dirty="0" smtClean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275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83" y="1872120"/>
            <a:ext cx="4746240" cy="4351338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53340" y="1705729"/>
            <a:ext cx="3361841" cy="2292834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Спасибо </a:t>
            </a:r>
            <a:br>
              <a:rPr lang="ru-RU" sz="4800" b="1" dirty="0" smtClean="0"/>
            </a:br>
            <a:r>
              <a:rPr lang="ru-RU" sz="4800" b="1" dirty="0" smtClean="0"/>
              <a:t>за </a:t>
            </a:r>
            <a:br>
              <a:rPr lang="ru-RU" sz="4800" b="1" dirty="0" smtClean="0"/>
            </a:br>
            <a:r>
              <a:rPr lang="ru-RU" sz="4800" b="1" dirty="0" smtClean="0"/>
              <a:t>внимание!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167376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468</Words>
  <Application>Microsoft Office PowerPoint</Application>
  <PresentationFormat>Произвольный</PresentationFormat>
  <Paragraphs>73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Семинар 4</vt:lpstr>
      <vt:lpstr>План семинара</vt:lpstr>
      <vt:lpstr>Темы</vt:lpstr>
      <vt:lpstr>Разбор ДЗ3</vt:lpstr>
      <vt:lpstr>Групповая работа</vt:lpstr>
      <vt:lpstr>Презентация PowerPoint</vt:lpstr>
      <vt:lpstr>Домашнее задание</vt:lpstr>
      <vt:lpstr>Презентация PowerPoint</vt:lpstr>
      <vt:lpstr>Спасибо  за 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Дарья Дарья</cp:lastModifiedBy>
  <cp:revision>35</cp:revision>
  <dcterms:created xsi:type="dcterms:W3CDTF">2021-07-28T13:36:14Z</dcterms:created>
  <dcterms:modified xsi:type="dcterms:W3CDTF">2022-10-18T19:27:10Z</dcterms:modified>
</cp:coreProperties>
</file>