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6FFA5-5C91-657B-AE33-4443C33E6083}" v="625" dt="2022-10-25T06:56:05.149"/>
    <p1510:client id="{0857747D-4BDF-47D1-B2D8-AF4F03F870E9}" v="149" dt="2022-10-04T16:44:40.313"/>
    <p1510:client id="{6C56F187-38FD-55C1-6101-3D77B77ED96C}" v="128" dt="2022-10-25T07:10:30.496"/>
    <p1510:client id="{7DD588FA-882C-6792-3E7F-74B2BC2932A2}" v="95" dt="2022-10-26T16:22:21.211"/>
    <p1510:client id="{B11B0E29-510E-5969-4B19-07633BECAB5F}" v="3" dt="2022-10-25T17:00:12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A2DC5F8-55A9-40C4-A4A9-DD89416A9E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D59DC0-0AA6-4B66-9F81-E257AF647E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ACB6-172D-4AA6-86C0-56036FE8074E}" type="datetime1">
              <a:rPr lang="ru-RU" smtClean="0"/>
              <a:t>26.10.2022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E52417-0C29-4198-952F-04E26F51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A23CCD-1862-417D-A86C-48C33A4B6C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0C15-42CC-4B5F-B908-8A9ECA06C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7934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7E3D-BA3F-40C8-AF71-86767101FD06}" type="datetime1">
              <a:rPr lang="ru-RU" smtClean="0"/>
              <a:pPr/>
              <a:t>26.10.2022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915A-3337-4A9E-BCE5-8F5A4D18FC5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21694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A915A-3337-4A9E-BCE5-8F5A4D18FC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CAF31770-FAAF-4AD4-91CF-6AECC625576F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Прямоугольник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Полилиния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Полилиния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C89D9-ABE0-46C9-9C92-49687FE78074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олилиния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Полилиния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63A86-6F2B-4070-9CCA-FC2A21673943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3" name="Прямоугольник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Овал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Овал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Овал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Овал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Полилиния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Надпись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13" name="Надпись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46392-24E8-442C-930B-FEDD5B9B5FFD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Полилиния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208BB-2729-4AC9-AE51-7D04550D6CD7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320E1-8889-41F6-843F-8FD6F8218BE2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1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2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81524-A3C8-43E9-8732-AB14D82F368D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DFB280AF-F0D0-4ECD-A9B8-27D461AD4D42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олилиния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51D1B39E-CB99-4901-86E7-DB6F1D4DC196}" type="datetime1">
              <a:rPr lang="ru-RU" noProof="0" smtClean="0"/>
              <a:t>26.10.2022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5FF8-6C25-4A9E-8EBF-551A82A8DF2F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рямоугольник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62410-B16B-44B8-9073-6DE8EF8A8440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5274E-C2E9-4023-9B58-4F14A1742789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E7084-C9E9-4AB0-9C02-923779529717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1EE305-D88F-445C-A0C5-08CAADE0227C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D811A-7048-4E64-9199-87397004DE41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Овал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олилиния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CA401-17B3-45EA-9B53-86E2BAC6939C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557F23-ABFE-4C95-9497-385E35752866}" type="datetime1">
              <a:rPr lang="ru-RU" noProof="0" smtClean="0"/>
              <a:t>26.10.2022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Прямоугольник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Овал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4D82DB84-EE3C-4FF6-980F-92304588503F}" type="datetime1">
              <a:rPr lang="ru-RU" noProof="0" smtClean="0"/>
              <a:t>26.10.2022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1" name="Прямоугольник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053324" cy="2677648"/>
          </a:xfrm>
        </p:spPr>
        <p:txBody>
          <a:bodyPr rtlCol="0"/>
          <a:lstStyle/>
          <a:p>
            <a:r>
              <a:rPr lang="ru-RU" sz="6000" b="1" dirty="0">
                <a:ea typeface="+mj-lt"/>
                <a:cs typeface="+mj-lt"/>
              </a:rPr>
              <a:t>Курсовой проект Excel</a:t>
            </a:r>
            <a:br>
              <a:rPr lang="ru-RU" sz="6000" b="1" dirty="0">
                <a:ea typeface="+mj-lt"/>
                <a:cs typeface="+mj-lt"/>
              </a:rPr>
            </a:br>
            <a:endParaRPr lang="ru-RU" sz="6000" b="1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sz="2000" b="1" dirty="0"/>
              <a:t>Группа-3 "</a:t>
            </a:r>
            <a:r>
              <a:rPr lang="ru-RU" sz="2000" b="1" err="1"/>
              <a:t>пИраты</a:t>
            </a:r>
            <a:r>
              <a:rPr lang="ru-RU" sz="2000" b="1" dirty="0"/>
              <a:t> данных"</a:t>
            </a:r>
          </a:p>
          <a:p>
            <a:r>
              <a:rPr lang="ru-RU" sz="1400" b="1" dirty="0"/>
              <a:t>Поток 27</a:t>
            </a:r>
          </a:p>
          <a:p>
            <a:endParaRPr lang="ru-RU" sz="16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0159D-1A4E-FE41-B4A7-2835E939509E}"/>
              </a:ext>
            </a:extLst>
          </p:cNvPr>
          <p:cNvSpPr txBox="1"/>
          <p:nvPr/>
        </p:nvSpPr>
        <p:spPr>
          <a:xfrm>
            <a:off x="141676" y="2369474"/>
            <a:ext cx="12053048" cy="47366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lt"/>
                <a:cs typeface="Calibri"/>
              </a:rPr>
              <a:t>Коллеги</a:t>
            </a:r>
            <a:r>
              <a:rPr lang="en-US" dirty="0">
                <a:latin typeface="+mj-lt"/>
                <a:ea typeface="+mj-lt"/>
                <a:cs typeface="Calibri"/>
              </a:rPr>
              <a:t>, </a:t>
            </a:r>
            <a:r>
              <a:rPr lang="en-US" dirty="0" err="1">
                <a:latin typeface="+mj-lt"/>
                <a:ea typeface="+mj-lt"/>
                <a:cs typeface="Calibri"/>
              </a:rPr>
              <a:t>привет</a:t>
            </a:r>
            <a:r>
              <a:rPr lang="en-US" dirty="0">
                <a:latin typeface="+mj-lt"/>
                <a:ea typeface="+mj-lt"/>
                <a:cs typeface="Calibri"/>
              </a:rPr>
              <a:t>! </a:t>
            </a:r>
            <a:r>
              <a:rPr lang="en-US" dirty="0" err="1">
                <a:latin typeface="+mj-lt"/>
                <a:ea typeface="+mj-lt"/>
                <a:cs typeface="Calibri"/>
              </a:rPr>
              <a:t>Как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вы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знаете</a:t>
            </a:r>
            <a:r>
              <a:rPr lang="en-US" dirty="0">
                <a:latin typeface="+mj-lt"/>
                <a:ea typeface="+mj-lt"/>
                <a:cs typeface="Calibri"/>
              </a:rPr>
              <a:t>, </a:t>
            </a:r>
            <a:r>
              <a:rPr lang="en-US" dirty="0" err="1">
                <a:latin typeface="+mj-lt"/>
                <a:ea typeface="+mj-lt"/>
                <a:cs typeface="Calibri"/>
              </a:rPr>
              <a:t>наш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онлайн-кинотеатр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работает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модели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ежемесячной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подписки</a:t>
            </a:r>
            <a:r>
              <a:rPr lang="en-US" dirty="0">
                <a:latin typeface="+mj-lt"/>
                <a:ea typeface="+mj-lt"/>
                <a:cs typeface="Calibri"/>
              </a:rPr>
              <a:t>. У </a:t>
            </a:r>
            <a:r>
              <a:rPr lang="en-US" dirty="0" err="1">
                <a:latin typeface="+mj-lt"/>
                <a:ea typeface="+mj-lt"/>
                <a:cs typeface="Calibri"/>
              </a:rPr>
              <a:t>руководства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возник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вопрос</a:t>
            </a:r>
            <a:r>
              <a:rPr lang="en-US" dirty="0">
                <a:latin typeface="+mj-lt"/>
                <a:ea typeface="+mj-lt"/>
                <a:cs typeface="Calibri"/>
              </a:rPr>
              <a:t>: </a:t>
            </a:r>
            <a:r>
              <a:rPr lang="en-US" dirty="0" err="1">
                <a:latin typeface="+mj-lt"/>
                <a:ea typeface="+mj-lt"/>
                <a:cs typeface="Calibri"/>
              </a:rPr>
              <a:t>насколько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это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эффективная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система</a:t>
            </a:r>
            <a:r>
              <a:rPr lang="en-US" dirty="0">
                <a:latin typeface="+mj-lt"/>
                <a:ea typeface="+mj-lt"/>
                <a:cs typeface="Calibri"/>
              </a:rPr>
              <a:t> с </a:t>
            </a:r>
            <a:r>
              <a:rPr lang="en-US" dirty="0" err="1">
                <a:latin typeface="+mj-lt"/>
                <a:ea typeface="+mj-lt"/>
                <a:cs typeface="Calibri"/>
              </a:rPr>
              <a:t>точки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зрения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финансовой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составляющей</a:t>
            </a:r>
            <a:r>
              <a:rPr lang="en-US" dirty="0">
                <a:latin typeface="+mj-lt"/>
                <a:ea typeface="+mj-lt"/>
                <a:cs typeface="Calibri"/>
              </a:rPr>
              <a:t>?</a:t>
            </a:r>
            <a:endParaRPr lang="ru-RU">
              <a:latin typeface="+mj-lt"/>
              <a:ea typeface="+mj-lt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lt"/>
                <a:cs typeface="Calibri"/>
              </a:rPr>
              <a:t> </a:t>
            </a:r>
            <a:r>
              <a:rPr lang="en-US" dirty="0" err="1">
                <a:latin typeface="+mj-lt"/>
                <a:ea typeface="+mj-lt"/>
                <a:cs typeface="Calibri"/>
              </a:rPr>
              <a:t>Это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значит</a:t>
            </a:r>
            <a:r>
              <a:rPr lang="en-US" dirty="0">
                <a:latin typeface="+mj-lt"/>
                <a:ea typeface="+mj-lt"/>
                <a:cs typeface="Calibri"/>
              </a:rPr>
              <a:t>, </a:t>
            </a:r>
            <a:r>
              <a:rPr lang="en-US" dirty="0" err="1">
                <a:latin typeface="+mj-lt"/>
                <a:ea typeface="+mj-lt"/>
                <a:cs typeface="Calibri"/>
              </a:rPr>
              <a:t>что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нашему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отделу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аналитики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необходимо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посчитать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юнит-экономику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продукта</a:t>
            </a:r>
            <a:r>
              <a:rPr lang="en-US" dirty="0">
                <a:latin typeface="+mj-lt"/>
                <a:ea typeface="+mj-lt"/>
                <a:cs typeface="Calibri"/>
              </a:rPr>
              <a:t> и </a:t>
            </a:r>
            <a:r>
              <a:rPr lang="en-US" dirty="0" err="1">
                <a:latin typeface="+mj-lt"/>
                <a:ea typeface="+mj-lt"/>
                <a:cs typeface="Calibri"/>
              </a:rPr>
              <a:t>предложить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сценарий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настройке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параметров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для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выхода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</a:t>
            </a:r>
            <a:r>
              <a:rPr lang="en-US" dirty="0">
                <a:latin typeface="+mj-lt"/>
                <a:ea typeface="+mj-lt"/>
                <a:cs typeface="Calibri"/>
              </a:rPr>
              <a:t> 25-процентную </a:t>
            </a:r>
            <a:r>
              <a:rPr lang="en-US" dirty="0" err="1">
                <a:latin typeface="+mj-lt"/>
                <a:ea typeface="+mj-lt"/>
                <a:cs typeface="Calibri"/>
              </a:rPr>
              <a:t>маржинальность</a:t>
            </a:r>
            <a:r>
              <a:rPr lang="en-US" dirty="0">
                <a:latin typeface="+mj-lt"/>
                <a:ea typeface="+mj-lt"/>
                <a:cs typeface="Calibri"/>
              </a:rPr>
              <a:t> (</a:t>
            </a:r>
            <a:r>
              <a:rPr lang="en-US" dirty="0" err="1">
                <a:latin typeface="+mj-lt"/>
                <a:ea typeface="+mj-lt"/>
                <a:cs typeface="Calibri"/>
              </a:rPr>
              <a:t>это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всё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пойдет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слайды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презентации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для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стратсессии</a:t>
            </a:r>
            <a:r>
              <a:rPr lang="en-US" dirty="0">
                <a:latin typeface="+mj-lt"/>
                <a:ea typeface="+mj-lt"/>
                <a:cs typeface="Calibri"/>
              </a:rPr>
              <a:t> в </a:t>
            </a:r>
            <a:r>
              <a:rPr lang="en-US" dirty="0" err="1">
                <a:latin typeface="+mj-lt"/>
                <a:ea typeface="+mj-lt"/>
                <a:cs typeface="Calibri"/>
              </a:rPr>
              <a:t>конце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квартала</a:t>
            </a:r>
            <a:r>
              <a:rPr lang="en-US" dirty="0">
                <a:latin typeface="+mj-lt"/>
                <a:ea typeface="+mj-lt"/>
                <a:cs typeface="Calibri"/>
              </a:rPr>
              <a:t>) и </a:t>
            </a:r>
            <a:r>
              <a:rPr lang="en-US" dirty="0" err="1">
                <a:latin typeface="+mj-lt"/>
                <a:ea typeface="+mj-lt"/>
                <a:cs typeface="Calibri"/>
              </a:rPr>
              <a:t>собрать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хорошую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наглядную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визуализацию</a:t>
            </a:r>
            <a:r>
              <a:rPr lang="en-US" dirty="0">
                <a:latin typeface="+mj-lt"/>
                <a:ea typeface="+mj-lt"/>
                <a:cs typeface="Calibri"/>
              </a:rPr>
              <a:t>, </a:t>
            </a:r>
            <a:r>
              <a:rPr lang="en-US" dirty="0" err="1">
                <a:latin typeface="+mj-lt"/>
                <a:ea typeface="+mj-lt"/>
                <a:cs typeface="Calibri"/>
              </a:rPr>
              <a:t>где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будет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показано</a:t>
            </a:r>
            <a:r>
              <a:rPr lang="en-US" dirty="0">
                <a:latin typeface="+mj-lt"/>
                <a:ea typeface="+mj-lt"/>
                <a:cs typeface="Calibri"/>
              </a:rPr>
              <a:t>, </a:t>
            </a:r>
            <a:r>
              <a:rPr lang="en-US" dirty="0" err="1">
                <a:latin typeface="+mj-lt"/>
                <a:ea typeface="+mj-lt"/>
                <a:cs typeface="Calibri"/>
              </a:rPr>
              <a:t>кто</a:t>
            </a:r>
            <a:r>
              <a:rPr lang="en-US" dirty="0">
                <a:latin typeface="+mj-lt"/>
                <a:ea typeface="+mj-lt"/>
                <a:cs typeface="Calibri"/>
              </a:rPr>
              <a:t>, </a:t>
            </a:r>
            <a:r>
              <a:rPr lang="en-US" dirty="0" err="1">
                <a:latin typeface="+mj-lt"/>
                <a:ea typeface="+mj-lt"/>
                <a:cs typeface="Calibri"/>
              </a:rPr>
              <a:t>где</a:t>
            </a:r>
            <a:r>
              <a:rPr lang="en-US" dirty="0">
                <a:latin typeface="+mj-lt"/>
                <a:ea typeface="+mj-lt"/>
                <a:cs typeface="Calibri"/>
              </a:rPr>
              <a:t> и в </a:t>
            </a:r>
            <a:r>
              <a:rPr lang="en-US" dirty="0" err="1">
                <a:latin typeface="+mj-lt"/>
                <a:ea typeface="+mj-lt"/>
                <a:cs typeface="Calibri"/>
              </a:rPr>
              <a:t>каком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объеме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смотрит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фильмы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нашей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платформе</a:t>
            </a:r>
            <a:r>
              <a:rPr lang="en-US" dirty="0">
                <a:latin typeface="+mj-lt"/>
                <a:ea typeface="+mj-lt"/>
                <a:cs typeface="Calibri"/>
              </a:rPr>
              <a:t>. 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lt"/>
                <a:cs typeface="Calibri"/>
              </a:rPr>
              <a:t>От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меня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также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будет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просьба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собрать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калькулятор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юнит-экономики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нашего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продукта</a:t>
            </a:r>
            <a:r>
              <a:rPr lang="en-US" dirty="0">
                <a:latin typeface="+mj-lt"/>
                <a:ea typeface="+mj-lt"/>
                <a:cs typeface="Calibri"/>
              </a:rPr>
              <a:t>, </a:t>
            </a:r>
            <a:r>
              <a:rPr lang="en-US" dirty="0" err="1">
                <a:latin typeface="+mj-lt"/>
                <a:ea typeface="+mj-lt"/>
                <a:cs typeface="Calibri"/>
              </a:rPr>
              <a:t>поскольку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сейчас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очень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не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хватает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такой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автоматизированной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системы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для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быстрого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принятия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решений</a:t>
            </a:r>
            <a:r>
              <a:rPr lang="en-US" dirty="0">
                <a:latin typeface="+mj-lt"/>
                <a:ea typeface="+mj-lt"/>
                <a:cs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lt"/>
                <a:cs typeface="Calibri"/>
              </a:rPr>
              <a:t> </a:t>
            </a:r>
            <a:r>
              <a:rPr lang="en-US" dirty="0" err="1">
                <a:latin typeface="+mj-lt"/>
                <a:ea typeface="+mj-lt"/>
                <a:cs typeface="Calibri"/>
              </a:rPr>
              <a:t>Спасибо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за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вашу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вовлеченность</a:t>
            </a:r>
            <a:r>
              <a:rPr lang="en-US" dirty="0">
                <a:latin typeface="+mj-lt"/>
                <a:ea typeface="+mj-lt"/>
                <a:cs typeface="Calibri"/>
              </a:rPr>
              <a:t>! 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latin typeface="+mj-lt"/>
                <a:ea typeface="+mj-lt"/>
                <a:cs typeface="Calibri"/>
              </a:rPr>
              <a:t>С </a:t>
            </a:r>
            <a:r>
              <a:rPr lang="en-US" dirty="0" err="1">
                <a:latin typeface="+mj-lt"/>
                <a:ea typeface="+mj-lt"/>
                <a:cs typeface="Calibri"/>
              </a:rPr>
              <a:t>уважением</a:t>
            </a:r>
            <a:r>
              <a:rPr lang="en-US" dirty="0">
                <a:latin typeface="+mj-lt"/>
                <a:ea typeface="+mj-lt"/>
                <a:cs typeface="Calibri"/>
              </a:rPr>
              <a:t>, </a:t>
            </a:r>
            <a:endParaRPr lang="en-US" dirty="0"/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latin typeface="+mj-lt"/>
                <a:ea typeface="+mj-lt"/>
                <a:cs typeface="Calibri"/>
              </a:rPr>
              <a:t>Алексей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Васильев</a:t>
            </a:r>
            <a:r>
              <a:rPr lang="en-US" dirty="0">
                <a:latin typeface="+mj-lt"/>
                <a:ea typeface="+mj-lt"/>
                <a:cs typeface="Calibri"/>
              </a:rPr>
              <a:t>, 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latin typeface="+mj-lt"/>
                <a:ea typeface="+mj-lt"/>
                <a:cs typeface="Calibri"/>
              </a:rPr>
              <a:t>руководитель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отдела</a:t>
            </a:r>
            <a:r>
              <a:rPr lang="en-US" dirty="0">
                <a:latin typeface="+mj-lt"/>
                <a:ea typeface="+mj-lt"/>
                <a:cs typeface="Calibri"/>
              </a:rPr>
              <a:t> </a:t>
            </a:r>
            <a:r>
              <a:rPr lang="en-US" dirty="0" err="1">
                <a:latin typeface="+mj-lt"/>
                <a:ea typeface="+mj-lt"/>
                <a:cs typeface="Calibri"/>
              </a:rPr>
              <a:t>аналитики</a:t>
            </a:r>
            <a:r>
              <a:rPr lang="en-US" dirty="0">
                <a:latin typeface="+mj-lt"/>
                <a:ea typeface="+mj-lt"/>
                <a:cs typeface="Calibri"/>
              </a:rPr>
              <a:t> «</a:t>
            </a:r>
            <a:r>
              <a:rPr lang="en-US" dirty="0" err="1">
                <a:latin typeface="+mj-lt"/>
                <a:ea typeface="+mj-lt"/>
                <a:cs typeface="Calibri"/>
              </a:rPr>
              <a:t>Скай-синема</a:t>
            </a:r>
            <a:r>
              <a:rPr lang="en-US" dirty="0">
                <a:latin typeface="+mj-lt"/>
                <a:ea typeface="+mj-lt"/>
                <a:cs typeface="Calibri"/>
              </a:rPr>
              <a:t>»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BE9FAB-B5EB-915B-D75C-5BFE617C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331" y="873026"/>
            <a:ext cx="8761413" cy="706964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Нам поступил вопрос: 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2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DAB7D-C254-0C4C-0C11-DAFA09FC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Динамика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пользовательской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активности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платформе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50AC126-14BD-B624-C9BA-08B671CA5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" y="160145"/>
            <a:ext cx="4252822" cy="2282011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62827F6-8508-3086-FA76-599CE9970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45" y="2541010"/>
            <a:ext cx="4252822" cy="1862243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41EEB29-D6FE-C286-157E-86154BDF3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16" y="4489547"/>
            <a:ext cx="4238444" cy="2107448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835994F-38FA-9BFF-DE35-F6E7DA412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645" y="1238973"/>
            <a:ext cx="3303916" cy="4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AB945-2B21-34E4-6091-7DEAD71D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259" y="797943"/>
            <a:ext cx="10854623" cy="84803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Динамика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пользовательской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активности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платформе</a:t>
            </a:r>
            <a:endParaRPr lang="en-US" sz="2800" b="1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06FC78-DD29-E160-7096-120A4394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11" y="2287198"/>
            <a:ext cx="10536564" cy="35456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>
                <a:ea typeface="+mn-lt"/>
                <a:cs typeface="+mn-lt"/>
              </a:rPr>
              <a:t>На основе предоставленных данных с марта 2021г. по август 2021г. Видно, что наибольшее количество подписчиков подключилось в апреле 2021г. После чего рост просмотров начинает увеличиваться с мая 2021г. Так же увеличивается рост просмотров на одного подписчика и удерживается в среднем до конца исследуемого периода на одном уровне, не смотря на то, что уровень подписчиков начинает снижаться. (Можно предположить, что данные изменения происходят из-за сезонности, отпусков, каникул..) Однако, если сохранится динамика по снижению подписчиков, то и снижение просмотров как на одного юзера, так и в целом будет снижаться.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9069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02DD-4853-2BA2-E839-B61C9B7F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/>
              <a:t>Популярность платформы по часовым поясам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A04D511-6587-31FB-5BC1-3A52E0FAC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97" y="2287198"/>
            <a:ext cx="11758254" cy="4566488"/>
          </a:xfrm>
        </p:spPr>
      </p:pic>
    </p:spTree>
    <p:extLst>
      <p:ext uri="{BB962C8B-B14F-4D97-AF65-F5344CB8AC3E}">
        <p14:creationId xmlns:p14="http://schemas.microsoft.com/office/powerpoint/2010/main" val="4435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A389D-B31A-912F-3DFE-E9EAA0A8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47" y="873026"/>
            <a:ext cx="9235865" cy="850737"/>
          </a:xfrm>
        </p:spPr>
        <p:txBody>
          <a:bodyPr/>
          <a:lstStyle/>
          <a:p>
            <a:r>
              <a:rPr lang="ru-RU" sz="2400" b="1" dirty="0"/>
              <a:t>Активность пользователей в течении суток и недели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A2921-39B6-A47D-1276-58663BAF78B3}"/>
              </a:ext>
            </a:extLst>
          </p:cNvPr>
          <p:cNvSpPr txBox="1"/>
          <p:nvPr/>
        </p:nvSpPr>
        <p:spPr>
          <a:xfrm>
            <a:off x="68592" y="2270723"/>
            <a:ext cx="2690064" cy="4655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/>
              <a:t>Большее количество просмотров наблюдается с обеда до вечера, меньше просмотров в ночные и утренние часы. При этом в будние дни пользователи гораздо чаще смотрят фильмы, чем в выходные. Однако в выходные просмотров больше в ночное и утреннее время.</a:t>
            </a:r>
            <a:endParaRPr lang="ru-RU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97AAFA0-BBCA-4415-EA97-F5E799B4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522" y="2445349"/>
            <a:ext cx="9310522" cy="4293317"/>
          </a:xfrm>
        </p:spPr>
      </p:pic>
    </p:spTree>
    <p:extLst>
      <p:ext uri="{BB962C8B-B14F-4D97-AF65-F5344CB8AC3E}">
        <p14:creationId xmlns:p14="http://schemas.microsoft.com/office/powerpoint/2010/main" val="397286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7C8D6-D836-0712-0854-AEB9FBD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Самые популярные фильмы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8B82B40-6C97-7665-DB6B-3C05F07690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38" y="2287049"/>
            <a:ext cx="12190561" cy="45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ACCC08F4-6649-4752-A49D-EC2C8E96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CBFAE1-A7B8-4741-A1BD-1D22BE1B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A8DFBA0E-2986-4121-92BD-9ADBE9F79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B514A6-1440-4614-B316-443C485A1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B7C4B390-CACA-4CE0-A179-19E2CAADF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330A14-E127-4084-BA51-D86B9568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F47AD4CB-E128-49E9-A8C2-AC0CEA98F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76D76C3-9DFE-4C5F-8F74-D65651A7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7FC72400-C794-438B-90D7-5F6E0302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D24BDB9-26CF-4AAC-B31C-95E190D55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4947D45-3E3A-4249-A3DB-5B907C17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742E62-D0CA-4DEC-815B-5ED27845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DD3D29-FB68-4A1C-B0DE-CAF42F284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822E8D-300D-45E7-9F98-BDEC7436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C953DC-E764-4B76-B359-52546F4CA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187CEFC-9032-481B-B8CA-A323593DD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CB87468-9225-4E6A-A5B7-B47F08B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345E7-544E-991D-FEB3-2A0D75C3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0" y="485491"/>
            <a:ext cx="6072776" cy="3714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 err="1">
                <a:solidFill>
                  <a:schemeClr val="tx1"/>
                </a:solidFill>
              </a:rPr>
              <a:t>Выводы</a:t>
            </a:r>
            <a:r>
              <a:rPr lang="en-US" sz="3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96B8E7-1A3F-4C7F-A120-29E90E593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6BEF83-4B75-6612-EEE5-08149F294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296" y="984728"/>
            <a:ext cx="6340887" cy="56038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 3" charset="2"/>
              <a:buChar char=""/>
            </a:pPr>
            <a:endParaRPr lang="en-US" sz="1800" dirty="0">
              <a:ea typeface="+mn-lt"/>
              <a:cs typeface="+mn-lt"/>
            </a:endParaRPr>
          </a:p>
          <a:p>
            <a:pPr>
              <a:buFont typeface="Wingdings 3" charset="2"/>
              <a:buChar char=""/>
            </a:pPr>
            <a:r>
              <a:rPr lang="en-US" sz="1800" dirty="0" err="1">
                <a:ea typeface="+mn-lt"/>
                <a:cs typeface="+mn-lt"/>
              </a:rPr>
              <a:t>Бизнес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модель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показывает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что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влияет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чистую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прибыль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бизнеса</a:t>
            </a:r>
            <a:r>
              <a:rPr lang="en-US" sz="1800" dirty="0">
                <a:ea typeface="+mn-lt"/>
                <a:cs typeface="+mn-lt"/>
              </a:rPr>
              <a:t> и </a:t>
            </a:r>
            <a:r>
              <a:rPr lang="en-US" sz="1800" dirty="0" err="1">
                <a:ea typeface="+mn-lt"/>
                <a:cs typeface="+mn-lt"/>
              </a:rPr>
              <a:t>как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ее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увеличить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Она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помогает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собственнику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понять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что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сейчас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мешает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бизнесу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больше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зарабатывать</a:t>
            </a:r>
            <a:r>
              <a:rPr lang="en-US" sz="1800" dirty="0">
                <a:ea typeface="+mn-lt"/>
                <a:cs typeface="+mn-lt"/>
              </a:rPr>
              <a:t> и </a:t>
            </a:r>
            <a:r>
              <a:rPr lang="en-US" sz="1800" dirty="0" err="1">
                <a:ea typeface="+mn-lt"/>
                <a:cs typeface="+mn-lt"/>
              </a:rPr>
              <a:t>какие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показатели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стоит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улучшить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Представленная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для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анализа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бизнес-модель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эффективна</a:t>
            </a:r>
            <a:r>
              <a:rPr lang="en-US" sz="1800" dirty="0">
                <a:ea typeface="+mn-lt"/>
                <a:cs typeface="+mn-lt"/>
              </a:rPr>
              <a:t> с </a:t>
            </a:r>
            <a:r>
              <a:rPr lang="en-US" sz="1800" dirty="0" err="1">
                <a:ea typeface="+mn-lt"/>
                <a:cs typeface="+mn-lt"/>
              </a:rPr>
              <a:t>точки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зрения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финансовой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составляющей</a:t>
            </a:r>
            <a:r>
              <a:rPr lang="en-US" sz="1800" dirty="0">
                <a:ea typeface="+mn-lt"/>
                <a:cs typeface="+mn-lt"/>
              </a:rPr>
              <a:t>. </a:t>
            </a:r>
          </a:p>
          <a:p>
            <a:pPr>
              <a:buFont typeface="Wingdings 3" charset="2"/>
              <a:buChar char=""/>
            </a:pPr>
            <a:r>
              <a:rPr lang="en-US" sz="1800" dirty="0" err="1">
                <a:ea typeface="+mn-lt"/>
                <a:cs typeface="+mn-lt"/>
              </a:rPr>
              <a:t>Для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получения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маржи</a:t>
            </a:r>
            <a:r>
              <a:rPr lang="en-US" sz="1800" dirty="0">
                <a:ea typeface="+mn-lt"/>
                <a:cs typeface="+mn-lt"/>
              </a:rPr>
              <a:t> в 25% </a:t>
            </a:r>
            <a:r>
              <a:rPr lang="en-US" sz="1800" dirty="0" err="1">
                <a:ea typeface="+mn-lt"/>
                <a:cs typeface="+mn-lt"/>
              </a:rPr>
              <a:t>необходимо</a:t>
            </a:r>
            <a:r>
              <a:rPr lang="en-US" sz="1800" dirty="0">
                <a:ea typeface="+mn-lt"/>
                <a:cs typeface="+mn-lt"/>
              </a:rPr>
              <a:t>: </a:t>
            </a:r>
            <a:endParaRPr lang="en-US"/>
          </a:p>
          <a:p>
            <a:r>
              <a:rPr lang="en-US" sz="1800" dirty="0">
                <a:ea typeface="+mn-lt"/>
                <a:cs typeface="+mn-lt"/>
              </a:rPr>
              <a:t>1) </a:t>
            </a:r>
            <a:r>
              <a:rPr lang="en-US" sz="1800" dirty="0" err="1">
                <a:ea typeface="+mn-lt"/>
                <a:cs typeface="+mn-lt"/>
              </a:rPr>
              <a:t>повысить</a:t>
            </a:r>
            <a:r>
              <a:rPr lang="en-US" sz="1800" dirty="0">
                <a:ea typeface="+mn-lt"/>
                <a:cs typeface="+mn-lt"/>
              </a:rPr>
              <a:t> Retention </a:t>
            </a:r>
            <a:r>
              <a:rPr lang="en-US" sz="1800" dirty="0" err="1">
                <a:ea typeface="+mn-lt"/>
                <a:cs typeface="+mn-lt"/>
              </a:rPr>
              <a:t>до</a:t>
            </a:r>
            <a:r>
              <a:rPr lang="en-US" sz="1800" dirty="0">
                <a:ea typeface="+mn-lt"/>
                <a:cs typeface="+mn-lt"/>
              </a:rPr>
              <a:t> 95% </a:t>
            </a:r>
            <a:r>
              <a:rPr lang="en-US" sz="1800" dirty="0" err="1">
                <a:ea typeface="+mn-lt"/>
                <a:cs typeface="+mn-lt"/>
              </a:rPr>
              <a:t>путём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привлечения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новых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пользователей</a:t>
            </a:r>
            <a:r>
              <a:rPr lang="en-US" sz="1800" dirty="0">
                <a:ea typeface="+mn-lt"/>
                <a:cs typeface="+mn-lt"/>
              </a:rPr>
              <a:t> и, </a:t>
            </a:r>
            <a:r>
              <a:rPr lang="en-US" sz="1800" dirty="0" err="1">
                <a:ea typeface="+mn-lt"/>
                <a:cs typeface="+mn-lt"/>
              </a:rPr>
              <a:t>одновременно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снизить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отток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пользователей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до</a:t>
            </a:r>
            <a:r>
              <a:rPr lang="en-US" sz="1800" dirty="0">
                <a:ea typeface="+mn-lt"/>
                <a:cs typeface="+mn-lt"/>
              </a:rPr>
              <a:t> 5%, </a:t>
            </a:r>
            <a:r>
              <a:rPr lang="en-US" sz="1800" dirty="0" err="1">
                <a:ea typeface="+mn-lt"/>
                <a:cs typeface="+mn-lt"/>
              </a:rPr>
              <a:t>при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этом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увеличивая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затраты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маркетинг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r>
              <a:rPr lang="en-US" sz="1800" dirty="0">
                <a:ea typeface="+mn-lt"/>
                <a:cs typeface="+mn-lt"/>
              </a:rPr>
              <a:t>2) </a:t>
            </a:r>
            <a:r>
              <a:rPr lang="en-US" sz="1800" dirty="0" err="1">
                <a:ea typeface="+mn-lt"/>
                <a:cs typeface="+mn-lt"/>
              </a:rPr>
              <a:t>Темп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роста</a:t>
            </a:r>
            <a:r>
              <a:rPr lang="en-US" sz="1800" dirty="0">
                <a:ea typeface="+mn-lt"/>
                <a:cs typeface="+mn-lt"/>
              </a:rPr>
              <a:t> Price </a:t>
            </a:r>
            <a:r>
              <a:rPr lang="en-US" sz="1800" dirty="0" err="1">
                <a:ea typeface="+mn-lt"/>
                <a:cs typeface="+mn-lt"/>
              </a:rPr>
              <a:t>юнит</a:t>
            </a:r>
            <a:r>
              <a:rPr lang="en-US" sz="1800" dirty="0">
                <a:ea typeface="+mn-lt"/>
                <a:cs typeface="+mn-lt"/>
              </a:rPr>
              <a:t> - 211% (с 317,36 </a:t>
            </a:r>
            <a:r>
              <a:rPr lang="en-US" sz="1800" dirty="0" err="1">
                <a:ea typeface="+mn-lt"/>
                <a:cs typeface="+mn-lt"/>
              </a:rPr>
              <a:t>руб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до</a:t>
            </a:r>
            <a:r>
              <a:rPr lang="en-US" sz="1800" dirty="0">
                <a:ea typeface="+mn-lt"/>
                <a:cs typeface="+mn-lt"/>
              </a:rPr>
              <a:t> 670,00 </a:t>
            </a:r>
            <a:r>
              <a:rPr lang="en-US" sz="1800" dirty="0" err="1">
                <a:ea typeface="+mn-lt"/>
                <a:cs typeface="+mn-lt"/>
              </a:rPr>
              <a:t>руб</a:t>
            </a:r>
            <a:r>
              <a:rPr lang="en-US" sz="1800" dirty="0">
                <a:ea typeface="+mn-lt"/>
                <a:cs typeface="+mn-lt"/>
              </a:rPr>
              <a:t>.) </a:t>
            </a:r>
            <a:r>
              <a:rPr lang="en-US" sz="1800" dirty="0" err="1">
                <a:ea typeface="+mn-lt"/>
                <a:cs typeface="+mn-lt"/>
              </a:rPr>
              <a:t>Увеличение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стоимости</a:t>
            </a:r>
            <a:r>
              <a:rPr lang="en-US" sz="1800" dirty="0">
                <a:ea typeface="+mn-lt"/>
                <a:cs typeface="+mn-lt"/>
              </a:rPr>
              <a:t> 1 </a:t>
            </a:r>
            <a:r>
              <a:rPr lang="en-US" sz="1800" dirty="0" err="1">
                <a:ea typeface="+mn-lt"/>
                <a:cs typeface="+mn-lt"/>
              </a:rPr>
              <a:t>просмотра</a:t>
            </a:r>
            <a:r>
              <a:rPr lang="en-US" sz="1800" dirty="0">
                <a:ea typeface="+mn-lt"/>
                <a:cs typeface="+mn-lt"/>
              </a:rPr>
              <a:t>, в </a:t>
            </a:r>
            <a:r>
              <a:rPr lang="en-US" sz="1800" dirty="0" err="1">
                <a:ea typeface="+mn-lt"/>
                <a:cs typeface="+mn-lt"/>
              </a:rPr>
              <a:t>текущей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ситуации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приведёт</a:t>
            </a:r>
            <a:r>
              <a:rPr lang="en-US" sz="1800" dirty="0">
                <a:ea typeface="+mn-lt"/>
                <a:cs typeface="+mn-lt"/>
              </a:rPr>
              <a:t> к </a:t>
            </a:r>
            <a:r>
              <a:rPr lang="en-US" sz="1800" dirty="0" err="1">
                <a:ea typeface="+mn-lt"/>
                <a:cs typeface="+mn-lt"/>
              </a:rPr>
              <a:t>ещё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большему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оттоку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пользователей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При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одновременном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снижении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расходов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маркетинг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увеличения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количества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новых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пользователей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будет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что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повлечёт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за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собой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резкое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снижение</a:t>
            </a:r>
            <a:r>
              <a:rPr lang="en-US" sz="1800" dirty="0">
                <a:ea typeface="+mn-lt"/>
                <a:cs typeface="+mn-lt"/>
              </a:rPr>
              <a:t> Retention.</a:t>
            </a:r>
            <a:endParaRPr lang="en-US" sz="1800">
              <a:solidFill>
                <a:srgbClr val="EF53A5"/>
              </a:solidFill>
            </a:endParaRPr>
          </a:p>
          <a:p>
            <a:pPr>
              <a:buChar char=""/>
            </a:pPr>
            <a:endParaRPr lang="en-US" sz="1800" dirty="0">
              <a:solidFill>
                <a:srgbClr val="EF53A5"/>
              </a:solidFill>
            </a:endParaRPr>
          </a:p>
          <a:p>
            <a:pPr>
              <a:buChar char=""/>
            </a:pPr>
            <a:endParaRPr lang="en-US" dirty="0">
              <a:solidFill>
                <a:srgbClr val="EF53A5"/>
              </a:solidFill>
            </a:endParaRPr>
          </a:p>
        </p:txBody>
      </p:sp>
      <p:pic>
        <p:nvPicPr>
          <p:cNvPr id="28" name="Рисунок 2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C2F5886-1BE1-A09F-12D4-CC6DB889D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16" y="3318773"/>
            <a:ext cx="4871048" cy="344098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A877EFC-65A3-A3B5-1F47-9AA2666A2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75749" y="677849"/>
            <a:ext cx="4888142" cy="2531939"/>
          </a:xfrm>
        </p:spPr>
      </p:pic>
    </p:spTree>
    <p:extLst>
      <p:ext uri="{BB962C8B-B14F-4D97-AF65-F5344CB8AC3E}">
        <p14:creationId xmlns:p14="http://schemas.microsoft.com/office/powerpoint/2010/main" val="928669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Широкоэкранный</PresentationFormat>
  <Paragraphs>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 (конференц-зал)</vt:lpstr>
      <vt:lpstr>Курсовой проект Excel </vt:lpstr>
      <vt:lpstr>Нам поступил вопрос: </vt:lpstr>
      <vt:lpstr>Динамика пользовательской активности платформе</vt:lpstr>
      <vt:lpstr>Динамика пользовательской активности платформе</vt:lpstr>
      <vt:lpstr>Популярность платформы по часовым поясам</vt:lpstr>
      <vt:lpstr>Активность пользователей в течении суток и недели </vt:lpstr>
      <vt:lpstr>Самые популярные фильмы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407</cp:revision>
  <dcterms:created xsi:type="dcterms:W3CDTF">2022-10-04T16:21:26Z</dcterms:created>
  <dcterms:modified xsi:type="dcterms:W3CDTF">2022-10-26T16:23:38Z</dcterms:modified>
</cp:coreProperties>
</file>