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97" r:id="rId3"/>
    <p:sldId id="268" r:id="rId4"/>
    <p:sldId id="298" r:id="rId5"/>
    <p:sldId id="299" r:id="rId6"/>
    <p:sldId id="300" r:id="rId7"/>
    <p:sldId id="301" r:id="rId8"/>
    <p:sldId id="302" r:id="rId9"/>
    <p:sldId id="275" r:id="rId10"/>
  </p:sldIdLst>
  <p:sldSz cx="9144000" cy="5143500" type="screen16x9"/>
  <p:notesSz cx="6858000" cy="9144000"/>
  <p:embeddedFontLst>
    <p:embeddedFont>
      <p:font typeface="Be Vietnam Pro" panose="020B0604020202020204" charset="0"/>
      <p:regular r:id="rId12"/>
      <p:bold r:id="rId13"/>
      <p:italic r:id="rId14"/>
      <p:boldItalic r:id="rId15"/>
    </p:embeddedFont>
    <p:embeddedFont>
      <p:font typeface="Be Vietnam Pro Medium" panose="020B0604020202020204" charset="0"/>
      <p:regular r:id="rId16"/>
      <p:bold r:id="rId17"/>
      <p:italic r:id="rId18"/>
      <p:boldItalic r:id="rId19"/>
    </p:embeddedFont>
    <p:embeddedFont>
      <p:font typeface="Be Vietnam Pro Thin" panose="020B0604020202020204" charset="0"/>
      <p:regular r:id="rId20"/>
      <p:bold r:id="rId21"/>
      <p:italic r:id="rId22"/>
      <p:boldItalic r:id="rId23"/>
    </p:embeddedFont>
    <p:embeddedFont>
      <p:font typeface="League Spartan" panose="020B0604020202020204" charset="0"/>
      <p:regular r:id="rId24"/>
      <p:bold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588773-4E8B-4918-8CAF-F30427413416}">
  <a:tblStyle styleId="{7B588773-4E8B-4918-8CAF-F30427413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B301B1-BDD9-4CF7-B99C-98932E677BE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ha PT" userId="0bb7b39a092b71d5" providerId="LiveId" clId="{EEDB35DD-4EF1-4A9B-9FE7-97AABD975B64}"/>
    <pc:docChg chg="modSld">
      <pc:chgData name="Nadha PT" userId="0bb7b39a092b71d5" providerId="LiveId" clId="{EEDB35DD-4EF1-4A9B-9FE7-97AABD975B64}" dt="2024-10-04T10:16:53.986" v="67" actId="20577"/>
      <pc:docMkLst>
        <pc:docMk/>
      </pc:docMkLst>
      <pc:sldChg chg="addSp modSp mod">
        <pc:chgData name="Nadha PT" userId="0bb7b39a092b71d5" providerId="LiveId" clId="{EEDB35DD-4EF1-4A9B-9FE7-97AABD975B64}" dt="2024-10-03T17:49:57.880" v="6" actId="208"/>
        <pc:sldMkLst>
          <pc:docMk/>
          <pc:sldMk cId="0" sldId="275"/>
        </pc:sldMkLst>
        <pc:spChg chg="add mod">
          <ac:chgData name="Nadha PT" userId="0bb7b39a092b71d5" providerId="LiveId" clId="{EEDB35DD-4EF1-4A9B-9FE7-97AABD975B64}" dt="2024-10-03T17:49:57.880" v="6" actId="208"/>
          <ac:spMkLst>
            <pc:docMk/>
            <pc:sldMk cId="0" sldId="275"/>
            <ac:spMk id="2" creationId="{B7B13B06-6970-7810-2A20-BA80195580EB}"/>
          </ac:spMkLst>
        </pc:spChg>
      </pc:sldChg>
      <pc:sldChg chg="modSp mod">
        <pc:chgData name="Nadha PT" userId="0bb7b39a092b71d5" providerId="LiveId" clId="{EEDB35DD-4EF1-4A9B-9FE7-97AABD975B64}" dt="2024-10-04T10:16:53.986" v="67" actId="20577"/>
        <pc:sldMkLst>
          <pc:docMk/>
          <pc:sldMk cId="1453539286" sldId="298"/>
        </pc:sldMkLst>
        <pc:spChg chg="mod">
          <ac:chgData name="Nadha PT" userId="0bb7b39a092b71d5" providerId="LiveId" clId="{EEDB35DD-4EF1-4A9B-9FE7-97AABD975B64}" dt="2024-10-04T10:16:53.986" v="67" actId="20577"/>
          <ac:spMkLst>
            <pc:docMk/>
            <pc:sldMk cId="1453539286" sldId="298"/>
            <ac:spMk id="10" creationId="{E3C2AF13-03D3-2C28-81B4-B71271617158}"/>
          </ac:spMkLst>
        </pc:spChg>
      </pc:sldChg>
      <pc:sldChg chg="modSp mod">
        <pc:chgData name="Nadha PT" userId="0bb7b39a092b71d5" providerId="LiveId" clId="{EEDB35DD-4EF1-4A9B-9FE7-97AABD975B64}" dt="2024-10-04T10:16:22.110" v="63" actId="207"/>
        <pc:sldMkLst>
          <pc:docMk/>
          <pc:sldMk cId="1121551712" sldId="299"/>
        </pc:sldMkLst>
        <pc:spChg chg="mod">
          <ac:chgData name="Nadha PT" userId="0bb7b39a092b71d5" providerId="LiveId" clId="{EEDB35DD-4EF1-4A9B-9FE7-97AABD975B64}" dt="2024-10-04T10:16:22.110" v="63" actId="207"/>
          <ac:spMkLst>
            <pc:docMk/>
            <pc:sldMk cId="1121551712" sldId="299"/>
            <ac:spMk id="32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f9e629ec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f9e629ec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f9e629ec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f9e629ec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54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f9e629ec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f9e629ec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94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f9e629ec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f9e629ec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254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f9e629ec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f9e629ec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139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f9e629ec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f9e629ec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111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09150" y="1010025"/>
            <a:ext cx="6125700" cy="20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10950" y="3750175"/>
            <a:ext cx="25221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061700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167150" y="1307100"/>
            <a:ext cx="4809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201813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201888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>
            <a:spLocks noGrp="1"/>
          </p:cNvSpPr>
          <p:nvPr>
            <p:ph type="ctrTitle"/>
          </p:nvPr>
        </p:nvSpPr>
        <p:spPr>
          <a:xfrm>
            <a:off x="2682900" y="535000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2682900" y="1493525"/>
            <a:ext cx="3778200" cy="12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247125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Medium"/>
              <a:buNone/>
              <a:defRPr sz="30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73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nichunadha8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ctrTitle"/>
          </p:nvPr>
        </p:nvSpPr>
        <p:spPr>
          <a:xfrm>
            <a:off x="1509150" y="884663"/>
            <a:ext cx="6125700" cy="31149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 Vietnam Pro Thin" panose="020B0604020202020204" charset="0"/>
              </a:rPr>
              <a:t>Epi Recipes Visualization Application</a:t>
            </a:r>
            <a:endParaRPr dirty="0">
              <a:latin typeface="Be Vietnam Pro Thin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DBB9E-84B8-7D8F-1D41-224ECDCC8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696" y="1505712"/>
            <a:ext cx="7144512" cy="1639824"/>
          </a:xfrm>
        </p:spPr>
        <p:txBody>
          <a:bodyPr/>
          <a:lstStyle/>
          <a:p>
            <a:pPr marL="139700" indent="0">
              <a:buNone/>
            </a:pPr>
            <a:r>
              <a:rPr lang="en-IN" sz="4400" dirty="0">
                <a:latin typeface="Be Vietnam Pro" panose="020B0604020202020204" charset="0"/>
              </a:rPr>
              <a:t>Discovering Data Driven Insights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E858F9B-CEC7-12B6-03D2-6844FD2A34AA}"/>
              </a:ext>
            </a:extLst>
          </p:cNvPr>
          <p:cNvSpPr/>
          <p:nvPr/>
        </p:nvSpPr>
        <p:spPr>
          <a:xfrm>
            <a:off x="5437632" y="2498979"/>
            <a:ext cx="2176272" cy="2811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9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>
            <a:spLocks noGrp="1"/>
          </p:cNvSpPr>
          <p:nvPr>
            <p:ph type="title"/>
          </p:nvPr>
        </p:nvSpPr>
        <p:spPr>
          <a:xfrm>
            <a:off x="411480" y="0"/>
            <a:ext cx="6842760" cy="885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9933"/>
                </a:solidFill>
              </a:rPr>
              <a:t>BAR CHART</a:t>
            </a:r>
            <a:r>
              <a:rPr lang="en" dirty="0"/>
              <a:t>-</a:t>
            </a:r>
            <a:r>
              <a:rPr lang="en-US" dirty="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Top 10 Ingredients in Highly Rated Recipes </a:t>
            </a:r>
            <a:br>
              <a:rPr lang="en" dirty="0"/>
            </a:br>
            <a:endParaRPr dirty="0"/>
          </a:p>
        </p:txBody>
      </p:sp>
      <p:sp>
        <p:nvSpPr>
          <p:cNvPr id="330" name="Google Shape;330;p45"/>
          <p:cNvSpPr txBox="1"/>
          <p:nvPr/>
        </p:nvSpPr>
        <p:spPr>
          <a:xfrm>
            <a:off x="324612" y="1165859"/>
            <a:ext cx="4443984" cy="310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League Spart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6A183-58A3-C687-F67E-4C707978B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820" y="1280160"/>
            <a:ext cx="4527804" cy="2901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48B99-379A-AA83-8CAF-2FC3B8D9F9E6}"/>
              </a:ext>
            </a:extLst>
          </p:cNvPr>
          <p:cNvSpPr txBox="1"/>
          <p:nvPr/>
        </p:nvSpPr>
        <p:spPr>
          <a:xfrm>
            <a:off x="411480" y="1364903"/>
            <a:ext cx="36957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 Type: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Bar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9933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Ingredients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(x-axis),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Count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(y-axis)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Bon appétit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is the most common, followed by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peanut-free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and "soy-free".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chemeClr val="tx1"/>
                </a:solidFill>
              </a:rPr>
              <a:t>Recipes with </a:t>
            </a:r>
            <a:r>
              <a:rPr lang="en-US" dirty="0">
                <a:solidFill>
                  <a:srgbClr val="FF9933"/>
                </a:solidFill>
              </a:rPr>
              <a:t>dietary restrictions </a:t>
            </a:r>
            <a:r>
              <a:rPr lang="en-US" dirty="0">
                <a:solidFill>
                  <a:schemeClr val="tx1"/>
                </a:solidFill>
              </a:rPr>
              <a:t>(e.g., peanut-free) are highly rated.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>
            <a:spLocks noGrp="1"/>
          </p:cNvSpPr>
          <p:nvPr>
            <p:ph type="title"/>
          </p:nvPr>
        </p:nvSpPr>
        <p:spPr>
          <a:xfrm>
            <a:off x="449580" y="83822"/>
            <a:ext cx="7974420" cy="807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933"/>
                </a:solidFill>
              </a:rPr>
              <a:t>BAR CHART</a:t>
            </a:r>
            <a:r>
              <a:rPr lang="en-US" dirty="0"/>
              <a:t>– Top 10 Ingredients in Highly Rated Recipes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F0FDD-AA73-A52A-DF7F-71DF148FF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880" y="1149740"/>
            <a:ext cx="4930140" cy="34451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C2AF13-03D3-2C28-81B4-B71271617158}"/>
              </a:ext>
            </a:extLst>
          </p:cNvPr>
          <p:cNvSpPr txBox="1"/>
          <p:nvPr/>
        </p:nvSpPr>
        <p:spPr>
          <a:xfrm>
            <a:off x="167640" y="1203961"/>
            <a:ext cx="363474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Chart Type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algn="just">
              <a:buClr>
                <a:schemeClr val="accent2"/>
              </a:buClr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9933"/>
                </a:solidFill>
              </a:rPr>
              <a:t>Bar Chart</a:t>
            </a:r>
          </a:p>
          <a:p>
            <a:pPr algn="just">
              <a:buClr>
                <a:schemeClr val="accent2"/>
              </a:buClr>
            </a:pPr>
            <a:endParaRPr lang="en-US" dirty="0">
              <a:solidFill>
                <a:srgbClr val="FF9933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Metrics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rgbClr val="FF9933"/>
                </a:solidFill>
              </a:rPr>
              <a:t>Ingredients</a:t>
            </a:r>
            <a:r>
              <a:rPr lang="en-US" dirty="0">
                <a:solidFill>
                  <a:schemeClr val="tx1"/>
                </a:solidFill>
              </a:rPr>
              <a:t> (x-axis), </a:t>
            </a:r>
            <a:r>
              <a:rPr lang="en-US" dirty="0">
                <a:solidFill>
                  <a:srgbClr val="FF9933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 (y-axis)</a:t>
            </a:r>
          </a:p>
          <a:p>
            <a:pPr>
              <a:buClr>
                <a:schemeClr val="accent2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Highlights: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rgbClr val="FF9933"/>
                </a:solidFill>
              </a:rPr>
              <a:t>Bon appétit</a:t>
            </a:r>
            <a:r>
              <a:rPr lang="en-US" dirty="0">
                <a:solidFill>
                  <a:schemeClr val="tx1"/>
                </a:solidFill>
              </a:rPr>
              <a:t>", "</a:t>
            </a:r>
            <a:r>
              <a:rPr lang="en-US" dirty="0">
                <a:solidFill>
                  <a:srgbClr val="FF9933"/>
                </a:solidFill>
              </a:rPr>
              <a:t>peanut-free</a:t>
            </a:r>
            <a:r>
              <a:rPr lang="en-US" dirty="0">
                <a:solidFill>
                  <a:schemeClr val="tx1"/>
                </a:solidFill>
              </a:rPr>
              <a:t>", and "</a:t>
            </a:r>
            <a:r>
              <a:rPr lang="en-US" dirty="0">
                <a:solidFill>
                  <a:srgbClr val="FF9933"/>
                </a:solidFill>
              </a:rPr>
              <a:t>soy-     free</a:t>
            </a:r>
            <a:r>
              <a:rPr lang="en-US" dirty="0">
                <a:solidFill>
                  <a:schemeClr val="tx1"/>
                </a:solidFill>
              </a:rPr>
              <a:t>" are again the most frequent.</a:t>
            </a:r>
          </a:p>
          <a:p>
            <a:pPr>
              <a:buClr>
                <a:schemeClr val="accent2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Insights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rgbClr val="FF9933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rgbClr val="FF9933"/>
                </a:solidFill>
              </a:rPr>
              <a:t>Dietary-specific ingredients </a:t>
            </a:r>
            <a:r>
              <a:rPr lang="en-US" dirty="0">
                <a:solidFill>
                  <a:schemeClr val="tx1"/>
                </a:solidFill>
              </a:rPr>
              <a:t>are   consistently popular in highly </a:t>
            </a:r>
            <a:r>
              <a:rPr lang="en-US">
                <a:solidFill>
                  <a:schemeClr val="tx1"/>
                </a:solidFill>
              </a:rPr>
              <a:t>rated recipes.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buClr>
                <a:schemeClr val="accent2"/>
              </a:buClr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3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9933"/>
                </a:solidFill>
              </a:rPr>
              <a:t>HISTOGRAM</a:t>
            </a:r>
            <a:r>
              <a:rPr lang="en" dirty="0"/>
              <a:t>-</a:t>
            </a:r>
            <a:r>
              <a:rPr lang="en" sz="2400" dirty="0"/>
              <a:t>Distribution of Recipe Ratings</a:t>
            </a:r>
            <a:endParaRPr sz="2400" dirty="0"/>
          </a:p>
        </p:txBody>
      </p:sp>
      <p:sp>
        <p:nvSpPr>
          <p:cNvPr id="330" name="Google Shape;330;p45"/>
          <p:cNvSpPr txBox="1"/>
          <p:nvPr/>
        </p:nvSpPr>
        <p:spPr>
          <a:xfrm>
            <a:off x="358140" y="1188721"/>
            <a:ext cx="3406140" cy="329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dk1"/>
                </a:solidFill>
                <a:latin typeface="+mn-lt"/>
                <a:ea typeface="League Spartan"/>
                <a:cs typeface="League Spartan"/>
                <a:sym typeface="League Spartan"/>
              </a:rPr>
              <a:t>Chart Type</a:t>
            </a:r>
            <a:r>
              <a:rPr lang="en-US" dirty="0">
                <a:solidFill>
                  <a:schemeClr val="dk1"/>
                </a:solidFill>
                <a:latin typeface="+mn-lt"/>
                <a:ea typeface="League Spartan"/>
                <a:cs typeface="League Spartan"/>
                <a:sym typeface="League Spartan"/>
              </a:rPr>
              <a:t>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dirty="0">
                <a:solidFill>
                  <a:srgbClr val="FF9933"/>
                </a:solidFill>
                <a:latin typeface="+mn-lt"/>
                <a:ea typeface="League Spartan"/>
                <a:cs typeface="League Spartan"/>
                <a:sym typeface="League Spartan"/>
              </a:rPr>
              <a:t>Histogram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dirty="0">
              <a:solidFill>
                <a:srgbClr val="FF9933"/>
              </a:solidFill>
              <a:latin typeface="+mn-lt"/>
              <a:ea typeface="League Spartan"/>
              <a:cs typeface="League Spartan"/>
              <a:sym typeface="League Spart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dk1"/>
                </a:solidFill>
                <a:latin typeface="+mn-lt"/>
                <a:ea typeface="League Spartan"/>
                <a:cs typeface="League Spartan"/>
                <a:sym typeface="League Spartan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+mn-lt"/>
                <a:ea typeface="League Spartan"/>
                <a:cs typeface="League Spartan"/>
                <a:sym typeface="League Spartan"/>
              </a:rPr>
              <a:t>Metrics:</a:t>
            </a:r>
            <a:r>
              <a:rPr lang="en-US" dirty="0">
                <a:solidFill>
                  <a:schemeClr val="dk1"/>
                </a:solidFill>
                <a:latin typeface="+mn-lt"/>
                <a:ea typeface="League Spartan"/>
                <a:cs typeface="League Spartan"/>
                <a:sym typeface="League Spartan"/>
              </a:rPr>
              <a:t>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dirty="0">
                <a:solidFill>
                  <a:srgbClr val="FF9933"/>
                </a:solidFill>
                <a:latin typeface="+mn-lt"/>
                <a:ea typeface="League Spartan"/>
                <a:cs typeface="League Spartan"/>
                <a:sym typeface="League Spartan"/>
              </a:rPr>
              <a:t>Ratings (x-axis), Frequency (y-axis)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dirty="0">
              <a:solidFill>
                <a:srgbClr val="FF9933"/>
              </a:solidFill>
              <a:latin typeface="+mn-lt"/>
              <a:ea typeface="League Spartan"/>
              <a:cs typeface="League Spartan"/>
              <a:sym typeface="League Spart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dk1"/>
                </a:solidFill>
                <a:latin typeface="+mn-lt"/>
                <a:ea typeface="League Spartan"/>
                <a:cs typeface="League Spartan"/>
                <a:sym typeface="League Spartan"/>
              </a:rPr>
              <a:t>Highlights</a:t>
            </a:r>
            <a:r>
              <a:rPr lang="en-US" dirty="0">
                <a:solidFill>
                  <a:schemeClr val="dk1"/>
                </a:solidFill>
                <a:latin typeface="+mn-lt"/>
                <a:ea typeface="League Spartan"/>
                <a:cs typeface="League Spartan"/>
                <a:sym typeface="League Spartan"/>
              </a:rPr>
              <a:t>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dirty="0">
                <a:solidFill>
                  <a:schemeClr val="dk1"/>
                </a:solidFill>
                <a:latin typeface="+mn-lt"/>
                <a:ea typeface="League Spartan"/>
                <a:cs typeface="League Spartan"/>
                <a:sym typeface="League Spartan"/>
              </a:rPr>
              <a:t>Most ratings cluster between </a:t>
            </a:r>
            <a:r>
              <a:rPr lang="en-US" dirty="0">
                <a:solidFill>
                  <a:srgbClr val="FF9933"/>
                </a:solidFill>
                <a:latin typeface="+mn-lt"/>
                <a:ea typeface="League Spartan"/>
                <a:cs typeface="League Spartan"/>
                <a:sym typeface="League Spartan"/>
              </a:rPr>
              <a:t>4 and 5</a:t>
            </a:r>
            <a:r>
              <a:rPr lang="en-US" dirty="0">
                <a:solidFill>
                  <a:schemeClr val="dk1"/>
                </a:solidFill>
                <a:latin typeface="+mn-lt"/>
                <a:ea typeface="League Spartan"/>
                <a:cs typeface="League Spartan"/>
                <a:sym typeface="League Spartan"/>
              </a:rPr>
              <a:t>, </a:t>
            </a:r>
            <a:r>
              <a:rPr lang="en-US" dirty="0">
                <a:solidFill>
                  <a:srgbClr val="FF9933"/>
                </a:solidFill>
                <a:latin typeface="+mn-lt"/>
                <a:ea typeface="League Spartan"/>
                <a:cs typeface="League Spartan"/>
                <a:sym typeface="League Spartan"/>
              </a:rPr>
              <a:t>peaking at 5</a:t>
            </a:r>
            <a:r>
              <a:rPr lang="en-US" dirty="0">
                <a:solidFill>
                  <a:schemeClr val="dk1"/>
                </a:solidFill>
                <a:latin typeface="+mn-lt"/>
                <a:ea typeface="League Spartan"/>
                <a:cs typeface="League Spartan"/>
                <a:sym typeface="League Spartan"/>
              </a:rPr>
              <a:t>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dirty="0">
                <a:solidFill>
                  <a:srgbClr val="FF9933"/>
                </a:solidFill>
                <a:latin typeface="+mn-lt"/>
                <a:ea typeface="League Spartan"/>
                <a:cs typeface="League Spartan"/>
                <a:sym typeface="League Spartan"/>
              </a:rPr>
              <a:t>Mean rating </a:t>
            </a:r>
            <a:r>
              <a:rPr lang="en-US" dirty="0">
                <a:solidFill>
                  <a:schemeClr val="dk1"/>
                </a:solidFill>
                <a:latin typeface="+mn-lt"/>
                <a:ea typeface="League Spartan"/>
                <a:cs typeface="League Spartan"/>
                <a:sym typeface="League Spartan"/>
              </a:rPr>
              <a:t>(red dashed line) is just </a:t>
            </a:r>
            <a:r>
              <a:rPr lang="en-US" dirty="0">
                <a:solidFill>
                  <a:srgbClr val="FF9933"/>
                </a:solidFill>
                <a:latin typeface="+mn-lt"/>
                <a:ea typeface="League Spartan"/>
                <a:cs typeface="League Spartan"/>
                <a:sym typeface="League Spartan"/>
              </a:rPr>
              <a:t>above 4</a:t>
            </a:r>
            <a:r>
              <a:rPr lang="en-US" dirty="0">
                <a:solidFill>
                  <a:schemeClr val="dk1"/>
                </a:solidFill>
                <a:latin typeface="+mn-lt"/>
                <a:ea typeface="League Spartan"/>
                <a:cs typeface="League Spartan"/>
                <a:sym typeface="League Spartan"/>
              </a:rPr>
              <a:t>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dirty="0">
              <a:solidFill>
                <a:schemeClr val="dk1"/>
              </a:solidFill>
              <a:latin typeface="+mn-lt"/>
              <a:ea typeface="League Spartan"/>
              <a:cs typeface="League Spartan"/>
              <a:sym typeface="League Spart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dk1"/>
                </a:solidFill>
                <a:latin typeface="+mn-lt"/>
                <a:ea typeface="League Spartan"/>
                <a:cs typeface="League Spartan"/>
                <a:sym typeface="League Spartan"/>
              </a:rPr>
              <a:t>Insights</a:t>
            </a:r>
            <a:r>
              <a:rPr lang="en-US" dirty="0">
                <a:solidFill>
                  <a:schemeClr val="dk1"/>
                </a:solidFill>
                <a:latin typeface="+mn-lt"/>
                <a:ea typeface="League Spartan"/>
                <a:cs typeface="League Spartan"/>
                <a:sym typeface="League Spartan"/>
              </a:rPr>
              <a:t>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dirty="0">
                <a:solidFill>
                  <a:schemeClr val="dk1"/>
                </a:solidFill>
                <a:latin typeface="+mn-lt"/>
                <a:ea typeface="League Spartan"/>
                <a:cs typeface="League Spartan"/>
                <a:sym typeface="League Spartan"/>
              </a:rPr>
              <a:t>Recipes are generally </a:t>
            </a:r>
            <a:r>
              <a:rPr lang="en-US" dirty="0">
                <a:solidFill>
                  <a:srgbClr val="FF9933"/>
                </a:solidFill>
                <a:latin typeface="+mn-lt"/>
                <a:ea typeface="League Spartan"/>
                <a:cs typeface="League Spartan"/>
                <a:sym typeface="League Spartan"/>
              </a:rPr>
              <a:t>well-received</a:t>
            </a:r>
            <a:r>
              <a:rPr lang="en-US" dirty="0">
                <a:solidFill>
                  <a:schemeClr val="dk1"/>
                </a:solidFill>
                <a:latin typeface="+mn-lt"/>
                <a:ea typeface="League Spartan"/>
                <a:cs typeface="League Spartan"/>
                <a:sym typeface="League Spartan"/>
              </a:rPr>
              <a:t>, with a </a:t>
            </a:r>
            <a:r>
              <a:rPr lang="en-US" dirty="0">
                <a:solidFill>
                  <a:srgbClr val="FF9933"/>
                </a:solidFill>
                <a:latin typeface="+mn-lt"/>
                <a:ea typeface="League Spartan"/>
                <a:cs typeface="League Spartan"/>
                <a:sym typeface="League Spartan"/>
              </a:rPr>
              <a:t>strong bias </a:t>
            </a:r>
            <a:r>
              <a:rPr lang="en-US" dirty="0">
                <a:solidFill>
                  <a:schemeClr val="dk1"/>
                </a:solidFill>
                <a:latin typeface="+mn-lt"/>
                <a:ea typeface="League Spartan"/>
                <a:cs typeface="League Spartan"/>
                <a:sym typeface="League Spartan"/>
              </a:rPr>
              <a:t>toward high ratings.</a:t>
            </a:r>
            <a:endParaRPr dirty="0">
              <a:solidFill>
                <a:schemeClr val="dk1"/>
              </a:solidFill>
              <a:latin typeface="+mn-lt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4EDE59-8BEB-BFF1-FE70-B9C03BC52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1188721"/>
            <a:ext cx="5105400" cy="31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5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>
            <a:spLocks noGrp="1"/>
          </p:cNvSpPr>
          <p:nvPr>
            <p:ph type="title"/>
          </p:nvPr>
        </p:nvSpPr>
        <p:spPr>
          <a:xfrm>
            <a:off x="659040" y="106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933"/>
                </a:solidFill>
              </a:rPr>
              <a:t>SCATTER PLOT</a:t>
            </a:r>
            <a:r>
              <a:rPr lang="en-US" dirty="0"/>
              <a:t>(Calories vs Rating)</a:t>
            </a:r>
            <a:endParaRPr dirty="0"/>
          </a:p>
        </p:txBody>
      </p:sp>
      <p:sp>
        <p:nvSpPr>
          <p:cNvPr id="330" name="Google Shape;330;p45"/>
          <p:cNvSpPr txBox="1"/>
          <p:nvPr/>
        </p:nvSpPr>
        <p:spPr>
          <a:xfrm>
            <a:off x="853650" y="1891625"/>
            <a:ext cx="2416800" cy="22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691B4-5913-B940-6451-349ABDDC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0" y="1242060"/>
            <a:ext cx="5577840" cy="26098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6D779E7-2E00-87E3-7B98-0231B820D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54345"/>
            <a:ext cx="281178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 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Scatter Plot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FF9933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Calories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x-axis),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Ratings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(y-axis)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Recipes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cluster at low calorie counts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varying ratings.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One outlier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high calories.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No clear correlation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 calories and rating.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27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>
            <a:spLocks noGrp="1"/>
          </p:cNvSpPr>
          <p:nvPr>
            <p:ph type="title"/>
          </p:nvPr>
        </p:nvSpPr>
        <p:spPr>
          <a:xfrm>
            <a:off x="434340" y="281940"/>
            <a:ext cx="7989660" cy="717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933"/>
                </a:solidFill>
              </a:rPr>
              <a:t>BAR CHART </a:t>
            </a:r>
            <a:r>
              <a:rPr lang="en-US" dirty="0"/>
              <a:t>(Sum of Ratings by Title)</a:t>
            </a:r>
            <a:endParaRPr dirty="0"/>
          </a:p>
        </p:txBody>
      </p:sp>
      <p:sp>
        <p:nvSpPr>
          <p:cNvPr id="330" name="Google Shape;330;p45"/>
          <p:cNvSpPr txBox="1"/>
          <p:nvPr/>
        </p:nvSpPr>
        <p:spPr>
          <a:xfrm>
            <a:off x="434340" y="1264100"/>
            <a:ext cx="3528060" cy="28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5DDE4-393B-A035-9F4B-352F45C3A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060" y="1214432"/>
            <a:ext cx="4800600" cy="266496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F3D36C2-3536-7A90-C69B-366EFC11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4432"/>
            <a:ext cx="340614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 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Horizontal Bar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Sum of ratings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(x-axis),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Recipe titles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(y-axis)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Pastry Dough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has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highest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top-rated recipes include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Turkey Giblet Stock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and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Salsa Verde.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prefer versatile, foundational recipes like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stocks and dough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23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>
            <a:spLocks noGrp="1"/>
          </p:cNvSpPr>
          <p:nvPr>
            <p:ph type="title"/>
          </p:nvPr>
        </p:nvSpPr>
        <p:spPr>
          <a:xfrm>
            <a:off x="487680" y="60961"/>
            <a:ext cx="8412480" cy="693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933"/>
                </a:solidFill>
              </a:rPr>
              <a:t>BOX PLOT </a:t>
            </a:r>
            <a:r>
              <a:rPr lang="en-US" dirty="0"/>
              <a:t>– Distribution of Recipe Ratings</a:t>
            </a:r>
            <a:endParaRPr dirty="0"/>
          </a:p>
        </p:txBody>
      </p:sp>
      <p:sp>
        <p:nvSpPr>
          <p:cNvPr id="330" name="Google Shape;330;p45"/>
          <p:cNvSpPr txBox="1"/>
          <p:nvPr/>
        </p:nvSpPr>
        <p:spPr>
          <a:xfrm>
            <a:off x="365759" y="1150620"/>
            <a:ext cx="3657601" cy="234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B22E2-2633-DC5F-352B-29C93A654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338813"/>
            <a:ext cx="5326380" cy="279141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BA1B1AA-50B5-636E-C7F5-C39B7A77036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05740" y="1338813"/>
            <a:ext cx="342900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 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Box Plot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Recipe Ratings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(y-axis)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ratings are between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4-5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a few outliers.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Recipes generally receive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  <a:latin typeface="Arial" panose="020B0604020202020204" pitchFamily="34" charset="0"/>
              </a:rPr>
              <a:t>high ratings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few poorly rated 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78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 txBox="1">
            <a:spLocks noGrp="1"/>
          </p:cNvSpPr>
          <p:nvPr>
            <p:ph type="subTitle" idx="1"/>
          </p:nvPr>
        </p:nvSpPr>
        <p:spPr>
          <a:xfrm>
            <a:off x="2308860" y="1493525"/>
            <a:ext cx="4663440" cy="1193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linkClick r:id="rId3"/>
              </a:rPr>
              <a:t>nichunadha8@gmail.com</a:t>
            </a:r>
            <a:endParaRPr lang="en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91</a:t>
            </a:r>
            <a:r>
              <a:rPr lang="en" dirty="0"/>
              <a:t> 8157097574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https://www.linkedin.com/in/nadha-pt-a0311b268</a:t>
            </a:r>
            <a:endParaRPr dirty="0"/>
          </a:p>
        </p:txBody>
      </p:sp>
      <p:sp>
        <p:nvSpPr>
          <p:cNvPr id="428" name="Google Shape;428;p52"/>
          <p:cNvSpPr txBox="1">
            <a:spLocks noGrp="1"/>
          </p:cNvSpPr>
          <p:nvPr>
            <p:ph type="ctrTitle"/>
          </p:nvPr>
        </p:nvSpPr>
        <p:spPr>
          <a:xfrm>
            <a:off x="2682900" y="535000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B7B13B06-6970-7810-2A20-BA80195580EB}"/>
              </a:ext>
            </a:extLst>
          </p:cNvPr>
          <p:cNvSpPr/>
          <p:nvPr/>
        </p:nvSpPr>
        <p:spPr>
          <a:xfrm>
            <a:off x="2590800" y="3646040"/>
            <a:ext cx="4076700" cy="354459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philia Case Study by Slidesgo">
  <a:themeElements>
    <a:clrScheme name="Simple Light">
      <a:dk1>
        <a:srgbClr val="FFFFFF"/>
      </a:dk1>
      <a:lt1>
        <a:srgbClr val="000000"/>
      </a:lt1>
      <a:dk2>
        <a:srgbClr val="A80000"/>
      </a:dk2>
      <a:lt2>
        <a:srgbClr val="C9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369</Words>
  <Application>Microsoft Office PowerPoint</Application>
  <PresentationFormat>On-screen Show (16:9)</PresentationFormat>
  <Paragraphs>72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Be Vietnam Pro</vt:lpstr>
      <vt:lpstr>Wingdings</vt:lpstr>
      <vt:lpstr>Arial</vt:lpstr>
      <vt:lpstr>Open Sans</vt:lpstr>
      <vt:lpstr>League Spartan</vt:lpstr>
      <vt:lpstr>Be Vietnam Pro Medium</vt:lpstr>
      <vt:lpstr>Be Vietnam Pro Thin</vt:lpstr>
      <vt:lpstr>Paraphilia Case Study by Slidesgo</vt:lpstr>
      <vt:lpstr>Epi Recipes Visualization Application</vt:lpstr>
      <vt:lpstr>PowerPoint Presentation</vt:lpstr>
      <vt:lpstr>BAR CHART- Top 10 Ingredients in Highly Rated Recipes  </vt:lpstr>
      <vt:lpstr>BAR CHART– Top 10 Ingredients in Highly Rated Recipes</vt:lpstr>
      <vt:lpstr>HISTOGRAM-Distribution of Recipe Ratings</vt:lpstr>
      <vt:lpstr>SCATTER PLOT(Calories vs Rating)</vt:lpstr>
      <vt:lpstr>BAR CHART (Sum of Ratings by Title)</vt:lpstr>
      <vt:lpstr>BOX PLOT – Distribution of Recipe Ratings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Nadha PT</dc:creator>
  <cp:lastModifiedBy>Nadha PT</cp:lastModifiedBy>
  <cp:revision>2</cp:revision>
  <dcterms:modified xsi:type="dcterms:W3CDTF">2024-10-04T10:16:56Z</dcterms:modified>
</cp:coreProperties>
</file>