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7"/>
  </p:handoutMasterIdLst>
  <p:sldIdLst>
    <p:sldId id="256" r:id="rId2"/>
    <p:sldId id="258" r:id="rId3"/>
    <p:sldId id="281" r:id="rId4"/>
    <p:sldId id="282" r:id="rId5"/>
    <p:sldId id="283" r:id="rId6"/>
    <p:sldId id="268" r:id="rId7"/>
    <p:sldId id="280" r:id="rId8"/>
    <p:sldId id="259" r:id="rId9"/>
    <p:sldId id="294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5" r:id="rId21"/>
    <p:sldId id="296" r:id="rId22"/>
    <p:sldId id="297" r:id="rId23"/>
    <p:sldId id="298" r:id="rId24"/>
    <p:sldId id="299" r:id="rId25"/>
    <p:sldId id="300" r:id="rId26"/>
    <p:sldId id="257" r:id="rId27"/>
    <p:sldId id="260" r:id="rId28"/>
    <p:sldId id="261" r:id="rId29"/>
    <p:sldId id="262" r:id="rId30"/>
    <p:sldId id="266" r:id="rId31"/>
    <p:sldId id="273" r:id="rId32"/>
    <p:sldId id="265" r:id="rId33"/>
    <p:sldId id="264" r:id="rId34"/>
    <p:sldId id="270" r:id="rId35"/>
    <p:sldId id="271" r:id="rId36"/>
    <p:sldId id="269" r:id="rId37"/>
    <p:sldId id="263" r:id="rId38"/>
    <p:sldId id="276" r:id="rId39"/>
    <p:sldId id="267" r:id="rId40"/>
    <p:sldId id="272" r:id="rId41"/>
    <p:sldId id="274" r:id="rId42"/>
    <p:sldId id="275" r:id="rId43"/>
    <p:sldId id="277" r:id="rId44"/>
    <p:sldId id="278" r:id="rId45"/>
    <p:sldId id="2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237028" y="1127266"/>
            <a:ext cx="7066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8000" b="1" dirty="0">
                <a:solidFill>
                  <a:schemeClr val="accent2"/>
                </a:solidFill>
                <a:latin typeface="+mj-lt"/>
              </a:rPr>
              <a:t>מעבדה 1א’</a:t>
            </a:r>
          </a:p>
          <a:p>
            <a:pPr algn="ctr" rtl="1"/>
            <a:r>
              <a:rPr lang="en-US" sz="8000" b="1" dirty="0">
                <a:solidFill>
                  <a:schemeClr val="accent2"/>
                </a:solidFill>
                <a:latin typeface="+mj-lt"/>
              </a:rPr>
              <a:t>Bomber Man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4564" y="3756049"/>
            <a:ext cx="5011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b="1" dirty="0">
                <a:solidFill>
                  <a:schemeClr val="accent1"/>
                </a:solidFill>
              </a:rPr>
              <a:t>יואב יחיא</a:t>
            </a: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נדיר </a:t>
            </a:r>
            <a:r>
              <a:rPr lang="he-IL" b="1" dirty="0" err="1">
                <a:solidFill>
                  <a:schemeClr val="accent1"/>
                </a:solidFill>
              </a:rPr>
              <a:t>בושרי</a:t>
            </a:r>
            <a:endParaRPr lang="he-IL" b="1" dirty="0">
              <a:solidFill>
                <a:schemeClr val="accent1"/>
              </a:solidFill>
            </a:endParaRP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מדריך המעבדה: </a:t>
            </a:r>
            <a:r>
              <a:rPr lang="he-IL" b="1" dirty="0">
                <a:solidFill>
                  <a:srgbClr val="FF0000"/>
                </a:solidFill>
              </a:rPr>
              <a:t>למלא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 descr="Image: Harrison Ford as Indiana Jones in 1984's Indiana Jones and the Temple of Doom">
            <a:extLst>
              <a:ext uri="{FF2B5EF4-FFF2-40B4-BE49-F238E27FC236}">
                <a16:creationId xmlns:a16="http://schemas.microsoft.com/office/drawing/2014/main" id="{61750340-E05A-27B9-828E-EBE0BC56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-7144"/>
            <a:ext cx="4465637" cy="68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3">
            <a:extLst>
              <a:ext uri="{FF2B5EF4-FFF2-40B4-BE49-F238E27FC236}">
                <a16:creationId xmlns:a16="http://schemas.microsoft.com/office/drawing/2014/main" id="{9389439D-A6F9-9B73-F719-E05D5AE7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90683" l="7977" r="91453">
                        <a14:foregroundMark x1="8547" y1="59627" x2="8547" y2="59627"/>
                        <a14:foregroundMark x1="23077" y1="90683" x2="23077" y2="90683"/>
                        <a14:backgroundMark x1="39601" y1="25466" x2="91168" y2="53416"/>
                        <a14:backgroundMark x1="91168" y1="53416" x2="66097" y2="78261"/>
                        <a14:backgroundMark x1="94587" y1="43478" x2="76353" y2="29814"/>
                        <a14:backgroundMark x1="41311" y1="36646" x2="44444" y2="61491"/>
                      </a14:backgroundRemoval>
                    </a14:imgEffect>
                  </a14:imgLayer>
                </a14:imgProps>
              </a:ext>
            </a:extLst>
          </a:blip>
          <a:srcRect l="3177" t="11160" r="60555" b="1988"/>
          <a:stretch>
            <a:fillRect/>
          </a:stretch>
        </p:blipFill>
        <p:spPr>
          <a:xfrm>
            <a:off x="3929072" y="421228"/>
            <a:ext cx="776080" cy="852487"/>
          </a:xfrm>
          <a:prstGeom prst="rect">
            <a:avLst/>
          </a:prstGeom>
        </p:spPr>
      </p:pic>
      <p:pic>
        <p:nvPicPr>
          <p:cNvPr id="4" name="תמונה 5">
            <a:extLst>
              <a:ext uri="{FF2B5EF4-FFF2-40B4-BE49-F238E27FC236}">
                <a16:creationId xmlns:a16="http://schemas.microsoft.com/office/drawing/2014/main" id="{70AC8581-13CB-9108-E622-B4F61023A4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2723"/>
          <a:stretch>
            <a:fillRect/>
          </a:stretch>
        </p:blipFill>
        <p:spPr>
          <a:xfrm>
            <a:off x="2602612" y="574401"/>
            <a:ext cx="826477" cy="591363"/>
          </a:xfrm>
          <a:prstGeom prst="rect">
            <a:avLst/>
          </a:prstGeom>
        </p:spPr>
      </p:pic>
      <p:pic>
        <p:nvPicPr>
          <p:cNvPr id="5" name="Picture 4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6541462E-733B-11EF-0CD9-D7152CD19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97" y="380544"/>
            <a:ext cx="30384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164A-7DED-93F6-BCB2-AB9DD6E4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BD2B0-3041-48E1-411A-EA8C9E384C76}"/>
              </a:ext>
            </a:extLst>
          </p:cNvPr>
          <p:cNvSpPr>
            <a:spLocks/>
          </p:cNvSpPr>
          <p:nvPr/>
        </p:nvSpPr>
        <p:spPr>
          <a:xfrm>
            <a:off x="9134596" y="1033213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פתיחה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C1FE5E-15CF-3487-0DB4-6F1FDF7065FF}"/>
              </a:ext>
            </a:extLst>
          </p:cNvPr>
          <p:cNvSpPr txBox="1"/>
          <p:nvPr/>
        </p:nvSpPr>
        <p:spPr>
          <a:xfrm>
            <a:off x="2703084" y="69933"/>
            <a:ext cx="6785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מסכי המשחק השונים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6B311-7F30-5E57-5D88-0F9D2F5D5327}"/>
              </a:ext>
            </a:extLst>
          </p:cNvPr>
          <p:cNvSpPr>
            <a:spLocks/>
          </p:cNvSpPr>
          <p:nvPr/>
        </p:nvSpPr>
        <p:spPr>
          <a:xfrm>
            <a:off x="6154183" y="1033213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בחירת מצב משחק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810C5-E62C-AF3B-9B93-63DE7AFD180C}"/>
              </a:ext>
            </a:extLst>
          </p:cNvPr>
          <p:cNvSpPr>
            <a:spLocks/>
          </p:cNvSpPr>
          <p:nvPr/>
        </p:nvSpPr>
        <p:spPr>
          <a:xfrm>
            <a:off x="3173769" y="1033213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מקשים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E5D8B-1878-BD3F-D31D-2031B6548FEE}"/>
              </a:ext>
            </a:extLst>
          </p:cNvPr>
          <p:cNvSpPr>
            <a:spLocks/>
          </p:cNvSpPr>
          <p:nvPr/>
        </p:nvSpPr>
        <p:spPr>
          <a:xfrm>
            <a:off x="193355" y="1033213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1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4296F-865C-71C0-06B1-EB395CCF406B}"/>
              </a:ext>
            </a:extLst>
          </p:cNvPr>
          <p:cNvSpPr>
            <a:spLocks/>
          </p:cNvSpPr>
          <p:nvPr/>
        </p:nvSpPr>
        <p:spPr>
          <a:xfrm>
            <a:off x="9134597" y="4686036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2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B3825D-108B-E4E0-FE5E-B00F4BEFACA2}"/>
              </a:ext>
            </a:extLst>
          </p:cNvPr>
          <p:cNvSpPr>
            <a:spLocks/>
          </p:cNvSpPr>
          <p:nvPr/>
        </p:nvSpPr>
        <p:spPr>
          <a:xfrm>
            <a:off x="6154183" y="4686036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ניצחון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D6C91-653D-E8E6-6621-36E3BA4FD7E7}"/>
              </a:ext>
            </a:extLst>
          </p:cNvPr>
          <p:cNvSpPr>
            <a:spLocks/>
          </p:cNvSpPr>
          <p:nvPr/>
        </p:nvSpPr>
        <p:spPr>
          <a:xfrm>
            <a:off x="3173769" y="4686036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(חיים)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84BC36-B1B6-7C5A-AFC3-541F6F7819BA}"/>
              </a:ext>
            </a:extLst>
          </p:cNvPr>
          <p:cNvSpPr>
            <a:spLocks/>
          </p:cNvSpPr>
          <p:nvPr/>
        </p:nvSpPr>
        <p:spPr>
          <a:xfrm>
            <a:off x="193355" y="4686036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(ניקוד)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94F3C9-4122-F84F-A99D-4A646036FF6E}"/>
              </a:ext>
            </a:extLst>
          </p:cNvPr>
          <p:cNvSpPr/>
          <p:nvPr/>
        </p:nvSpPr>
        <p:spPr>
          <a:xfrm>
            <a:off x="770096" y="7181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C4A0F6-FEE8-9435-C792-AF6CA87C152E}"/>
              </a:ext>
            </a:extLst>
          </p:cNvPr>
          <p:cNvSpPr/>
          <p:nvPr/>
        </p:nvSpPr>
        <p:spPr>
          <a:xfrm>
            <a:off x="328919" y="643151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C17759-7F56-87EE-2F36-45095350D607}"/>
              </a:ext>
            </a:extLst>
          </p:cNvPr>
          <p:cNvSpPr/>
          <p:nvPr/>
        </p:nvSpPr>
        <p:spPr>
          <a:xfrm>
            <a:off x="11785996" y="33752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0A176-4C3D-8844-EF9E-60C90AF8C3FE}"/>
              </a:ext>
            </a:extLst>
          </p:cNvPr>
          <p:cNvSpPr>
            <a:spLocks/>
          </p:cNvSpPr>
          <p:nvPr/>
        </p:nvSpPr>
        <p:spPr>
          <a:xfrm>
            <a:off x="4656000" y="2859624"/>
            <a:ext cx="2880000" cy="16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המשחק עצמו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9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6742-3854-8257-425C-41B3DE98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3F15625-6950-A187-C31F-F367A691E027}"/>
              </a:ext>
            </a:extLst>
          </p:cNvPr>
          <p:cNvSpPr txBox="1"/>
          <p:nvPr/>
        </p:nvSpPr>
        <p:spPr>
          <a:xfrm>
            <a:off x="2860178" y="69933"/>
            <a:ext cx="6471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מסך המשחק הראשי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C0D8E43-0F1A-B060-32F9-DFF68A6FC2EE}"/>
              </a:ext>
            </a:extLst>
          </p:cNvPr>
          <p:cNvCxnSpPr>
            <a:cxnSpLocks/>
          </p:cNvCxnSpPr>
          <p:nvPr/>
        </p:nvCxnSpPr>
        <p:spPr>
          <a:xfrm flipV="1">
            <a:off x="1391414" y="1428751"/>
            <a:ext cx="1351625" cy="104774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AE1F3B-C973-87D4-C883-AA6DCC2854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575" y="1637962"/>
            <a:ext cx="2990850" cy="2876550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61C3B-983A-6FAC-C8F0-16E4E7FC25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6210" y="1880934"/>
            <a:ext cx="3476794" cy="2876550"/>
          </a:xfrm>
          <a:prstGeom prst="bentConnector3">
            <a:avLst>
              <a:gd name="adj1" fmla="val 36028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F86807C-221B-A22E-28BF-F82B605A67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9711" y="1612065"/>
            <a:ext cx="3686511" cy="363386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7461A1-EC05-6366-B91E-52D293D5B4CC}"/>
              </a:ext>
            </a:extLst>
          </p:cNvPr>
          <p:cNvCxnSpPr>
            <a:cxnSpLocks/>
          </p:cNvCxnSpPr>
          <p:nvPr/>
        </p:nvCxnSpPr>
        <p:spPr>
          <a:xfrm rot="10800000">
            <a:off x="9319763" y="1423564"/>
            <a:ext cx="1686375" cy="91473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1DD9C-FE37-50E9-74BA-2DFD787FEAB4}"/>
              </a:ext>
            </a:extLst>
          </p:cNvPr>
          <p:cNvSpPr/>
          <p:nvPr/>
        </p:nvSpPr>
        <p:spPr>
          <a:xfrm>
            <a:off x="252919" y="2259229"/>
            <a:ext cx="116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זמן שנותר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8CD059-CE46-70BF-3061-FBC898596474}"/>
              </a:ext>
            </a:extLst>
          </p:cNvPr>
          <p:cNvSpPr/>
          <p:nvPr/>
        </p:nvSpPr>
        <p:spPr>
          <a:xfrm>
            <a:off x="339118" y="4535367"/>
            <a:ext cx="1371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חיים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E2D8C-46F3-9B56-3ED7-BE5E5DA58F3F}"/>
              </a:ext>
            </a:extLst>
          </p:cNvPr>
          <p:cNvSpPr/>
          <p:nvPr/>
        </p:nvSpPr>
        <p:spPr>
          <a:xfrm>
            <a:off x="1045238" y="5087589"/>
            <a:ext cx="1462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פצצות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A5E6A-1071-3906-9BAC-2DD0B6A913E9}"/>
              </a:ext>
            </a:extLst>
          </p:cNvPr>
          <p:cNvSpPr/>
          <p:nvPr/>
        </p:nvSpPr>
        <p:spPr>
          <a:xfrm>
            <a:off x="9898807" y="5272255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ניקוד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ECB992-E414-BFE4-9787-B034C18E2EE5}"/>
              </a:ext>
            </a:extLst>
          </p:cNvPr>
          <p:cNvSpPr/>
          <p:nvPr/>
        </p:nvSpPr>
        <p:spPr>
          <a:xfrm>
            <a:off x="10800586" y="2135789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שלב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49323-C82C-8EF9-684F-E5F7254BFF3B}"/>
              </a:ext>
            </a:extLst>
          </p:cNvPr>
          <p:cNvSpPr>
            <a:spLocks/>
          </p:cNvSpPr>
          <p:nvPr/>
        </p:nvSpPr>
        <p:spPr>
          <a:xfrm>
            <a:off x="1176043" y="1325789"/>
            <a:ext cx="9710716" cy="546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המשחק עצמו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32AFB1-C8C4-414C-DE49-28B38CF2BDAD}"/>
              </a:ext>
            </a:extLst>
          </p:cNvPr>
          <p:cNvSpPr/>
          <p:nvPr/>
        </p:nvSpPr>
        <p:spPr>
          <a:xfrm>
            <a:off x="1144082" y="463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313830-24C4-1F4B-D2B7-A9196E76EF7D}"/>
              </a:ext>
            </a:extLst>
          </p:cNvPr>
          <p:cNvSpPr/>
          <p:nvPr/>
        </p:nvSpPr>
        <p:spPr>
          <a:xfrm>
            <a:off x="355656" y="5886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8854A3-4F08-1F0F-1F8A-5D5DADF0F2E2}"/>
              </a:ext>
            </a:extLst>
          </p:cNvPr>
          <p:cNvSpPr/>
          <p:nvPr/>
        </p:nvSpPr>
        <p:spPr>
          <a:xfrm>
            <a:off x="11460466" y="412428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1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029CD-A446-FA4C-E429-64813725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2A6B3D-B872-981C-B759-C1BFA0D96345}"/>
              </a:ext>
            </a:extLst>
          </p:cNvPr>
          <p:cNvSpPr txBox="1"/>
          <p:nvPr/>
        </p:nvSpPr>
        <p:spPr>
          <a:xfrm>
            <a:off x="3829194" y="69933"/>
            <a:ext cx="4533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סכמת מלבנים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B3A8F1-9051-7B1C-147A-ABE39F0B2FBB}"/>
              </a:ext>
            </a:extLst>
          </p:cNvPr>
          <p:cNvSpPr/>
          <p:nvPr/>
        </p:nvSpPr>
        <p:spPr>
          <a:xfrm>
            <a:off x="1171291" y="1474148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KBD</a:t>
            </a:r>
            <a:endParaRPr lang="en-IL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CC70F5-1F24-7BB1-5ED7-7D6D437C5A04}"/>
              </a:ext>
            </a:extLst>
          </p:cNvPr>
          <p:cNvSpPr/>
          <p:nvPr/>
        </p:nvSpPr>
        <p:spPr>
          <a:xfrm>
            <a:off x="1171291" y="3302948"/>
            <a:ext cx="914400" cy="24027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</a:t>
            </a:r>
          </a:p>
          <a:p>
            <a:pPr algn="ctr"/>
            <a:r>
              <a:rPr lang="en-US" b="1" dirty="0"/>
              <a:t>SM</a:t>
            </a:r>
            <a:endParaRPr lang="en-IL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12EA4-D303-1B3D-E7ED-8C3E85237B19}"/>
              </a:ext>
            </a:extLst>
          </p:cNvPr>
          <p:cNvSpPr/>
          <p:nvPr/>
        </p:nvSpPr>
        <p:spPr>
          <a:xfrm>
            <a:off x="5499201" y="3905834"/>
            <a:ext cx="1189290" cy="13879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Game</a:t>
            </a:r>
          </a:p>
          <a:p>
            <a:pPr algn="ctr"/>
            <a:r>
              <a:rPr lang="en-US" b="1" dirty="0"/>
              <a:t>Controller</a:t>
            </a:r>
            <a:endParaRPr lang="en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15DCA-7EC5-59DC-2F83-C432C5E544ED}"/>
              </a:ext>
            </a:extLst>
          </p:cNvPr>
          <p:cNvSpPr/>
          <p:nvPr/>
        </p:nvSpPr>
        <p:spPr>
          <a:xfrm>
            <a:off x="7941491" y="1312190"/>
            <a:ext cx="714943" cy="240279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Big</a:t>
            </a:r>
          </a:p>
          <a:p>
            <a:pPr algn="ctr"/>
            <a:r>
              <a:rPr lang="en-US" b="1" dirty="0"/>
              <a:t>MUX</a:t>
            </a:r>
            <a:endParaRPr lang="en-I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6D513-3D10-7BF4-BE95-EF2C50F5FC6E}"/>
              </a:ext>
            </a:extLst>
          </p:cNvPr>
          <p:cNvSpPr/>
          <p:nvPr/>
        </p:nvSpPr>
        <p:spPr>
          <a:xfrm>
            <a:off x="10043311" y="1932069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VGA</a:t>
            </a:r>
            <a:endParaRPr lang="en-I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52096-CFFC-7450-0221-86F1B0EB4D08}"/>
              </a:ext>
            </a:extLst>
          </p:cNvPr>
          <p:cNvSpPr/>
          <p:nvPr/>
        </p:nvSpPr>
        <p:spPr>
          <a:xfrm>
            <a:off x="10219726" y="368542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SOUND</a:t>
            </a:r>
            <a:endParaRPr lang="en-I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F7A03-EC23-BDA5-29B2-88B25FFE0204}"/>
              </a:ext>
            </a:extLst>
          </p:cNvPr>
          <p:cNvSpPr/>
          <p:nvPr/>
        </p:nvSpPr>
        <p:spPr>
          <a:xfrm>
            <a:off x="3278098" y="1474148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Player</a:t>
            </a:r>
            <a:endParaRPr lang="en-I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2A1E9-A69F-8779-B5AF-C3E7D09121AC}"/>
              </a:ext>
            </a:extLst>
          </p:cNvPr>
          <p:cNvSpPr/>
          <p:nvPr/>
        </p:nvSpPr>
        <p:spPr>
          <a:xfrm>
            <a:off x="3278098" y="2603342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Bomb</a:t>
            </a:r>
          </a:p>
          <a:p>
            <a:pPr algn="ctr"/>
            <a:r>
              <a:rPr lang="en-US" b="1" dirty="0"/>
              <a:t>System</a:t>
            </a:r>
            <a:endParaRPr lang="en-I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0AB10-7324-2D93-D567-E56EB80739A0}"/>
              </a:ext>
            </a:extLst>
          </p:cNvPr>
          <p:cNvSpPr/>
          <p:nvPr/>
        </p:nvSpPr>
        <p:spPr>
          <a:xfrm>
            <a:off x="6563612" y="56460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Meta</a:t>
            </a:r>
          </a:p>
          <a:p>
            <a:pPr algn="ctr"/>
            <a:r>
              <a:rPr lang="en-US" b="1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8E402-0A02-381C-9C80-ECC04CCEAB8C}"/>
              </a:ext>
            </a:extLst>
          </p:cNvPr>
          <p:cNvSpPr/>
          <p:nvPr/>
        </p:nvSpPr>
        <p:spPr>
          <a:xfrm>
            <a:off x="9124627" y="5646086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Screens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A4A28-0F31-8BB0-2F9B-47E81689AF82}"/>
              </a:ext>
            </a:extLst>
          </p:cNvPr>
          <p:cNvSpPr/>
          <p:nvPr/>
        </p:nvSpPr>
        <p:spPr>
          <a:xfrm>
            <a:off x="7642045" y="5633263"/>
            <a:ext cx="1318901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CD50D-86D7-D706-CEA1-4D88A0A877AF}"/>
              </a:ext>
            </a:extLst>
          </p:cNvPr>
          <p:cNvSpPr/>
          <p:nvPr/>
        </p:nvSpPr>
        <p:spPr>
          <a:xfrm>
            <a:off x="3248564" y="3685424"/>
            <a:ext cx="99057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Enemies</a:t>
            </a:r>
            <a:endParaRPr lang="en-IL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AA2ED-A766-7CAE-8D1A-03F2ED4BCE8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085691" y="1931348"/>
            <a:ext cx="11924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8E47AE-D95F-DC87-E9EA-5DAC048BEA44}"/>
              </a:ext>
            </a:extLst>
          </p:cNvPr>
          <p:cNvSpPr/>
          <p:nvPr/>
        </p:nvSpPr>
        <p:spPr>
          <a:xfrm>
            <a:off x="2020027" y="1669739"/>
            <a:ext cx="1253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Movement keys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4E3F48-5750-4BDA-1D5C-BBD6FAC9ABB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085691" y="1931348"/>
            <a:ext cx="1192407" cy="112919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30859C-D448-6E7F-B396-B8E1354D76E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628491" y="2388548"/>
            <a:ext cx="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B042F-7ED3-FB98-D5E2-9A5F3697E35A}"/>
              </a:ext>
            </a:extLst>
          </p:cNvPr>
          <p:cNvSpPr/>
          <p:nvPr/>
        </p:nvSpPr>
        <p:spPr>
          <a:xfrm>
            <a:off x="938364" y="2667229"/>
            <a:ext cx="7520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Enter key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FFA9D2-BF46-9039-2FF5-2B7794B72E9E}"/>
              </a:ext>
            </a:extLst>
          </p:cNvPr>
          <p:cNvSpPr/>
          <p:nvPr/>
        </p:nvSpPr>
        <p:spPr>
          <a:xfrm>
            <a:off x="2130056" y="3064830"/>
            <a:ext cx="12534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Drop bomb key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7A250E-69A9-3416-F137-94818837FD06}"/>
              </a:ext>
            </a:extLst>
          </p:cNvPr>
          <p:cNvCxnSpPr>
            <a:cxnSpLocks/>
          </p:cNvCxnSpPr>
          <p:nvPr/>
        </p:nvCxnSpPr>
        <p:spPr>
          <a:xfrm>
            <a:off x="2756803" y="2247543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94E469-3841-E8A4-A135-3EB6E04B7B4E}"/>
              </a:ext>
            </a:extLst>
          </p:cNvPr>
          <p:cNvCxnSpPr>
            <a:cxnSpLocks/>
          </p:cNvCxnSpPr>
          <p:nvPr/>
        </p:nvCxnSpPr>
        <p:spPr>
          <a:xfrm>
            <a:off x="2754683" y="3853837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B4E813-E90C-B361-6D89-01D1607A0634}"/>
              </a:ext>
            </a:extLst>
          </p:cNvPr>
          <p:cNvSpPr/>
          <p:nvPr/>
        </p:nvSpPr>
        <p:spPr>
          <a:xfrm>
            <a:off x="3278098" y="4807505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Ups</a:t>
            </a:r>
            <a:endParaRPr lang="en-IL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F9D746-3FEC-E9F2-B53C-DC0C2898BC06}"/>
              </a:ext>
            </a:extLst>
          </p:cNvPr>
          <p:cNvCxnSpPr>
            <a:cxnSpLocks/>
          </p:cNvCxnSpPr>
          <p:nvPr/>
        </p:nvCxnSpPr>
        <p:spPr>
          <a:xfrm>
            <a:off x="6688491" y="4566351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ADDB5-C7D6-17CB-6009-B441F852D9AE}"/>
              </a:ext>
            </a:extLst>
          </p:cNvPr>
          <p:cNvSpPr/>
          <p:nvPr/>
        </p:nvSpPr>
        <p:spPr>
          <a:xfrm>
            <a:off x="6685663" y="4300358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5BB0B7-4B98-3B68-D3D6-711190549593}"/>
              </a:ext>
            </a:extLst>
          </p:cNvPr>
          <p:cNvSpPr/>
          <p:nvPr/>
        </p:nvSpPr>
        <p:spPr>
          <a:xfrm>
            <a:off x="2033330" y="3709491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C36C17-A4DE-7739-08F0-70CE7FE01331}"/>
              </a:ext>
            </a:extLst>
          </p:cNvPr>
          <p:cNvSpPr/>
          <p:nvPr/>
        </p:nvSpPr>
        <p:spPr>
          <a:xfrm>
            <a:off x="2589402" y="2261303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1DEC8D-E310-D316-C8AE-26992BBD8264}"/>
              </a:ext>
            </a:extLst>
          </p:cNvPr>
          <p:cNvCxnSpPr>
            <a:cxnSpLocks/>
          </p:cNvCxnSpPr>
          <p:nvPr/>
        </p:nvCxnSpPr>
        <p:spPr>
          <a:xfrm>
            <a:off x="2745957" y="5273743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76740B4-E4FA-ECF5-F314-D21A4E59683E}"/>
              </a:ext>
            </a:extLst>
          </p:cNvPr>
          <p:cNvSpPr/>
          <p:nvPr/>
        </p:nvSpPr>
        <p:spPr>
          <a:xfrm>
            <a:off x="2024604" y="5129397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C9D5CA-D16F-142B-2510-6F07E7702BBE}"/>
              </a:ext>
            </a:extLst>
          </p:cNvPr>
          <p:cNvCxnSpPr>
            <a:cxnSpLocks/>
          </p:cNvCxnSpPr>
          <p:nvPr/>
        </p:nvCxnSpPr>
        <p:spPr>
          <a:xfrm>
            <a:off x="9668032" y="3909781"/>
            <a:ext cx="516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813A337-D244-970C-3D7C-C858B4DDD4C0}"/>
              </a:ext>
            </a:extLst>
          </p:cNvPr>
          <p:cNvSpPr/>
          <p:nvPr/>
        </p:nvSpPr>
        <p:spPr>
          <a:xfrm>
            <a:off x="8999079" y="3778976"/>
            <a:ext cx="6689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7030A0"/>
                </a:solidFill>
              </a:rPr>
              <a:t>Applied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2E0E28-F7D7-EFDD-AE42-A4EA78619F5D}"/>
              </a:ext>
            </a:extLst>
          </p:cNvPr>
          <p:cNvCxnSpPr>
            <a:cxnSpLocks/>
          </p:cNvCxnSpPr>
          <p:nvPr/>
        </p:nvCxnSpPr>
        <p:spPr>
          <a:xfrm>
            <a:off x="9650584" y="4142624"/>
            <a:ext cx="51671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F627FE-B905-E72C-1BF5-6D459BDD0BEE}"/>
              </a:ext>
            </a:extLst>
          </p:cNvPr>
          <p:cNvSpPr/>
          <p:nvPr/>
        </p:nvSpPr>
        <p:spPr>
          <a:xfrm>
            <a:off x="8929231" y="3998278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4B5761-C990-0C7B-5050-E1483CA1199E}"/>
              </a:ext>
            </a:extLst>
          </p:cNvPr>
          <p:cNvSpPr/>
          <p:nvPr/>
        </p:nvSpPr>
        <p:spPr>
          <a:xfrm>
            <a:off x="5538725" y="1770649"/>
            <a:ext cx="1110242" cy="11581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MUX</a:t>
            </a:r>
            <a:endParaRPr lang="en-IL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785C79-0B82-BB38-3C0F-6F0A393A3FD8}"/>
              </a:ext>
            </a:extLst>
          </p:cNvPr>
          <p:cNvSpPr/>
          <p:nvPr/>
        </p:nvSpPr>
        <p:spPr>
          <a:xfrm>
            <a:off x="7746374" y="4101981"/>
            <a:ext cx="1110242" cy="10304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Screens</a:t>
            </a:r>
          </a:p>
          <a:p>
            <a:pPr algn="ctr"/>
            <a:r>
              <a:rPr lang="en-US" b="1"/>
              <a:t>MU</a:t>
            </a:r>
            <a:r>
              <a:rPr lang="en-US" b="1" dirty="0"/>
              <a:t>X</a:t>
            </a:r>
            <a:endParaRPr lang="en-IL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E43879-C9DB-B14E-C4A2-8531ABFCDF3E}"/>
              </a:ext>
            </a:extLst>
          </p:cNvPr>
          <p:cNvCxnSpPr>
            <a:cxnSpLocks/>
          </p:cNvCxnSpPr>
          <p:nvPr/>
        </p:nvCxnSpPr>
        <p:spPr>
          <a:xfrm flipV="1">
            <a:off x="1909478" y="5709157"/>
            <a:ext cx="0" cy="4445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F575B-BF36-231D-342D-703CB5CA32A1}"/>
              </a:ext>
            </a:extLst>
          </p:cNvPr>
          <p:cNvSpPr/>
          <p:nvPr/>
        </p:nvSpPr>
        <p:spPr>
          <a:xfrm>
            <a:off x="1683978" y="6153751"/>
            <a:ext cx="8034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C00000"/>
                </a:solidFill>
              </a:rPr>
              <a:t>Collisions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B26257-84A2-9A4A-C450-4F3AC9E0F55B}"/>
              </a:ext>
            </a:extLst>
          </p:cNvPr>
          <p:cNvSpPr/>
          <p:nvPr/>
        </p:nvSpPr>
        <p:spPr>
          <a:xfrm>
            <a:off x="2234974" y="4259013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A26228-81C6-AC0A-B980-C80F7DABD4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085691" y="4498498"/>
            <a:ext cx="1162589" cy="5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F657E94-E64E-723F-AFF3-B9FA95355AC7}"/>
              </a:ext>
            </a:extLst>
          </p:cNvPr>
          <p:cNvSpPr/>
          <p:nvPr/>
        </p:nvSpPr>
        <p:spPr>
          <a:xfrm>
            <a:off x="2343789" y="1306799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E3484B-2F5B-E8B5-250D-748202FFAF1D}"/>
              </a:ext>
            </a:extLst>
          </p:cNvPr>
          <p:cNvCxnSpPr>
            <a:cxnSpLocks/>
          </p:cNvCxnSpPr>
          <p:nvPr/>
        </p:nvCxnSpPr>
        <p:spPr>
          <a:xfrm>
            <a:off x="2801846" y="1540451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1B9CA7B-A817-18F9-285F-867D257B16C0}"/>
              </a:ext>
            </a:extLst>
          </p:cNvPr>
          <p:cNvSpPr/>
          <p:nvPr/>
        </p:nvSpPr>
        <p:spPr>
          <a:xfrm>
            <a:off x="10020623" y="6095282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F4A900-3E95-0594-698B-92AC5D696DF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0039027" y="6103286"/>
            <a:ext cx="71793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5E9F355-4C7C-84A0-770D-7177119DAFAF}"/>
              </a:ext>
            </a:extLst>
          </p:cNvPr>
          <p:cNvSpPr/>
          <p:nvPr/>
        </p:nvSpPr>
        <p:spPr>
          <a:xfrm>
            <a:off x="5550981" y="6095282"/>
            <a:ext cx="6689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7030A0"/>
                </a:solidFill>
              </a:rPr>
              <a:t>Applied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F430D7-61AC-C2F9-E591-1AC9A8368119}"/>
              </a:ext>
            </a:extLst>
          </p:cNvPr>
          <p:cNvSpPr/>
          <p:nvPr/>
        </p:nvSpPr>
        <p:spPr>
          <a:xfrm>
            <a:off x="3156712" y="5855456"/>
            <a:ext cx="1157172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Objective</a:t>
            </a:r>
            <a:endParaRPr lang="en-IL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B10F31-C5F2-C45E-CF57-52636DA8B5A9}"/>
              </a:ext>
            </a:extLst>
          </p:cNvPr>
          <p:cNvCxnSpPr>
            <a:cxnSpLocks/>
          </p:cNvCxnSpPr>
          <p:nvPr/>
        </p:nvCxnSpPr>
        <p:spPr>
          <a:xfrm>
            <a:off x="2481263" y="6299114"/>
            <a:ext cx="66129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510722-45EB-961F-B3C3-BA3A43841AA0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>
            <a:off x="4192498" y="1931348"/>
            <a:ext cx="1346227" cy="41839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D26C4AA-EF68-EC37-F45F-AB6DD6841430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 flipV="1">
            <a:off x="4192498" y="2349744"/>
            <a:ext cx="1346227" cy="710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87AFEB4-9E82-2357-16D1-7E71379E5BD7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 flipV="1">
            <a:off x="4239136" y="2349744"/>
            <a:ext cx="1299589" cy="1792880"/>
          </a:xfrm>
          <a:prstGeom prst="bentConnector3">
            <a:avLst>
              <a:gd name="adj1" fmla="val 486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29D9AF76-116B-2397-5B75-9AE5B4407B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94951" y="4211762"/>
            <a:ext cx="885936" cy="666374"/>
          </a:xfrm>
          <a:prstGeom prst="bentConnector3">
            <a:avLst>
              <a:gd name="adj1" fmla="val -1124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46C62D8-42DE-47AD-622A-95F2E78C8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7910" y="5238559"/>
            <a:ext cx="1142285" cy="544107"/>
          </a:xfrm>
          <a:prstGeom prst="bentConnector3">
            <a:avLst>
              <a:gd name="adj1" fmla="val -873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38198EE-A536-C667-1655-C9FDC75C670F}"/>
              </a:ext>
            </a:extLst>
          </p:cNvPr>
          <p:cNvCxnSpPr>
            <a:cxnSpLocks/>
            <a:stCxn id="80" idx="3"/>
            <a:endCxn id="4" idx="1"/>
          </p:cNvCxnSpPr>
          <p:nvPr/>
        </p:nvCxnSpPr>
        <p:spPr>
          <a:xfrm flipV="1">
            <a:off x="4313884" y="4599824"/>
            <a:ext cx="1185317" cy="1712832"/>
          </a:xfrm>
          <a:prstGeom prst="bentConnector3">
            <a:avLst>
              <a:gd name="adj1" fmla="val 66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2261E4C-CE06-0BAC-CAD0-95906D5FCB1F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4192498" y="4599824"/>
            <a:ext cx="1306703" cy="664881"/>
          </a:xfrm>
          <a:prstGeom prst="bentConnector3">
            <a:avLst>
              <a:gd name="adj1" fmla="val 696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A07203A-4BE2-683E-63E2-A8197E7D8CFC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239136" y="4142624"/>
            <a:ext cx="1260065" cy="457200"/>
          </a:xfrm>
          <a:prstGeom prst="bentConnector3">
            <a:avLst>
              <a:gd name="adj1" fmla="val 683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F75F2A3-461A-498D-5D39-381354A58B87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4192498" y="3060542"/>
            <a:ext cx="1306703" cy="1539282"/>
          </a:xfrm>
          <a:prstGeom prst="bentConnector3">
            <a:avLst>
              <a:gd name="adj1" fmla="val 689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7561DB8A-5CAB-5E7F-3343-92F039778E5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4192498" y="1931348"/>
            <a:ext cx="1306703" cy="2668476"/>
          </a:xfrm>
          <a:prstGeom prst="bentConnector3">
            <a:avLst>
              <a:gd name="adj1" fmla="val 689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7BE5BCF-DE05-A892-60AF-7A43AF989D32}"/>
              </a:ext>
            </a:extLst>
          </p:cNvPr>
          <p:cNvSpPr/>
          <p:nvPr/>
        </p:nvSpPr>
        <p:spPr>
          <a:xfrm>
            <a:off x="5048084" y="3351761"/>
            <a:ext cx="7149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Drawing</a:t>
            </a:r>
          </a:p>
          <a:p>
            <a:pPr algn="ctr" rtl="1"/>
            <a:r>
              <a:rPr lang="en-US" sz="1100" b="1" dirty="0">
                <a:solidFill>
                  <a:schemeClr val="accent1"/>
                </a:solidFill>
              </a:rPr>
              <a:t>request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6E48185-559A-E88A-1C40-A3DCF2DB5E29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>
            <a:off x="4192498" y="5264705"/>
            <a:ext cx="2371114" cy="83858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2D3BB8E-BB80-CCCB-A779-D03A02164936}"/>
              </a:ext>
            </a:extLst>
          </p:cNvPr>
          <p:cNvCxnSpPr>
            <a:cxnSpLocks/>
            <a:stCxn id="10" idx="0"/>
            <a:endCxn id="60" idx="2"/>
          </p:cNvCxnSpPr>
          <p:nvPr/>
        </p:nvCxnSpPr>
        <p:spPr>
          <a:xfrm rot="5400000" flipH="1" flipV="1">
            <a:off x="7404341" y="4748933"/>
            <a:ext cx="513624" cy="12806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5CF5313-DDDF-EE28-7B90-7CA4CCE348CD}"/>
              </a:ext>
            </a:extLst>
          </p:cNvPr>
          <p:cNvCxnSpPr>
            <a:cxnSpLocks/>
            <a:stCxn id="12" idx="0"/>
            <a:endCxn id="60" idx="2"/>
          </p:cNvCxnSpPr>
          <p:nvPr/>
        </p:nvCxnSpPr>
        <p:spPr>
          <a:xfrm rot="16200000" flipV="1">
            <a:off x="8051096" y="5382862"/>
            <a:ext cx="500801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E358BEF-1470-9B2D-5DF7-5A05E2857CB8}"/>
              </a:ext>
            </a:extLst>
          </p:cNvPr>
          <p:cNvCxnSpPr>
            <a:cxnSpLocks/>
            <a:stCxn id="11" idx="0"/>
            <a:endCxn id="60" idx="2"/>
          </p:cNvCxnSpPr>
          <p:nvPr/>
        </p:nvCxnSpPr>
        <p:spPr>
          <a:xfrm rot="16200000" flipV="1">
            <a:off x="8684849" y="4749108"/>
            <a:ext cx="513624" cy="12803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67AAA0C-736B-34D5-0348-1584DAC89F28}"/>
              </a:ext>
            </a:extLst>
          </p:cNvPr>
          <p:cNvCxnSpPr>
            <a:cxnSpLocks/>
            <a:stCxn id="60" idx="0"/>
            <a:endCxn id="5" idx="2"/>
          </p:cNvCxnSpPr>
          <p:nvPr/>
        </p:nvCxnSpPr>
        <p:spPr>
          <a:xfrm flipH="1" flipV="1">
            <a:off x="8298963" y="3714984"/>
            <a:ext cx="2532" cy="386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A5E8BEB-6866-2A6B-C18F-29DF7DD860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648967" y="2511867"/>
            <a:ext cx="1292524" cy="17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41BB595-3D17-F020-5ECA-EA2842F6C9AD}"/>
              </a:ext>
            </a:extLst>
          </p:cNvPr>
          <p:cNvSpPr/>
          <p:nvPr/>
        </p:nvSpPr>
        <p:spPr>
          <a:xfrm>
            <a:off x="2351442" y="4746827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E6CAA34-FE0A-8E11-A5E2-F1FC952D54B0}"/>
              </a:ext>
            </a:extLst>
          </p:cNvPr>
          <p:cNvCxnSpPr>
            <a:cxnSpLocks/>
          </p:cNvCxnSpPr>
          <p:nvPr/>
        </p:nvCxnSpPr>
        <p:spPr>
          <a:xfrm>
            <a:off x="2809499" y="4980479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A968180-0227-371C-8DB7-0290CDE0E684}"/>
              </a:ext>
            </a:extLst>
          </p:cNvPr>
          <p:cNvSpPr/>
          <p:nvPr/>
        </p:nvSpPr>
        <p:spPr>
          <a:xfrm>
            <a:off x="2214563" y="5785739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9C52C4-5AB5-E991-F436-861910457072}"/>
              </a:ext>
            </a:extLst>
          </p:cNvPr>
          <p:cNvCxnSpPr>
            <a:cxnSpLocks/>
          </p:cNvCxnSpPr>
          <p:nvPr/>
        </p:nvCxnSpPr>
        <p:spPr>
          <a:xfrm>
            <a:off x="2672620" y="6019391"/>
            <a:ext cx="4649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1327D92-BBA0-235D-04F9-0A2FED8D555B}"/>
              </a:ext>
            </a:extLst>
          </p:cNvPr>
          <p:cNvSpPr/>
          <p:nvPr/>
        </p:nvSpPr>
        <p:spPr>
          <a:xfrm>
            <a:off x="8827882" y="4259888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375EFBF-4CAF-4BE1-C9E2-ED3FF32E0053}"/>
              </a:ext>
            </a:extLst>
          </p:cNvPr>
          <p:cNvCxnSpPr>
            <a:cxnSpLocks/>
          </p:cNvCxnSpPr>
          <p:nvPr/>
        </p:nvCxnSpPr>
        <p:spPr>
          <a:xfrm>
            <a:off x="9668032" y="4389818"/>
            <a:ext cx="51746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714B358-FFAD-E822-6962-3F37E27E6E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56434" y="2388548"/>
            <a:ext cx="1386877" cy="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65BB81CF-A4C2-328F-2E06-8ECD54EFFD6C}"/>
              </a:ext>
            </a:extLst>
          </p:cNvPr>
          <p:cNvSpPr/>
          <p:nvPr/>
        </p:nvSpPr>
        <p:spPr>
          <a:xfrm>
            <a:off x="10957711" y="2097084"/>
            <a:ext cx="978408" cy="54208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display</a:t>
            </a:r>
            <a:endParaRPr lang="en-IL" sz="1200" b="1" dirty="0"/>
          </a:p>
        </p:txBody>
      </p:sp>
      <p:sp>
        <p:nvSpPr>
          <p:cNvPr id="176" name="Arrow: Right 175">
            <a:extLst>
              <a:ext uri="{FF2B5EF4-FFF2-40B4-BE49-F238E27FC236}">
                <a16:creationId xmlns:a16="http://schemas.microsoft.com/office/drawing/2014/main" id="{EFCD790A-CF0B-737C-ADD2-5EAF45B64F2B}"/>
              </a:ext>
            </a:extLst>
          </p:cNvPr>
          <p:cNvSpPr/>
          <p:nvPr/>
        </p:nvSpPr>
        <p:spPr>
          <a:xfrm>
            <a:off x="11134126" y="3858040"/>
            <a:ext cx="978408" cy="54208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speakers</a:t>
            </a:r>
            <a:endParaRPr lang="en-IL" sz="1200" b="1" dirty="0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812474A-D622-0FD1-CA50-1653AA195E34}"/>
              </a:ext>
            </a:extLst>
          </p:cNvPr>
          <p:cNvSpPr/>
          <p:nvPr/>
        </p:nvSpPr>
        <p:spPr>
          <a:xfrm>
            <a:off x="27700" y="1670112"/>
            <a:ext cx="1137922" cy="52247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Keystrokes</a:t>
            </a:r>
            <a:endParaRPr lang="en-IL" sz="12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B973B-7D22-D729-F736-A5D656E54B3B}"/>
              </a:ext>
            </a:extLst>
          </p:cNvPr>
          <p:cNvSpPr/>
          <p:nvPr/>
        </p:nvSpPr>
        <p:spPr>
          <a:xfrm>
            <a:off x="6584314" y="2575355"/>
            <a:ext cx="904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100" b="1" dirty="0">
                <a:solidFill>
                  <a:srgbClr val="00B050"/>
                </a:solidFill>
              </a:rPr>
              <a:t>Game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A9B818-E722-DFF9-974A-EF9247553E73}"/>
              </a:ext>
            </a:extLst>
          </p:cNvPr>
          <p:cNvCxnSpPr>
            <a:cxnSpLocks/>
          </p:cNvCxnSpPr>
          <p:nvPr/>
        </p:nvCxnSpPr>
        <p:spPr>
          <a:xfrm>
            <a:off x="7424464" y="2705285"/>
            <a:ext cx="51746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CA749F1-A4AD-E99A-BD43-7EEBC124257C}"/>
              </a:ext>
            </a:extLst>
          </p:cNvPr>
          <p:cNvSpPr/>
          <p:nvPr/>
        </p:nvSpPr>
        <p:spPr>
          <a:xfrm>
            <a:off x="687898" y="68565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D149F7-1F96-8E9F-5C42-1E302EEB13ED}"/>
              </a:ext>
            </a:extLst>
          </p:cNvPr>
          <p:cNvSpPr/>
          <p:nvPr/>
        </p:nvSpPr>
        <p:spPr>
          <a:xfrm>
            <a:off x="573598" y="559144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C345F7-1831-709E-1C87-FDA0D40665A5}"/>
              </a:ext>
            </a:extLst>
          </p:cNvPr>
          <p:cNvSpPr/>
          <p:nvPr/>
        </p:nvSpPr>
        <p:spPr>
          <a:xfrm>
            <a:off x="11072011" y="49322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AD03D3-CD8F-83B4-DFB8-11B59D5455D9}"/>
              </a:ext>
            </a:extLst>
          </p:cNvPr>
          <p:cNvSpPr/>
          <p:nvPr/>
        </p:nvSpPr>
        <p:spPr>
          <a:xfrm>
            <a:off x="10843411" y="24407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1FF4-FB13-4C5C-7725-C9393B52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A1A5EDF-E74D-6086-D387-3E774E7D19A1}"/>
              </a:ext>
            </a:extLst>
          </p:cNvPr>
          <p:cNvSpPr txBox="1"/>
          <p:nvPr/>
        </p:nvSpPr>
        <p:spPr>
          <a:xfrm>
            <a:off x="2356804" y="69933"/>
            <a:ext cx="7720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שרטוט הירארכיה עליונה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679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6F8B8-A6FA-5065-6D9A-EE16B59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46DB3BB8-C7EE-A4C6-6519-CEDF3C1999B4}"/>
              </a:ext>
            </a:extLst>
          </p:cNvPr>
          <p:cNvSpPr txBox="1"/>
          <p:nvPr/>
        </p:nvSpPr>
        <p:spPr>
          <a:xfrm>
            <a:off x="3253689" y="69933"/>
            <a:ext cx="5926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ראשון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020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316A-33B2-802F-02FC-C69AB809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CE9DC8E-58A6-A8E5-3DEC-050081C934F5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140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C7B06-E287-A350-6744-3F079DB6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92ACC5C-1F00-892F-E6B8-F4D0C2C7D94D}"/>
              </a:ext>
            </a:extLst>
          </p:cNvPr>
          <p:cNvSpPr txBox="1"/>
          <p:nvPr/>
        </p:nvSpPr>
        <p:spPr>
          <a:xfrm>
            <a:off x="3635203" y="69933"/>
            <a:ext cx="5163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שני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139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2A27C-D8CF-C0CD-0E35-6F0D4B28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63EF6249-53F5-32CF-D7B3-71EF55D14049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455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FAC10-EC9F-A42C-A8BF-1391DFE2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07B15360-1797-B3E3-F358-598B513BF3D9}"/>
              </a:ext>
            </a:extLst>
          </p:cNvPr>
          <p:cNvSpPr txBox="1"/>
          <p:nvPr/>
        </p:nvSpPr>
        <p:spPr>
          <a:xfrm>
            <a:off x="3157771" y="69933"/>
            <a:ext cx="6118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שימוש ב-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SignalTap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542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F193-4675-F9D7-A997-233855350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6265D05-AAFD-1230-8706-367F1553A5E2}"/>
              </a:ext>
            </a:extLst>
          </p:cNvPr>
          <p:cNvSpPr txBox="1"/>
          <p:nvPr/>
        </p:nvSpPr>
        <p:spPr>
          <a:xfrm>
            <a:off x="3833184" y="69933"/>
            <a:ext cx="4767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סיכום ומסקנות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94F1AD-FCBD-F896-6A27-4A5BE4360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050" name="Picture 2" descr="TV colour bars test card screen with sine tone in 4K">
            <a:extLst>
              <a:ext uri="{FF2B5EF4-FFF2-40B4-BE49-F238E27FC236}">
                <a16:creationId xmlns:a16="http://schemas.microsoft.com/office/drawing/2014/main" id="{0539EB75-874C-9C5F-4815-670B1654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26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87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xit" presetSubtype="0" fill="hold" grpId="5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7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40"/>
                            </p:stCondLst>
                            <p:childTnLst>
                              <p:par>
                                <p:cTn id="26" presetID="1" presetClass="exit" presetSubtype="0" fill="hold" grpId="7" nodeType="after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1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  <p:bldP spid="2" grpId="6" animBg="1"/>
      <p:bldP spid="2" grpId="7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7EF898BA-1AF4-A199-226E-4B6CB8D6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880071-88BB-9D77-68C9-62E5CF5EC058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DA13-5BB2-C602-1B69-0D2E6ED68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093DB6-098F-31A7-E056-7E2F3F7A0826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2781A15-C970-2620-9754-1EE3C8B704F1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7E9759-4ED3-0C5A-D01E-72FE0F027E71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DA4E32-45DE-AE73-6040-E270E46C6824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3609CCBB-ABF2-7349-0C5D-E26E76992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C902B9-BD80-8603-B7F6-6C7E700E3F34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33035443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9E13-A5BC-6B3F-18AE-D25D48DE2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86E4583-5BDB-D55B-5D85-AFB261F9DAE1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FB9243-FF48-A11C-462D-1FF53AA926AD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9B9FF31-8BE1-0DA1-F1DB-52B6977040CD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3A7FEE3-42F1-759A-CF96-558FAB989DCF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1DDA1F-6EEB-396B-9B6D-33817F2AC9BB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8521C9B-3C33-8FBC-9D0E-C4DE777B5AD5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000919-567A-AF8C-2D5C-ECF5A9E3D7B3}"/>
              </a:ext>
            </a:extLst>
          </p:cNvPr>
          <p:cNvSpPr/>
          <p:nvPr/>
        </p:nvSpPr>
        <p:spPr>
          <a:xfrm>
            <a:off x="5361953" y="2815233"/>
            <a:ext cx="636332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AHHHHHH!!!!!!</a:t>
            </a:r>
          </a:p>
          <a:p>
            <a:r>
              <a:rPr lang="en-US" b="1" dirty="0">
                <a:solidFill>
                  <a:schemeClr val="accent1"/>
                </a:solidFill>
              </a:rPr>
              <a:t>I think I saw a… a… </a:t>
            </a:r>
            <a:r>
              <a:rPr lang="en-US" sz="2400" b="1" dirty="0">
                <a:solidFill>
                  <a:schemeClr val="accent1"/>
                </a:solidFill>
              </a:rPr>
              <a:t>G-G-G-GHOST!!!!</a:t>
            </a:r>
          </a:p>
          <a:p>
            <a:r>
              <a:rPr lang="en-US" b="1" dirty="0">
                <a:solidFill>
                  <a:schemeClr val="accent1"/>
                </a:solidFill>
              </a:rPr>
              <a:t>To be fair, there was a sign at the entrance to the temple mentioning some sort of supernatural activity.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However, I only believe in ones and zeroes, not actual ghosts.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We’ll see who’s the better Indiana…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CEC34436-82A3-DEED-D0B0-55A0A089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581AE9-B6F5-A2C0-2162-196F266041D8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417171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0DBD-8227-62B2-FB88-3119BE05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64A479-A154-9BCD-3B17-70A7A9FDA733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93365EE-7D42-9500-531C-CD10EC1A0011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EF74CD-E09E-336C-7A07-F92FC8A5A7A8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997F6E-6AB5-C251-6D72-9D2B1355673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2B48CB0-AC95-C2E1-D935-085291729B37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A58C180-D777-3FCD-BE22-43E474DA5B28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000C49-E7BF-B817-9D0B-9DCCB45BB429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E1CECF-7152-F4E1-8989-31613F9CF85A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9A4CC-DA1B-4670-AF8D-0C6815137ED1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5B26451-0C7A-5034-655B-E54E1E334C9E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F3B2AA-1CC7-07E9-D210-C67E4086E8A2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9D022C-A371-83F7-F6C9-09D751A48218}"/>
              </a:ext>
            </a:extLst>
          </p:cNvPr>
          <p:cNvGrpSpPr/>
          <p:nvPr/>
        </p:nvGrpSpPr>
        <p:grpSpPr>
          <a:xfrm>
            <a:off x="2992965" y="2150552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128454-ED30-322A-B3EC-3A6AD1411E7C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E0E912F-3CFF-B4B2-30E0-7133D25891E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9EB53F-7EF3-05AE-E969-857AB67F7D1C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FC6268-89A4-ED43-3F66-2B7F5C460D8A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D58A98-85F3-52BE-5CE3-02F3C0484A31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82881CB-FF2F-A3BF-1139-F9E6F32E50B2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1107D7-6B53-4B2C-8321-1F5D086E1E8B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59FF38-C16B-EF79-D258-F4428619A9CE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6CAC10-5549-D615-CBEC-02170ED4CDBF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FE0CE1-0C15-CAE3-5824-A277791E3310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EDEA60-2D6E-824A-DA61-A318C59D77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633C36-EC83-383A-94EA-77CACBBF22B7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0E584BF-9AF7-BC55-3802-7A7E46017613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FBEBF8-CD6C-D741-FCDA-5A5AA5B5D3B8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271B9C-7B3C-C21C-606B-A7DF91A57FB5}"/>
              </a:ext>
            </a:extLst>
          </p:cNvPr>
          <p:cNvGrpSpPr/>
          <p:nvPr/>
        </p:nvGrpSpPr>
        <p:grpSpPr>
          <a:xfrm>
            <a:off x="4597232" y="2538218"/>
            <a:ext cx="4724692" cy="1697264"/>
            <a:chOff x="5557427" y="4800257"/>
            <a:chExt cx="4724692" cy="16972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6762A1-07A0-3704-E785-DBAF39B50C54}"/>
                </a:ext>
              </a:extLst>
            </p:cNvPr>
            <p:cNvSpPr/>
            <p:nvPr/>
          </p:nvSpPr>
          <p:spPr>
            <a:xfrm>
              <a:off x="5557427" y="5174082"/>
              <a:ext cx="472303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מצב משחק נוסף בו יש שני שחקנים אשר נלחמים עד המוות (או עד תום הזמן), אינדיאנה מול הרוח הכחולה שלו.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המנצח הוא השורד בעל מספר החיים הרב יותר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7BEBC7-C0FD-4FAD-0432-3CAFFE31345C}"/>
                </a:ext>
              </a:extLst>
            </p:cNvPr>
            <p:cNvSpPr txBox="1"/>
            <p:nvPr/>
          </p:nvSpPr>
          <p:spPr>
            <a:xfrm>
              <a:off x="8433856" y="4800257"/>
              <a:ext cx="1848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Versus Mode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2EB1B8-D87C-1BFE-D147-40E2EB14E46F}"/>
              </a:ext>
            </a:extLst>
          </p:cNvPr>
          <p:cNvSpPr txBox="1"/>
          <p:nvPr/>
        </p:nvSpPr>
        <p:spPr>
          <a:xfrm>
            <a:off x="3171162" y="69933"/>
            <a:ext cx="58496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סופר-דופר יצירתיות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45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EED9-1164-2CEC-D99E-2B4B6616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F6DADBA-C5DA-84F2-A16A-3AB0598FB75F}"/>
              </a:ext>
            </a:extLst>
          </p:cNvPr>
          <p:cNvSpPr txBox="1"/>
          <p:nvPr/>
        </p:nvSpPr>
        <p:spPr>
          <a:xfrm>
            <a:off x="3668095" y="296751"/>
            <a:ext cx="4855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הוראות הפעלה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 descr="USB Wired Numeric Keypad- Little Kangaroo Mini Number Pad for Laptop  Desktop Computer PC, Full Size 18 Key, Big Print Letters -Black (DS-9018):  Keyboards: Amazon.com.au">
            <a:extLst>
              <a:ext uri="{FF2B5EF4-FFF2-40B4-BE49-F238E27FC236}">
                <a16:creationId xmlns:a16="http://schemas.microsoft.com/office/drawing/2014/main" id="{D8255E78-BB38-DE8A-ADE5-F5D74620A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25" y1="89198" x2="37025" y2="89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2336" r="21368" b="7106"/>
          <a:stretch>
            <a:fillRect/>
          </a:stretch>
        </p:blipFill>
        <p:spPr bwMode="auto">
          <a:xfrm>
            <a:off x="4149057" y="1303848"/>
            <a:ext cx="3348709" cy="49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54CB0F-225B-F73E-F703-CE752EA221F4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57B573-5D6C-4035-786E-6180367F39B4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77A9C76-F362-1A6D-D248-F0531FAB7023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55E5A6-83E9-259E-BA79-EF6060C7C70B}"/>
              </a:ext>
            </a:extLst>
          </p:cNvPr>
          <p:cNvSpPr/>
          <p:nvPr/>
        </p:nvSpPr>
        <p:spPr>
          <a:xfrm>
            <a:off x="832866" y="51463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A8A2E4-F912-A7EE-0FF1-0032CF8025F6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004F95-7CD7-0A2D-2ADE-53D7CD23482E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12045A-144F-4FEB-4C59-7CF548001F3C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446144-E218-2F2F-B8DC-5DFD21DA919B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171730B-D9DE-B2CF-88BB-D5BD9F246207}"/>
              </a:ext>
            </a:extLst>
          </p:cNvPr>
          <p:cNvCxnSpPr>
            <a:cxnSpLocks/>
          </p:cNvCxnSpPr>
          <p:nvPr/>
        </p:nvCxnSpPr>
        <p:spPr>
          <a:xfrm rot="10800000">
            <a:off x="3006242" y="4861763"/>
            <a:ext cx="1516023" cy="626759"/>
          </a:xfrm>
          <a:prstGeom prst="bentConnector3">
            <a:avLst>
              <a:gd name="adj1" fmla="val 66347"/>
            </a:avLst>
          </a:prstGeom>
          <a:ln w="38100" cap="flat">
            <a:solidFill>
              <a:srgbClr val="0070C0"/>
            </a:solidFill>
            <a:prstDash val="solid"/>
            <a:miter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E6A0C-C094-F64F-ECB0-738B9AEAEADF}"/>
              </a:ext>
            </a:extLst>
          </p:cNvPr>
          <p:cNvSpPr/>
          <p:nvPr/>
        </p:nvSpPr>
        <p:spPr>
          <a:xfrm>
            <a:off x="5293661" y="4574123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E925F8-2325-CF4D-749C-7219D9DC1B8C}"/>
              </a:ext>
            </a:extLst>
          </p:cNvPr>
          <p:cNvSpPr/>
          <p:nvPr/>
        </p:nvSpPr>
        <p:spPr>
          <a:xfrm>
            <a:off x="5293661" y="5210156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440CDB-2584-76D2-6F14-3D3A9AE927D3}"/>
              </a:ext>
            </a:extLst>
          </p:cNvPr>
          <p:cNvSpPr/>
          <p:nvPr/>
        </p:nvSpPr>
        <p:spPr>
          <a:xfrm>
            <a:off x="5952311" y="5210156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D4832-28AE-3175-436F-08A4A6DF8F50}"/>
              </a:ext>
            </a:extLst>
          </p:cNvPr>
          <p:cNvSpPr/>
          <p:nvPr/>
        </p:nvSpPr>
        <p:spPr>
          <a:xfrm>
            <a:off x="4621948" y="5210156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E74D30-545E-69D6-0A62-749685680F2E}"/>
              </a:ext>
            </a:extLst>
          </p:cNvPr>
          <p:cNvCxnSpPr>
            <a:cxnSpLocks/>
          </p:cNvCxnSpPr>
          <p:nvPr/>
        </p:nvCxnSpPr>
        <p:spPr>
          <a:xfrm rot="10800000">
            <a:off x="3297323" y="3664839"/>
            <a:ext cx="1180673" cy="1137898"/>
          </a:xfrm>
          <a:prstGeom prst="bentConnector3">
            <a:avLst/>
          </a:prstGeom>
          <a:ln w="38100" cap="flat">
            <a:solidFill>
              <a:srgbClr val="C00000"/>
            </a:solidFill>
            <a:prstDash val="solid"/>
            <a:miter/>
          </a:ln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ADAAC2-9903-ECE7-7F74-081BF15DF256}"/>
              </a:ext>
            </a:extLst>
          </p:cNvPr>
          <p:cNvCxnSpPr>
            <a:cxnSpLocks/>
          </p:cNvCxnSpPr>
          <p:nvPr/>
        </p:nvCxnSpPr>
        <p:spPr>
          <a:xfrm flipV="1">
            <a:off x="6508202" y="2745913"/>
            <a:ext cx="1548412" cy="734806"/>
          </a:xfrm>
          <a:prstGeom prst="bentConnector3">
            <a:avLst/>
          </a:prstGeom>
          <a:ln w="38100" cap="flat">
            <a:solidFill>
              <a:srgbClr val="FFC000"/>
            </a:solidFill>
            <a:prstDash val="solid"/>
            <a:miter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AC9ADF-41B1-DAC3-ED76-93CF745D01A5}"/>
              </a:ext>
            </a:extLst>
          </p:cNvPr>
          <p:cNvSpPr/>
          <p:nvPr/>
        </p:nvSpPr>
        <p:spPr>
          <a:xfrm>
            <a:off x="117443" y="4625007"/>
            <a:ext cx="2917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מקשי התנועה של אינדיאנה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E25B1-EA06-7D37-1114-BF54232C1383}"/>
              </a:ext>
            </a:extLst>
          </p:cNvPr>
          <p:cNvSpPr/>
          <p:nvPr/>
        </p:nvSpPr>
        <p:spPr>
          <a:xfrm>
            <a:off x="1352272" y="3281383"/>
            <a:ext cx="2135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 הנחת הפצצה של אינדיאנה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288ED6-901B-2BB2-5747-FA5E42229EF0}"/>
              </a:ext>
            </a:extLst>
          </p:cNvPr>
          <p:cNvSpPr/>
          <p:nvPr/>
        </p:nvSpPr>
        <p:spPr>
          <a:xfrm>
            <a:off x="4634211" y="4564153"/>
            <a:ext cx="431232" cy="450994"/>
          </a:xfrm>
          <a:prstGeom prst="rect">
            <a:avLst/>
          </a:prstGeom>
          <a:solidFill>
            <a:srgbClr val="C00000">
              <a:alpha val="40000"/>
            </a:srgbClr>
          </a:solidFill>
          <a:ln w="19050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997955-4B05-E18B-804D-FC9C1BAC9B1A}"/>
              </a:ext>
            </a:extLst>
          </p:cNvPr>
          <p:cNvSpPr/>
          <p:nvPr/>
        </p:nvSpPr>
        <p:spPr>
          <a:xfrm>
            <a:off x="5293661" y="3260625"/>
            <a:ext cx="431232" cy="450994"/>
          </a:xfrm>
          <a:prstGeom prst="rect">
            <a:avLst/>
          </a:prstGeom>
          <a:solidFill>
            <a:srgbClr val="00B050">
              <a:alpha val="40000"/>
            </a:srgbClr>
          </a:solidFill>
          <a:ln w="19050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4DE7CA-AB11-0550-FD80-8DF3CA076A9A}"/>
              </a:ext>
            </a:extLst>
          </p:cNvPr>
          <p:cNvSpPr/>
          <p:nvPr/>
        </p:nvSpPr>
        <p:spPr>
          <a:xfrm>
            <a:off x="5309328" y="2610810"/>
            <a:ext cx="431232" cy="450994"/>
          </a:xfrm>
          <a:prstGeom prst="rect">
            <a:avLst/>
          </a:prstGeom>
          <a:solidFill>
            <a:srgbClr val="00B050">
              <a:alpha val="40000"/>
            </a:srgbClr>
          </a:solidFill>
          <a:ln w="19050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466008-291D-9034-A89B-12EDEFB60438}"/>
              </a:ext>
            </a:extLst>
          </p:cNvPr>
          <p:cNvSpPr/>
          <p:nvPr/>
        </p:nvSpPr>
        <p:spPr>
          <a:xfrm>
            <a:off x="5967978" y="2610810"/>
            <a:ext cx="431232" cy="450994"/>
          </a:xfrm>
          <a:prstGeom prst="rect">
            <a:avLst/>
          </a:prstGeom>
          <a:solidFill>
            <a:srgbClr val="00B050">
              <a:alpha val="40000"/>
            </a:srgbClr>
          </a:solidFill>
          <a:ln w="19050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7FF41-38B0-B748-5A17-14432E29F9E4}"/>
              </a:ext>
            </a:extLst>
          </p:cNvPr>
          <p:cNvSpPr/>
          <p:nvPr/>
        </p:nvSpPr>
        <p:spPr>
          <a:xfrm>
            <a:off x="4637615" y="2610810"/>
            <a:ext cx="431232" cy="450994"/>
          </a:xfrm>
          <a:prstGeom prst="rect">
            <a:avLst/>
          </a:prstGeom>
          <a:solidFill>
            <a:srgbClr val="00B050">
              <a:alpha val="40000"/>
            </a:srgbClr>
          </a:solidFill>
          <a:ln w="19050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D07E4-6063-EE9E-5194-F96BACEDEF3F}"/>
              </a:ext>
            </a:extLst>
          </p:cNvPr>
          <p:cNvSpPr/>
          <p:nvPr/>
        </p:nvSpPr>
        <p:spPr>
          <a:xfrm>
            <a:off x="5948839" y="3255222"/>
            <a:ext cx="431232" cy="450994"/>
          </a:xfrm>
          <a:prstGeom prst="rect">
            <a:avLst/>
          </a:prstGeom>
          <a:solidFill>
            <a:srgbClr val="FFC000">
              <a:alpha val="40000"/>
            </a:srgbClr>
          </a:solidFill>
          <a:ln w="19050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2AD82B-FF3D-7824-CC0A-C9AF162ABD67}"/>
              </a:ext>
            </a:extLst>
          </p:cNvPr>
          <p:cNvSpPr/>
          <p:nvPr/>
        </p:nvSpPr>
        <p:spPr>
          <a:xfrm>
            <a:off x="7894960" y="2363158"/>
            <a:ext cx="185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 הנחת הפצצה של הרוח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6F4FA19-64ED-B172-194A-FB324AA5FF0B}"/>
              </a:ext>
            </a:extLst>
          </p:cNvPr>
          <p:cNvCxnSpPr>
            <a:cxnSpLocks/>
          </p:cNvCxnSpPr>
          <p:nvPr/>
        </p:nvCxnSpPr>
        <p:spPr>
          <a:xfrm rot="10800000">
            <a:off x="2982747" y="2223573"/>
            <a:ext cx="1516023" cy="626759"/>
          </a:xfrm>
          <a:prstGeom prst="bentConnector3">
            <a:avLst>
              <a:gd name="adj1" fmla="val 66347"/>
            </a:avLst>
          </a:prstGeom>
          <a:ln w="38100" cap="flat">
            <a:solidFill>
              <a:srgbClr val="00B050"/>
            </a:solidFill>
            <a:prstDash val="solid"/>
            <a:miter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B16BB5-F685-E9C1-8CD4-3968C59C9708}"/>
              </a:ext>
            </a:extLst>
          </p:cNvPr>
          <p:cNvSpPr/>
          <p:nvPr/>
        </p:nvSpPr>
        <p:spPr>
          <a:xfrm>
            <a:off x="555477" y="1983919"/>
            <a:ext cx="2479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מקשי התנועה של הרוח</a:t>
            </a:r>
          </a:p>
        </p:txBody>
      </p:sp>
    </p:spTree>
    <p:extLst>
      <p:ext uri="{BB962C8B-B14F-4D97-AF65-F5344CB8AC3E}">
        <p14:creationId xmlns:p14="http://schemas.microsoft.com/office/powerpoint/2010/main" val="3277281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9B1FB-42A4-0E7C-508E-FB167EC5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CCACD80-B9A5-752A-BD3D-22B74361EBD4}"/>
              </a:ext>
            </a:extLst>
          </p:cNvPr>
          <p:cNvSpPr txBox="1"/>
          <p:nvPr/>
        </p:nvSpPr>
        <p:spPr>
          <a:xfrm>
            <a:off x="1473134" y="69933"/>
            <a:ext cx="9245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מסך המשחק ב-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Versus Mode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EE4408B-6020-6E6C-C8E7-E3890CD7E40E}"/>
              </a:ext>
            </a:extLst>
          </p:cNvPr>
          <p:cNvCxnSpPr>
            <a:cxnSpLocks/>
          </p:cNvCxnSpPr>
          <p:nvPr/>
        </p:nvCxnSpPr>
        <p:spPr>
          <a:xfrm flipV="1">
            <a:off x="1391414" y="1428751"/>
            <a:ext cx="1351625" cy="104774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3BE05E1-C0F4-12D4-9735-C9201E4137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575" y="1637962"/>
            <a:ext cx="2990850" cy="2876550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F0FA19-BA26-AF74-C8BA-BB438D7EE9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6210" y="1880934"/>
            <a:ext cx="3476794" cy="2876550"/>
          </a:xfrm>
          <a:prstGeom prst="bentConnector3">
            <a:avLst>
              <a:gd name="adj1" fmla="val 36028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9283503-05E0-7294-05F0-AB5CB63714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9711" y="1612065"/>
            <a:ext cx="3686511" cy="363386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460F03-5A2A-38C7-F890-93895506F825}"/>
              </a:ext>
            </a:extLst>
          </p:cNvPr>
          <p:cNvCxnSpPr>
            <a:cxnSpLocks/>
          </p:cNvCxnSpPr>
          <p:nvPr/>
        </p:nvCxnSpPr>
        <p:spPr>
          <a:xfrm rot="10800000">
            <a:off x="9319763" y="1423564"/>
            <a:ext cx="1686375" cy="91473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21093-3798-4FED-A9D1-1B80FBD52A4A}"/>
              </a:ext>
            </a:extLst>
          </p:cNvPr>
          <p:cNvSpPr/>
          <p:nvPr/>
        </p:nvSpPr>
        <p:spPr>
          <a:xfrm>
            <a:off x="252919" y="2259229"/>
            <a:ext cx="116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זמן שנותר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E2EA46-2EC8-FF36-64C8-C63D0A71007B}"/>
              </a:ext>
            </a:extLst>
          </p:cNvPr>
          <p:cNvSpPr/>
          <p:nvPr/>
        </p:nvSpPr>
        <p:spPr>
          <a:xfrm>
            <a:off x="339118" y="4535367"/>
            <a:ext cx="1371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חיים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5901CA-C775-48A9-F00B-2FCEEBEA13CA}"/>
              </a:ext>
            </a:extLst>
          </p:cNvPr>
          <p:cNvSpPr/>
          <p:nvPr/>
        </p:nvSpPr>
        <p:spPr>
          <a:xfrm>
            <a:off x="1045238" y="5087589"/>
            <a:ext cx="1462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פצצות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44FA4-E89B-24D9-5DF6-4C9C745D6360}"/>
              </a:ext>
            </a:extLst>
          </p:cNvPr>
          <p:cNvSpPr/>
          <p:nvPr/>
        </p:nvSpPr>
        <p:spPr>
          <a:xfrm>
            <a:off x="9898807" y="5272255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ניקוד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6B329-3B65-17E1-CE1B-97BB587EBB94}"/>
              </a:ext>
            </a:extLst>
          </p:cNvPr>
          <p:cNvSpPr/>
          <p:nvPr/>
        </p:nvSpPr>
        <p:spPr>
          <a:xfrm>
            <a:off x="10800586" y="2135789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שלב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7961C-FA93-9771-54AB-C6AA774BFD74}"/>
              </a:ext>
            </a:extLst>
          </p:cNvPr>
          <p:cNvSpPr>
            <a:spLocks/>
          </p:cNvSpPr>
          <p:nvPr/>
        </p:nvSpPr>
        <p:spPr>
          <a:xfrm>
            <a:off x="1176043" y="1325789"/>
            <a:ext cx="9710716" cy="5462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המשחק עצמו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972F8C8-B9C5-986F-A78C-8A8A0AEB0DA5}"/>
              </a:ext>
            </a:extLst>
          </p:cNvPr>
          <p:cNvSpPr/>
          <p:nvPr/>
        </p:nvSpPr>
        <p:spPr>
          <a:xfrm>
            <a:off x="1144082" y="463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893E6C-6D4C-9987-A03C-98A94D248F33}"/>
              </a:ext>
            </a:extLst>
          </p:cNvPr>
          <p:cNvSpPr/>
          <p:nvPr/>
        </p:nvSpPr>
        <p:spPr>
          <a:xfrm>
            <a:off x="355656" y="5886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5D2699-A7B7-6981-211C-C647217E582F}"/>
              </a:ext>
            </a:extLst>
          </p:cNvPr>
          <p:cNvSpPr/>
          <p:nvPr/>
        </p:nvSpPr>
        <p:spPr>
          <a:xfrm>
            <a:off x="11460466" y="412428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9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7E5DA-411D-171B-F66E-8752E365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85BFA4BB-0089-AE03-B9F1-8372B42105FD}"/>
              </a:ext>
            </a:extLst>
          </p:cNvPr>
          <p:cNvSpPr txBox="1"/>
          <p:nvPr/>
        </p:nvSpPr>
        <p:spPr>
          <a:xfrm>
            <a:off x="3833184" y="69933"/>
            <a:ext cx="4767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סיכום ומסקנות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81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accent1"/>
                </a:solidFill>
              </a:rPr>
              <a:t>אפיון הפרויקט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dsa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187933" y="3044280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3200" b="1" dirty="0">
                <a:solidFill>
                  <a:schemeClr val="bg1"/>
                </a:solidFill>
                <a:latin typeface="+mj-lt"/>
              </a:rPr>
              <a:t>תוכן עניינים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FEA28-0BBA-D9C0-F622-A7C9459C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4E950E-31AA-6FBE-7471-CB73C1B761D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EE05E7-3E49-AD3A-557C-9367A784F254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F95643-DD2F-6D23-B3DF-888A1A4F52AC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F5AB5-1E30-613E-04EA-0D5217456D0B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7A62C3-A2B2-1B95-F33C-0635F51F5928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0F879-576E-AFB8-4860-FDA036215091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80189-F9B9-4EAD-FBC5-19C640BD47F9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8093B2F-C8D9-8BCC-F631-FF68BD54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3CD00-411D-E2F3-AE30-C8EF01A76161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193268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E27-5D35-6B44-6F14-557BABAD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C6F531-EAD9-0E25-9408-A8C2FFCBFD2B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4F4EC0-C943-2083-B490-8270136FF28E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E8C6A7-87D4-BF46-6681-D80FD574F2D4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5C81FD-86BB-6F15-56AA-411B8062F1CC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9D1C4E-01EB-82E7-3C64-6423075A0E4D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59E26E-21C4-BF36-656D-0794B94BC1E2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B80F9-403B-3EEF-8B41-022DFBA07DA5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E69A42B1-3ECA-3C15-A941-A3CA0F4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7036FB-88B8-4848-CD45-30A27DA479FD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B3C338-4FCA-56BE-6E6C-A77EFB15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06A31A97-27A1-1014-9FC8-19FCDC3DE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3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/>
          <a:lstStyle/>
          <a:p>
            <a:endParaRPr lang="en-I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BD12-CB89-7FA0-7A5B-FC2B70BC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6BC57DC-D3D1-3AD0-EE54-EDE21FF6A44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59C119-B202-432B-A2BE-8C77A4528322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B86E89-C211-F441-2DE2-1BED2DE8CBD2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4D4808-E08F-EBB9-0BDB-604CE2CBC240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62ED26-E374-F67F-D698-DFF8DF7F2A42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019B1C-5A1C-4ED3-3809-77D7773DDCF4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9834D-0BCF-4EE2-D4F6-B70E6D3CD0D8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2601D89-B34B-D054-25AD-5AA445A7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DAEB9-A20A-6C28-3033-A9A64D2F699C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E2EA08-970D-4D7C-0BFB-8343A9ED1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9A42C208-6C43-A1A2-8887-2B0006F4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7C90AB2-C9E4-CDD3-AE0C-89CD81659EAA}"/>
              </a:ext>
            </a:extLst>
          </p:cNvPr>
          <p:cNvSpPr/>
          <p:nvPr/>
        </p:nvSpPr>
        <p:spPr>
          <a:xfrm>
            <a:off x="6120914" y="5484547"/>
            <a:ext cx="3740565" cy="1031168"/>
          </a:xfrm>
          <a:custGeom>
            <a:avLst/>
            <a:gdLst>
              <a:gd name="connsiteX0" fmla="*/ 222190 w 3689290"/>
              <a:gd name="connsiteY0" fmla="*/ 420124 h 1029467"/>
              <a:gd name="connsiteX1" fmla="*/ 631765 w 3689290"/>
              <a:gd name="connsiteY1" fmla="*/ 934474 h 1029467"/>
              <a:gd name="connsiteX2" fmla="*/ 1736665 w 3689290"/>
              <a:gd name="connsiteY2" fmla="*/ 905899 h 1029467"/>
              <a:gd name="connsiteX3" fmla="*/ 2917765 w 3689290"/>
              <a:gd name="connsiteY3" fmla="*/ 343924 h 1029467"/>
              <a:gd name="connsiteX4" fmla="*/ 2927290 w 3689290"/>
              <a:gd name="connsiteY4" fmla="*/ 10549 h 1029467"/>
              <a:gd name="connsiteX5" fmla="*/ 2346265 w 3689290"/>
              <a:gd name="connsiteY5" fmla="*/ 124849 h 1029467"/>
              <a:gd name="connsiteX6" fmla="*/ 2298640 w 3689290"/>
              <a:gd name="connsiteY6" fmla="*/ 505849 h 1029467"/>
              <a:gd name="connsiteX7" fmla="*/ 2965390 w 3689290"/>
              <a:gd name="connsiteY7" fmla="*/ 772549 h 1029467"/>
              <a:gd name="connsiteX8" fmla="*/ 3689290 w 3689290"/>
              <a:gd name="connsiteY8" fmla="*/ 772549 h 1029467"/>
              <a:gd name="connsiteX0" fmla="*/ 0 w 3689290"/>
              <a:gd name="connsiteY0" fmla="*/ 573948 h 1029467"/>
              <a:gd name="connsiteX1" fmla="*/ 631765 w 3689290"/>
              <a:gd name="connsiteY1" fmla="*/ 934474 h 1029467"/>
              <a:gd name="connsiteX2" fmla="*/ 1736665 w 3689290"/>
              <a:gd name="connsiteY2" fmla="*/ 905899 h 1029467"/>
              <a:gd name="connsiteX3" fmla="*/ 2917765 w 3689290"/>
              <a:gd name="connsiteY3" fmla="*/ 343924 h 1029467"/>
              <a:gd name="connsiteX4" fmla="*/ 2927290 w 3689290"/>
              <a:gd name="connsiteY4" fmla="*/ 10549 h 1029467"/>
              <a:gd name="connsiteX5" fmla="*/ 2346265 w 3689290"/>
              <a:gd name="connsiteY5" fmla="*/ 124849 h 1029467"/>
              <a:gd name="connsiteX6" fmla="*/ 2298640 w 3689290"/>
              <a:gd name="connsiteY6" fmla="*/ 505849 h 1029467"/>
              <a:gd name="connsiteX7" fmla="*/ 2965390 w 3689290"/>
              <a:gd name="connsiteY7" fmla="*/ 772549 h 1029467"/>
              <a:gd name="connsiteX8" fmla="*/ 3689290 w 3689290"/>
              <a:gd name="connsiteY8" fmla="*/ 772549 h 1029467"/>
              <a:gd name="connsiteX0" fmla="*/ 0 w 3740565"/>
              <a:gd name="connsiteY0" fmla="*/ 565253 h 1031168"/>
              <a:gd name="connsiteX1" fmla="*/ 683040 w 3740565"/>
              <a:gd name="connsiteY1" fmla="*/ 934325 h 1031168"/>
              <a:gd name="connsiteX2" fmla="*/ 1787940 w 3740565"/>
              <a:gd name="connsiteY2" fmla="*/ 905750 h 1031168"/>
              <a:gd name="connsiteX3" fmla="*/ 2969040 w 3740565"/>
              <a:gd name="connsiteY3" fmla="*/ 343775 h 1031168"/>
              <a:gd name="connsiteX4" fmla="*/ 2978565 w 3740565"/>
              <a:gd name="connsiteY4" fmla="*/ 10400 h 1031168"/>
              <a:gd name="connsiteX5" fmla="*/ 2397540 w 3740565"/>
              <a:gd name="connsiteY5" fmla="*/ 124700 h 1031168"/>
              <a:gd name="connsiteX6" fmla="*/ 2349915 w 3740565"/>
              <a:gd name="connsiteY6" fmla="*/ 505700 h 1031168"/>
              <a:gd name="connsiteX7" fmla="*/ 3016665 w 3740565"/>
              <a:gd name="connsiteY7" fmla="*/ 772400 h 1031168"/>
              <a:gd name="connsiteX8" fmla="*/ 3740565 w 3740565"/>
              <a:gd name="connsiteY8" fmla="*/ 772400 h 1031168"/>
              <a:gd name="connsiteX0" fmla="*/ 51275 w 3740565"/>
              <a:gd name="connsiteY0" fmla="*/ 573799 h 1031168"/>
              <a:gd name="connsiteX1" fmla="*/ 683040 w 3740565"/>
              <a:gd name="connsiteY1" fmla="*/ 934325 h 1031168"/>
              <a:gd name="connsiteX2" fmla="*/ 1787940 w 3740565"/>
              <a:gd name="connsiteY2" fmla="*/ 905750 h 1031168"/>
              <a:gd name="connsiteX3" fmla="*/ 2969040 w 3740565"/>
              <a:gd name="connsiteY3" fmla="*/ 343775 h 1031168"/>
              <a:gd name="connsiteX4" fmla="*/ 2978565 w 3740565"/>
              <a:gd name="connsiteY4" fmla="*/ 10400 h 1031168"/>
              <a:gd name="connsiteX5" fmla="*/ 2397540 w 3740565"/>
              <a:gd name="connsiteY5" fmla="*/ 124700 h 1031168"/>
              <a:gd name="connsiteX6" fmla="*/ 2349915 w 3740565"/>
              <a:gd name="connsiteY6" fmla="*/ 505700 h 1031168"/>
              <a:gd name="connsiteX7" fmla="*/ 3016665 w 3740565"/>
              <a:gd name="connsiteY7" fmla="*/ 772400 h 1031168"/>
              <a:gd name="connsiteX8" fmla="*/ 3740565 w 3740565"/>
              <a:gd name="connsiteY8" fmla="*/ 772400 h 10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0565" h="1031168" fill="none" extrusionOk="0">
                <a:moveTo>
                  <a:pt x="0" y="565253"/>
                </a:moveTo>
                <a:cubicBezTo>
                  <a:pt x="34773" y="756989"/>
                  <a:pt x="402924" y="870606"/>
                  <a:pt x="683040" y="934325"/>
                </a:cubicBezTo>
                <a:cubicBezTo>
                  <a:pt x="979707" y="1060650"/>
                  <a:pt x="1366027" y="1075617"/>
                  <a:pt x="1787940" y="905750"/>
                </a:cubicBezTo>
                <a:cubicBezTo>
                  <a:pt x="2156048" y="841846"/>
                  <a:pt x="2780873" y="556128"/>
                  <a:pt x="2969040" y="343775"/>
                </a:cubicBezTo>
                <a:cubicBezTo>
                  <a:pt x="3166304" y="172554"/>
                  <a:pt x="3086062" y="36848"/>
                  <a:pt x="2978565" y="10400"/>
                </a:cubicBezTo>
                <a:cubicBezTo>
                  <a:pt x="2869631" y="-22962"/>
                  <a:pt x="2500037" y="26279"/>
                  <a:pt x="2397540" y="124700"/>
                </a:cubicBezTo>
                <a:cubicBezTo>
                  <a:pt x="2264126" y="203391"/>
                  <a:pt x="2230389" y="381642"/>
                  <a:pt x="2349915" y="505700"/>
                </a:cubicBezTo>
                <a:cubicBezTo>
                  <a:pt x="2454924" y="561987"/>
                  <a:pt x="2763138" y="753098"/>
                  <a:pt x="3016665" y="772400"/>
                </a:cubicBezTo>
                <a:cubicBezTo>
                  <a:pt x="3250411" y="872723"/>
                  <a:pt x="3557063" y="823185"/>
                  <a:pt x="3740565" y="772400"/>
                </a:cubicBezTo>
              </a:path>
              <a:path w="3740565" h="1031168" stroke="0" extrusionOk="0">
                <a:moveTo>
                  <a:pt x="51275" y="573799"/>
                </a:moveTo>
                <a:cubicBezTo>
                  <a:pt x="41443" y="760196"/>
                  <a:pt x="430839" y="909458"/>
                  <a:pt x="683040" y="934325"/>
                </a:cubicBezTo>
                <a:cubicBezTo>
                  <a:pt x="1003767" y="1036218"/>
                  <a:pt x="1383268" y="1081434"/>
                  <a:pt x="1787940" y="905750"/>
                </a:cubicBezTo>
                <a:cubicBezTo>
                  <a:pt x="2148955" y="860442"/>
                  <a:pt x="2796546" y="569652"/>
                  <a:pt x="2969040" y="343775"/>
                </a:cubicBezTo>
                <a:cubicBezTo>
                  <a:pt x="3154329" y="180649"/>
                  <a:pt x="3082554" y="30310"/>
                  <a:pt x="2978565" y="10400"/>
                </a:cubicBezTo>
                <a:cubicBezTo>
                  <a:pt x="2874025" y="-19806"/>
                  <a:pt x="2500570" y="23599"/>
                  <a:pt x="2397540" y="124700"/>
                </a:cubicBezTo>
                <a:cubicBezTo>
                  <a:pt x="2255708" y="203704"/>
                  <a:pt x="2234490" y="392144"/>
                  <a:pt x="2349915" y="505700"/>
                </a:cubicBezTo>
                <a:cubicBezTo>
                  <a:pt x="2452764" y="580486"/>
                  <a:pt x="2773793" y="736753"/>
                  <a:pt x="3016665" y="772400"/>
                </a:cubicBezTo>
                <a:cubicBezTo>
                  <a:pt x="3241187" y="858990"/>
                  <a:pt x="3513048" y="803832"/>
                  <a:pt x="3740565" y="772400"/>
                </a:cubicBezTo>
              </a:path>
            </a:pathLst>
          </a:custGeom>
          <a:ln w="50800">
            <a:solidFill>
              <a:srgbClr val="FF0000"/>
            </a:solidFill>
            <a:prstDash val="lgDash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321076352"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1A85398-051E-B932-960C-50F5A849E2D5}"/>
              </a:ext>
            </a:extLst>
          </p:cNvPr>
          <p:cNvSpPr/>
          <p:nvPr/>
        </p:nvSpPr>
        <p:spPr>
          <a:xfrm>
            <a:off x="2247177" y="5272755"/>
            <a:ext cx="3196494" cy="1377791"/>
          </a:xfrm>
          <a:custGeom>
            <a:avLst/>
            <a:gdLst>
              <a:gd name="connsiteX0" fmla="*/ 658393 w 3196494"/>
              <a:gd name="connsiteY0" fmla="*/ 0 h 1377791"/>
              <a:gd name="connsiteX1" fmla="*/ 120008 w 3196494"/>
              <a:gd name="connsiteY1" fmla="*/ 341832 h 1377791"/>
              <a:gd name="connsiteX2" fmla="*/ 120008 w 3196494"/>
              <a:gd name="connsiteY2" fmla="*/ 1110953 h 1377791"/>
              <a:gd name="connsiteX3" fmla="*/ 1427515 w 3196494"/>
              <a:gd name="connsiteY3" fmla="*/ 1367327 h 1377791"/>
              <a:gd name="connsiteX4" fmla="*/ 3196494 w 3196494"/>
              <a:gd name="connsiteY4" fmla="*/ 811851 h 137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6494" h="1377791">
                <a:moveTo>
                  <a:pt x="658393" y="0"/>
                </a:moveTo>
                <a:cubicBezTo>
                  <a:pt x="434066" y="78336"/>
                  <a:pt x="209739" y="156673"/>
                  <a:pt x="120008" y="341832"/>
                </a:cubicBezTo>
                <a:cubicBezTo>
                  <a:pt x="30277" y="526991"/>
                  <a:pt x="-97910" y="940037"/>
                  <a:pt x="120008" y="1110953"/>
                </a:cubicBezTo>
                <a:cubicBezTo>
                  <a:pt x="337926" y="1281869"/>
                  <a:pt x="914767" y="1417177"/>
                  <a:pt x="1427515" y="1367327"/>
                </a:cubicBezTo>
                <a:cubicBezTo>
                  <a:pt x="1940263" y="1317477"/>
                  <a:pt x="2568378" y="1064664"/>
                  <a:pt x="3196494" y="811851"/>
                </a:cubicBezTo>
              </a:path>
            </a:pathLst>
          </a:custGeom>
          <a:ln w="50800">
            <a:solidFill>
              <a:srgbClr val="FF0000"/>
            </a:solidFill>
            <a:prstDash val="lgDash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605053262"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93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83490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70410" y="1690829"/>
            <a:ext cx="3662277" cy="2012040"/>
            <a:chOff x="6986920" y="1079445"/>
            <a:chExt cx="2828973" cy="20120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277215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יכול לנוע ב-4 כיוונים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מוגבל ע"י קירות שונים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יכול להניח פצצה מתוזמנת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צריך למצוא את הדלת הסודית, ולאחר מכן את הפסלון המוזהב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6986920" y="1079445"/>
              <a:ext cx="1559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3"/>
                  </a:solidFill>
                </a:rPr>
                <a:t>אינדיאנה ג'ונס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568772" y="1731903"/>
            <a:ext cx="4311913" cy="1415136"/>
            <a:chOff x="5945698" y="4783447"/>
            <a:chExt cx="4311913" cy="14151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5945698" y="5182920"/>
              <a:ext cx="431191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מוגבלים בתנועתם ע"י הקירות והקופסאות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פוגעים בשחקן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נהרגים ע"י פיצוץ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8295835" y="4783447"/>
              <a:ext cx="1951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1"/>
                  </a:solidFill>
                </a:rPr>
                <a:t>נחשים ארסיים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48169" y="4286440"/>
            <a:ext cx="3152188" cy="1389233"/>
            <a:chOff x="7043737" y="2329793"/>
            <a:chExt cx="3152188" cy="13892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15218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קירות אבן-חול קבועים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קופסאות עץ הניתנות להריסה, נהרסות לאחר מספר פיצוצים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162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2"/>
                  </a:solidFill>
                </a:rPr>
                <a:t>קירות וקופסאות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2314483" y="5057818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זכייה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הפסד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3562197" y="4809350"/>
              <a:ext cx="1000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3"/>
                  </a:solidFill>
                </a:rPr>
                <a:t>צלילים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92389" y="3481800"/>
            <a:ext cx="3021060" cy="1389233"/>
            <a:chOff x="1541732" y="3154299"/>
            <a:chExt cx="3021060" cy="138923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זמן שנותר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חיים שנותרו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השלב הנוכחי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978704" y="3154299"/>
              <a:ext cx="1584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2"/>
                  </a:solidFill>
                </a:rPr>
                <a:t>מטא-דאטה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797133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 rtl="1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בסיסיות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18AC-8247-E9AD-E5EC-6CBF4E7D2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AC48BD-8F3D-F982-BD79-B7C6AEC00B12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D8459B-20EB-3103-13F4-384FE1EC1965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C51C91-7D5F-787E-A185-87F0C90BF933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4994E7-68A7-2F41-F27A-2BDDEF40EEAD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EE675-59B7-0681-1AA8-134B8E5FF81E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E4DFE9-B61F-A01E-512E-C88D7911DDFF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3FCFDB-3F66-22DE-1E5E-F2DAA6934DDB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81CBFB-E00C-A55B-3CF2-79312D85684A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BBAB02-C96E-5B34-3D5E-646411F4C3F0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C183DA-DDAA-C460-0E57-81862D1FB06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0A38C2-972B-196C-D026-13C1C98031E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77E785-5358-75BD-ED85-71F3E7321463}"/>
              </a:ext>
            </a:extLst>
          </p:cNvPr>
          <p:cNvGrpSpPr/>
          <p:nvPr/>
        </p:nvGrpSpPr>
        <p:grpSpPr>
          <a:xfrm>
            <a:off x="5396242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0E6C37-F9D7-EA5A-8CE9-3C390D795078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93DCB7-8399-0DBA-92AC-1CBA474579C5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C24D49-69E8-23DB-6671-8A0E1FA9E8C2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7A2D98-2881-9F39-F3A4-F63E74499FA3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B3B7EB-6726-D37C-D2A6-E33294BCBF54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113E11-83A3-CB4C-5963-134E7BD459C5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CBEC408-FF49-F8DB-1551-616B8AB4A290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4BC473-D891-66D4-F43F-A638D0DE4C6D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15E920-6DFB-0207-13B6-A2667B6D58B3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7CB95B-BC3B-56E8-D073-442CD3DE2F0E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B74BE2-80A4-0B46-D6F0-A3F3DF56FCD8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E9C0F9-42FE-E5A8-837F-07EC0A315D1E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AE9FE-1EB5-6AF8-0F85-807F1FBD2449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25BCE-48FE-3027-A8D2-32B96DE7A995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D220-2568-4EBE-B0D2-611DDE340843}"/>
              </a:ext>
            </a:extLst>
          </p:cNvPr>
          <p:cNvGrpSpPr/>
          <p:nvPr/>
        </p:nvGrpSpPr>
        <p:grpSpPr>
          <a:xfrm>
            <a:off x="7092538" y="2162226"/>
            <a:ext cx="3464148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66172A-DC15-1FD7-1682-9FF178BEC724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אנימציית פגיעה באינדיאנה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אנימציות כיוון לפי הליכה וזחילה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D048BD-9F19-C5FC-D8FD-AFAFD3246067}"/>
                </a:ext>
              </a:extLst>
            </p:cNvPr>
            <p:cNvSpPr txBox="1"/>
            <p:nvPr/>
          </p:nvSpPr>
          <p:spPr>
            <a:xfrm>
              <a:off x="7043737" y="10866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1"/>
                  </a:solidFill>
                </a:rPr>
                <a:t>אנימציות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817937-ECF0-3F44-5080-3BFB0E1B32F7}"/>
              </a:ext>
            </a:extLst>
          </p:cNvPr>
          <p:cNvGrpSpPr/>
          <p:nvPr/>
        </p:nvGrpSpPr>
        <p:grpSpPr>
          <a:xfrm>
            <a:off x="2114910" y="1877500"/>
            <a:ext cx="3021060" cy="2013879"/>
            <a:chOff x="7043737" y="4800257"/>
            <a:chExt cx="3021060" cy="20138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9E261-DFE8-67D6-AA19-B30C28B47439}"/>
                </a:ext>
              </a:extLst>
            </p:cNvPr>
            <p:cNvSpPr/>
            <p:nvPr/>
          </p:nvSpPr>
          <p:spPr>
            <a:xfrm>
              <a:off x="7043737" y="5182920"/>
              <a:ext cx="302106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מקלות דינמיט נוספים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שעונים שנותנים זמן נוסף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יהלומים שמוסיפים ניקוד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נעליים שמגדילות מהירות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לבבות שמחזירים חיים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55369-5389-8039-9835-96940969AB91}"/>
                </a:ext>
              </a:extLst>
            </p:cNvPr>
            <p:cNvSpPr txBox="1"/>
            <p:nvPr/>
          </p:nvSpPr>
          <p:spPr>
            <a:xfrm>
              <a:off x="8433856" y="4800257"/>
              <a:ext cx="155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Power Ups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7BFA88-2D9F-FF9A-9BEA-D50A7B961BB4}"/>
              </a:ext>
            </a:extLst>
          </p:cNvPr>
          <p:cNvGrpSpPr/>
          <p:nvPr/>
        </p:nvGrpSpPr>
        <p:grpSpPr>
          <a:xfrm>
            <a:off x="7026927" y="3805713"/>
            <a:ext cx="3021060" cy="1744944"/>
            <a:chOff x="1541732" y="1687681"/>
            <a:chExt cx="3021060" cy="17449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7765BE-9945-65F5-4441-DD1234789DCB}"/>
                </a:ext>
              </a:extLst>
            </p:cNvPr>
            <p:cNvSpPr/>
            <p:nvPr/>
          </p:nvSpPr>
          <p:spPr>
            <a:xfrm>
              <a:off x="1541732" y="2109186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התפוצצות דינמיט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כיוון זחילת נחשים ומיקומם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קירות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הדלת והפסלון המוזהב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3615-E348-23C3-A02E-1929F9022FF8}"/>
                </a:ext>
              </a:extLst>
            </p:cNvPr>
            <p:cNvSpPr txBox="1"/>
            <p:nvPr/>
          </p:nvSpPr>
          <p:spPr>
            <a:xfrm>
              <a:off x="1597519" y="168768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2"/>
                  </a:solidFill>
                </a:rPr>
                <a:t>אקראיות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F45A93-2EAE-E8A9-979B-456511857114}"/>
              </a:ext>
            </a:extLst>
          </p:cNvPr>
          <p:cNvGrpSpPr/>
          <p:nvPr/>
        </p:nvGrpSpPr>
        <p:grpSpPr>
          <a:xfrm>
            <a:off x="434580" y="4260759"/>
            <a:ext cx="5108217" cy="1697009"/>
            <a:chOff x="1066322" y="4809350"/>
            <a:chExt cx="3496470" cy="16970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5BCF11-5535-289E-209C-6EDE7D596A40}"/>
                </a:ext>
              </a:extLst>
            </p:cNvPr>
            <p:cNvSpPr/>
            <p:nvPr/>
          </p:nvSpPr>
          <p:spPr>
            <a:xfrm>
              <a:off x="1434680" y="5182920"/>
              <a:ext cx="3128112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כמות פצצות נוכחית</a:t>
              </a:r>
              <a:endParaRPr lang="en-US" sz="2000" dirty="0">
                <a:solidFill>
                  <a:schemeClr val="accent1"/>
                </a:solidFill>
              </a:endParaRP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ניקוד (נשמר בין שלבים ומוצג בסיום המשחק)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פגיעה באינדיאנה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אסיפה של </a:t>
              </a:r>
              <a:r>
                <a:rPr lang="en-US" sz="2000" dirty="0">
                  <a:solidFill>
                    <a:schemeClr val="accent1"/>
                  </a:solidFill>
                </a:rPr>
                <a:t>Power Ups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674645-AB39-B79A-D5F5-0EC29A7D9A20}"/>
                </a:ext>
              </a:extLst>
            </p:cNvPr>
            <p:cNvSpPr txBox="1"/>
            <p:nvPr/>
          </p:nvSpPr>
          <p:spPr>
            <a:xfrm>
              <a:off x="1066322" y="4809350"/>
              <a:ext cx="3496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e-IL" sz="2400" b="1" dirty="0">
                  <a:solidFill>
                    <a:schemeClr val="accent1"/>
                  </a:solidFill>
                </a:rPr>
                <a:t>צלילים נוספים ומטא-דאטה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55DCD8-C5AF-B288-7630-E3D182843144}"/>
              </a:ext>
            </a:extLst>
          </p:cNvPr>
          <p:cNvSpPr txBox="1"/>
          <p:nvPr/>
        </p:nvSpPr>
        <p:spPr>
          <a:xfrm>
            <a:off x="3797133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יצירתיות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13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9429160" y="1920604"/>
            <a:ext cx="2684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000" dirty="0">
                <a:solidFill>
                  <a:schemeClr val="accent1"/>
                </a:solidFill>
              </a:rPr>
              <a:t>מסך ברזולוציה </a:t>
            </a:r>
            <a:r>
              <a:rPr lang="en-US" sz="2000" dirty="0">
                <a:solidFill>
                  <a:schemeClr val="accent1"/>
                </a:solidFill>
              </a:rPr>
              <a:t>640X480</a:t>
            </a:r>
            <a:r>
              <a:rPr lang="he-IL" sz="2000" dirty="0">
                <a:solidFill>
                  <a:schemeClr val="accent1"/>
                </a:solidFill>
              </a:rPr>
              <a:t>, מחובר בחיבור </a:t>
            </a:r>
            <a:r>
              <a:rPr lang="en-US" sz="2000" dirty="0">
                <a:solidFill>
                  <a:schemeClr val="accent1"/>
                </a:solidFill>
              </a:rPr>
              <a:t>VGA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1141783" y="3248181"/>
            <a:ext cx="185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מקלדת מיוחדת שניתנה לנו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476533" y="296751"/>
            <a:ext cx="5238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ממשקי המערכת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21326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7C00E0C-E427-14DD-5084-3E48EBD3AE23}"/>
              </a:ext>
            </a:extLst>
          </p:cNvPr>
          <p:cNvCxnSpPr>
            <a:cxnSpLocks/>
          </p:cNvCxnSpPr>
          <p:nvPr/>
        </p:nvCxnSpPr>
        <p:spPr>
          <a:xfrm flipV="1">
            <a:off x="6667500" y="1514143"/>
            <a:ext cx="3846671" cy="324182"/>
          </a:xfrm>
          <a:prstGeom prst="bentConnector3">
            <a:avLst>
              <a:gd name="adj1" fmla="val 724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91F5AE4-A240-92E2-1B8A-89E23E07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0" t="14723" r="22069" b="15323"/>
          <a:stretch>
            <a:fillRect/>
          </a:stretch>
        </p:blipFill>
        <p:spPr>
          <a:xfrm>
            <a:off x="10524878" y="1107682"/>
            <a:ext cx="551922" cy="81292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0EA9294-FAE0-7BE8-7DE2-EB657B9F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9" t="24437" r="12136" b="24452"/>
          <a:stretch>
            <a:fillRect/>
          </a:stretch>
        </p:blipFill>
        <p:spPr>
          <a:xfrm>
            <a:off x="1536196" y="2590956"/>
            <a:ext cx="1028701" cy="657225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E8DCF8F-51B2-EAF3-37AE-DB5CCA4CEDDE}"/>
              </a:ext>
            </a:extLst>
          </p:cNvPr>
          <p:cNvCxnSpPr>
            <a:cxnSpLocks/>
          </p:cNvCxnSpPr>
          <p:nvPr/>
        </p:nvCxnSpPr>
        <p:spPr>
          <a:xfrm rot="10800000">
            <a:off x="2575323" y="2899898"/>
            <a:ext cx="1516023" cy="626759"/>
          </a:xfrm>
          <a:prstGeom prst="bentConnector3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8A825E-B037-DD8B-224D-C8AC0D3B05C7}"/>
              </a:ext>
            </a:extLst>
          </p:cNvPr>
          <p:cNvSpPr/>
          <p:nvPr/>
        </p:nvSpPr>
        <p:spPr>
          <a:xfrm>
            <a:off x="1391161" y="1561765"/>
            <a:ext cx="1077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000" dirty="0">
                <a:solidFill>
                  <a:schemeClr val="accent1"/>
                </a:solidFill>
              </a:rPr>
              <a:t>רמקולים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32669AC-5621-7F0A-D062-D25F9DD0EB54}"/>
              </a:ext>
            </a:extLst>
          </p:cNvPr>
          <p:cNvCxnSpPr>
            <a:cxnSpLocks/>
          </p:cNvCxnSpPr>
          <p:nvPr/>
        </p:nvCxnSpPr>
        <p:spPr>
          <a:xfrm rot="10800000">
            <a:off x="2437473" y="1023603"/>
            <a:ext cx="1662622" cy="1019571"/>
          </a:xfrm>
          <a:prstGeom prst="bentConnector3">
            <a:avLst>
              <a:gd name="adj1" fmla="val 59739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6859778C-F2DA-E3CA-4046-7D94F471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28" y="4099806"/>
            <a:ext cx="1019175" cy="11144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0FA01FA-C7AF-1CE5-A206-6CC2BBE69638}"/>
              </a:ext>
            </a:extLst>
          </p:cNvPr>
          <p:cNvSpPr/>
          <p:nvPr/>
        </p:nvSpPr>
        <p:spPr>
          <a:xfrm>
            <a:off x="900624" y="5214231"/>
            <a:ext cx="1077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2000" dirty="0">
                <a:solidFill>
                  <a:schemeClr val="accent1"/>
                </a:solidFill>
              </a:rPr>
              <a:t>מחשב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801A691-3B99-D199-97B9-EFC8627A35DB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1956721" y="3942445"/>
            <a:ext cx="2091404" cy="742775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179FDB7-2B50-AAD8-D5F2-40F57554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80" y="5303533"/>
            <a:ext cx="855194" cy="869939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9E4A6ED-022A-52AD-EB3F-D47F54963BEF}"/>
              </a:ext>
            </a:extLst>
          </p:cNvPr>
          <p:cNvSpPr/>
          <p:nvPr/>
        </p:nvSpPr>
        <p:spPr>
          <a:xfrm>
            <a:off x="2804085" y="6173472"/>
            <a:ext cx="1058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חשמל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343B293-A5E6-8213-63C9-AE0F915243F3}"/>
              </a:ext>
            </a:extLst>
          </p:cNvPr>
          <p:cNvCxnSpPr>
            <a:cxnSpLocks/>
            <a:endCxn id="77" idx="0"/>
          </p:cNvCxnSpPr>
          <p:nvPr/>
        </p:nvCxnSpPr>
        <p:spPr>
          <a:xfrm rot="5400000">
            <a:off x="3173105" y="4401980"/>
            <a:ext cx="1076425" cy="726680"/>
          </a:xfrm>
          <a:prstGeom prst="bentConnector3">
            <a:avLst>
              <a:gd name="adj1" fmla="val 447"/>
            </a:avLst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pic>
        <p:nvPicPr>
          <p:cNvPr id="3" name="Picture 2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38769CF2-5969-8D89-BC10-250172DFB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15000"/>
          <a:stretch>
            <a:fillRect/>
          </a:stretch>
        </p:blipFill>
        <p:spPr>
          <a:xfrm rot="5400000">
            <a:off x="4429125" y="1370696"/>
            <a:ext cx="4381500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DAC1EC1-13A9-103F-AC78-5769B1882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215" y="503212"/>
            <a:ext cx="981075" cy="10953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A7BE-205E-D0B3-CABC-05EC34CA8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F6E71C5A-F053-DE52-C28C-E7B7CB1766A7}"/>
              </a:ext>
            </a:extLst>
          </p:cNvPr>
          <p:cNvSpPr txBox="1"/>
          <p:nvPr/>
        </p:nvSpPr>
        <p:spPr>
          <a:xfrm>
            <a:off x="3668095" y="296751"/>
            <a:ext cx="4855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הוראות הפעלה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26" name="Picture 2" descr="USB Wired Numeric Keypad- Little Kangaroo Mini Number Pad for Laptop  Desktop Computer PC, Full Size 18 Key, Big Print Letters -Black (DS-9018):  Keyboards: Amazon.com.au">
            <a:extLst>
              <a:ext uri="{FF2B5EF4-FFF2-40B4-BE49-F238E27FC236}">
                <a16:creationId xmlns:a16="http://schemas.microsoft.com/office/drawing/2014/main" id="{0D0ECE61-6E9E-7479-08F7-015285740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25" y1="89198" x2="37025" y2="89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12336" r="21368" b="7106"/>
          <a:stretch>
            <a:fillRect/>
          </a:stretch>
        </p:blipFill>
        <p:spPr bwMode="auto">
          <a:xfrm>
            <a:off x="4149057" y="1303848"/>
            <a:ext cx="3348709" cy="490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5B8970-D187-EA87-D655-A0AAAF535F4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F0B77C-E590-C36F-D55D-95CDD51773AD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867CEE-FF76-9FC3-4237-50729D7352DF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B0A8916-F82A-C3A2-62E7-2AB5A0DC9F98}"/>
              </a:ext>
            </a:extLst>
          </p:cNvPr>
          <p:cNvSpPr/>
          <p:nvPr/>
        </p:nvSpPr>
        <p:spPr>
          <a:xfrm>
            <a:off x="832866" y="51463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BF54F5-AF84-6263-4D86-1C923467AA6A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ECA518-5026-9A90-31F2-EC0DE8531F88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7D02A2-EB61-3F00-08A2-9649BD97EF91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99109C-5F42-AC25-8568-E728BAABA57E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739A16A-6977-7B7F-0AD3-6555375B6923}"/>
              </a:ext>
            </a:extLst>
          </p:cNvPr>
          <p:cNvCxnSpPr>
            <a:cxnSpLocks/>
          </p:cNvCxnSpPr>
          <p:nvPr/>
        </p:nvCxnSpPr>
        <p:spPr>
          <a:xfrm rot="10800000">
            <a:off x="3009049" y="3545046"/>
            <a:ext cx="1516023" cy="626759"/>
          </a:xfrm>
          <a:prstGeom prst="bentConnector3">
            <a:avLst/>
          </a:prstGeom>
          <a:ln w="38100" cap="flat">
            <a:solidFill>
              <a:srgbClr val="0070C0"/>
            </a:solidFill>
            <a:prstDash val="solid"/>
            <a:miter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926E3-1400-A27A-CEDE-FC98170E7302}"/>
              </a:ext>
            </a:extLst>
          </p:cNvPr>
          <p:cNvSpPr/>
          <p:nvPr/>
        </p:nvSpPr>
        <p:spPr>
          <a:xfrm>
            <a:off x="5296468" y="3257406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5C2FC-AA7F-01E0-0DBC-7C2D1B67E8E3}"/>
              </a:ext>
            </a:extLst>
          </p:cNvPr>
          <p:cNvSpPr/>
          <p:nvPr/>
        </p:nvSpPr>
        <p:spPr>
          <a:xfrm>
            <a:off x="5296468" y="3893439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9CE158-6FDC-3215-DF96-BCE51ECB1DF9}"/>
              </a:ext>
            </a:extLst>
          </p:cNvPr>
          <p:cNvSpPr/>
          <p:nvPr/>
        </p:nvSpPr>
        <p:spPr>
          <a:xfrm>
            <a:off x="5955118" y="3893439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4C6DA-7707-0D71-5543-45526C601F48}"/>
              </a:ext>
            </a:extLst>
          </p:cNvPr>
          <p:cNvSpPr/>
          <p:nvPr/>
        </p:nvSpPr>
        <p:spPr>
          <a:xfrm>
            <a:off x="4624755" y="3893439"/>
            <a:ext cx="431232" cy="450994"/>
          </a:xfrm>
          <a:prstGeom prst="rect">
            <a:avLst/>
          </a:prstGeom>
          <a:solidFill>
            <a:srgbClr val="00B0F0">
              <a:alpha val="40000"/>
            </a:srgbClr>
          </a:solidFill>
          <a:ln w="19050" cap="flat">
            <a:solidFill>
              <a:srgbClr val="0070C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381E9-05B3-C1C1-5EF2-1B30D4A8DE64}"/>
              </a:ext>
            </a:extLst>
          </p:cNvPr>
          <p:cNvSpPr/>
          <p:nvPr/>
        </p:nvSpPr>
        <p:spPr>
          <a:xfrm>
            <a:off x="6561388" y="3242166"/>
            <a:ext cx="471872" cy="1131714"/>
          </a:xfrm>
          <a:prstGeom prst="rect">
            <a:avLst/>
          </a:prstGeom>
          <a:solidFill>
            <a:srgbClr val="C00000">
              <a:alpha val="40000"/>
            </a:srgbClr>
          </a:solidFill>
          <a:ln w="19050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0CA5A1-FBDD-014B-D1AD-AFA4328B0DFE}"/>
              </a:ext>
            </a:extLst>
          </p:cNvPr>
          <p:cNvCxnSpPr>
            <a:cxnSpLocks/>
          </p:cNvCxnSpPr>
          <p:nvPr/>
        </p:nvCxnSpPr>
        <p:spPr>
          <a:xfrm flipV="1">
            <a:off x="7152716" y="2328149"/>
            <a:ext cx="1523788" cy="1336690"/>
          </a:xfrm>
          <a:prstGeom prst="bentConnector3">
            <a:avLst/>
          </a:prstGeom>
          <a:ln w="38100" cap="flat">
            <a:solidFill>
              <a:srgbClr val="C00000"/>
            </a:solidFill>
            <a:prstDash val="solid"/>
            <a:miter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0EBB6E-0A76-6DE3-CC9B-A87187209200}"/>
              </a:ext>
            </a:extLst>
          </p:cNvPr>
          <p:cNvSpPr/>
          <p:nvPr/>
        </p:nvSpPr>
        <p:spPr>
          <a:xfrm>
            <a:off x="6576628" y="4552806"/>
            <a:ext cx="471872" cy="1131714"/>
          </a:xfrm>
          <a:prstGeom prst="rect">
            <a:avLst/>
          </a:prstGeom>
          <a:solidFill>
            <a:srgbClr val="FFC000">
              <a:alpha val="40000"/>
            </a:srgbClr>
          </a:solidFill>
          <a:ln w="19050" cap="flat">
            <a:solidFill>
              <a:srgbClr val="FFC000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5F194D9-46C9-F83C-54D0-321645EFA6D0}"/>
              </a:ext>
            </a:extLst>
          </p:cNvPr>
          <p:cNvCxnSpPr>
            <a:cxnSpLocks/>
          </p:cNvCxnSpPr>
          <p:nvPr/>
        </p:nvCxnSpPr>
        <p:spPr>
          <a:xfrm flipV="1">
            <a:off x="7208298" y="4525803"/>
            <a:ext cx="1548412" cy="734806"/>
          </a:xfrm>
          <a:prstGeom prst="bentConnector3">
            <a:avLst/>
          </a:prstGeom>
          <a:ln w="38100" cap="flat">
            <a:solidFill>
              <a:srgbClr val="FFC000"/>
            </a:solidFill>
            <a:prstDash val="solid"/>
            <a:miter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4E2FD-1390-FA25-25C1-70F5059766BB}"/>
              </a:ext>
            </a:extLst>
          </p:cNvPr>
          <p:cNvSpPr/>
          <p:nvPr/>
        </p:nvSpPr>
        <p:spPr>
          <a:xfrm>
            <a:off x="381071" y="3037214"/>
            <a:ext cx="2917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מקשי התנועה של אינדיאנה</a:t>
            </a:r>
          </a:p>
          <a:p>
            <a:pPr algn="ctr"/>
            <a:r>
              <a:rPr lang="he-IL" sz="2000" dirty="0">
                <a:solidFill>
                  <a:schemeClr val="accent1"/>
                </a:solidFill>
              </a:rPr>
              <a:t>(משמשים גם לניווט בתפריטים השונים)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69D090-1C5E-DD3C-E93F-1CD51C702EBF}"/>
              </a:ext>
            </a:extLst>
          </p:cNvPr>
          <p:cNvSpPr/>
          <p:nvPr/>
        </p:nvSpPr>
        <p:spPr>
          <a:xfrm>
            <a:off x="8371539" y="1923347"/>
            <a:ext cx="185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 הנחת הפצצה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6A004-7E3A-D0EE-0C0B-253CAC5F5B47}"/>
              </a:ext>
            </a:extLst>
          </p:cNvPr>
          <p:cNvSpPr/>
          <p:nvPr/>
        </p:nvSpPr>
        <p:spPr>
          <a:xfrm>
            <a:off x="8516295" y="4153877"/>
            <a:ext cx="185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000" dirty="0">
                <a:solidFill>
                  <a:schemeClr val="accent1"/>
                </a:solidFill>
              </a:rPr>
              <a:t>מקש בחירה בתפריטים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99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1551</Words>
  <Application>Microsoft Office PowerPoint</Application>
  <PresentationFormat>Widescreen</PresentationFormat>
  <Paragraphs>362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Yoav Yihyie</cp:lastModifiedBy>
  <cp:revision>96</cp:revision>
  <dcterms:created xsi:type="dcterms:W3CDTF">2021-07-11T18:19:19Z</dcterms:created>
  <dcterms:modified xsi:type="dcterms:W3CDTF">2025-10-17T11:22:10Z</dcterms:modified>
</cp:coreProperties>
</file>